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2" r:id="rId2"/>
    <p:sldId id="300" r:id="rId3"/>
    <p:sldId id="286" r:id="rId4"/>
    <p:sldId id="285" r:id="rId5"/>
    <p:sldId id="287" r:id="rId6"/>
    <p:sldId id="288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263" r:id="rId16"/>
    <p:sldId id="264" r:id="rId17"/>
    <p:sldId id="270" r:id="rId18"/>
    <p:sldId id="268" r:id="rId19"/>
    <p:sldId id="265" r:id="rId20"/>
    <p:sldId id="274" r:id="rId21"/>
    <p:sldId id="271" r:id="rId22"/>
    <p:sldId id="279" r:id="rId23"/>
    <p:sldId id="280" r:id="rId24"/>
    <p:sldId id="281" r:id="rId25"/>
    <p:sldId id="283" r:id="rId26"/>
    <p:sldId id="284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31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957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574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667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4300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560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876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363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34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320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610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5507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410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050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076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894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779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485955E-4CF7-4E24-B4F6-8CEAFDDDD4E9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DD3E324-E2ED-441C-8317-FCD263B05E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881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1461330" y="2331219"/>
            <a:ext cx="7803282" cy="10821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cap="none" dirty="0" smtClean="0">
                <a:solidFill>
                  <a:schemeClr val="bg2">
                    <a:lumMod val="75000"/>
                  </a:schemeClr>
                </a:solidFill>
              </a:rPr>
              <a:t>Deniz balıkları yetiştiriciliği</a:t>
            </a:r>
            <a:endParaRPr lang="tr-TR" cap="none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322384"/>
              </p:ext>
            </p:extLst>
          </p:nvPr>
        </p:nvGraphicFramePr>
        <p:xfrm>
          <a:off x="1461330" y="1295288"/>
          <a:ext cx="9519783" cy="8845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9783">
                  <a:extLst>
                    <a:ext uri="{9D8B030D-6E8A-4147-A177-3AD203B41FA5}">
                      <a16:colId xmlns:a16="http://schemas.microsoft.com/office/drawing/2014/main" val="1278639052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Balık yetiştiriciliğinde kullanılan yemler ve yemleme ilkeleri</a:t>
                      </a: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257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2851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0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0137" y="19428"/>
            <a:ext cx="8351725" cy="924254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Balık Üretiminde </a:t>
            </a: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YEM VE ÜRETİM TEKNİKLERİ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980902" y="943682"/>
            <a:ext cx="464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Yemleme Teknikleri</a:t>
            </a:r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980902" y="1405347"/>
            <a:ext cx="8171411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alt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Alabalık larvaları besin kesesi çekilir çekilmez %50 proteinli yemle </a:t>
            </a:r>
            <a:r>
              <a:rPr lang="tr-TR" altLang="tr-T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beslenir, balıklar </a:t>
            </a:r>
            <a:r>
              <a:rPr lang="tr-TR" alt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büyüyünce </a:t>
            </a:r>
            <a:r>
              <a:rPr lang="tr-TR" altLang="tr-TR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pelet</a:t>
            </a:r>
            <a:r>
              <a:rPr lang="tr-TR" alt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yemin büyüklüğü de </a:t>
            </a:r>
            <a:r>
              <a:rPr lang="tr-TR" altLang="tr-T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belli oranda artırılır.</a:t>
            </a:r>
            <a:endParaRPr lang="tr-TR" alt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tr-TR" alt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tr-TR" alt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Yavrular </a:t>
            </a:r>
            <a:r>
              <a:rPr lang="tr-TR" altLang="tr-T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1.5 g ağırlıkta, </a:t>
            </a:r>
            <a:r>
              <a:rPr lang="tr-TR" alt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günde 8 defa canlı ağırlığın %10’u kadar </a:t>
            </a:r>
            <a:r>
              <a:rPr lang="tr-TR" altLang="tr-T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yemlenir. Balık ağırlığı 4 grama ulaşıncaya kadar </a:t>
            </a:r>
            <a:r>
              <a:rPr lang="tr-TR" alt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günde 3 defa canlı ağırlıklarının %5’i </a:t>
            </a:r>
            <a:r>
              <a:rPr lang="tr-TR" altLang="tr-T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oranında yemlenirler</a:t>
            </a:r>
            <a:r>
              <a:rPr lang="tr-TR" alt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tr-TR" alt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Çipura-levrek </a:t>
            </a:r>
            <a:r>
              <a:rPr lang="tr-TR" altLang="tr-T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larvaları ise yumurtadan </a:t>
            </a:r>
            <a:r>
              <a:rPr lang="tr-TR" alt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çıktıktan sonra yem almaya başlar.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</a:t>
            </a:r>
            <a:r>
              <a:rPr lang="tr-TR" sz="2000" i="1" dirty="0" smtClean="0">
                <a:latin typeface="Bodoni MT Poster Compressed" panose="02070706080601050204" pitchFamily="18" charset="-94"/>
              </a:rPr>
              <a:t>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846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0137" y="19428"/>
            <a:ext cx="8351725" cy="924254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Balık Üretiminde </a:t>
            </a: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YEM VE ÜRETİM TEKNİKLERİ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980902" y="943682"/>
            <a:ext cx="464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Yem </a:t>
            </a:r>
            <a:r>
              <a:rPr lang="tr-T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Hammadeleri</a:t>
            </a:r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1093123" y="1704799"/>
            <a:ext cx="817141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altLang="tr-T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Protein: Balık unu, et-kemik unu, kan unu (hayvansal)</a:t>
            </a:r>
          </a:p>
          <a:p>
            <a:pPr algn="just">
              <a:lnSpc>
                <a:spcPct val="150000"/>
              </a:lnSpc>
            </a:pPr>
            <a:r>
              <a:rPr lang="tr-TR" alt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altLang="tr-T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Soya unu, pamuk tohumu küspesi, ayçiçeği, </a:t>
            </a:r>
            <a:r>
              <a:rPr lang="tr-TR" altLang="tr-TR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kanola</a:t>
            </a:r>
            <a:r>
              <a:rPr lang="tr-TR" altLang="tr-T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vb. 	(bitkisel)</a:t>
            </a:r>
            <a:endParaRPr lang="tr-TR" alt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1205345" y="3658495"/>
            <a:ext cx="7946968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Enerji: Balık yağı ve bitkisel yağlar (Yağ kaynakları)</a:t>
            </a:r>
          </a:p>
          <a:p>
            <a:pPr algn="just">
              <a:lnSpc>
                <a:spcPct val="150000"/>
              </a:lnSpc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Mısır, pirinç, çavdar ve buğday (Karbonhidrat kaynakları)</a:t>
            </a:r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205345" y="5043574"/>
            <a:ext cx="817141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altLang="tr-T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Vitamin: A, E, D, K, B,C vb. </a:t>
            </a:r>
          </a:p>
          <a:p>
            <a:pPr algn="just">
              <a:lnSpc>
                <a:spcPct val="150000"/>
              </a:lnSpc>
            </a:pPr>
            <a:r>
              <a:rPr lang="tr-TR" altLang="tr-T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Mineral: Kalsiyum, fosfor, magnezyum, sodyum, potasyum, klor ve sülfür.</a:t>
            </a:r>
            <a:endParaRPr lang="tr-TR" alt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</a:t>
            </a:r>
            <a:r>
              <a:rPr lang="tr-TR" sz="2000" i="1" dirty="0" smtClean="0">
                <a:latin typeface="Bodoni MT Poster Compressed" panose="02070706080601050204" pitchFamily="18" charset="-94"/>
              </a:rPr>
              <a:t>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1437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0137" y="19428"/>
            <a:ext cx="8351725" cy="924254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Balık Üretiminde </a:t>
            </a: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YEM VE ÜRETİM TEKNİKLERİ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980902" y="943682"/>
            <a:ext cx="464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Canlı Yem:</a:t>
            </a:r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980902" y="1779420"/>
            <a:ext cx="92271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Balık ve larvaların doğal beslenme tipine benzer şekilde düzenlenen ve besin gereksinimlerini karşılayan </a:t>
            </a: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canlılardır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tr-TR" alt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Mikroalg</a:t>
            </a:r>
            <a:endParaRPr lang="tr-TR" alt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Rotifer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piresi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alt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Artemia</a:t>
            </a:r>
            <a:endParaRPr lang="tr-TR" alt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</a:t>
            </a:r>
            <a:r>
              <a:rPr lang="tr-TR" sz="2000" i="1" dirty="0" smtClean="0">
                <a:latin typeface="Bodoni MT Poster Compressed" panose="02070706080601050204" pitchFamily="18" charset="-94"/>
              </a:rPr>
              <a:t>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43420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0137" y="19428"/>
            <a:ext cx="8351725" cy="924254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Balık Üretiminde </a:t>
            </a: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YEM VE ÜRETİM TEKNİKLERİ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856211" y="2257093"/>
            <a:ext cx="813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alt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Mikroalgler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çeşitli </a:t>
            </a:r>
            <a:r>
              <a:rPr lang="tr-TR" alt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taksonomik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gruplara ait tek hücreli, </a:t>
            </a:r>
            <a:r>
              <a:rPr lang="tr-TR" alt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ökaryotik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alt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planktonik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alglerdir.</a:t>
            </a:r>
          </a:p>
          <a:p>
            <a:endParaRPr lang="en-US" altLang="tr-TR" sz="2400" dirty="0">
              <a:solidFill>
                <a:srgbClr val="00B050"/>
              </a:solidFill>
            </a:endParaRPr>
          </a:p>
        </p:txBody>
      </p:sp>
      <p:pic>
        <p:nvPicPr>
          <p:cNvPr id="1028" name="Picture 4" descr="mikroalg resim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1" y="3593998"/>
            <a:ext cx="4351020" cy="252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</a:t>
            </a:r>
            <a:r>
              <a:rPr lang="tr-TR" sz="2000" i="1" dirty="0" smtClean="0">
                <a:latin typeface="Bodoni MT Poster Compressed" panose="02070706080601050204" pitchFamily="18" charset="-94"/>
              </a:rPr>
              <a:t>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6615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0137" y="19428"/>
            <a:ext cx="8351725" cy="924254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Balık Üretiminde </a:t>
            </a: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YEM VE ÜRETİM TEKNİKLERİ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89348" y="1223634"/>
            <a:ext cx="3896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3200" dirty="0" smtClean="0">
                <a:latin typeface="Bodoni MT Poster Compressed" panose="02070706080601050204" pitchFamily="18" charset="-94"/>
              </a:rPr>
              <a:t>Canlı Yem ve Üretim Teknikleri </a:t>
            </a:r>
            <a:endParaRPr lang="tr-TR" sz="3200" dirty="0">
              <a:latin typeface="Bodoni MT Poster Compressed" panose="02070706080601050204" pitchFamily="18" charset="-94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856212" y="2088361"/>
            <a:ext cx="7805650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Rotifer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Brachionus</a:t>
            </a:r>
            <a:r>
              <a:rPr lang="tr-T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plicatilis</a:t>
            </a:r>
            <a:r>
              <a:rPr lang="tr-T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süzerek beslenen en küçük </a:t>
            </a:r>
            <a:r>
              <a:rPr 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metazoandır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Artemia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Artemia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salina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tuzlu göllerde ve lagünlerde yaşayan tuz karidesi olarak da bilinen kabuklu bir canlıdır.</a:t>
            </a:r>
          </a:p>
          <a:p>
            <a:pPr algn="just">
              <a:lnSpc>
                <a:spcPct val="150000"/>
              </a:lnSpc>
            </a:pP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 piresi (</a:t>
            </a:r>
            <a:r>
              <a:rPr 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Daphnia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sp.) </a:t>
            </a:r>
            <a:r>
              <a:rPr 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Cladocera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takımına ait tatlı ve acı suda yaşayan bir </a:t>
            </a:r>
            <a:r>
              <a:rPr 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zooplanktondur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artemia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439" y="943682"/>
            <a:ext cx="2381250" cy="1790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tifer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62" y="2875810"/>
            <a:ext cx="2560321" cy="1775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u piresi ile ilgili g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997" y="4912123"/>
            <a:ext cx="2562687" cy="1670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9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</a:t>
            </a:r>
            <a:r>
              <a:rPr lang="tr-TR" sz="2000" i="1" dirty="0" smtClean="0">
                <a:latin typeface="Bodoni MT Poster Compressed" panose="02070706080601050204" pitchFamily="18" charset="-94"/>
              </a:rPr>
              <a:t>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40421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360016" y="197965"/>
            <a:ext cx="8534400" cy="10821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Deniz BALIKLARI YETİŞTİRİCİLİĞİ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881149" y="1654233"/>
            <a:ext cx="448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3200" dirty="0" smtClean="0">
                <a:latin typeface="Bodoni MT Poster Compressed" panose="02070706080601050204" pitchFamily="18" charset="-94"/>
              </a:rPr>
              <a:t>Türkiye’de yetiştiriciliği yapılan türler:</a:t>
            </a:r>
            <a:endParaRPr lang="tr-TR" sz="3200" dirty="0">
              <a:latin typeface="Bodoni MT Poster Compressed" panose="02070706080601050204" pitchFamily="18" charset="-94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1363288" y="2358271"/>
            <a:ext cx="3873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2800" dirty="0" smtClean="0">
                <a:latin typeface="Bodoni MT Poster Compressed" panose="02070706080601050204" pitchFamily="18" charset="-94"/>
              </a:rPr>
              <a:t>Çipura 	(</a:t>
            </a:r>
            <a:r>
              <a:rPr lang="tr-TR" sz="2800" i="1" dirty="0" err="1" smtClean="0">
                <a:latin typeface="Bodoni MT Poster Compressed" panose="02070706080601050204" pitchFamily="18" charset="-94"/>
              </a:rPr>
              <a:t>Sparus</a:t>
            </a:r>
            <a:r>
              <a:rPr lang="tr-TR" sz="2800" i="1" dirty="0" smtClean="0">
                <a:latin typeface="Bodoni MT Poster Compressed" panose="02070706080601050204" pitchFamily="18" charset="-94"/>
              </a:rPr>
              <a:t> </a:t>
            </a:r>
            <a:r>
              <a:rPr lang="tr-TR" sz="2800" i="1" dirty="0" err="1" smtClean="0">
                <a:latin typeface="Bodoni MT Poster Compressed" panose="02070706080601050204" pitchFamily="18" charset="-94"/>
              </a:rPr>
              <a:t>auratus</a:t>
            </a:r>
            <a:r>
              <a:rPr lang="tr-TR" sz="2800" dirty="0" smtClean="0">
                <a:latin typeface="Bodoni MT Poster Compressed" panose="02070706080601050204" pitchFamily="18" charset="-94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2800" dirty="0" smtClean="0">
                <a:latin typeface="Bodoni MT Poster Compressed" panose="02070706080601050204" pitchFamily="18" charset="-94"/>
              </a:rPr>
              <a:t>Levrek (</a:t>
            </a:r>
            <a:r>
              <a:rPr lang="tr-TR" sz="2800" i="1" dirty="0" err="1" smtClean="0">
                <a:latin typeface="Bodoni MT Poster Compressed" panose="02070706080601050204" pitchFamily="18" charset="-94"/>
              </a:rPr>
              <a:t>Dicentrarchus</a:t>
            </a:r>
            <a:r>
              <a:rPr lang="tr-TR" sz="2800" i="1" dirty="0" smtClean="0">
                <a:latin typeface="Bodoni MT Poster Compressed" panose="02070706080601050204" pitchFamily="18" charset="-94"/>
              </a:rPr>
              <a:t> </a:t>
            </a:r>
            <a:r>
              <a:rPr lang="tr-TR" sz="2800" i="1" dirty="0" err="1" smtClean="0">
                <a:latin typeface="Bodoni MT Poster Compressed" panose="02070706080601050204" pitchFamily="18" charset="-94"/>
              </a:rPr>
              <a:t>labrax</a:t>
            </a:r>
            <a:r>
              <a:rPr lang="tr-TR" sz="2800" dirty="0" smtClean="0">
                <a:latin typeface="Bodoni MT Poster Compressed" panose="02070706080601050204" pitchFamily="18" charset="-94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2800" dirty="0" smtClean="0">
                <a:latin typeface="Bodoni MT Poster Compressed" panose="02070706080601050204" pitchFamily="18" charset="-94"/>
              </a:rPr>
              <a:t>Mersin (</a:t>
            </a:r>
            <a:r>
              <a:rPr lang="tr-TR" sz="2800" dirty="0" err="1" smtClean="0">
                <a:latin typeface="Bodoni MT Poster Compressed" panose="02070706080601050204" pitchFamily="18" charset="-94"/>
              </a:rPr>
              <a:t>Huso</a:t>
            </a:r>
            <a:r>
              <a:rPr lang="tr-TR" sz="2800" dirty="0" smtClean="0">
                <a:latin typeface="Bodoni MT Poster Compressed" panose="02070706080601050204" pitchFamily="18" charset="-94"/>
              </a:rPr>
              <a:t> ve </a:t>
            </a:r>
            <a:r>
              <a:rPr lang="tr-TR" sz="2800" dirty="0" err="1" smtClean="0">
                <a:latin typeface="Bodoni MT Poster Compressed" panose="02070706080601050204" pitchFamily="18" charset="-94"/>
              </a:rPr>
              <a:t>Acipenser</a:t>
            </a:r>
            <a:r>
              <a:rPr lang="tr-TR" sz="2800" dirty="0" smtClean="0">
                <a:latin typeface="Bodoni MT Poster Compressed" panose="02070706080601050204" pitchFamily="18" charset="-94"/>
              </a:rPr>
              <a:t> türleri)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2800" dirty="0" smtClean="0">
                <a:latin typeface="Bodoni MT Poster Compressed" panose="02070706080601050204" pitchFamily="18" charset="-94"/>
              </a:rPr>
              <a:t>Kalkan (</a:t>
            </a:r>
            <a:r>
              <a:rPr lang="tr-TR" sz="2800" i="1" dirty="0" err="1" smtClean="0">
                <a:latin typeface="Bodoni MT Poster Compressed" panose="02070706080601050204" pitchFamily="18" charset="-94"/>
              </a:rPr>
              <a:t>Scophtalmus</a:t>
            </a:r>
            <a:r>
              <a:rPr lang="tr-TR" sz="2800" i="1" dirty="0" smtClean="0">
                <a:latin typeface="Bodoni MT Poster Compressed" panose="02070706080601050204" pitchFamily="18" charset="-94"/>
              </a:rPr>
              <a:t> </a:t>
            </a:r>
            <a:r>
              <a:rPr lang="tr-TR" sz="2800" i="1" dirty="0" err="1" smtClean="0">
                <a:latin typeface="Bodoni MT Poster Compressed" panose="02070706080601050204" pitchFamily="18" charset="-94"/>
              </a:rPr>
              <a:t>maximus</a:t>
            </a:r>
            <a:r>
              <a:rPr lang="tr-TR" sz="2800" dirty="0" smtClean="0">
                <a:latin typeface="Bodoni MT Poster Compressed" panose="02070706080601050204" pitchFamily="18" charset="-94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2800" dirty="0" smtClean="0">
                <a:latin typeface="Bodoni MT Poster Compressed" panose="02070706080601050204" pitchFamily="18" charset="-94"/>
              </a:rPr>
              <a:t>Sarıkuyruk (</a:t>
            </a:r>
            <a:r>
              <a:rPr lang="tr-TR" sz="2800" i="1" dirty="0" err="1" smtClean="0">
                <a:latin typeface="Bodoni MT Poster Compressed" panose="02070706080601050204" pitchFamily="18" charset="-94"/>
              </a:rPr>
              <a:t>Seriola</a:t>
            </a:r>
            <a:r>
              <a:rPr lang="tr-TR" sz="2800" i="1" dirty="0" smtClean="0">
                <a:latin typeface="Bodoni MT Poster Compressed" panose="02070706080601050204" pitchFamily="18" charset="-94"/>
              </a:rPr>
              <a:t> </a:t>
            </a:r>
            <a:r>
              <a:rPr lang="tr-TR" sz="2800" i="1" dirty="0" err="1" smtClean="0">
                <a:latin typeface="Bodoni MT Poster Compressed" panose="02070706080601050204" pitchFamily="18" charset="-94"/>
              </a:rPr>
              <a:t>dumerilii</a:t>
            </a:r>
            <a:r>
              <a:rPr lang="tr-TR" sz="2800" dirty="0" smtClean="0">
                <a:latin typeface="Bodoni MT Poster Compressed" panose="02070706080601050204" pitchFamily="18" charset="-94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2800" dirty="0" smtClean="0">
                <a:latin typeface="Bodoni MT Poster Compressed" panose="02070706080601050204" pitchFamily="18" charset="-94"/>
              </a:rPr>
              <a:t>Orkinos (</a:t>
            </a:r>
            <a:r>
              <a:rPr lang="tr-TR" sz="2800" i="1" dirty="0" err="1" smtClean="0">
                <a:latin typeface="Bodoni MT Poster Compressed" panose="02070706080601050204" pitchFamily="18" charset="-94"/>
              </a:rPr>
              <a:t>Thunnus</a:t>
            </a:r>
            <a:r>
              <a:rPr lang="tr-TR" sz="2800" i="1" dirty="0" smtClean="0">
                <a:latin typeface="Bodoni MT Poster Compressed" panose="02070706080601050204" pitchFamily="18" charset="-94"/>
              </a:rPr>
              <a:t>  </a:t>
            </a:r>
            <a:r>
              <a:rPr lang="tr-TR" sz="2800" i="1" dirty="0" err="1" smtClean="0">
                <a:latin typeface="Bodoni MT Poster Compressed" panose="02070706080601050204" pitchFamily="18" charset="-94"/>
              </a:rPr>
              <a:t>thynnus</a:t>
            </a:r>
            <a:r>
              <a:rPr lang="tr-TR" sz="2800" dirty="0" smtClean="0">
                <a:latin typeface="Bodoni MT Poster Compressed" panose="02070706080601050204" pitchFamily="18" charset="-94"/>
              </a:rPr>
              <a:t>)</a:t>
            </a:r>
            <a:endParaRPr lang="tr-TR" sz="2800" dirty="0">
              <a:latin typeface="Bodoni MT Poster Compressed" panose="02070706080601050204" pitchFamily="18" charset="-94"/>
            </a:endParaRPr>
          </a:p>
        </p:txBody>
      </p:sp>
      <p:pic>
        <p:nvPicPr>
          <p:cNvPr id="6146" name="Picture 2" descr="orkinos ile ilgili görsel sonucu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64" y="477693"/>
            <a:ext cx="4457700" cy="3114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alkan balığı ile ilgili görsel sonucu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28" y="3940552"/>
            <a:ext cx="3076575" cy="2190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80196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360016" y="197965"/>
            <a:ext cx="8534400" cy="10821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Deniz BALIKLARI YETİŞTİRİCİLİĞİ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pic>
        <p:nvPicPr>
          <p:cNvPr id="1026" name="Picture 2" descr="http://slideplayer.biz.tr/slide/2893415/10/images/3/YET%C4%B0%C5%9ET%C4%B0R%C4%B0C%C4%B0L%C4%B0%C4%9E%C4%B0+YAPILAN+DEN%C4%B0Z+BALIKLARININ+GENEL+%C3%96ZELL%C4%B0KLER%C4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03" y="1392965"/>
            <a:ext cx="5087974" cy="381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484" y="1392965"/>
            <a:ext cx="4793994" cy="359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3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360016" y="197965"/>
            <a:ext cx="8534400" cy="10821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Deniz BALIKLARI YETİŞTİRİCİLİĞİ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pic>
        <p:nvPicPr>
          <p:cNvPr id="2050" name="Picture 2" descr="http://slideplayer.biz.tr/slide/2893415/10/images/4/MERCAN+BALIKLARI+Mercan+bal%C4%B1klar%C4%B1ndan+Pagrus+major+t%C3%BCr%C3%BC+(k%C4%B1rm%C4%B1z%C4%B1+mercan)+daha+%C3%A7ok+Japonya%E2%80%99da+yayg%C4%B1n+olarak+yeti%C5%9Ftirilmekte,+yeti%C5%9Ftiricilikte+sar%C4%B1kuyruk+yeti%C5%9Ftiricili%C4%9Finden+sonra+ikinci+s%C4%B1ray%C4%B1+almaktad%C4%B1r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78" y="1396679"/>
            <a:ext cx="4858014" cy="36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70" y="1396679"/>
            <a:ext cx="5023398" cy="3764359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352570" y="1280160"/>
            <a:ext cx="1868484" cy="112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24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360016" y="197965"/>
            <a:ext cx="8534400" cy="10821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Deniz BALIKLARI YETİŞTİRİCİLİĞİ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pic>
        <p:nvPicPr>
          <p:cNvPr id="5122" name="Picture 2" descr="http://slideplayer.biz.tr/slide/2893415/10/images/7/KALKAN+BALI%C4%9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3" y="1325912"/>
            <a:ext cx="4964096" cy="372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557" y="1280160"/>
            <a:ext cx="5021561" cy="37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360016" y="197965"/>
            <a:ext cx="8534400" cy="10821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Deniz BALIKLARI YETİŞTİRİCİLİĞİ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pic>
        <p:nvPicPr>
          <p:cNvPr id="7170" name="Picture 2" descr="http://slideplayer.biz.tr/slide/2893415/10/images/9/SALMON+BALIKLARI+Salmon+bal%C4%B1klar%C4%B1+Salmo+ve+Oncorhynchus+olmak+%C3%BCzere+iki+cins+alt%C4%B1nda+toplan%C4%B1rlar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57" y="1793328"/>
            <a:ext cx="4631821" cy="351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598" y="1674109"/>
            <a:ext cx="5084516" cy="363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51" y="941616"/>
            <a:ext cx="4919898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60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360016" y="197965"/>
            <a:ext cx="8534400" cy="10821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Deniz BALIKLARI YETİŞTİRİCİLİĞİ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pic>
        <p:nvPicPr>
          <p:cNvPr id="8194" name="Picture 2" descr="http://slideplayer.biz.tr/slide/2893415/10/images/10/%C3%87%C4%B0PURA+BALI%C4%9EI+%C3%87ipura+bal%C4%B1%C4%9F%C4%B1+(Sparus+aurata+L.+1758),+genellikle+kumlu+b%C3%B6lgelerde,+nehir+a%C4%9F%C4%B1zlar%C4%B1+ve+lag%C3%BCnlerde+g%C3%B6r%C3%BCl%C3%BCr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7" y="1280160"/>
            <a:ext cx="4717237" cy="353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623" y="1110428"/>
            <a:ext cx="5169856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1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360016" y="197965"/>
            <a:ext cx="8534400" cy="10821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Deniz BALIKLARI YETİŞTİRİCİLİĞİ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pic>
        <p:nvPicPr>
          <p:cNvPr id="11266" name="Picture 2" descr="http://slideplayer.biz.tr/slide/2893415/10/images/21/KULU%C3%87KA+Y%C3%96NTEMLER%C4%B0+Kefal+Bal%C4%B1klar%C4%B1+Mercan+Bal%C4%B1klar%C4%B1+Orkino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86" y="1455088"/>
            <a:ext cx="4760285" cy="357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987" y="1455088"/>
            <a:ext cx="509060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5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360016" y="197965"/>
            <a:ext cx="8534400" cy="10821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Deniz BALIKLARI YETİŞTİRİCİLİĞİ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pic>
        <p:nvPicPr>
          <p:cNvPr id="13314" name="Picture 2" descr="http://slideplayer.biz.tr/slide/2893415/10/images/23/%C3%87ipura+Bal%C4%B1%C4%9F%C4%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45" y="1452784"/>
            <a:ext cx="5073110" cy="380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019" y="1452784"/>
            <a:ext cx="4273095" cy="320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360016" y="197965"/>
            <a:ext cx="8534400" cy="10821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Deniz BALIKLARI YETİŞTİRİCİLİĞİ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pic>
        <p:nvPicPr>
          <p:cNvPr id="15362" name="Picture 2" descr="http://slideplayer.biz.tr/slide/2893415/10/images/25/Mercan+Bal%C4%B1%C4%9F%C4%B1+Yumurtadan+%C3%A7%C4%B1kan+mercan+larvalar%C4%B1+yakla%C5%9F%C4%B1k+3,5+m3+silindrik+tanklara+tranfer+edilirler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9" y="1280160"/>
            <a:ext cx="5662533" cy="42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941" y="1280160"/>
            <a:ext cx="4762027" cy="357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9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360016" y="197965"/>
            <a:ext cx="8534400" cy="10821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Deniz BALIKLARI YETİŞTİRİCİLİĞİ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pic>
        <p:nvPicPr>
          <p:cNvPr id="17410" name="Picture 2" descr="http://slideplayer.biz.tr/slide/2893415/10/images/27/Sar%C4%B1+Kuyruk+Bal%C4%B1%C4%9F%C4%B1+Yumurtadan+yeni+%C3%A7%C4%B1km%C4%B1%C5%9F+larvalar+2,7-3,1+mm+uzunlu%C4%9Fundad%C4%B1r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14" y="1401510"/>
            <a:ext cx="4779000" cy="358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922" y="1280160"/>
            <a:ext cx="5121084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3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360016" y="197965"/>
            <a:ext cx="8534400" cy="10821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Deniz BALIKLARI YETİŞTİRİCİLİĞİ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pic>
        <p:nvPicPr>
          <p:cNvPr id="19458" name="Picture 2" descr="http://slideplayer.biz.tr/slide/2893415/10/images/29/%C3%87ipura+Bal%C4%B1%C4%9F%C4%B1+Levrek+Bal%C4%B1%C4%9F%C4%B1+Orkin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647" y="1100774"/>
            <a:ext cx="6501644" cy="487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75753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smtClean="0">
                <a:latin typeface="Bodoni MT Poster Compressed" panose="02070706080601050204" pitchFamily="18" charset="-94"/>
              </a:rPr>
              <a:t>9. </a:t>
            </a:r>
            <a:r>
              <a:rPr lang="tr-TR" sz="2000" i="1" dirty="0" smtClean="0">
                <a:latin typeface="Bodoni MT Poster Compressed" panose="02070706080601050204" pitchFamily="18" charset="-94"/>
              </a:rPr>
              <a:t>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1324597" y="1313411"/>
            <a:ext cx="991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600" dirty="0" smtClean="0">
                <a:latin typeface="+mj-lt"/>
                <a:cs typeface="Times New Roman" panose="02020603050405020304" pitchFamily="18" charset="0"/>
              </a:rPr>
              <a:t>Kaynak:</a:t>
            </a:r>
          </a:p>
          <a:p>
            <a:r>
              <a:rPr lang="tr-TR" sz="1600" dirty="0">
                <a:latin typeface="+mj-lt"/>
              </a:rPr>
              <a:t>Atay, D. 1987. </a:t>
            </a:r>
            <a:r>
              <a:rPr lang="tr-TR" sz="1600" dirty="0" err="1">
                <a:latin typeface="+mj-lt"/>
              </a:rPr>
              <a:t>İçsu</a:t>
            </a:r>
            <a:r>
              <a:rPr lang="tr-TR" sz="1600" dirty="0">
                <a:latin typeface="+mj-lt"/>
              </a:rPr>
              <a:t> Balıkları ve Üretim Tekniği. Ankara Üniversitesi Ziraat Fak. Yayınları. Ders Kitabı 300. </a:t>
            </a:r>
            <a:endParaRPr lang="en-GB" sz="1600" dirty="0">
              <a:latin typeface="+mj-lt"/>
            </a:endParaRPr>
          </a:p>
          <a:p>
            <a:r>
              <a:rPr lang="tr-TR" sz="1600" dirty="0">
                <a:latin typeface="+mj-lt"/>
              </a:rPr>
              <a:t>Atay, D. 1997. Kabuklu Su Ürünleri ve Üretim Tekniği. Ankara Üniversitesi Ziraat Fakültesi Ders Kitabı:441 </a:t>
            </a:r>
            <a:endParaRPr lang="en-GB" sz="1600" dirty="0">
              <a:latin typeface="+mj-lt"/>
            </a:endParaRPr>
          </a:p>
          <a:p>
            <a:r>
              <a:rPr lang="tr-TR" sz="1600" dirty="0">
                <a:latin typeface="+mj-lt"/>
              </a:rPr>
              <a:t>Atay, D. ve </a:t>
            </a:r>
            <a:r>
              <a:rPr lang="tr-TR" sz="1600" dirty="0" err="1">
                <a:latin typeface="+mj-lt"/>
              </a:rPr>
              <a:t>Bekcan</a:t>
            </a:r>
            <a:r>
              <a:rPr lang="tr-TR" sz="1600" dirty="0">
                <a:latin typeface="+mj-lt"/>
              </a:rPr>
              <a:t>, S. 2000. Deniz Balıkları ve Üretim Tekniği. Ankara Üniversitesi Ziraat Fakültesi Ders Kitabı:468 </a:t>
            </a:r>
            <a:endParaRPr lang="en-GB" sz="1600" dirty="0">
              <a:latin typeface="+mj-lt"/>
            </a:endParaRPr>
          </a:p>
          <a:p>
            <a:r>
              <a:rPr lang="tr-TR" sz="1600" dirty="0">
                <a:latin typeface="+mj-lt"/>
              </a:rPr>
              <a:t>Atay, D., Aydın, F. ve Yıldız HY. 2002. Su Ürünleri Yetiştirme İlkeleri. Ankara Üniversitesi Ziraat Fakültesi Ders Kitabı:481 </a:t>
            </a:r>
            <a:endParaRPr lang="en-GB" sz="1600" dirty="0">
              <a:latin typeface="+mj-lt"/>
            </a:endParaRPr>
          </a:p>
          <a:p>
            <a:r>
              <a:rPr lang="tr-TR" sz="1600" dirty="0" err="1">
                <a:latin typeface="+mj-lt"/>
              </a:rPr>
              <a:t>Bardach</a:t>
            </a:r>
            <a:r>
              <a:rPr lang="tr-TR" sz="1600" dirty="0">
                <a:latin typeface="+mj-lt"/>
              </a:rPr>
              <a:t>, J.E. 1997. </a:t>
            </a:r>
            <a:r>
              <a:rPr lang="tr-TR" sz="1600" dirty="0" err="1">
                <a:latin typeface="+mj-lt"/>
              </a:rPr>
              <a:t>Fish</a:t>
            </a:r>
            <a:r>
              <a:rPr lang="tr-TR" sz="1600" dirty="0">
                <a:latin typeface="+mj-lt"/>
              </a:rPr>
              <a:t> as </a:t>
            </a:r>
            <a:r>
              <a:rPr lang="tr-TR" sz="1600" dirty="0" err="1">
                <a:latin typeface="+mj-lt"/>
              </a:rPr>
              <a:t>Food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and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the</a:t>
            </a:r>
            <a:r>
              <a:rPr lang="tr-TR" sz="1600" dirty="0">
                <a:latin typeface="+mj-lt"/>
              </a:rPr>
              <a:t> Case </a:t>
            </a:r>
            <a:r>
              <a:rPr lang="tr-TR" sz="1600" dirty="0" err="1">
                <a:latin typeface="+mj-lt"/>
              </a:rPr>
              <a:t>for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Aquaculture</a:t>
            </a:r>
            <a:r>
              <a:rPr lang="tr-TR" sz="1600" dirty="0">
                <a:latin typeface="+mj-lt"/>
              </a:rPr>
              <a:t>. </a:t>
            </a:r>
            <a:r>
              <a:rPr lang="tr-TR" sz="1600" dirty="0" err="1">
                <a:latin typeface="+mj-lt"/>
              </a:rPr>
              <a:t>Pages</a:t>
            </a:r>
            <a:r>
              <a:rPr lang="tr-TR" sz="1600" dirty="0">
                <a:latin typeface="+mj-lt"/>
              </a:rPr>
              <a:t> 1-14 in J.D. </a:t>
            </a:r>
            <a:r>
              <a:rPr lang="tr-TR" sz="1600" dirty="0" err="1">
                <a:latin typeface="+mj-lt"/>
              </a:rPr>
              <a:t>Bardach</a:t>
            </a:r>
            <a:r>
              <a:rPr lang="tr-TR" sz="1600" dirty="0">
                <a:latin typeface="+mj-lt"/>
              </a:rPr>
              <a:t>, ed. </a:t>
            </a:r>
            <a:r>
              <a:rPr lang="tr-TR" sz="1600" dirty="0" err="1">
                <a:latin typeface="+mj-lt"/>
              </a:rPr>
              <a:t>Sustainable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Aquaculture</a:t>
            </a:r>
            <a:r>
              <a:rPr lang="tr-TR" sz="1600" dirty="0">
                <a:latin typeface="+mj-lt"/>
              </a:rPr>
              <a:t>. John </a:t>
            </a:r>
            <a:r>
              <a:rPr lang="tr-TR" sz="1600" dirty="0" err="1">
                <a:latin typeface="+mj-lt"/>
              </a:rPr>
              <a:t>Wiley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and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Sons</a:t>
            </a:r>
            <a:r>
              <a:rPr lang="tr-TR" sz="1600" dirty="0">
                <a:latin typeface="+mj-lt"/>
              </a:rPr>
              <a:t>, New York.</a:t>
            </a:r>
            <a:endParaRPr lang="en-GB" sz="1600" dirty="0">
              <a:latin typeface="+mj-lt"/>
            </a:endParaRPr>
          </a:p>
          <a:p>
            <a:r>
              <a:rPr lang="tr-TR" sz="1600" dirty="0" err="1">
                <a:latin typeface="+mj-lt"/>
              </a:rPr>
              <a:t>Costa</a:t>
            </a:r>
            <a:r>
              <a:rPr lang="tr-TR" sz="1600" dirty="0">
                <a:latin typeface="+mj-lt"/>
              </a:rPr>
              <a:t>-Pierce, BA. 2002. </a:t>
            </a:r>
            <a:r>
              <a:rPr lang="tr-TR" sz="1600" dirty="0" err="1">
                <a:latin typeface="+mj-lt"/>
              </a:rPr>
              <a:t>Ecology</a:t>
            </a:r>
            <a:r>
              <a:rPr lang="tr-TR" sz="1600" dirty="0">
                <a:latin typeface="+mj-lt"/>
              </a:rPr>
              <a:t> as </a:t>
            </a:r>
            <a:r>
              <a:rPr lang="tr-TR" sz="1600" dirty="0" err="1">
                <a:latin typeface="+mj-lt"/>
              </a:rPr>
              <a:t>the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Paradigm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for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the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Future</a:t>
            </a:r>
            <a:r>
              <a:rPr lang="tr-TR" sz="1600" dirty="0">
                <a:latin typeface="+mj-lt"/>
              </a:rPr>
              <a:t> of </a:t>
            </a:r>
            <a:r>
              <a:rPr lang="tr-TR" sz="1600" dirty="0" err="1">
                <a:latin typeface="+mj-lt"/>
              </a:rPr>
              <a:t>Aquaculture</a:t>
            </a:r>
            <a:r>
              <a:rPr lang="tr-TR" sz="1600" dirty="0">
                <a:latin typeface="+mj-lt"/>
              </a:rPr>
              <a:t>. </a:t>
            </a:r>
            <a:r>
              <a:rPr lang="tr-TR" sz="1600" dirty="0" err="1">
                <a:latin typeface="+mj-lt"/>
              </a:rPr>
              <a:t>Pages</a:t>
            </a:r>
            <a:r>
              <a:rPr lang="tr-TR" sz="1600" dirty="0">
                <a:latin typeface="+mj-lt"/>
              </a:rPr>
              <a:t> 339-372 in B.A. </a:t>
            </a:r>
            <a:r>
              <a:rPr lang="tr-TR" sz="1600" dirty="0" err="1">
                <a:latin typeface="+mj-lt"/>
              </a:rPr>
              <a:t>Costa</a:t>
            </a:r>
            <a:r>
              <a:rPr lang="tr-TR" sz="1600" dirty="0">
                <a:latin typeface="+mj-lt"/>
              </a:rPr>
              <a:t>-Pierce, ed. </a:t>
            </a:r>
            <a:r>
              <a:rPr lang="tr-TR" sz="1600" dirty="0" err="1">
                <a:latin typeface="+mj-lt"/>
              </a:rPr>
              <a:t>Ecological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Aquaculture</a:t>
            </a:r>
            <a:r>
              <a:rPr lang="tr-TR" sz="1600" dirty="0">
                <a:latin typeface="+mj-lt"/>
              </a:rPr>
              <a:t>: </a:t>
            </a:r>
            <a:r>
              <a:rPr lang="tr-TR" sz="1600" dirty="0" err="1">
                <a:latin typeface="+mj-lt"/>
              </a:rPr>
              <a:t>The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Evolution</a:t>
            </a:r>
            <a:r>
              <a:rPr lang="tr-TR" sz="1600" dirty="0">
                <a:latin typeface="+mj-lt"/>
              </a:rPr>
              <a:t> of </a:t>
            </a:r>
            <a:r>
              <a:rPr lang="tr-TR" sz="1600" dirty="0" err="1">
                <a:latin typeface="+mj-lt"/>
              </a:rPr>
              <a:t>the</a:t>
            </a:r>
            <a:r>
              <a:rPr lang="tr-TR" sz="1600" dirty="0">
                <a:latin typeface="+mj-lt"/>
              </a:rPr>
              <a:t> Blue </a:t>
            </a:r>
            <a:r>
              <a:rPr lang="tr-TR" sz="1600" dirty="0" err="1">
                <a:latin typeface="+mj-lt"/>
              </a:rPr>
              <a:t>Revolution</a:t>
            </a:r>
            <a:r>
              <a:rPr lang="tr-TR" sz="1600" dirty="0">
                <a:latin typeface="+mj-lt"/>
              </a:rPr>
              <a:t>. </a:t>
            </a:r>
            <a:r>
              <a:rPr lang="tr-TR" sz="1600" dirty="0" err="1">
                <a:latin typeface="+mj-lt"/>
              </a:rPr>
              <a:t>Blackwell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Science</a:t>
            </a:r>
            <a:r>
              <a:rPr lang="tr-TR" sz="1600" dirty="0">
                <a:latin typeface="+mj-lt"/>
              </a:rPr>
              <a:t>, </a:t>
            </a:r>
            <a:r>
              <a:rPr lang="tr-TR" sz="1600" dirty="0" err="1">
                <a:latin typeface="+mj-lt"/>
              </a:rPr>
              <a:t>Malden</a:t>
            </a:r>
            <a:r>
              <a:rPr lang="tr-TR" sz="1600" dirty="0">
                <a:latin typeface="+mj-lt"/>
              </a:rPr>
              <a:t>, Massachusetts.</a:t>
            </a:r>
            <a:endParaRPr lang="en-GB" sz="1600" dirty="0">
              <a:latin typeface="+mj-lt"/>
            </a:endParaRPr>
          </a:p>
          <a:p>
            <a:r>
              <a:rPr lang="tr-TR" sz="1600" dirty="0">
                <a:latin typeface="+mj-lt"/>
              </a:rPr>
              <a:t>Genç, E. 2017. Balık Yetiştiriciliğinde Hastalıklar ve Koruyucu Önlemler. Balık Yetiştiriciliği (</a:t>
            </a:r>
            <a:r>
              <a:rPr lang="tr-TR" sz="1600" dirty="0" err="1">
                <a:latin typeface="+mj-lt"/>
              </a:rPr>
              <a:t>Ed</a:t>
            </a:r>
            <a:r>
              <a:rPr lang="tr-TR" sz="1600" dirty="0">
                <a:latin typeface="+mj-lt"/>
              </a:rPr>
              <a:t>: Emiroğlu, Ö., Kuş, G) T.C. Anadolu Üniversitesi Yayını: 3618, </a:t>
            </a:r>
            <a:r>
              <a:rPr lang="tr-TR" sz="1600" dirty="0" err="1">
                <a:latin typeface="+mj-lt"/>
              </a:rPr>
              <a:t>Açıköğretim</a:t>
            </a:r>
            <a:r>
              <a:rPr lang="tr-TR" sz="1600" dirty="0">
                <a:latin typeface="+mj-lt"/>
              </a:rPr>
              <a:t> Fakültesi Yayını: 2442, ISBN: 978-975-06-2226-7, 214s, Eskişehir.</a:t>
            </a:r>
            <a:endParaRPr lang="en-GB" sz="1600" dirty="0">
              <a:latin typeface="+mj-lt"/>
            </a:endParaRPr>
          </a:p>
          <a:p>
            <a:r>
              <a:rPr lang="tr-TR" sz="1600" dirty="0" err="1">
                <a:latin typeface="+mj-lt"/>
              </a:rPr>
              <a:t>Lackey</a:t>
            </a:r>
            <a:r>
              <a:rPr lang="tr-TR" sz="1600" dirty="0">
                <a:latin typeface="+mj-lt"/>
              </a:rPr>
              <a:t>, R.T. 2005. </a:t>
            </a:r>
            <a:r>
              <a:rPr lang="tr-TR" sz="1600" dirty="0" err="1">
                <a:latin typeface="+mj-lt"/>
              </a:rPr>
              <a:t>Fisheries</a:t>
            </a:r>
            <a:r>
              <a:rPr lang="tr-TR" sz="1600" dirty="0">
                <a:latin typeface="+mj-lt"/>
              </a:rPr>
              <a:t>: </a:t>
            </a:r>
            <a:r>
              <a:rPr lang="tr-TR" sz="1600" dirty="0" err="1">
                <a:latin typeface="+mj-lt"/>
              </a:rPr>
              <a:t>history</a:t>
            </a:r>
            <a:r>
              <a:rPr lang="tr-TR" sz="1600" dirty="0">
                <a:latin typeface="+mj-lt"/>
              </a:rPr>
              <a:t>, </a:t>
            </a:r>
            <a:r>
              <a:rPr lang="tr-TR" sz="1600" dirty="0" err="1">
                <a:latin typeface="+mj-lt"/>
              </a:rPr>
              <a:t>science</a:t>
            </a:r>
            <a:r>
              <a:rPr lang="tr-TR" sz="1600" dirty="0">
                <a:latin typeface="+mj-lt"/>
              </a:rPr>
              <a:t>, </a:t>
            </a:r>
            <a:r>
              <a:rPr lang="tr-TR" sz="1600" dirty="0" err="1">
                <a:latin typeface="+mj-lt"/>
              </a:rPr>
              <a:t>and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management</a:t>
            </a:r>
            <a:r>
              <a:rPr lang="tr-TR" sz="1600" dirty="0">
                <a:latin typeface="+mj-lt"/>
              </a:rPr>
              <a:t>. </a:t>
            </a:r>
            <a:r>
              <a:rPr lang="tr-TR" sz="1600" dirty="0" err="1">
                <a:latin typeface="+mj-lt"/>
              </a:rPr>
              <a:t>pp</a:t>
            </a:r>
            <a:r>
              <a:rPr lang="tr-TR" sz="1600" dirty="0">
                <a:latin typeface="+mj-lt"/>
              </a:rPr>
              <a:t>. 121-129. </a:t>
            </a:r>
            <a:r>
              <a:rPr lang="tr-TR" sz="1600" dirty="0" err="1">
                <a:latin typeface="+mj-lt"/>
              </a:rPr>
              <a:t>In</a:t>
            </a:r>
            <a:r>
              <a:rPr lang="tr-TR" sz="1600" dirty="0">
                <a:latin typeface="+mj-lt"/>
              </a:rPr>
              <a:t>: </a:t>
            </a:r>
            <a:r>
              <a:rPr lang="tr-TR" sz="1600" dirty="0" err="1">
                <a:latin typeface="+mj-lt"/>
              </a:rPr>
              <a:t>Water</a:t>
            </a:r>
            <a:r>
              <a:rPr lang="tr-TR" sz="1600" dirty="0">
                <a:latin typeface="+mj-lt"/>
              </a:rPr>
              <a:t> Encyclopedia: </a:t>
            </a:r>
            <a:r>
              <a:rPr lang="tr-TR" sz="1600" dirty="0" err="1">
                <a:latin typeface="+mj-lt"/>
              </a:rPr>
              <a:t>Surface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and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Agricultural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Water</a:t>
            </a:r>
            <a:r>
              <a:rPr lang="tr-TR" sz="1600" dirty="0">
                <a:latin typeface="+mj-lt"/>
              </a:rPr>
              <a:t>, </a:t>
            </a:r>
            <a:r>
              <a:rPr lang="tr-TR" sz="1600" dirty="0" err="1">
                <a:latin typeface="+mj-lt"/>
              </a:rPr>
              <a:t>Jay</a:t>
            </a:r>
            <a:r>
              <a:rPr lang="tr-TR" sz="1600" dirty="0">
                <a:latin typeface="+mj-lt"/>
              </a:rPr>
              <a:t> H. </a:t>
            </a:r>
            <a:r>
              <a:rPr lang="tr-TR" sz="1600" dirty="0" err="1">
                <a:latin typeface="+mj-lt"/>
              </a:rPr>
              <a:t>Lehr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and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Jack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Keeley</a:t>
            </a:r>
            <a:r>
              <a:rPr lang="tr-TR" sz="1600" dirty="0">
                <a:latin typeface="+mj-lt"/>
              </a:rPr>
              <a:t>, </a:t>
            </a:r>
            <a:r>
              <a:rPr lang="tr-TR" sz="1600" dirty="0" err="1">
                <a:latin typeface="+mj-lt"/>
              </a:rPr>
              <a:t>editors</a:t>
            </a:r>
            <a:r>
              <a:rPr lang="tr-TR" sz="1600" dirty="0">
                <a:latin typeface="+mj-lt"/>
              </a:rPr>
              <a:t>, John </a:t>
            </a:r>
            <a:r>
              <a:rPr lang="tr-TR" sz="1600" dirty="0" err="1">
                <a:latin typeface="+mj-lt"/>
              </a:rPr>
              <a:t>Wiley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and</a:t>
            </a:r>
            <a:r>
              <a:rPr lang="tr-TR" sz="1600" dirty="0">
                <a:latin typeface="+mj-lt"/>
              </a:rPr>
              <a:t> </a:t>
            </a:r>
            <a:r>
              <a:rPr lang="tr-TR" sz="1600" dirty="0" err="1">
                <a:latin typeface="+mj-lt"/>
              </a:rPr>
              <a:t>Sons</a:t>
            </a:r>
            <a:r>
              <a:rPr lang="tr-TR" sz="1600" dirty="0">
                <a:latin typeface="+mj-lt"/>
              </a:rPr>
              <a:t>, </a:t>
            </a:r>
            <a:r>
              <a:rPr lang="tr-TR" sz="1600" dirty="0" err="1">
                <a:latin typeface="+mj-lt"/>
              </a:rPr>
              <a:t>Inc</a:t>
            </a:r>
            <a:r>
              <a:rPr lang="tr-TR" sz="1600" dirty="0">
                <a:latin typeface="+mj-lt"/>
              </a:rPr>
              <a:t>., </a:t>
            </a:r>
            <a:r>
              <a:rPr lang="tr-TR" sz="1600" dirty="0" err="1">
                <a:latin typeface="+mj-lt"/>
              </a:rPr>
              <a:t>Publishers</a:t>
            </a:r>
            <a:r>
              <a:rPr lang="tr-TR" sz="1600" dirty="0">
                <a:latin typeface="+mj-lt"/>
              </a:rPr>
              <a:t>, New York, 781 </a:t>
            </a:r>
            <a:r>
              <a:rPr lang="tr-TR" sz="1600" dirty="0" err="1">
                <a:latin typeface="+mj-lt"/>
              </a:rPr>
              <a:t>pp</a:t>
            </a:r>
            <a:r>
              <a:rPr lang="tr-TR" sz="1600" dirty="0">
                <a:latin typeface="+mj-lt"/>
              </a:rPr>
              <a:t>.</a:t>
            </a:r>
            <a:endParaRPr lang="en-GB" sz="1600" dirty="0">
              <a:latin typeface="+mj-lt"/>
            </a:endParaRPr>
          </a:p>
          <a:p>
            <a:r>
              <a:rPr lang="tr-TR" sz="1600" dirty="0" err="1">
                <a:latin typeface="+mj-lt"/>
              </a:rPr>
              <a:t>Stickney</a:t>
            </a:r>
            <a:r>
              <a:rPr lang="tr-TR" sz="1600" dirty="0">
                <a:latin typeface="+mj-lt"/>
              </a:rPr>
              <a:t>, RR. 2000. Encyclopedia of </a:t>
            </a:r>
            <a:r>
              <a:rPr lang="tr-TR" sz="1600" dirty="0" err="1">
                <a:latin typeface="+mj-lt"/>
              </a:rPr>
              <a:t>Aquaculture</a:t>
            </a:r>
            <a:r>
              <a:rPr lang="tr-TR" sz="1600" dirty="0">
                <a:latin typeface="+mj-lt"/>
              </a:rPr>
              <a:t>. John </a:t>
            </a:r>
            <a:r>
              <a:rPr lang="tr-TR" sz="1600" dirty="0" err="1">
                <a:latin typeface="+mj-lt"/>
              </a:rPr>
              <a:t>Wiley</a:t>
            </a:r>
            <a:r>
              <a:rPr lang="tr-TR" sz="1600" dirty="0">
                <a:latin typeface="+mj-lt"/>
              </a:rPr>
              <a:t> &amp; </a:t>
            </a:r>
            <a:r>
              <a:rPr lang="tr-TR" sz="1600" dirty="0" err="1">
                <a:latin typeface="+mj-lt"/>
              </a:rPr>
              <a:t>Sons</a:t>
            </a:r>
            <a:r>
              <a:rPr lang="tr-TR" sz="1600" dirty="0">
                <a:latin typeface="+mj-lt"/>
              </a:rPr>
              <a:t>, </a:t>
            </a:r>
            <a:r>
              <a:rPr lang="tr-TR" sz="1600" dirty="0" err="1">
                <a:latin typeface="+mj-lt"/>
              </a:rPr>
              <a:t>Inc</a:t>
            </a:r>
            <a:r>
              <a:rPr lang="tr-TR" sz="1600" dirty="0">
                <a:latin typeface="+mj-lt"/>
              </a:rPr>
              <a:t>. New York.</a:t>
            </a:r>
            <a:endParaRPr lang="en-GB" sz="1600" dirty="0">
              <a:latin typeface="+mj-lt"/>
            </a:endParaRPr>
          </a:p>
          <a:p>
            <a:r>
              <a:rPr lang="tr-TR" sz="1600" dirty="0">
                <a:latin typeface="+mj-lt"/>
              </a:rPr>
              <a:t>Yavuzcan, H. 2011. Su Ürünleri T.C. Anadolu Üniversitesi Yayını: 2243, </a:t>
            </a:r>
            <a:r>
              <a:rPr lang="tr-TR" sz="1600" dirty="0" err="1">
                <a:latin typeface="+mj-lt"/>
              </a:rPr>
              <a:t>Açıköğretim</a:t>
            </a:r>
            <a:r>
              <a:rPr lang="tr-TR" sz="1600" dirty="0">
                <a:latin typeface="+mj-lt"/>
              </a:rPr>
              <a:t> Fakültesi Yayını: 1242, ISBN: 978-975-06-0917-6, 184s, Eskişehir.</a:t>
            </a:r>
            <a:endParaRPr lang="tr-TR" sz="16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1330" y="1295288"/>
          <a:ext cx="9519783" cy="913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9783">
                  <a:extLst>
                    <a:ext uri="{9D8B030D-6E8A-4147-A177-3AD203B41FA5}">
                      <a16:colId xmlns:a16="http://schemas.microsoft.com/office/drawing/2014/main" val="1278639052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Balık yetiştiriciliğinde kullanılan yemler ve yemleme ilkeleri</a:t>
                      </a: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257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Balık taşıma </a:t>
                      </a: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2851956"/>
                  </a:ext>
                </a:extLst>
              </a:tr>
            </a:tbl>
          </a:graphicData>
        </a:graphic>
      </p:graphicFrame>
      <p:sp>
        <p:nvSpPr>
          <p:cNvPr id="2" name="Dikdörtgen 1"/>
          <p:cNvSpPr/>
          <p:nvPr/>
        </p:nvSpPr>
        <p:spPr>
          <a:xfrm>
            <a:off x="1004703" y="5921121"/>
            <a:ext cx="8182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http://www.tarimkutuphanesi.com/BALIK_YETISTIRICILIGI_00373.html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26" y="2420324"/>
            <a:ext cx="3102124" cy="199821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619" y="5814445"/>
            <a:ext cx="2111356" cy="35889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00613" y="4348840"/>
            <a:ext cx="2292660" cy="135063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35586" y="1836709"/>
            <a:ext cx="2771270" cy="194433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58099" y="2420323"/>
            <a:ext cx="3213025" cy="217907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57687" y="3892528"/>
            <a:ext cx="2749169" cy="194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1330" y="1295288"/>
          <a:ext cx="9519783" cy="913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9783">
                  <a:extLst>
                    <a:ext uri="{9D8B030D-6E8A-4147-A177-3AD203B41FA5}">
                      <a16:colId xmlns:a16="http://schemas.microsoft.com/office/drawing/2014/main" val="1278639052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Balık yetiştiriciliğinde kullanılan yemler ve yemleme ilkeleri</a:t>
                      </a: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257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Balık taşıma </a:t>
                      </a: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2851956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935" y="5178580"/>
            <a:ext cx="3981033" cy="67671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1850" y="2458311"/>
            <a:ext cx="3375589" cy="221983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1073" y="2458311"/>
            <a:ext cx="3263782" cy="221983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58490" y="2458311"/>
            <a:ext cx="3064933" cy="22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1330" y="1295288"/>
          <a:ext cx="9519783" cy="913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9783">
                  <a:extLst>
                    <a:ext uri="{9D8B030D-6E8A-4147-A177-3AD203B41FA5}">
                      <a16:colId xmlns:a16="http://schemas.microsoft.com/office/drawing/2014/main" val="1278639052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Balık yetiştiriciliğinde kullanılan yemler ve yemleme ilkeleri</a:t>
                      </a: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257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Balık taşıma </a:t>
                      </a: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2851956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587" y="5158724"/>
            <a:ext cx="3981033" cy="67671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8480" y="2463505"/>
            <a:ext cx="2450555" cy="170486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75590" y="2463505"/>
            <a:ext cx="2506126" cy="169240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58271" y="2466916"/>
            <a:ext cx="2718560" cy="170145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53386" y="2463504"/>
            <a:ext cx="2597507" cy="17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2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1330" y="1295288"/>
          <a:ext cx="9519783" cy="913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9783">
                  <a:extLst>
                    <a:ext uri="{9D8B030D-6E8A-4147-A177-3AD203B41FA5}">
                      <a16:colId xmlns:a16="http://schemas.microsoft.com/office/drawing/2014/main" val="1278639052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Balık yetiştiriciliğinde kullanılan yemler ve yemleme ilkeleri</a:t>
                      </a: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257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Balık taşıma </a:t>
                      </a: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2851956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27332" y="2575780"/>
            <a:ext cx="3204347" cy="228017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61182" y="2575780"/>
            <a:ext cx="3558397" cy="267108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863" y="4855952"/>
            <a:ext cx="398103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5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0137" y="19428"/>
            <a:ext cx="8351725" cy="924254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Balık Üretiminde </a:t>
            </a: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YEM VE ÜRETİM TEKNİKLERİ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069949" y="943682"/>
            <a:ext cx="464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3200" dirty="0" smtClean="0">
                <a:latin typeface="Bodoni MT Poster Compressed" panose="02070706080601050204" pitchFamily="18" charset="-94"/>
              </a:rPr>
              <a:t>Balık Yem Çeşitleri</a:t>
            </a:r>
            <a:endParaRPr lang="tr-TR" sz="3200" dirty="0">
              <a:latin typeface="Bodoni MT Poster Compressed" panose="02070706080601050204" pitchFamily="18" charset="-94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972589" y="2053239"/>
            <a:ext cx="8171411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Tamamlayıcı Yem:</a:t>
            </a:r>
          </a:p>
          <a:p>
            <a:pPr algn="just">
              <a:lnSpc>
                <a:spcPct val="80000"/>
              </a:lnSpc>
            </a:pPr>
            <a:endParaRPr lang="tr-TR" alt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Doğal 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ortamda daha fazla üretim elde etmek için dış kaynaklı tamamlayıcı yemleme uygulanır.</a:t>
            </a:r>
          </a:p>
          <a:p>
            <a:pPr algn="just">
              <a:lnSpc>
                <a:spcPct val="80000"/>
              </a:lnSpc>
            </a:pPr>
            <a:endParaRPr lang="tr-TR" alt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Doğal verimliliği belirleyen faktörler;</a:t>
            </a:r>
          </a:p>
          <a:p>
            <a:pPr marL="342900" indent="-342900" algn="just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Havuzun 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verimliliği,</a:t>
            </a:r>
          </a:p>
          <a:p>
            <a:pPr marL="342900" indent="-342900" algn="just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Çevre ve mevsimsel şartlar,</a:t>
            </a:r>
          </a:p>
          <a:p>
            <a:pPr algn="just">
              <a:lnSpc>
                <a:spcPct val="80000"/>
              </a:lnSpc>
              <a:buFontTx/>
              <a:buChar char="-"/>
            </a:pPr>
            <a:endParaRPr lang="tr-TR" alt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Besin ihtiyacını belirleyen faktörler;</a:t>
            </a:r>
          </a:p>
          <a:p>
            <a:pPr marL="342900" indent="-342900" algn="just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Sıcaklık,</a:t>
            </a:r>
          </a:p>
          <a:p>
            <a:pPr marL="342900" indent="-342900" algn="just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Balık büyüklüğü ve</a:t>
            </a:r>
          </a:p>
          <a:p>
            <a:pPr marL="342900" indent="-342900" algn="just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Stoklama yoğunluğu  </a:t>
            </a:r>
          </a:p>
          <a:p>
            <a:pPr algn="just">
              <a:lnSpc>
                <a:spcPct val="80000"/>
              </a:lnSpc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şeklinde 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sıralanır.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</a:t>
            </a:r>
            <a:r>
              <a:rPr lang="tr-TR" sz="2000" i="1" dirty="0" smtClean="0">
                <a:latin typeface="Bodoni MT Poster Compressed" panose="02070706080601050204" pitchFamily="18" charset="-94"/>
              </a:rPr>
              <a:t>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9073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0137" y="19428"/>
            <a:ext cx="8351725" cy="924254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Balık Üretiminde </a:t>
            </a: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YEM VE ÜRETİM TEKNİKLERİ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980902" y="1218002"/>
            <a:ext cx="464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3200" dirty="0" smtClean="0">
                <a:latin typeface="Bodoni MT Poster Compressed" panose="02070706080601050204" pitchFamily="18" charset="-94"/>
              </a:rPr>
              <a:t>Balık Yem Çeşitleri</a:t>
            </a:r>
            <a:endParaRPr lang="tr-TR" sz="3200" dirty="0">
              <a:latin typeface="Bodoni MT Poster Compressed" panose="02070706080601050204" pitchFamily="18" charset="-94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980902" y="2452711"/>
            <a:ext cx="8171411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Tamamlayıcı Yem:</a:t>
            </a:r>
          </a:p>
          <a:p>
            <a:pPr>
              <a:lnSpc>
                <a:spcPct val="80000"/>
              </a:lnSpc>
            </a:pPr>
            <a:endParaRPr lang="tr-TR" alt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altLang="tr-TR" sz="2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Yarı-entansif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yetiştiricilikte doğal yemi arttırıcı gübreleme dışında; </a:t>
            </a:r>
          </a:p>
          <a:p>
            <a:pPr algn="just"/>
            <a:endParaRPr lang="tr-TR" alt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Tarımsal yan ürünler (yağlı tohum küspeleri, kepek, hububat, ipekböceği krizaliti, </a:t>
            </a:r>
            <a:r>
              <a:rPr lang="tr-TR" altLang="tr-TR" sz="2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pelet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yem</a:t>
            </a: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>
              <a:buFontTx/>
              <a:buChar char="-"/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Dane 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yemler ıslatılarak verilir.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</a:t>
            </a:r>
            <a:r>
              <a:rPr lang="tr-TR" sz="2000" i="1" dirty="0" smtClean="0">
                <a:latin typeface="Bodoni MT Poster Compressed" panose="02070706080601050204" pitchFamily="18" charset="-94"/>
              </a:rPr>
              <a:t>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5170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0137" y="19428"/>
            <a:ext cx="8351725" cy="924254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dirty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Balık Üretiminde </a:t>
            </a:r>
            <a:r>
              <a:rPr lang="tr-TR" sz="4400" dirty="0" smtClean="0">
                <a:solidFill>
                  <a:schemeClr val="bg2">
                    <a:lumMod val="75000"/>
                  </a:schemeClr>
                </a:solidFill>
                <a:latin typeface="Bodoni MT Poster Compressed" panose="02070706080601050204" pitchFamily="18" charset="-94"/>
              </a:rPr>
              <a:t>YEM VE ÜRETİM TEKNİKLERİ</a:t>
            </a:r>
            <a:endParaRPr lang="tr-TR" sz="4400" dirty="0">
              <a:solidFill>
                <a:schemeClr val="bg2">
                  <a:lumMod val="75000"/>
                </a:schemeClr>
              </a:solidFill>
              <a:latin typeface="Bodoni MT Poster Compressed" panose="02070706080601050204" pitchFamily="18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980902" y="1218002"/>
            <a:ext cx="464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3200" dirty="0" smtClean="0">
                <a:latin typeface="Bodoni MT Poster Compressed" panose="02070706080601050204" pitchFamily="18" charset="-94"/>
              </a:rPr>
              <a:t>Balık Yem Çeşitleri</a:t>
            </a:r>
            <a:endParaRPr lang="tr-TR" sz="3200" dirty="0">
              <a:latin typeface="Bodoni MT Poster Compressed" panose="02070706080601050204" pitchFamily="18" charset="-94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980902" y="1802777"/>
            <a:ext cx="8171411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tr-TR" alt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Pelet</a:t>
            </a: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Yem:</a:t>
            </a:r>
          </a:p>
          <a:p>
            <a:pPr algn="just">
              <a:lnSpc>
                <a:spcPct val="80000"/>
              </a:lnSpc>
            </a:pPr>
            <a:endParaRPr lang="tr-TR" altLang="tr-T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Toz haline getirilmiş çeşitli yem maddelerinin balığın 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bütün besin ihtiyaçlarını </a:t>
            </a: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karşılayacak şekilde karıştırılması ve bu karışımın kurutulması ve şekillendirilmesiyle hazırlanan, </a:t>
            </a:r>
            <a:r>
              <a:rPr lang="tr-TR" altLang="tr-TR" sz="24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ekstrüzyon </a:t>
            </a:r>
            <a:r>
              <a:rPr lang="tr-TR" altLang="tr-TR" sz="2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teknolojisi ile </a:t>
            </a:r>
            <a:r>
              <a:rPr lang="tr-TR" altLang="tr-TR" sz="24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üretilen karma yemlerdir.</a:t>
            </a:r>
            <a:endParaRPr lang="tr-TR" alt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tr-TR" alt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tr-TR" altLang="tr-TR" sz="24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Ekstrüzyon</a:t>
            </a:r>
            <a:r>
              <a:rPr lang="tr-TR" altLang="tr-TR" sz="2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; belirli bir basınçta oluşan sıcaklıkla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(120-150 </a:t>
            </a:r>
            <a:r>
              <a:rPr lang="tr-TR" altLang="tr-TR" sz="2400" baseline="30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altLang="tr-TR" sz="2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C’de 20-30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tr-TR" altLang="tr-TR" sz="2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pişirilen kitleyi belirli bir şekil vermek üzere kalıba alma teknolojisidir.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0981114" y="6276110"/>
            <a:ext cx="78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latin typeface="Bodoni MT Poster Compressed" panose="02070706080601050204" pitchFamily="18" charset="-94"/>
              </a:rPr>
              <a:t>9. </a:t>
            </a:r>
            <a:r>
              <a:rPr lang="tr-TR" sz="2000" i="1" dirty="0" smtClean="0">
                <a:latin typeface="Bodoni MT Poster Compressed" panose="02070706080601050204" pitchFamily="18" charset="-94"/>
              </a:rPr>
              <a:t>Hafta</a:t>
            </a:r>
            <a:endParaRPr lang="tr-TR" sz="2000" i="1" dirty="0">
              <a:latin typeface="Bodoni MT Poster Compressed" panose="02070706080601050204" pitchFamily="18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09999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">
  <a:themeElements>
    <a:clrScheme name="Organik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534</TotalTime>
  <Words>885</Words>
  <Application>Microsoft Office PowerPoint</Application>
  <PresentationFormat>Geniş ekran</PresentationFormat>
  <Paragraphs>124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2" baseType="lpstr">
      <vt:lpstr>Arial</vt:lpstr>
      <vt:lpstr>Bodoni MT Poster Compressed</vt:lpstr>
      <vt:lpstr>Garamond</vt:lpstr>
      <vt:lpstr>Times New Roman</vt:lpstr>
      <vt:lpstr>Wingdings</vt:lpstr>
      <vt:lpstr>Organik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Balık Üretiminde YEM VE ÜRETİM TEKNİKLERİ</vt:lpstr>
      <vt:lpstr>Balık Üretiminde YEM VE ÜRETİM TEKNİKLERİ</vt:lpstr>
      <vt:lpstr>Balık Üretiminde YEM VE ÜRETİM TEKNİKLERİ</vt:lpstr>
      <vt:lpstr>Balık Üretiminde YEM VE ÜRETİM TEKNİKLERİ</vt:lpstr>
      <vt:lpstr>Balık Üretiminde YEM VE ÜRETİM TEKNİKLERİ</vt:lpstr>
      <vt:lpstr>Balık Üretiminde YEM VE ÜRETİM TEKNİKLERİ</vt:lpstr>
      <vt:lpstr>Balık Üretiminde YEM VE ÜRETİM TEKNİKLERİ</vt:lpstr>
      <vt:lpstr>Balık Üretiminde YEM VE ÜRETİM TEKNİKLERİ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Akasya Topçu</dc:creator>
  <cp:lastModifiedBy>?</cp:lastModifiedBy>
  <cp:revision>64</cp:revision>
  <dcterms:created xsi:type="dcterms:W3CDTF">2017-06-01T08:33:22Z</dcterms:created>
  <dcterms:modified xsi:type="dcterms:W3CDTF">2018-01-11T09:30:52Z</dcterms:modified>
</cp:coreProperties>
</file>