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0" r:id="rId2"/>
    <p:sldId id="289" r:id="rId3"/>
    <p:sldId id="281" r:id="rId4"/>
    <p:sldId id="282" r:id="rId5"/>
    <p:sldId id="283" r:id="rId6"/>
    <p:sldId id="284" r:id="rId7"/>
    <p:sldId id="285" r:id="rId8"/>
    <p:sldId id="286" r:id="rId9"/>
    <p:sldId id="287" r:id="rId10"/>
    <p:sldId id="288" r:id="rId11"/>
    <p:sldId id="279" r:id="rId12"/>
    <p:sldId id="273" r:id="rId13"/>
    <p:sldId id="274" r:id="rId14"/>
    <p:sldId id="275" r:id="rId15"/>
    <p:sldId id="276" r:id="rId16"/>
    <p:sldId id="277" r:id="rId17"/>
    <p:sldId id="278" r:id="rId18"/>
    <p:sldId id="280"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CDD3E324-E2ED-441C-8317-FCD263B05E06}"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388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13936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753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8127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908360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1391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9231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852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52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423874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16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485955E-4CF7-4E24-B4F6-8CEAFDDDD4E9}"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250571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485955E-4CF7-4E24-B4F6-8CEAFDDDD4E9}" type="datetimeFigureOut">
              <a:rPr lang="tr-TR" smtClean="0"/>
              <a:t>11.01.2018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D3E324-E2ED-441C-8317-FCD263B05E06}"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57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485955E-4CF7-4E24-B4F6-8CEAFDDDD4E9}" type="datetimeFigureOut">
              <a:rPr lang="tr-TR" smtClean="0"/>
              <a:t>11.01.2018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66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5955E-4CF7-4E24-B4F6-8CEAFDDDD4E9}" type="datetimeFigureOut">
              <a:rPr lang="tr-TR" smtClean="0"/>
              <a:t>11.01.2018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08509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8004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1926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85955E-4CF7-4E24-B4F6-8CEAFDDDD4E9}" type="datetimeFigureOut">
              <a:rPr lang="tr-TR" smtClean="0"/>
              <a:t>11.01.2018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D3E324-E2ED-441C-8317-FCD263B05E06}" type="slidenum">
              <a:rPr lang="tr-TR" smtClean="0"/>
              <a:t>‹#›</a:t>
            </a:fld>
            <a:endParaRPr lang="tr-TR"/>
          </a:p>
        </p:txBody>
      </p:sp>
    </p:spTree>
    <p:extLst>
      <p:ext uri="{BB962C8B-B14F-4D97-AF65-F5344CB8AC3E}">
        <p14:creationId xmlns:p14="http://schemas.microsoft.com/office/powerpoint/2010/main" val="30640777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2421" y="2190921"/>
            <a:ext cx="8534400" cy="1082195"/>
          </a:xfrm>
        </p:spPr>
        <p:txBody>
          <a:bodyPr>
            <a:normAutofit/>
          </a:bodyPr>
          <a:lstStyle/>
          <a:p>
            <a:r>
              <a:rPr lang="tr-TR" sz="2800" dirty="0" err="1" smtClean="0">
                <a:solidFill>
                  <a:schemeClr val="bg2">
                    <a:lumMod val="75000"/>
                  </a:schemeClr>
                </a:solidFill>
              </a:rPr>
              <a:t>İçsu</a:t>
            </a:r>
            <a:r>
              <a:rPr lang="tr-TR" sz="2800" dirty="0" smtClean="0">
                <a:solidFill>
                  <a:schemeClr val="bg2">
                    <a:lumMod val="75000"/>
                  </a:schemeClr>
                </a:solidFill>
              </a:rPr>
              <a:t> Balıkları Yetiştiriciliği</a:t>
            </a:r>
            <a:endParaRPr lang="tr-TR" sz="2800" dirty="0">
              <a:solidFill>
                <a:schemeClr val="bg2">
                  <a:lumMod val="75000"/>
                </a:schemeClr>
              </a:solidFill>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graphicFrame>
        <p:nvGraphicFramePr>
          <p:cNvPr id="3" name="Tablo 2"/>
          <p:cNvGraphicFramePr>
            <a:graphicFrameLocks noGrp="1"/>
          </p:cNvGraphicFramePr>
          <p:nvPr>
            <p:extLst>
              <p:ext uri="{D42A27DB-BD31-4B8C-83A1-F6EECF244321}">
                <p14:modId xmlns:p14="http://schemas.microsoft.com/office/powerpoint/2010/main" val="409957022"/>
              </p:ext>
            </p:extLst>
          </p:nvPr>
        </p:nvGraphicFramePr>
        <p:xfrm>
          <a:off x="3536059" y="1582306"/>
          <a:ext cx="5838825" cy="442278"/>
        </p:xfrm>
        <a:graphic>
          <a:graphicData uri="http://schemas.openxmlformats.org/drawingml/2006/table">
            <a:tbl>
              <a:tblPr>
                <a:tableStyleId>{5C22544A-7EE6-4342-B048-85BDC9FD1C3A}</a:tableStyleId>
              </a:tblPr>
              <a:tblGrid>
                <a:gridCol w="5838825">
                  <a:extLst>
                    <a:ext uri="{9D8B030D-6E8A-4147-A177-3AD203B41FA5}">
                      <a16:colId xmlns:a16="http://schemas.microsoft.com/office/drawing/2014/main" val="424845875"/>
                    </a:ext>
                  </a:extLst>
                </a:gridCol>
              </a:tblGrid>
              <a:tr h="0">
                <a:tc>
                  <a:txBody>
                    <a:bodyPr/>
                    <a:lstStyle/>
                    <a:p>
                      <a:pPr algn="l">
                        <a:lnSpc>
                          <a:spcPct val="107000"/>
                        </a:lnSpc>
                        <a:spcAft>
                          <a:spcPts val="0"/>
                        </a:spcAft>
                      </a:pPr>
                      <a:r>
                        <a:rPr lang="tr-TR" sz="2800" dirty="0">
                          <a:solidFill>
                            <a:srgbClr val="002060"/>
                          </a:solidFill>
                          <a:effectLst/>
                          <a:latin typeface="+mn-lt"/>
                        </a:rPr>
                        <a:t>Balık yetiştiriciliğinde ıslah uygulamaları </a:t>
                      </a:r>
                      <a:endParaRPr lang="en-GB" sz="28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2561812"/>
                  </a:ext>
                </a:extLst>
              </a:tr>
            </a:tbl>
          </a:graphicData>
        </a:graphic>
      </p:graphicFrame>
    </p:spTree>
    <p:extLst>
      <p:ext uri="{BB962C8B-B14F-4D97-AF65-F5344CB8AC3E}">
        <p14:creationId xmlns:p14="http://schemas.microsoft.com/office/powerpoint/2010/main" val="2783321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2421" y="2190921"/>
            <a:ext cx="8534400" cy="1082195"/>
          </a:xfrm>
        </p:spPr>
        <p:txBody>
          <a:bodyPr>
            <a:normAutofit/>
          </a:bodyPr>
          <a:lstStyle/>
          <a:p>
            <a:r>
              <a:rPr lang="tr-TR" sz="2800" dirty="0" err="1" smtClean="0">
                <a:solidFill>
                  <a:schemeClr val="bg2">
                    <a:lumMod val="75000"/>
                  </a:schemeClr>
                </a:solidFill>
              </a:rPr>
              <a:t>İçsu</a:t>
            </a:r>
            <a:r>
              <a:rPr lang="tr-TR" sz="2800" dirty="0" smtClean="0">
                <a:solidFill>
                  <a:schemeClr val="bg2">
                    <a:lumMod val="75000"/>
                  </a:schemeClr>
                </a:solidFill>
              </a:rPr>
              <a:t> Balıkları Yetiştiriciliği</a:t>
            </a:r>
            <a:endParaRPr lang="tr-TR" sz="2800" dirty="0">
              <a:solidFill>
                <a:schemeClr val="bg2">
                  <a:lumMod val="75000"/>
                </a:schemeClr>
              </a:solidFill>
            </a:endParaRPr>
          </a:p>
        </p:txBody>
      </p:sp>
      <p:graphicFrame>
        <p:nvGraphicFramePr>
          <p:cNvPr id="3" name="Tablo 2"/>
          <p:cNvGraphicFramePr>
            <a:graphicFrameLocks noGrp="1"/>
          </p:cNvGraphicFramePr>
          <p:nvPr/>
        </p:nvGraphicFramePr>
        <p:xfrm>
          <a:off x="3536059" y="1582306"/>
          <a:ext cx="5838825" cy="456565"/>
        </p:xfrm>
        <a:graphic>
          <a:graphicData uri="http://schemas.openxmlformats.org/drawingml/2006/table">
            <a:tbl>
              <a:tblPr>
                <a:tableStyleId>{5C22544A-7EE6-4342-B048-85BDC9FD1C3A}</a:tableStyleId>
              </a:tblPr>
              <a:tblGrid>
                <a:gridCol w="5838825">
                  <a:extLst>
                    <a:ext uri="{9D8B030D-6E8A-4147-A177-3AD203B41FA5}">
                      <a16:colId xmlns:a16="http://schemas.microsoft.com/office/drawing/2014/main" val="424845875"/>
                    </a:ext>
                  </a:extLst>
                </a:gridCol>
              </a:tblGrid>
              <a:tr h="0">
                <a:tc>
                  <a:txBody>
                    <a:bodyPr/>
                    <a:lstStyle/>
                    <a:p>
                      <a:pPr algn="l">
                        <a:lnSpc>
                          <a:spcPct val="107000"/>
                        </a:lnSpc>
                        <a:spcAft>
                          <a:spcPts val="0"/>
                        </a:spcAft>
                      </a:pPr>
                      <a:r>
                        <a:rPr lang="tr-TR" sz="2800" dirty="0">
                          <a:solidFill>
                            <a:srgbClr val="002060"/>
                          </a:solidFill>
                          <a:effectLst/>
                          <a:latin typeface="+mn-lt"/>
                        </a:rPr>
                        <a:t>Balık yetiştiriciliğinde ıslah uygulamaları </a:t>
                      </a:r>
                      <a:endParaRPr lang="en-GB" sz="28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2561812"/>
                  </a:ext>
                </a:extLst>
              </a:tr>
            </a:tbl>
          </a:graphicData>
        </a:graphic>
      </p:graphicFrame>
      <p:sp>
        <p:nvSpPr>
          <p:cNvPr id="6" name="Dikdörtgen 5"/>
          <p:cNvSpPr/>
          <p:nvPr/>
        </p:nvSpPr>
        <p:spPr>
          <a:xfrm>
            <a:off x="2680531" y="3129418"/>
            <a:ext cx="6096000" cy="2308324"/>
          </a:xfrm>
          <a:prstGeom prst="rect">
            <a:avLst/>
          </a:prstGeom>
        </p:spPr>
        <p:txBody>
          <a:bodyPr>
            <a:spAutoFit/>
          </a:bodyPr>
          <a:lstStyle/>
          <a:p>
            <a:r>
              <a:rPr lang="en-GB" dirty="0"/>
              <a:t>8. SU ÜRÜNLERI </a:t>
            </a:r>
            <a:r>
              <a:rPr lang="en-GB" dirty="0" err="1"/>
              <a:t>YETİşTİRİciLicİNDE</a:t>
            </a:r>
            <a:r>
              <a:rPr lang="en-GB" dirty="0"/>
              <a:t> GENETİK ISLAH </a:t>
            </a:r>
            <a:r>
              <a:rPr lang="en-GB" dirty="0" err="1"/>
              <a:t>KONULARı</a:t>
            </a:r>
            <a:r>
              <a:rPr lang="en-GB" dirty="0"/>
              <a:t>... </a:t>
            </a:r>
          </a:p>
          <a:p>
            <a:r>
              <a:rPr lang="en-GB" dirty="0"/>
              <a:t> 8.1 </a:t>
            </a:r>
            <a:r>
              <a:rPr lang="en-GB" dirty="0" err="1"/>
              <a:t>Yem</a:t>
            </a:r>
            <a:r>
              <a:rPr lang="en-GB" dirty="0"/>
              <a:t> </a:t>
            </a:r>
            <a:r>
              <a:rPr lang="en-GB" dirty="0" err="1"/>
              <a:t>Değerlendirme</a:t>
            </a:r>
            <a:r>
              <a:rPr lang="en-GB" dirty="0"/>
              <a:t> </a:t>
            </a:r>
          </a:p>
          <a:p>
            <a:r>
              <a:rPr lang="en-GB" dirty="0"/>
              <a:t> 8.2 </a:t>
            </a:r>
            <a:r>
              <a:rPr lang="en-GB" dirty="0" err="1"/>
              <a:t>Gelişme</a:t>
            </a:r>
            <a:r>
              <a:rPr lang="en-GB" dirty="0"/>
              <a:t> </a:t>
            </a:r>
            <a:r>
              <a:rPr lang="en-GB" dirty="0" err="1"/>
              <a:t>oranı</a:t>
            </a:r>
            <a:r>
              <a:rPr lang="en-GB" dirty="0"/>
              <a:t> </a:t>
            </a:r>
          </a:p>
          <a:p>
            <a:r>
              <a:rPr lang="en-GB" dirty="0"/>
              <a:t> 8.3 </a:t>
            </a:r>
            <a:r>
              <a:rPr lang="en-GB" dirty="0" err="1"/>
              <a:t>Çeşitli</a:t>
            </a:r>
            <a:r>
              <a:rPr lang="en-GB" dirty="0"/>
              <a:t> </a:t>
            </a:r>
            <a:r>
              <a:rPr lang="en-GB" dirty="0" err="1"/>
              <a:t>Hastalıklara</a:t>
            </a:r>
            <a:r>
              <a:rPr lang="en-GB" dirty="0"/>
              <a:t> </a:t>
            </a:r>
            <a:r>
              <a:rPr lang="en-GB" dirty="0" err="1"/>
              <a:t>Dayanıklılık</a:t>
            </a:r>
            <a:r>
              <a:rPr lang="en-GB" dirty="0"/>
              <a:t> </a:t>
            </a:r>
            <a:r>
              <a:rPr lang="en-GB" dirty="0" err="1"/>
              <a:t>ve</a:t>
            </a:r>
            <a:r>
              <a:rPr lang="en-GB" dirty="0"/>
              <a:t> </a:t>
            </a:r>
            <a:r>
              <a:rPr lang="en-GB" dirty="0" err="1"/>
              <a:t>Ölüm</a:t>
            </a:r>
            <a:r>
              <a:rPr lang="en-GB" dirty="0"/>
              <a:t> </a:t>
            </a:r>
            <a:r>
              <a:rPr lang="en-GB" dirty="0" err="1"/>
              <a:t>Oranı</a:t>
            </a:r>
            <a:r>
              <a:rPr lang="en-GB" dirty="0"/>
              <a:t> </a:t>
            </a:r>
          </a:p>
          <a:p>
            <a:r>
              <a:rPr lang="en-GB" dirty="0"/>
              <a:t> 8.4 </a:t>
            </a:r>
            <a:r>
              <a:rPr lang="en-GB" dirty="0" err="1"/>
              <a:t>Döl</a:t>
            </a:r>
            <a:r>
              <a:rPr lang="en-GB" dirty="0"/>
              <a:t> </a:t>
            </a:r>
            <a:r>
              <a:rPr lang="en-GB" dirty="0" err="1"/>
              <a:t>Verimi</a:t>
            </a:r>
            <a:r>
              <a:rPr lang="en-GB" dirty="0"/>
              <a:t> </a:t>
            </a:r>
          </a:p>
          <a:p>
            <a:r>
              <a:rPr lang="en-GB" dirty="0"/>
              <a:t> 8.5 Et </a:t>
            </a:r>
            <a:r>
              <a:rPr lang="en-GB" dirty="0" err="1"/>
              <a:t>kalitesi</a:t>
            </a:r>
            <a:r>
              <a:rPr lang="en-GB" dirty="0"/>
              <a:t> </a:t>
            </a:r>
          </a:p>
          <a:p>
            <a:r>
              <a:rPr lang="en-GB" dirty="0"/>
              <a:t> 8.6 </a:t>
            </a:r>
            <a:r>
              <a:rPr lang="en-GB" dirty="0" err="1"/>
              <a:t>Cinsel</a:t>
            </a:r>
            <a:r>
              <a:rPr lang="en-GB" dirty="0"/>
              <a:t> </a:t>
            </a:r>
            <a:r>
              <a:rPr lang="en-GB" dirty="0" err="1"/>
              <a:t>olgunlıığa</a:t>
            </a:r>
            <a:r>
              <a:rPr lang="en-GB" dirty="0"/>
              <a:t> </a:t>
            </a:r>
            <a:r>
              <a:rPr lang="en-GB" dirty="0" err="1"/>
              <a:t>ulaşma</a:t>
            </a:r>
            <a:r>
              <a:rPr lang="en-GB" dirty="0"/>
              <a:t> </a:t>
            </a:r>
            <a:r>
              <a:rPr lang="en-GB" dirty="0" err="1"/>
              <a:t>yaşı</a:t>
            </a:r>
            <a:r>
              <a:rPr lang="en-GB" dirty="0"/>
              <a:t> </a:t>
            </a:r>
          </a:p>
        </p:txBody>
      </p:sp>
      <p:sp>
        <p:nvSpPr>
          <p:cNvPr id="7" name="Dikdörtgen 6"/>
          <p:cNvSpPr/>
          <p:nvPr/>
        </p:nvSpPr>
        <p:spPr>
          <a:xfrm>
            <a:off x="2680531" y="5696977"/>
            <a:ext cx="3972178" cy="369332"/>
          </a:xfrm>
          <a:prstGeom prst="rect">
            <a:avLst/>
          </a:prstGeom>
        </p:spPr>
        <p:txBody>
          <a:bodyPr wrap="none">
            <a:spAutoFit/>
          </a:bodyPr>
          <a:lstStyle/>
          <a:p>
            <a:r>
              <a:rPr lang="en-GB" dirty="0"/>
              <a:t>http://www.atillaalpbaz.com/?o=3&amp;y=15</a:t>
            </a: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1073" y="2525503"/>
            <a:ext cx="2351843" cy="3383913"/>
          </a:xfrm>
          <a:prstGeom prst="rect">
            <a:avLst/>
          </a:prstGeom>
        </p:spPr>
      </p:pic>
      <p:sp>
        <p:nvSpPr>
          <p:cNvPr id="10" name="Metin kutusu 9"/>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462404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360016" y="197965"/>
            <a:ext cx="8534400" cy="108219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q"/>
            </a:pPr>
            <a:r>
              <a:rPr lang="tr-TR" sz="4400" dirty="0" smtClean="0">
                <a:solidFill>
                  <a:schemeClr val="bg2">
                    <a:lumMod val="75000"/>
                  </a:schemeClr>
                </a:solidFill>
                <a:latin typeface="Bodoni MT Poster Compressed" panose="02070706080601050204" pitchFamily="18" charset="-94"/>
              </a:rPr>
              <a:t>İÇSU BALIKLARI YETİŞTİRİCİLİĞİ</a:t>
            </a:r>
            <a:endParaRPr lang="tr-TR" sz="4400" dirty="0">
              <a:solidFill>
                <a:schemeClr val="bg2">
                  <a:lumMod val="75000"/>
                </a:schemeClr>
              </a:solidFill>
              <a:latin typeface="Bodoni MT Poster Compressed" panose="02070706080601050204" pitchFamily="18" charset="-94"/>
            </a:endParaRPr>
          </a:p>
        </p:txBody>
      </p:sp>
      <p:sp>
        <p:nvSpPr>
          <p:cNvPr id="6" name="Metin kutusu 5"/>
          <p:cNvSpPr txBox="1"/>
          <p:nvPr/>
        </p:nvSpPr>
        <p:spPr>
          <a:xfrm>
            <a:off x="881149" y="1654233"/>
            <a:ext cx="4480560" cy="584775"/>
          </a:xfrm>
          <a:prstGeom prst="rect">
            <a:avLst/>
          </a:prstGeom>
          <a:noFill/>
        </p:spPr>
        <p:txBody>
          <a:bodyPr wrap="square" rtlCol="0">
            <a:spAutoFit/>
          </a:bodyPr>
          <a:lstStyle/>
          <a:p>
            <a:pPr marL="285750" indent="-285750">
              <a:buFont typeface="Wingdings" panose="05000000000000000000" pitchFamily="2" charset="2"/>
              <a:buChar char="§"/>
            </a:pPr>
            <a:r>
              <a:rPr lang="tr-TR" sz="3200" dirty="0" smtClean="0">
                <a:latin typeface="Bodoni MT Poster Compressed" panose="02070706080601050204" pitchFamily="18" charset="-94"/>
              </a:rPr>
              <a:t>Türkiye’de yetiştiriciliği yapılan türler:</a:t>
            </a:r>
            <a:endParaRPr lang="tr-TR" sz="3200" dirty="0">
              <a:latin typeface="Bodoni MT Poster Compressed" panose="02070706080601050204" pitchFamily="18" charset="-94"/>
            </a:endParaRPr>
          </a:p>
        </p:txBody>
      </p:sp>
      <p:sp>
        <p:nvSpPr>
          <p:cNvPr id="7" name="Metin kutusu 6"/>
          <p:cNvSpPr txBox="1"/>
          <p:nvPr/>
        </p:nvSpPr>
        <p:spPr>
          <a:xfrm>
            <a:off x="1363287" y="2358271"/>
            <a:ext cx="5045825" cy="1815882"/>
          </a:xfrm>
          <a:prstGeom prst="rect">
            <a:avLst/>
          </a:prstGeom>
          <a:noFill/>
        </p:spPr>
        <p:txBody>
          <a:bodyPr wrap="square" rtlCol="0">
            <a:spAutoFit/>
          </a:bodyPr>
          <a:lstStyle/>
          <a:p>
            <a:pPr marL="285750" indent="-285750">
              <a:buFont typeface="Wingdings" panose="05000000000000000000" pitchFamily="2" charset="2"/>
              <a:buChar char="§"/>
            </a:pPr>
            <a:r>
              <a:rPr lang="tr-TR" sz="2800" dirty="0" smtClean="0">
                <a:latin typeface="Bodoni MT Poster Compressed" panose="02070706080601050204" pitchFamily="18" charset="-94"/>
              </a:rPr>
              <a:t>Sazan 	(</a:t>
            </a:r>
            <a:r>
              <a:rPr lang="tr-TR" sz="2800" i="1" dirty="0" err="1" smtClean="0">
                <a:latin typeface="Bodoni MT Poster Compressed" panose="02070706080601050204" pitchFamily="18" charset="-94"/>
              </a:rPr>
              <a:t>Cyprinus</a:t>
            </a:r>
            <a:r>
              <a:rPr lang="tr-TR" sz="2800" i="1" dirty="0" smtClean="0">
                <a:latin typeface="Bodoni MT Poster Compressed" panose="02070706080601050204" pitchFamily="18" charset="-94"/>
              </a:rPr>
              <a:t> </a:t>
            </a:r>
            <a:r>
              <a:rPr lang="tr-TR" sz="2800" i="1" dirty="0" err="1" smtClean="0">
                <a:latin typeface="Bodoni MT Poster Compressed" panose="02070706080601050204" pitchFamily="18" charset="-94"/>
              </a:rPr>
              <a:t>carpio</a:t>
            </a:r>
            <a:r>
              <a:rPr lang="tr-TR" sz="2800" dirty="0" smtClean="0">
                <a:latin typeface="Bodoni MT Poster Compressed" panose="02070706080601050204" pitchFamily="18" charset="-94"/>
              </a:rPr>
              <a:t>)</a:t>
            </a:r>
          </a:p>
          <a:p>
            <a:pPr marL="285750" indent="-285750">
              <a:buFont typeface="Wingdings" panose="05000000000000000000" pitchFamily="2" charset="2"/>
              <a:buChar char="§"/>
            </a:pPr>
            <a:r>
              <a:rPr lang="tr-TR" sz="2800" dirty="0" smtClean="0">
                <a:latin typeface="Bodoni MT Poster Compressed" panose="02070706080601050204" pitchFamily="18" charset="-94"/>
              </a:rPr>
              <a:t>Gökkuşağı Alabalığı (</a:t>
            </a:r>
            <a:r>
              <a:rPr lang="tr-TR" sz="2800" i="1" dirty="0" err="1" smtClean="0">
                <a:latin typeface="Bodoni MT Poster Compressed" panose="02070706080601050204" pitchFamily="18" charset="-94"/>
              </a:rPr>
              <a:t>Oncorhynchus</a:t>
            </a:r>
            <a:r>
              <a:rPr lang="tr-TR" sz="2800" i="1" dirty="0" smtClean="0">
                <a:latin typeface="Bodoni MT Poster Compressed" panose="02070706080601050204" pitchFamily="18" charset="-94"/>
              </a:rPr>
              <a:t> </a:t>
            </a:r>
            <a:r>
              <a:rPr lang="tr-TR" sz="2800" i="1" dirty="0" err="1" smtClean="0">
                <a:latin typeface="Bodoni MT Poster Compressed" panose="02070706080601050204" pitchFamily="18" charset="-94"/>
              </a:rPr>
              <a:t>mykiss</a:t>
            </a:r>
            <a:r>
              <a:rPr lang="tr-TR" sz="2800" dirty="0" smtClean="0">
                <a:latin typeface="Bodoni MT Poster Compressed" panose="02070706080601050204" pitchFamily="18" charset="-94"/>
              </a:rPr>
              <a:t>)</a:t>
            </a:r>
          </a:p>
          <a:p>
            <a:pPr marL="285750" indent="-285750">
              <a:buFont typeface="Wingdings" panose="05000000000000000000" pitchFamily="2" charset="2"/>
              <a:buChar char="§"/>
            </a:pPr>
            <a:r>
              <a:rPr lang="tr-TR" sz="2800" dirty="0" err="1" smtClean="0">
                <a:latin typeface="Bodoni MT Poster Compressed" panose="02070706080601050204" pitchFamily="18" charset="-94"/>
              </a:rPr>
              <a:t>Tilapia</a:t>
            </a:r>
            <a:r>
              <a:rPr lang="tr-TR" sz="2800" dirty="0" smtClean="0">
                <a:latin typeface="Bodoni MT Poster Compressed" panose="02070706080601050204" pitchFamily="18" charset="-94"/>
              </a:rPr>
              <a:t> (</a:t>
            </a:r>
            <a:r>
              <a:rPr lang="tr-TR" sz="2800" dirty="0" err="1" smtClean="0">
                <a:latin typeface="Bodoni MT Poster Compressed" panose="02070706080601050204" pitchFamily="18" charset="-94"/>
              </a:rPr>
              <a:t>Tilapia</a:t>
            </a:r>
            <a:r>
              <a:rPr lang="tr-TR" sz="2800" dirty="0" smtClean="0">
                <a:latin typeface="Bodoni MT Poster Compressed" panose="02070706080601050204" pitchFamily="18" charset="-94"/>
              </a:rPr>
              <a:t>, </a:t>
            </a:r>
            <a:r>
              <a:rPr lang="tr-TR" sz="2800" dirty="0" err="1" smtClean="0">
                <a:latin typeface="Bodoni MT Poster Compressed" panose="02070706080601050204" pitchFamily="18" charset="-94"/>
              </a:rPr>
              <a:t>Saratherodon</a:t>
            </a:r>
            <a:r>
              <a:rPr lang="tr-TR" sz="2800" dirty="0" smtClean="0">
                <a:latin typeface="Bodoni MT Poster Compressed" panose="02070706080601050204" pitchFamily="18" charset="-94"/>
              </a:rPr>
              <a:t>, </a:t>
            </a:r>
            <a:r>
              <a:rPr lang="tr-TR" sz="2800" dirty="0" err="1" smtClean="0">
                <a:latin typeface="Bodoni MT Poster Compressed" panose="02070706080601050204" pitchFamily="18" charset="-94"/>
              </a:rPr>
              <a:t>Oreochromis</a:t>
            </a:r>
            <a:r>
              <a:rPr lang="tr-TR" sz="2800" dirty="0" smtClean="0">
                <a:latin typeface="Bodoni MT Poster Compressed" panose="02070706080601050204" pitchFamily="18" charset="-94"/>
              </a:rPr>
              <a:t> türleri)</a:t>
            </a:r>
          </a:p>
          <a:p>
            <a:pPr marL="285750" indent="-285750">
              <a:buFont typeface="Wingdings" panose="05000000000000000000" pitchFamily="2" charset="2"/>
              <a:buChar char="§"/>
            </a:pPr>
            <a:r>
              <a:rPr lang="tr-TR" sz="2800" dirty="0" smtClean="0">
                <a:latin typeface="Bodoni MT Poster Compressed" panose="02070706080601050204" pitchFamily="18" charset="-94"/>
              </a:rPr>
              <a:t>Yayın (</a:t>
            </a:r>
            <a:r>
              <a:rPr lang="tr-TR" sz="2800" i="1" dirty="0" err="1" smtClean="0">
                <a:latin typeface="Bodoni MT Poster Compressed" panose="02070706080601050204" pitchFamily="18" charset="-94"/>
              </a:rPr>
              <a:t>Silurus</a:t>
            </a:r>
            <a:r>
              <a:rPr lang="tr-TR" sz="2800" i="1" dirty="0" smtClean="0">
                <a:latin typeface="Bodoni MT Poster Compressed" panose="02070706080601050204" pitchFamily="18" charset="-94"/>
              </a:rPr>
              <a:t> </a:t>
            </a:r>
            <a:r>
              <a:rPr lang="tr-TR" sz="2800" i="1" dirty="0" err="1" smtClean="0">
                <a:latin typeface="Bodoni MT Poster Compressed" panose="02070706080601050204" pitchFamily="18" charset="-94"/>
              </a:rPr>
              <a:t>glanis</a:t>
            </a:r>
            <a:r>
              <a:rPr lang="tr-TR" sz="2800" dirty="0" smtClean="0">
                <a:latin typeface="Bodoni MT Poster Compressed" panose="02070706080601050204" pitchFamily="18" charset="-94"/>
              </a:rPr>
              <a:t>)</a:t>
            </a:r>
          </a:p>
        </p:txBody>
      </p:sp>
      <p:sp>
        <p:nvSpPr>
          <p:cNvPr id="9" name="Metin kutusu 8"/>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859433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16" y="197965"/>
            <a:ext cx="8534400" cy="1082195"/>
          </a:xfrm>
        </p:spPr>
        <p:txBody>
          <a:bodyPr>
            <a:normAutofit/>
          </a:bodyPr>
          <a:lstStyle/>
          <a:p>
            <a:pPr marL="571500" indent="-571500">
              <a:buFont typeface="Wingdings" panose="05000000000000000000" pitchFamily="2" charset="2"/>
              <a:buChar char="q"/>
            </a:pPr>
            <a:r>
              <a:rPr lang="tr-TR" sz="4400" dirty="0" smtClean="0">
                <a:solidFill>
                  <a:schemeClr val="bg2">
                    <a:lumMod val="75000"/>
                  </a:schemeClr>
                </a:solidFill>
                <a:latin typeface="Bodoni MT Poster Compressed" panose="02070706080601050204" pitchFamily="18" charset="-94"/>
              </a:rPr>
              <a:t>İÇSU BALIKLARI YETİŞTİRİCİLİĞİ</a:t>
            </a:r>
            <a:endParaRPr lang="tr-TR" sz="4400" dirty="0">
              <a:solidFill>
                <a:schemeClr val="bg2">
                  <a:lumMod val="75000"/>
                </a:schemeClr>
              </a:solidFill>
              <a:latin typeface="Bodoni MT Poster Compressed" panose="02070706080601050204" pitchFamily="18" charset="-94"/>
            </a:endParaRPr>
          </a:p>
        </p:txBody>
      </p:sp>
      <p:sp>
        <p:nvSpPr>
          <p:cNvPr id="4" name="Metin kutusu 3"/>
          <p:cNvSpPr txBox="1"/>
          <p:nvPr/>
        </p:nvSpPr>
        <p:spPr>
          <a:xfrm>
            <a:off x="360016" y="1737359"/>
            <a:ext cx="6010101" cy="3785652"/>
          </a:xfrm>
          <a:prstGeom prst="rect">
            <a:avLst/>
          </a:prstGeom>
          <a:noFill/>
        </p:spPr>
        <p:txBody>
          <a:bodyPr wrap="square" rtlCol="0">
            <a:spAutoFit/>
          </a:bodyPr>
          <a:lstStyle/>
          <a:p>
            <a:pPr>
              <a:lnSpc>
                <a:spcPct val="80000"/>
              </a:lnSpc>
            </a:pPr>
            <a:r>
              <a:rPr lang="tr-TR" altLang="tr-TR" sz="2000" dirty="0">
                <a:latin typeface="Times New Roman" panose="02020603050405020304" pitchFamily="18" charset="0"/>
                <a:cs typeface="Times New Roman" panose="02020603050405020304" pitchFamily="18" charset="0"/>
              </a:rPr>
              <a:t> </a:t>
            </a:r>
            <a:r>
              <a:rPr lang="tr-TR" altLang="tr-TR" sz="2000" dirty="0" smtClean="0">
                <a:latin typeface="Times New Roman" panose="02020603050405020304" pitchFamily="18" charset="0"/>
                <a:cs typeface="Times New Roman" panose="02020603050405020304" pitchFamily="18" charset="0"/>
              </a:rPr>
              <a:t>Alabalıklar, coğrafi </a:t>
            </a:r>
            <a:r>
              <a:rPr lang="tr-TR" altLang="tr-TR" sz="2000" dirty="0">
                <a:latin typeface="Times New Roman" panose="02020603050405020304" pitchFamily="18" charset="0"/>
                <a:cs typeface="Times New Roman" panose="02020603050405020304" pitchFamily="18" charset="0"/>
              </a:rPr>
              <a:t>kökenlerine göre 2 grup altında incelenirler;</a:t>
            </a:r>
          </a:p>
          <a:p>
            <a:pPr>
              <a:lnSpc>
                <a:spcPct val="80000"/>
              </a:lnSpc>
            </a:pPr>
            <a:endParaRPr lang="tr-TR" altLang="tr-TR" sz="2000" dirty="0">
              <a:latin typeface="Times New Roman" panose="02020603050405020304" pitchFamily="18" charset="0"/>
              <a:cs typeface="Times New Roman" panose="02020603050405020304" pitchFamily="18" charset="0"/>
            </a:endParaRPr>
          </a:p>
          <a:p>
            <a:pPr marL="285750" indent="-285750">
              <a:lnSpc>
                <a:spcPct val="80000"/>
              </a:lnSpc>
              <a:buFont typeface="Wingdings" panose="05000000000000000000" pitchFamily="2" charset="2"/>
              <a:buChar char="q"/>
            </a:pPr>
            <a:r>
              <a:rPr lang="tr-TR" altLang="tr-TR" sz="2000" dirty="0">
                <a:solidFill>
                  <a:srgbClr val="FF0000"/>
                </a:solidFill>
                <a:latin typeface="Times New Roman" panose="02020603050405020304" pitchFamily="18" charset="0"/>
                <a:cs typeface="Times New Roman" panose="02020603050405020304" pitchFamily="18" charset="0"/>
              </a:rPr>
              <a:t> Avrupa kökenli alabalıklar;</a:t>
            </a:r>
          </a:p>
          <a:p>
            <a:pPr marL="742950" lvl="1" indent="-285750">
              <a:lnSpc>
                <a:spcPct val="80000"/>
              </a:lnSpc>
              <a:buFont typeface="Wingdings" panose="05000000000000000000" pitchFamily="2" charset="2"/>
              <a:buChar char="q"/>
            </a:pPr>
            <a:r>
              <a:rPr lang="tr-TR" altLang="tr-TR" sz="2000" dirty="0" err="1">
                <a:latin typeface="Times New Roman" panose="02020603050405020304" pitchFamily="18" charset="0"/>
                <a:cs typeface="Times New Roman" panose="02020603050405020304" pitchFamily="18" charset="0"/>
              </a:rPr>
              <a:t>Kahverenkli</a:t>
            </a:r>
            <a:r>
              <a:rPr lang="tr-TR" altLang="tr-TR" sz="2000" dirty="0">
                <a:latin typeface="Times New Roman" panose="02020603050405020304" pitchFamily="18" charset="0"/>
                <a:cs typeface="Times New Roman" panose="02020603050405020304" pitchFamily="18" charset="0"/>
              </a:rPr>
              <a:t> Alabalık ( </a:t>
            </a:r>
            <a:r>
              <a:rPr lang="tr-TR" altLang="tr-TR" sz="2000" i="1" dirty="0" err="1">
                <a:latin typeface="Times New Roman" panose="02020603050405020304" pitchFamily="18" charset="0"/>
                <a:cs typeface="Times New Roman" panose="02020603050405020304" pitchFamily="18" charset="0"/>
              </a:rPr>
              <a:t>Salmo</a:t>
            </a:r>
            <a:r>
              <a:rPr lang="tr-TR" altLang="tr-TR" sz="2000" i="1" dirty="0">
                <a:latin typeface="Times New Roman" panose="02020603050405020304" pitchFamily="18" charset="0"/>
                <a:cs typeface="Times New Roman" panose="02020603050405020304" pitchFamily="18" charset="0"/>
              </a:rPr>
              <a:t> </a:t>
            </a:r>
            <a:r>
              <a:rPr lang="tr-TR" altLang="tr-TR" sz="2000" i="1" dirty="0" err="1">
                <a:latin typeface="Times New Roman" panose="02020603050405020304" pitchFamily="18" charset="0"/>
                <a:cs typeface="Times New Roman" panose="02020603050405020304" pitchFamily="18" charset="0"/>
              </a:rPr>
              <a:t>trutta</a:t>
            </a:r>
            <a:r>
              <a:rPr lang="tr-TR" altLang="tr-TR" sz="2000" i="1" dirty="0">
                <a:latin typeface="Times New Roman" panose="02020603050405020304" pitchFamily="18" charset="0"/>
                <a:cs typeface="Times New Roman" panose="02020603050405020304" pitchFamily="18" charset="0"/>
              </a:rPr>
              <a:t> </a:t>
            </a:r>
            <a:r>
              <a:rPr lang="tr-TR" altLang="tr-TR" sz="2000" i="1" dirty="0" err="1">
                <a:latin typeface="Times New Roman" panose="02020603050405020304" pitchFamily="18" charset="0"/>
                <a:cs typeface="Times New Roman" panose="02020603050405020304" pitchFamily="18" charset="0"/>
              </a:rPr>
              <a:t>fario</a:t>
            </a:r>
            <a:r>
              <a:rPr lang="tr-TR" altLang="tr-TR" sz="2000" dirty="0">
                <a:latin typeface="Times New Roman" panose="02020603050405020304" pitchFamily="18" charset="0"/>
                <a:cs typeface="Times New Roman" panose="02020603050405020304" pitchFamily="18" charset="0"/>
              </a:rPr>
              <a:t>)</a:t>
            </a:r>
          </a:p>
          <a:p>
            <a:pPr marL="742950" lvl="1" indent="-285750">
              <a:lnSpc>
                <a:spcPct val="80000"/>
              </a:lnSpc>
              <a:buFont typeface="Wingdings" panose="05000000000000000000" pitchFamily="2" charset="2"/>
              <a:buChar char="q"/>
            </a:pPr>
            <a:r>
              <a:rPr lang="tr-TR" altLang="tr-TR" sz="2000" dirty="0">
                <a:latin typeface="Times New Roman" panose="02020603050405020304" pitchFamily="18" charset="0"/>
                <a:cs typeface="Times New Roman" panose="02020603050405020304" pitchFamily="18" charset="0"/>
              </a:rPr>
              <a:t>Alp Alası ( </a:t>
            </a:r>
            <a:r>
              <a:rPr lang="tr-TR" altLang="tr-TR" sz="2000" i="1" dirty="0" err="1">
                <a:latin typeface="Times New Roman" panose="02020603050405020304" pitchFamily="18" charset="0"/>
                <a:cs typeface="Times New Roman" panose="02020603050405020304" pitchFamily="18" charset="0"/>
              </a:rPr>
              <a:t>Salvelinus</a:t>
            </a:r>
            <a:r>
              <a:rPr lang="tr-TR" altLang="tr-TR" sz="2000" i="1" dirty="0">
                <a:latin typeface="Times New Roman" panose="02020603050405020304" pitchFamily="18" charset="0"/>
                <a:cs typeface="Times New Roman" panose="02020603050405020304" pitchFamily="18" charset="0"/>
              </a:rPr>
              <a:t> </a:t>
            </a:r>
            <a:r>
              <a:rPr lang="tr-TR" altLang="tr-TR" sz="2000" i="1" dirty="0" err="1">
                <a:latin typeface="Times New Roman" panose="02020603050405020304" pitchFamily="18" charset="0"/>
                <a:cs typeface="Times New Roman" panose="02020603050405020304" pitchFamily="18" charset="0"/>
              </a:rPr>
              <a:t>alphinus</a:t>
            </a:r>
            <a:r>
              <a:rPr lang="tr-TR" altLang="tr-TR" sz="2000" dirty="0">
                <a:latin typeface="Times New Roman" panose="02020603050405020304" pitchFamily="18" charset="0"/>
                <a:cs typeface="Times New Roman" panose="02020603050405020304" pitchFamily="18" charset="0"/>
              </a:rPr>
              <a:t>)</a:t>
            </a:r>
          </a:p>
          <a:p>
            <a:pPr marL="742950" lvl="1" indent="-285750">
              <a:lnSpc>
                <a:spcPct val="80000"/>
              </a:lnSpc>
              <a:buFont typeface="Wingdings" panose="05000000000000000000" pitchFamily="2" charset="2"/>
              <a:buChar char="q"/>
            </a:pPr>
            <a:r>
              <a:rPr lang="tr-TR" altLang="tr-TR" sz="2000" dirty="0">
                <a:latin typeface="Times New Roman" panose="02020603050405020304" pitchFamily="18" charset="0"/>
                <a:cs typeface="Times New Roman" panose="02020603050405020304" pitchFamily="18" charset="0"/>
              </a:rPr>
              <a:t>Atlantik Alabalığı </a:t>
            </a:r>
            <a:r>
              <a:rPr lang="tr-TR" altLang="tr-TR" sz="2000" i="1" dirty="0">
                <a:latin typeface="Times New Roman" panose="02020603050405020304" pitchFamily="18" charset="0"/>
                <a:cs typeface="Times New Roman" panose="02020603050405020304" pitchFamily="18" charset="0"/>
              </a:rPr>
              <a:t>( </a:t>
            </a:r>
            <a:r>
              <a:rPr lang="tr-TR" altLang="tr-TR" sz="2000" i="1" dirty="0" err="1">
                <a:latin typeface="Times New Roman" panose="02020603050405020304" pitchFamily="18" charset="0"/>
                <a:cs typeface="Times New Roman" panose="02020603050405020304" pitchFamily="18" charset="0"/>
              </a:rPr>
              <a:t>Salmo</a:t>
            </a:r>
            <a:r>
              <a:rPr lang="tr-TR" altLang="tr-TR" sz="2000" i="1" dirty="0">
                <a:latin typeface="Times New Roman" panose="02020603050405020304" pitchFamily="18" charset="0"/>
                <a:cs typeface="Times New Roman" panose="02020603050405020304" pitchFamily="18" charset="0"/>
              </a:rPr>
              <a:t> salar) </a:t>
            </a:r>
          </a:p>
          <a:p>
            <a:pPr marL="742950" lvl="1" indent="-285750">
              <a:lnSpc>
                <a:spcPct val="80000"/>
              </a:lnSpc>
              <a:buFont typeface="Wingdings" panose="05000000000000000000" pitchFamily="2" charset="2"/>
              <a:buChar char="q"/>
            </a:pPr>
            <a:endParaRPr lang="tr-TR" altLang="tr-TR" sz="2000" dirty="0">
              <a:latin typeface="Times New Roman" panose="02020603050405020304" pitchFamily="18" charset="0"/>
              <a:cs typeface="Times New Roman" panose="02020603050405020304" pitchFamily="18" charset="0"/>
            </a:endParaRPr>
          </a:p>
          <a:p>
            <a:pPr marL="285750" indent="-285750">
              <a:lnSpc>
                <a:spcPct val="80000"/>
              </a:lnSpc>
              <a:buFont typeface="Wingdings" panose="05000000000000000000" pitchFamily="2" charset="2"/>
              <a:buChar char="q"/>
            </a:pPr>
            <a:r>
              <a:rPr lang="tr-TR" altLang="tr-TR" sz="2000" dirty="0">
                <a:solidFill>
                  <a:srgbClr val="FFC000"/>
                </a:solidFill>
                <a:latin typeface="Times New Roman" panose="02020603050405020304" pitchFamily="18" charset="0"/>
                <a:cs typeface="Times New Roman" panose="02020603050405020304" pitchFamily="18" charset="0"/>
              </a:rPr>
              <a:t>Amerikan Kökenli alabalıklar;</a:t>
            </a:r>
          </a:p>
          <a:p>
            <a:pPr marL="742950" lvl="1" indent="-285750">
              <a:lnSpc>
                <a:spcPct val="80000"/>
              </a:lnSpc>
              <a:buFont typeface="Wingdings" panose="05000000000000000000" pitchFamily="2" charset="2"/>
              <a:buChar char="q"/>
            </a:pPr>
            <a:r>
              <a:rPr lang="tr-TR" altLang="tr-TR" sz="2000" dirty="0">
                <a:latin typeface="Times New Roman" panose="02020603050405020304" pitchFamily="18" charset="0"/>
                <a:cs typeface="Times New Roman" panose="02020603050405020304" pitchFamily="18" charset="0"/>
              </a:rPr>
              <a:t>Gökkuşağı Alabalığı </a:t>
            </a:r>
            <a:r>
              <a:rPr lang="tr-TR" altLang="tr-TR" sz="2000" i="1" dirty="0">
                <a:latin typeface="Times New Roman" panose="02020603050405020304" pitchFamily="18" charset="0"/>
                <a:cs typeface="Times New Roman" panose="02020603050405020304" pitchFamily="18" charset="0"/>
              </a:rPr>
              <a:t>( </a:t>
            </a:r>
            <a:r>
              <a:rPr lang="tr-TR" altLang="tr-TR" sz="2000" i="1" dirty="0" err="1">
                <a:latin typeface="Times New Roman" panose="02020603050405020304" pitchFamily="18" charset="0"/>
                <a:cs typeface="Times New Roman" panose="02020603050405020304" pitchFamily="18" charset="0"/>
              </a:rPr>
              <a:t>Oncorynchus</a:t>
            </a:r>
            <a:r>
              <a:rPr lang="tr-TR" altLang="tr-TR" sz="2000" i="1" dirty="0">
                <a:latin typeface="Times New Roman" panose="02020603050405020304" pitchFamily="18" charset="0"/>
                <a:cs typeface="Times New Roman" panose="02020603050405020304" pitchFamily="18" charset="0"/>
              </a:rPr>
              <a:t> </a:t>
            </a:r>
            <a:r>
              <a:rPr lang="tr-TR" altLang="tr-TR" sz="2000" i="1" dirty="0" err="1">
                <a:latin typeface="Times New Roman" panose="02020603050405020304" pitchFamily="18" charset="0"/>
                <a:cs typeface="Times New Roman" panose="02020603050405020304" pitchFamily="18" charset="0"/>
              </a:rPr>
              <a:t>mykiss</a:t>
            </a:r>
            <a:r>
              <a:rPr lang="tr-TR" altLang="tr-TR" sz="2000" dirty="0">
                <a:latin typeface="Times New Roman" panose="02020603050405020304" pitchFamily="18" charset="0"/>
                <a:cs typeface="Times New Roman" panose="02020603050405020304" pitchFamily="18" charset="0"/>
              </a:rPr>
              <a:t>)</a:t>
            </a:r>
          </a:p>
          <a:p>
            <a:pPr marL="742950" lvl="1" indent="-285750">
              <a:lnSpc>
                <a:spcPct val="80000"/>
              </a:lnSpc>
              <a:buFont typeface="Wingdings" panose="05000000000000000000" pitchFamily="2" charset="2"/>
              <a:buChar char="q"/>
            </a:pPr>
            <a:r>
              <a:rPr lang="tr-TR" altLang="tr-TR" sz="2000" dirty="0">
                <a:latin typeface="Times New Roman" panose="02020603050405020304" pitchFamily="18" charset="0"/>
                <a:cs typeface="Times New Roman" panose="02020603050405020304" pitchFamily="18" charset="0"/>
              </a:rPr>
              <a:t>Kaynak </a:t>
            </a:r>
            <a:r>
              <a:rPr lang="tr-TR" altLang="tr-TR" sz="2000" dirty="0" smtClean="0">
                <a:latin typeface="Times New Roman" panose="02020603050405020304" pitchFamily="18" charset="0"/>
                <a:cs typeface="Times New Roman" panose="02020603050405020304" pitchFamily="18" charset="0"/>
              </a:rPr>
              <a:t>Alabalığı </a:t>
            </a:r>
            <a:r>
              <a:rPr lang="tr-TR" altLang="tr-TR" sz="2000" dirty="0">
                <a:latin typeface="Times New Roman" panose="02020603050405020304" pitchFamily="18" charset="0"/>
                <a:cs typeface="Times New Roman" panose="02020603050405020304" pitchFamily="18" charset="0"/>
              </a:rPr>
              <a:t>( </a:t>
            </a:r>
            <a:r>
              <a:rPr lang="tr-TR" altLang="tr-TR" sz="2000" i="1" dirty="0" err="1">
                <a:latin typeface="Times New Roman" panose="02020603050405020304" pitchFamily="18" charset="0"/>
                <a:cs typeface="Times New Roman" panose="02020603050405020304" pitchFamily="18" charset="0"/>
              </a:rPr>
              <a:t>Salvelinus</a:t>
            </a:r>
            <a:r>
              <a:rPr lang="tr-TR" altLang="tr-TR" sz="2000" i="1" dirty="0">
                <a:latin typeface="Times New Roman" panose="02020603050405020304" pitchFamily="18" charset="0"/>
                <a:cs typeface="Times New Roman" panose="02020603050405020304" pitchFamily="18" charset="0"/>
              </a:rPr>
              <a:t> </a:t>
            </a:r>
            <a:r>
              <a:rPr lang="tr-TR" altLang="tr-TR" sz="2000" i="1" dirty="0" err="1">
                <a:latin typeface="Times New Roman" panose="02020603050405020304" pitchFamily="18" charset="0"/>
                <a:cs typeface="Times New Roman" panose="02020603050405020304" pitchFamily="18" charset="0"/>
              </a:rPr>
              <a:t>fontinalis</a:t>
            </a:r>
            <a:r>
              <a:rPr lang="tr-TR" altLang="tr-TR" sz="2000" dirty="0">
                <a:latin typeface="Times New Roman" panose="02020603050405020304" pitchFamily="18" charset="0"/>
                <a:cs typeface="Times New Roman" panose="02020603050405020304" pitchFamily="18" charset="0"/>
              </a:rPr>
              <a:t>)</a:t>
            </a:r>
          </a:p>
          <a:p>
            <a:pPr marL="742950" lvl="1" indent="-285750">
              <a:lnSpc>
                <a:spcPct val="80000"/>
              </a:lnSpc>
              <a:buFont typeface="Wingdings" panose="05000000000000000000" pitchFamily="2" charset="2"/>
              <a:buChar char="q"/>
            </a:pPr>
            <a:r>
              <a:rPr lang="tr-TR" altLang="tr-TR" sz="2000" dirty="0">
                <a:latin typeface="Times New Roman" panose="02020603050405020304" pitchFamily="18" charset="0"/>
                <a:cs typeface="Times New Roman" panose="02020603050405020304" pitchFamily="18" charset="0"/>
              </a:rPr>
              <a:t>Kayalık dağlar alabalığı ( </a:t>
            </a:r>
            <a:r>
              <a:rPr lang="tr-TR" altLang="tr-TR" sz="2000" i="1" dirty="0" err="1">
                <a:latin typeface="Times New Roman" panose="02020603050405020304" pitchFamily="18" charset="0"/>
                <a:cs typeface="Times New Roman" panose="02020603050405020304" pitchFamily="18" charset="0"/>
              </a:rPr>
              <a:t>Salmo</a:t>
            </a:r>
            <a:r>
              <a:rPr lang="tr-TR" altLang="tr-TR" sz="2000" i="1" dirty="0">
                <a:latin typeface="Times New Roman" panose="02020603050405020304" pitchFamily="18" charset="0"/>
                <a:cs typeface="Times New Roman" panose="02020603050405020304" pitchFamily="18" charset="0"/>
              </a:rPr>
              <a:t> </a:t>
            </a:r>
            <a:r>
              <a:rPr lang="tr-TR" altLang="tr-TR" sz="2000" i="1" dirty="0" err="1">
                <a:latin typeface="Times New Roman" panose="02020603050405020304" pitchFamily="18" charset="0"/>
                <a:cs typeface="Times New Roman" panose="02020603050405020304" pitchFamily="18" charset="0"/>
              </a:rPr>
              <a:t>clarki</a:t>
            </a:r>
            <a:r>
              <a:rPr lang="tr-TR" altLang="tr-TR" sz="2000" dirty="0">
                <a:latin typeface="Times New Roman" panose="02020603050405020304" pitchFamily="18" charset="0"/>
                <a:cs typeface="Times New Roman" panose="02020603050405020304" pitchFamily="18" charset="0"/>
              </a:rPr>
              <a:t>)</a:t>
            </a:r>
          </a:p>
          <a:p>
            <a:pPr marL="742950" lvl="1" indent="-285750">
              <a:lnSpc>
                <a:spcPct val="80000"/>
              </a:lnSpc>
              <a:buFont typeface="Wingdings" panose="05000000000000000000" pitchFamily="2" charset="2"/>
              <a:buChar char="q"/>
            </a:pPr>
            <a:r>
              <a:rPr lang="tr-TR" altLang="tr-TR" sz="2000" dirty="0">
                <a:latin typeface="Times New Roman" panose="02020603050405020304" pitchFamily="18" charset="0"/>
                <a:cs typeface="Times New Roman" panose="02020603050405020304" pitchFamily="18" charset="0"/>
              </a:rPr>
              <a:t>Amerikan göl alabalığı (</a:t>
            </a:r>
            <a:r>
              <a:rPr lang="tr-TR" altLang="tr-TR" sz="2000" i="1" dirty="0" err="1">
                <a:latin typeface="Times New Roman" panose="02020603050405020304" pitchFamily="18" charset="0"/>
                <a:cs typeface="Times New Roman" panose="02020603050405020304" pitchFamily="18" charset="0"/>
              </a:rPr>
              <a:t>Salvenilus</a:t>
            </a:r>
            <a:r>
              <a:rPr lang="tr-TR" altLang="tr-TR" sz="2000" i="1" dirty="0">
                <a:latin typeface="Times New Roman" panose="02020603050405020304" pitchFamily="18" charset="0"/>
                <a:cs typeface="Times New Roman" panose="02020603050405020304" pitchFamily="18" charset="0"/>
              </a:rPr>
              <a:t> </a:t>
            </a:r>
            <a:r>
              <a:rPr lang="tr-TR" altLang="tr-TR" sz="2000" i="1" dirty="0" err="1">
                <a:latin typeface="Times New Roman" panose="02020603050405020304" pitchFamily="18" charset="0"/>
                <a:cs typeface="Times New Roman" panose="02020603050405020304" pitchFamily="18" charset="0"/>
              </a:rPr>
              <a:t>namayckus</a:t>
            </a:r>
            <a:r>
              <a:rPr lang="tr-TR" altLang="tr-TR" sz="2000" dirty="0">
                <a:latin typeface="Times New Roman" panose="02020603050405020304" pitchFamily="18" charset="0"/>
                <a:cs typeface="Times New Roman" panose="02020603050405020304" pitchFamily="18" charset="0"/>
              </a:rPr>
              <a:t>)</a:t>
            </a:r>
          </a:p>
          <a:p>
            <a:pPr marL="742950" lvl="1" indent="-285750">
              <a:lnSpc>
                <a:spcPct val="80000"/>
              </a:lnSpc>
              <a:buFont typeface="Wingdings" panose="05000000000000000000" pitchFamily="2" charset="2"/>
              <a:buChar char="q"/>
            </a:pPr>
            <a:r>
              <a:rPr lang="tr-TR" altLang="tr-TR" sz="2000" dirty="0">
                <a:latin typeface="Times New Roman" panose="02020603050405020304" pitchFamily="18" charset="0"/>
                <a:cs typeface="Times New Roman" panose="02020603050405020304" pitchFamily="18" charset="0"/>
              </a:rPr>
              <a:t>Pasifik som balıkları ( </a:t>
            </a:r>
            <a:r>
              <a:rPr lang="tr-TR" altLang="tr-TR" sz="2000" i="1" dirty="0" err="1">
                <a:latin typeface="Times New Roman" panose="02020603050405020304" pitchFamily="18" charset="0"/>
                <a:cs typeface="Times New Roman" panose="02020603050405020304" pitchFamily="18" charset="0"/>
              </a:rPr>
              <a:t>Oncorynchus</a:t>
            </a:r>
            <a:r>
              <a:rPr lang="tr-TR" altLang="tr-TR" sz="2000" i="1" dirty="0">
                <a:latin typeface="Times New Roman" panose="02020603050405020304" pitchFamily="18" charset="0"/>
                <a:cs typeface="Times New Roman" panose="02020603050405020304" pitchFamily="18" charset="0"/>
              </a:rPr>
              <a:t> </a:t>
            </a:r>
            <a:r>
              <a:rPr lang="tr-TR" altLang="tr-TR" sz="2000" i="1" dirty="0" err="1">
                <a:latin typeface="Times New Roman" panose="02020603050405020304" pitchFamily="18" charset="0"/>
                <a:cs typeface="Times New Roman" panose="02020603050405020304" pitchFamily="18" charset="0"/>
              </a:rPr>
              <a:t>nerca</a:t>
            </a:r>
            <a:r>
              <a:rPr lang="tr-TR" altLang="tr-TR" sz="2000" i="1" dirty="0">
                <a:latin typeface="Times New Roman" panose="02020603050405020304" pitchFamily="18" charset="0"/>
                <a:cs typeface="Times New Roman" panose="02020603050405020304" pitchFamily="18" charset="0"/>
              </a:rPr>
              <a:t>, </a:t>
            </a:r>
            <a:r>
              <a:rPr lang="tr-TR" altLang="tr-TR" sz="2000" i="1" dirty="0" err="1">
                <a:latin typeface="Times New Roman" panose="02020603050405020304" pitchFamily="18" charset="0"/>
                <a:cs typeface="Times New Roman" panose="02020603050405020304" pitchFamily="18" charset="0"/>
              </a:rPr>
              <a:t>O.keta</a:t>
            </a:r>
            <a:r>
              <a:rPr lang="tr-TR" altLang="tr-TR" sz="2000" i="1" dirty="0">
                <a:latin typeface="Times New Roman" panose="02020603050405020304" pitchFamily="18" charset="0"/>
                <a:cs typeface="Times New Roman" panose="02020603050405020304" pitchFamily="18" charset="0"/>
              </a:rPr>
              <a:t>, </a:t>
            </a:r>
            <a:r>
              <a:rPr lang="tr-TR" altLang="tr-TR" sz="2000" i="1" dirty="0" err="1">
                <a:latin typeface="Times New Roman" panose="02020603050405020304" pitchFamily="18" charset="0"/>
                <a:cs typeface="Times New Roman" panose="02020603050405020304" pitchFamily="18" charset="0"/>
              </a:rPr>
              <a:t>O.garbuschca</a:t>
            </a:r>
            <a:r>
              <a:rPr lang="tr-TR" altLang="tr-TR" sz="2000" i="1" dirty="0" smtClean="0">
                <a:latin typeface="Times New Roman" panose="02020603050405020304" pitchFamily="18" charset="0"/>
                <a:cs typeface="Times New Roman" panose="02020603050405020304" pitchFamily="18" charset="0"/>
              </a:rPr>
              <a:t>)</a:t>
            </a:r>
            <a:endParaRPr lang="tr-TR" altLang="tr-TR" sz="2000" i="1" dirty="0">
              <a:latin typeface="Times New Roman" panose="02020603050405020304" pitchFamily="18" charset="0"/>
              <a:cs typeface="Times New Roman" panose="02020603050405020304" pitchFamily="18" charset="0"/>
            </a:endParaRPr>
          </a:p>
        </p:txBody>
      </p:sp>
      <p:pic>
        <p:nvPicPr>
          <p:cNvPr id="3074" name="Picture 2" descr="Alabal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1536" y="3862837"/>
            <a:ext cx="3917792" cy="19129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6766559" y="1612669"/>
            <a:ext cx="4513811" cy="2037481"/>
          </a:xfrm>
          <a:prstGeom prst="rect">
            <a:avLst/>
          </a:prstGeom>
          <a:noFill/>
        </p:spPr>
        <p:txBody>
          <a:bodyPr wrap="square" rtlCol="0">
            <a:spAutoFit/>
          </a:bodyPr>
          <a:lstStyle/>
          <a:p>
            <a:pPr marL="742950" lvl="1" indent="-285750">
              <a:lnSpc>
                <a:spcPct val="80000"/>
              </a:lnSpc>
              <a:buFont typeface="Wingdings" panose="05000000000000000000" pitchFamily="2" charset="2"/>
              <a:buChar char="q"/>
            </a:pPr>
            <a:endParaRPr lang="tr-TR" altLang="tr-TR" dirty="0">
              <a:latin typeface="Times New Roman" panose="02020603050405020304" pitchFamily="18" charset="0"/>
              <a:cs typeface="Times New Roman" panose="02020603050405020304" pitchFamily="18" charset="0"/>
            </a:endParaRPr>
          </a:p>
          <a:p>
            <a:pPr marL="285750" indent="-285750">
              <a:lnSpc>
                <a:spcPct val="80000"/>
              </a:lnSpc>
              <a:buFont typeface="Wingdings" panose="05000000000000000000" pitchFamily="2" charset="2"/>
              <a:buChar char="q"/>
            </a:pPr>
            <a:r>
              <a:rPr lang="tr-TR" altLang="tr-TR" dirty="0">
                <a:solidFill>
                  <a:schemeClr val="accent5">
                    <a:lumMod val="75000"/>
                  </a:schemeClr>
                </a:solidFill>
                <a:latin typeface="Times New Roman" panose="02020603050405020304" pitchFamily="18" charset="0"/>
                <a:cs typeface="Times New Roman" panose="02020603050405020304" pitchFamily="18" charset="0"/>
              </a:rPr>
              <a:t>Türkiye Alabalıkları</a:t>
            </a:r>
          </a:p>
          <a:p>
            <a:pPr marL="742950" lvl="1" indent="-285750">
              <a:lnSpc>
                <a:spcPct val="80000"/>
              </a:lnSpc>
              <a:buFont typeface="Wingdings" panose="05000000000000000000" pitchFamily="2" charset="2"/>
              <a:buChar char="q"/>
            </a:pPr>
            <a:r>
              <a:rPr lang="tr-TR" altLang="tr-TR" dirty="0">
                <a:latin typeface="Times New Roman" panose="02020603050405020304" pitchFamily="18" charset="0"/>
                <a:cs typeface="Times New Roman" panose="02020603050405020304" pitchFamily="18" charset="0"/>
              </a:rPr>
              <a:t>Dağ Alabalığı (</a:t>
            </a:r>
            <a:r>
              <a:rPr lang="tr-TR" altLang="tr-TR" i="1" dirty="0" err="1">
                <a:latin typeface="Times New Roman" panose="02020603050405020304" pitchFamily="18" charset="0"/>
                <a:cs typeface="Times New Roman" panose="02020603050405020304" pitchFamily="18" charset="0"/>
              </a:rPr>
              <a:t>Salmo</a:t>
            </a:r>
            <a:r>
              <a:rPr lang="tr-TR" altLang="tr-TR" i="1" dirty="0">
                <a:latin typeface="Times New Roman" panose="02020603050405020304" pitchFamily="18" charset="0"/>
                <a:cs typeface="Times New Roman" panose="02020603050405020304" pitchFamily="18" charset="0"/>
              </a:rPr>
              <a:t> </a:t>
            </a:r>
            <a:r>
              <a:rPr lang="tr-TR" altLang="tr-TR" i="1" dirty="0" err="1">
                <a:latin typeface="Times New Roman" panose="02020603050405020304" pitchFamily="18" charset="0"/>
                <a:cs typeface="Times New Roman" panose="02020603050405020304" pitchFamily="18" charset="0"/>
              </a:rPr>
              <a:t>trutta</a:t>
            </a:r>
            <a:r>
              <a:rPr lang="tr-TR" altLang="tr-TR" i="1" dirty="0">
                <a:latin typeface="Times New Roman" panose="02020603050405020304" pitchFamily="18" charset="0"/>
                <a:cs typeface="Times New Roman" panose="02020603050405020304" pitchFamily="18" charset="0"/>
              </a:rPr>
              <a:t> </a:t>
            </a:r>
            <a:r>
              <a:rPr lang="tr-TR" altLang="tr-TR" i="1" dirty="0" err="1">
                <a:latin typeface="Times New Roman" panose="02020603050405020304" pitchFamily="18" charset="0"/>
                <a:cs typeface="Times New Roman" panose="02020603050405020304" pitchFamily="18" charset="0"/>
              </a:rPr>
              <a:t>macrostigma</a:t>
            </a:r>
            <a:r>
              <a:rPr lang="tr-TR" altLang="tr-TR" dirty="0">
                <a:latin typeface="Times New Roman" panose="02020603050405020304" pitchFamily="18" charset="0"/>
                <a:cs typeface="Times New Roman" panose="02020603050405020304" pitchFamily="18" charset="0"/>
              </a:rPr>
              <a:t>)</a:t>
            </a:r>
          </a:p>
          <a:p>
            <a:pPr marL="742950" lvl="1" indent="-285750">
              <a:lnSpc>
                <a:spcPct val="80000"/>
              </a:lnSpc>
              <a:buFont typeface="Wingdings" panose="05000000000000000000" pitchFamily="2" charset="2"/>
              <a:buChar char="q"/>
            </a:pPr>
            <a:r>
              <a:rPr lang="tr-TR" altLang="tr-TR" dirty="0">
                <a:latin typeface="Times New Roman" panose="02020603050405020304" pitchFamily="18" charset="0"/>
                <a:cs typeface="Times New Roman" panose="02020603050405020304" pitchFamily="18" charset="0"/>
              </a:rPr>
              <a:t>Abant Alabalığı (</a:t>
            </a:r>
            <a:r>
              <a:rPr lang="tr-TR" altLang="tr-TR" i="1" dirty="0" err="1">
                <a:latin typeface="Times New Roman" panose="02020603050405020304" pitchFamily="18" charset="0"/>
                <a:cs typeface="Times New Roman" panose="02020603050405020304" pitchFamily="18" charset="0"/>
              </a:rPr>
              <a:t>Salmo</a:t>
            </a:r>
            <a:r>
              <a:rPr lang="tr-TR" altLang="tr-TR" i="1" dirty="0">
                <a:latin typeface="Times New Roman" panose="02020603050405020304" pitchFamily="18" charset="0"/>
                <a:cs typeface="Times New Roman" panose="02020603050405020304" pitchFamily="18" charset="0"/>
              </a:rPr>
              <a:t> </a:t>
            </a:r>
            <a:r>
              <a:rPr lang="tr-TR" altLang="tr-TR" i="1" dirty="0" err="1">
                <a:latin typeface="Times New Roman" panose="02020603050405020304" pitchFamily="18" charset="0"/>
                <a:cs typeface="Times New Roman" panose="02020603050405020304" pitchFamily="18" charset="0"/>
              </a:rPr>
              <a:t>trutta</a:t>
            </a:r>
            <a:r>
              <a:rPr lang="tr-TR" altLang="tr-TR" i="1" dirty="0">
                <a:latin typeface="Times New Roman" panose="02020603050405020304" pitchFamily="18" charset="0"/>
                <a:cs typeface="Times New Roman" panose="02020603050405020304" pitchFamily="18" charset="0"/>
              </a:rPr>
              <a:t> </a:t>
            </a:r>
            <a:r>
              <a:rPr lang="tr-TR" altLang="tr-TR" i="1" dirty="0" err="1">
                <a:latin typeface="Times New Roman" panose="02020603050405020304" pitchFamily="18" charset="0"/>
                <a:cs typeface="Times New Roman" panose="02020603050405020304" pitchFamily="18" charset="0"/>
              </a:rPr>
              <a:t>abanticus</a:t>
            </a:r>
            <a:r>
              <a:rPr lang="tr-TR" altLang="tr-TR" dirty="0">
                <a:latin typeface="Times New Roman" panose="02020603050405020304" pitchFamily="18" charset="0"/>
                <a:cs typeface="Times New Roman" panose="02020603050405020304" pitchFamily="18" charset="0"/>
              </a:rPr>
              <a:t>)</a:t>
            </a:r>
          </a:p>
          <a:p>
            <a:pPr marL="742950" lvl="1" indent="-285750">
              <a:lnSpc>
                <a:spcPct val="80000"/>
              </a:lnSpc>
              <a:buFont typeface="Wingdings" panose="05000000000000000000" pitchFamily="2" charset="2"/>
              <a:buChar char="q"/>
            </a:pPr>
            <a:r>
              <a:rPr lang="tr-TR" altLang="tr-TR" dirty="0">
                <a:latin typeface="Times New Roman" panose="02020603050405020304" pitchFamily="18" charset="0"/>
                <a:cs typeface="Times New Roman" panose="02020603050405020304" pitchFamily="18" charset="0"/>
              </a:rPr>
              <a:t>Deniz Alabalığı (</a:t>
            </a:r>
            <a:r>
              <a:rPr lang="tr-TR" altLang="tr-TR" i="1" dirty="0" err="1">
                <a:latin typeface="Times New Roman" panose="02020603050405020304" pitchFamily="18" charset="0"/>
                <a:cs typeface="Times New Roman" panose="02020603050405020304" pitchFamily="18" charset="0"/>
              </a:rPr>
              <a:t>Salmo</a:t>
            </a:r>
            <a:r>
              <a:rPr lang="tr-TR" altLang="tr-TR" i="1" dirty="0">
                <a:latin typeface="Times New Roman" panose="02020603050405020304" pitchFamily="18" charset="0"/>
                <a:cs typeface="Times New Roman" panose="02020603050405020304" pitchFamily="18" charset="0"/>
              </a:rPr>
              <a:t> </a:t>
            </a:r>
            <a:r>
              <a:rPr lang="tr-TR" altLang="tr-TR" i="1" dirty="0" err="1">
                <a:latin typeface="Times New Roman" panose="02020603050405020304" pitchFamily="18" charset="0"/>
                <a:cs typeface="Times New Roman" panose="02020603050405020304" pitchFamily="18" charset="0"/>
              </a:rPr>
              <a:t>trutta</a:t>
            </a:r>
            <a:r>
              <a:rPr lang="tr-TR" altLang="tr-TR" i="1" dirty="0">
                <a:latin typeface="Times New Roman" panose="02020603050405020304" pitchFamily="18" charset="0"/>
                <a:cs typeface="Times New Roman" panose="02020603050405020304" pitchFamily="18" charset="0"/>
              </a:rPr>
              <a:t> </a:t>
            </a:r>
            <a:r>
              <a:rPr lang="tr-TR" altLang="tr-TR" i="1" dirty="0" err="1">
                <a:latin typeface="Times New Roman" panose="02020603050405020304" pitchFamily="18" charset="0"/>
                <a:cs typeface="Times New Roman" panose="02020603050405020304" pitchFamily="18" charset="0"/>
              </a:rPr>
              <a:t>labrax</a:t>
            </a:r>
            <a:r>
              <a:rPr lang="tr-TR" altLang="tr-TR" dirty="0">
                <a:latin typeface="Times New Roman" panose="02020603050405020304" pitchFamily="18" charset="0"/>
                <a:cs typeface="Times New Roman" panose="02020603050405020304" pitchFamily="18" charset="0"/>
              </a:rPr>
              <a:t>)</a:t>
            </a:r>
          </a:p>
          <a:p>
            <a:pPr marL="742950" lvl="1" indent="-285750">
              <a:lnSpc>
                <a:spcPct val="80000"/>
              </a:lnSpc>
              <a:buFont typeface="Wingdings" panose="05000000000000000000" pitchFamily="2" charset="2"/>
              <a:buChar char="q"/>
            </a:pPr>
            <a:r>
              <a:rPr lang="tr-TR" altLang="tr-TR" dirty="0">
                <a:latin typeface="Times New Roman" panose="02020603050405020304" pitchFamily="18" charset="0"/>
                <a:cs typeface="Times New Roman" panose="02020603050405020304" pitchFamily="18" charset="0"/>
              </a:rPr>
              <a:t>Aras Alabalığı (</a:t>
            </a:r>
            <a:r>
              <a:rPr lang="tr-TR" altLang="tr-TR" i="1" dirty="0" err="1">
                <a:latin typeface="Times New Roman" panose="02020603050405020304" pitchFamily="18" charset="0"/>
                <a:cs typeface="Times New Roman" panose="02020603050405020304" pitchFamily="18" charset="0"/>
              </a:rPr>
              <a:t>Salmo</a:t>
            </a:r>
            <a:r>
              <a:rPr lang="tr-TR" altLang="tr-TR" i="1" dirty="0">
                <a:latin typeface="Times New Roman" panose="02020603050405020304" pitchFamily="18" charset="0"/>
                <a:cs typeface="Times New Roman" panose="02020603050405020304" pitchFamily="18" charset="0"/>
              </a:rPr>
              <a:t> </a:t>
            </a:r>
            <a:r>
              <a:rPr lang="tr-TR" altLang="tr-TR" i="1" dirty="0" err="1">
                <a:latin typeface="Times New Roman" panose="02020603050405020304" pitchFamily="18" charset="0"/>
                <a:cs typeface="Times New Roman" panose="02020603050405020304" pitchFamily="18" charset="0"/>
              </a:rPr>
              <a:t>trutta</a:t>
            </a:r>
            <a:r>
              <a:rPr lang="tr-TR" altLang="tr-TR" i="1" dirty="0">
                <a:latin typeface="Times New Roman" panose="02020603050405020304" pitchFamily="18" charset="0"/>
                <a:cs typeface="Times New Roman" panose="02020603050405020304" pitchFamily="18" charset="0"/>
              </a:rPr>
              <a:t> </a:t>
            </a:r>
            <a:r>
              <a:rPr lang="tr-TR" altLang="tr-TR" i="1" dirty="0" err="1">
                <a:latin typeface="Times New Roman" panose="02020603050405020304" pitchFamily="18" charset="0"/>
                <a:cs typeface="Times New Roman" panose="02020603050405020304" pitchFamily="18" charset="0"/>
              </a:rPr>
              <a:t>caspius</a:t>
            </a:r>
            <a:r>
              <a:rPr lang="tr-TR" altLang="tr-TR" dirty="0">
                <a:latin typeface="Times New Roman" panose="02020603050405020304" pitchFamily="18" charset="0"/>
                <a:cs typeface="Times New Roman" panose="02020603050405020304" pitchFamily="18" charset="0"/>
              </a:rPr>
              <a:t>)</a:t>
            </a:r>
          </a:p>
          <a:p>
            <a:pPr marL="742950" lvl="1" indent="-285750">
              <a:lnSpc>
                <a:spcPct val="80000"/>
              </a:lnSpc>
              <a:buFont typeface="Wingdings" panose="05000000000000000000" pitchFamily="2" charset="2"/>
              <a:buChar char="q"/>
            </a:pPr>
            <a:endParaRPr lang="tr-TR" altLang="tr-TR" sz="1400" dirty="0">
              <a:latin typeface="Tekton Pro" pitchFamily="34" charset="0"/>
            </a:endParaRPr>
          </a:p>
        </p:txBody>
      </p:sp>
      <p:sp>
        <p:nvSpPr>
          <p:cNvPr id="8" name="Metin kutusu 7"/>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3730614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16" y="197965"/>
            <a:ext cx="8534400" cy="1082195"/>
          </a:xfrm>
        </p:spPr>
        <p:txBody>
          <a:bodyPr>
            <a:normAutofit/>
          </a:bodyPr>
          <a:lstStyle/>
          <a:p>
            <a:pPr marL="571500" indent="-571500">
              <a:buFont typeface="Wingdings" panose="05000000000000000000" pitchFamily="2" charset="2"/>
              <a:buChar char="q"/>
            </a:pPr>
            <a:r>
              <a:rPr lang="tr-TR" sz="4400" dirty="0" smtClean="0">
                <a:solidFill>
                  <a:schemeClr val="bg2">
                    <a:lumMod val="75000"/>
                  </a:schemeClr>
                </a:solidFill>
                <a:latin typeface="Bodoni MT Poster Compressed" panose="02070706080601050204" pitchFamily="18" charset="-94"/>
              </a:rPr>
              <a:t>İÇSU BALIKLARI YETİŞTİRİCİLİĞİ</a:t>
            </a:r>
            <a:endParaRPr lang="tr-TR" sz="4400" dirty="0">
              <a:solidFill>
                <a:schemeClr val="bg2">
                  <a:lumMod val="75000"/>
                </a:schemeClr>
              </a:solidFill>
              <a:latin typeface="Bodoni MT Poster Compressed" panose="02070706080601050204" pitchFamily="18" charset="-94"/>
            </a:endParaRPr>
          </a:p>
        </p:txBody>
      </p:sp>
      <p:sp>
        <p:nvSpPr>
          <p:cNvPr id="6" name="Metin kutusu 5"/>
          <p:cNvSpPr txBox="1"/>
          <p:nvPr/>
        </p:nvSpPr>
        <p:spPr>
          <a:xfrm>
            <a:off x="642389" y="1951850"/>
            <a:ext cx="8620606" cy="4524315"/>
          </a:xfrm>
          <a:prstGeom prst="rect">
            <a:avLst/>
          </a:prstGeom>
          <a:noFill/>
        </p:spPr>
        <p:txBody>
          <a:bodyPr wrap="square" rtlCol="0">
            <a:spAutoFit/>
          </a:bodyPr>
          <a:lstStyle/>
          <a:p>
            <a:pPr algn="just">
              <a:lnSpc>
                <a:spcPct val="150000"/>
              </a:lnSpc>
              <a:buFont typeface="Wingdings" panose="05000000000000000000" pitchFamily="2" charset="2"/>
              <a:buChar char="v"/>
            </a:pPr>
            <a:r>
              <a:rPr lang="tr-TR" altLang="tr-TR" sz="2400" dirty="0">
                <a:solidFill>
                  <a:srgbClr val="191969"/>
                </a:solidFill>
                <a:latin typeface="Times New Roman" panose="02020603050405020304" pitchFamily="18" charset="0"/>
                <a:cs typeface="Times New Roman" panose="02020603050405020304" pitchFamily="18" charset="0"/>
              </a:rPr>
              <a:t>Çevre koşullarına çok iyi uyum göstermesi, </a:t>
            </a:r>
          </a:p>
          <a:p>
            <a:pPr algn="just">
              <a:lnSpc>
                <a:spcPct val="150000"/>
              </a:lnSpc>
              <a:buFont typeface="Wingdings" panose="05000000000000000000" pitchFamily="2" charset="2"/>
              <a:buChar char="v"/>
            </a:pPr>
            <a:endParaRPr lang="tr-TR" altLang="tr-TR" sz="2400" dirty="0">
              <a:solidFill>
                <a:srgbClr val="191969"/>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v"/>
            </a:pPr>
            <a:r>
              <a:rPr lang="tr-TR" altLang="tr-TR" sz="2400" dirty="0">
                <a:solidFill>
                  <a:srgbClr val="191969"/>
                </a:solidFill>
                <a:latin typeface="Times New Roman" panose="02020603050405020304" pitchFamily="18" charset="0"/>
                <a:cs typeface="Times New Roman" panose="02020603050405020304" pitchFamily="18" charset="0"/>
              </a:rPr>
              <a:t>Yem değerlendirmesinin iyi olması ve hızlı büyüme göstermesi,</a:t>
            </a:r>
          </a:p>
          <a:p>
            <a:pPr algn="just">
              <a:lnSpc>
                <a:spcPct val="150000"/>
              </a:lnSpc>
              <a:buFont typeface="Wingdings" panose="05000000000000000000" pitchFamily="2" charset="2"/>
              <a:buChar char="v"/>
            </a:pPr>
            <a:endParaRPr lang="tr-TR" altLang="tr-TR" sz="2400" dirty="0">
              <a:solidFill>
                <a:srgbClr val="191969"/>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v"/>
            </a:pPr>
            <a:r>
              <a:rPr lang="tr-TR" altLang="tr-TR" sz="2400" dirty="0">
                <a:solidFill>
                  <a:srgbClr val="191969"/>
                </a:solidFill>
                <a:latin typeface="Times New Roman" panose="02020603050405020304" pitchFamily="18" charset="0"/>
                <a:cs typeface="Times New Roman" panose="02020603050405020304" pitchFamily="18" charset="0"/>
              </a:rPr>
              <a:t>Kısa süreli kuluçka dönemine sahip olması,</a:t>
            </a:r>
          </a:p>
          <a:p>
            <a:pPr algn="just">
              <a:lnSpc>
                <a:spcPct val="150000"/>
              </a:lnSpc>
              <a:buFont typeface="Wingdings" panose="05000000000000000000" pitchFamily="2" charset="2"/>
              <a:buChar char="v"/>
            </a:pPr>
            <a:endParaRPr lang="tr-TR" altLang="tr-TR" sz="2400" dirty="0">
              <a:solidFill>
                <a:srgbClr val="191969"/>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v"/>
            </a:pPr>
            <a:r>
              <a:rPr lang="tr-TR" altLang="tr-TR" sz="2400" dirty="0">
                <a:solidFill>
                  <a:srgbClr val="191969"/>
                </a:solidFill>
                <a:latin typeface="Times New Roman" panose="02020603050405020304" pitchFamily="18" charset="0"/>
                <a:cs typeface="Times New Roman" panose="02020603050405020304" pitchFamily="18" charset="0"/>
              </a:rPr>
              <a:t>Üretim sezonunun su sıcaklığına bağlı olarak kısa </a:t>
            </a:r>
            <a:r>
              <a:rPr lang="tr-TR" altLang="tr-TR" sz="2400" dirty="0" smtClean="0">
                <a:solidFill>
                  <a:srgbClr val="191969"/>
                </a:solidFill>
                <a:latin typeface="Times New Roman" panose="02020603050405020304" pitchFamily="18" charset="0"/>
                <a:cs typeface="Times New Roman" panose="02020603050405020304" pitchFamily="18" charset="0"/>
              </a:rPr>
              <a:t>tutulabilmesi</a:t>
            </a:r>
            <a:endParaRPr lang="tr-TR" altLang="tr-TR" sz="2400" dirty="0">
              <a:latin typeface="Times New Roman" panose="02020603050405020304" pitchFamily="18" charset="0"/>
              <a:cs typeface="Times New Roman" panose="02020603050405020304" pitchFamily="18" charset="0"/>
            </a:endParaRPr>
          </a:p>
          <a:p>
            <a:pPr algn="just">
              <a:lnSpc>
                <a:spcPct val="150000"/>
              </a:lnSpc>
            </a:pPr>
            <a:endParaRPr lang="tr-TR" sz="2400" dirty="0">
              <a:latin typeface="Times New Roman" panose="02020603050405020304" pitchFamily="18" charset="0"/>
              <a:cs typeface="Times New Roman" panose="02020603050405020304" pitchFamily="18" charset="0"/>
            </a:endParaRPr>
          </a:p>
        </p:txBody>
      </p:sp>
      <p:sp>
        <p:nvSpPr>
          <p:cNvPr id="7" name="Metin kutusu 6"/>
          <p:cNvSpPr txBox="1"/>
          <p:nvPr/>
        </p:nvSpPr>
        <p:spPr>
          <a:xfrm>
            <a:off x="642388" y="1138998"/>
            <a:ext cx="9781771" cy="646331"/>
          </a:xfrm>
          <a:prstGeom prst="rect">
            <a:avLst/>
          </a:prstGeom>
          <a:noFill/>
        </p:spPr>
        <p:txBody>
          <a:bodyPr wrap="square" rtlCol="0">
            <a:spAutoFit/>
          </a:bodyPr>
          <a:lstStyle/>
          <a:p>
            <a:pPr algn="just">
              <a:lnSpc>
                <a:spcPct val="150000"/>
              </a:lnSpc>
            </a:pPr>
            <a:r>
              <a:rPr lang="tr-TR" sz="2400" b="1" dirty="0" smtClean="0">
                <a:latin typeface="Times New Roman" panose="02020603050405020304" pitchFamily="18" charset="0"/>
                <a:cs typeface="Times New Roman" panose="02020603050405020304" pitchFamily="18" charset="0"/>
              </a:rPr>
              <a:t>Gökkuşağı alabalığının yetiştiricilikte tercih edilme nedenleri:</a:t>
            </a:r>
            <a:endParaRPr lang="tr-TR" sz="2400" b="1" dirty="0">
              <a:latin typeface="Times New Roman" panose="02020603050405020304" pitchFamily="18" charset="0"/>
              <a:cs typeface="Times New Roman" panose="02020603050405020304" pitchFamily="18" charset="0"/>
            </a:endParaRPr>
          </a:p>
        </p:txBody>
      </p:sp>
      <p:sp>
        <p:nvSpPr>
          <p:cNvPr id="9" name="Metin kutusu 8"/>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3124905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16" y="197965"/>
            <a:ext cx="8534400" cy="1082195"/>
          </a:xfrm>
        </p:spPr>
        <p:txBody>
          <a:bodyPr>
            <a:normAutofit/>
          </a:bodyPr>
          <a:lstStyle/>
          <a:p>
            <a:pPr marL="571500" indent="-571500">
              <a:buFont typeface="Wingdings" panose="05000000000000000000" pitchFamily="2" charset="2"/>
              <a:buChar char="q"/>
            </a:pPr>
            <a:r>
              <a:rPr lang="tr-TR" sz="4400" dirty="0" smtClean="0">
                <a:solidFill>
                  <a:schemeClr val="bg2">
                    <a:lumMod val="75000"/>
                  </a:schemeClr>
                </a:solidFill>
                <a:latin typeface="Bodoni MT Poster Compressed" panose="02070706080601050204" pitchFamily="18" charset="-94"/>
              </a:rPr>
              <a:t>İÇSU BALIKLARI YETİŞTİRİCİLİĞİ</a:t>
            </a:r>
            <a:endParaRPr lang="tr-TR" sz="4400" dirty="0">
              <a:solidFill>
                <a:schemeClr val="bg2">
                  <a:lumMod val="75000"/>
                </a:schemeClr>
              </a:solidFill>
              <a:latin typeface="Bodoni MT Poster Compressed" panose="02070706080601050204" pitchFamily="18" charset="-94"/>
            </a:endParaRPr>
          </a:p>
        </p:txBody>
      </p:sp>
      <p:sp>
        <p:nvSpPr>
          <p:cNvPr id="3" name="Metin kutusu 2"/>
          <p:cNvSpPr txBox="1"/>
          <p:nvPr/>
        </p:nvSpPr>
        <p:spPr>
          <a:xfrm>
            <a:off x="656706" y="1180407"/>
            <a:ext cx="4630190" cy="3416320"/>
          </a:xfrm>
          <a:prstGeom prst="rect">
            <a:avLst/>
          </a:prstGeom>
          <a:noFill/>
        </p:spPr>
        <p:txBody>
          <a:bodyPr wrap="square" rtlCol="0">
            <a:spAutoFit/>
          </a:bodyPr>
          <a:lstStyle/>
          <a:p>
            <a:pPr algn="just">
              <a:lnSpc>
                <a:spcPct val="150000"/>
              </a:lnSpc>
            </a:pPr>
            <a:r>
              <a:rPr lang="tr-TR" sz="2400" dirty="0" smtClean="0">
                <a:latin typeface="Times New Roman" panose="02020603050405020304" pitchFamily="18" charset="0"/>
                <a:cs typeface="Times New Roman" panose="02020603050405020304" pitchFamily="18" charset="0"/>
              </a:rPr>
              <a:t>Sazan (</a:t>
            </a:r>
            <a:r>
              <a:rPr lang="tr-TR" sz="2400" i="1" dirty="0" err="1" smtClean="0">
                <a:latin typeface="Times New Roman" panose="02020603050405020304" pitchFamily="18" charset="0"/>
                <a:cs typeface="Times New Roman" panose="02020603050405020304" pitchFamily="18" charset="0"/>
              </a:rPr>
              <a:t>Cyprinus</a:t>
            </a:r>
            <a:r>
              <a:rPr lang="tr-TR" sz="2400" i="1" dirty="0" smtClean="0">
                <a:latin typeface="Times New Roman" panose="02020603050405020304" pitchFamily="18" charset="0"/>
                <a:cs typeface="Times New Roman" panose="02020603050405020304" pitchFamily="18" charset="0"/>
              </a:rPr>
              <a:t> </a:t>
            </a:r>
            <a:r>
              <a:rPr lang="tr-TR" sz="2400" i="1" dirty="0" err="1" smtClean="0">
                <a:latin typeface="Times New Roman" panose="02020603050405020304" pitchFamily="18" charset="0"/>
                <a:cs typeface="Times New Roman" panose="02020603050405020304" pitchFamily="18" charset="0"/>
              </a:rPr>
              <a:t>carpio</a:t>
            </a:r>
            <a:r>
              <a:rPr lang="tr-TR" sz="2400" dirty="0" smtClean="0">
                <a:latin typeface="Times New Roman" panose="02020603050405020304" pitchFamily="18" charset="0"/>
                <a:cs typeface="Times New Roman" panose="02020603050405020304" pitchFamily="18" charset="0"/>
              </a:rPr>
              <a:t>);</a:t>
            </a:r>
          </a:p>
          <a:p>
            <a:pPr algn="just">
              <a:lnSpc>
                <a:spcPct val="150000"/>
              </a:lnSpc>
            </a:pPr>
            <a:endParaRPr lang="tr-TR" sz="24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Pullu sazan (Doğa sazanı)</a:t>
            </a:r>
          </a:p>
          <a:p>
            <a:pPr marL="285750" indent="-285750" algn="just">
              <a:lnSpc>
                <a:spcPct val="150000"/>
              </a:lnSpc>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Aynalı sazan (</a:t>
            </a:r>
            <a:r>
              <a:rPr lang="tr-TR" sz="2400" dirty="0" err="1" smtClean="0">
                <a:latin typeface="Times New Roman" panose="02020603050405020304" pitchFamily="18" charset="0"/>
                <a:cs typeface="Times New Roman" panose="02020603050405020304" pitchFamily="18" charset="0"/>
              </a:rPr>
              <a:t>Hibrit</a:t>
            </a:r>
            <a:r>
              <a:rPr lang="tr-TR" sz="2400" dirty="0" smtClean="0">
                <a:latin typeface="Times New Roman" panose="02020603050405020304" pitchFamily="18" charset="0"/>
                <a:cs typeface="Times New Roman" panose="02020603050405020304" pitchFamily="18" charset="0"/>
              </a:rPr>
              <a:t> tür)</a:t>
            </a:r>
          </a:p>
          <a:p>
            <a:pPr marL="285750" indent="-285750" algn="just">
              <a:lnSpc>
                <a:spcPct val="150000"/>
              </a:lnSpc>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Çizgili sazan</a:t>
            </a:r>
          </a:p>
          <a:p>
            <a:pPr marL="285750" indent="-285750" algn="just">
              <a:lnSpc>
                <a:spcPct val="150000"/>
              </a:lnSpc>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Çıplak sazan</a:t>
            </a:r>
            <a:endParaRPr lang="tr-TR" sz="2400" dirty="0">
              <a:latin typeface="Times New Roman" panose="02020603050405020304" pitchFamily="18" charset="0"/>
              <a:cs typeface="Times New Roman" panose="02020603050405020304" pitchFamily="18" charset="0"/>
            </a:endParaRPr>
          </a:p>
        </p:txBody>
      </p:sp>
      <p:pic>
        <p:nvPicPr>
          <p:cNvPr id="1026" name="Picture 2" descr="sazan resim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233" y="1882832"/>
            <a:ext cx="4450080" cy="33375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1635085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16" y="197965"/>
            <a:ext cx="8534400" cy="1082195"/>
          </a:xfrm>
        </p:spPr>
        <p:txBody>
          <a:bodyPr>
            <a:normAutofit/>
          </a:bodyPr>
          <a:lstStyle/>
          <a:p>
            <a:pPr marL="571500" indent="-571500">
              <a:buFont typeface="Wingdings" panose="05000000000000000000" pitchFamily="2" charset="2"/>
              <a:buChar char="q"/>
            </a:pPr>
            <a:r>
              <a:rPr lang="tr-TR" sz="4400" dirty="0" smtClean="0">
                <a:solidFill>
                  <a:schemeClr val="bg2">
                    <a:lumMod val="75000"/>
                  </a:schemeClr>
                </a:solidFill>
                <a:latin typeface="Bodoni MT Poster Compressed" panose="02070706080601050204" pitchFamily="18" charset="-94"/>
              </a:rPr>
              <a:t>İÇSU BALIKLARI YETİŞTİRİCİLİĞİ</a:t>
            </a:r>
            <a:endParaRPr lang="tr-TR" sz="4400" dirty="0">
              <a:solidFill>
                <a:schemeClr val="bg2">
                  <a:lumMod val="75000"/>
                </a:schemeClr>
              </a:solidFill>
              <a:latin typeface="Bodoni MT Poster Compressed" panose="02070706080601050204" pitchFamily="18" charset="-94"/>
            </a:endParaRPr>
          </a:p>
        </p:txBody>
      </p:sp>
      <p:sp>
        <p:nvSpPr>
          <p:cNvPr id="3" name="Metin kutusu 2"/>
          <p:cNvSpPr txBox="1"/>
          <p:nvPr/>
        </p:nvSpPr>
        <p:spPr>
          <a:xfrm>
            <a:off x="1666430" y="1469877"/>
            <a:ext cx="7059991" cy="4708981"/>
          </a:xfrm>
          <a:prstGeom prst="rect">
            <a:avLst/>
          </a:prstGeom>
          <a:noFill/>
        </p:spPr>
        <p:txBody>
          <a:bodyPr wrap="square" rtlCol="0">
            <a:spAutoFit/>
          </a:bodyPr>
          <a:lstStyle/>
          <a:p>
            <a:pPr algn="just">
              <a:lnSpc>
                <a:spcPct val="150000"/>
              </a:lnSpc>
            </a:pPr>
            <a:r>
              <a:rPr lang="tr-TR" sz="2000" dirty="0" smtClean="0">
                <a:latin typeface="Times New Roman" panose="02020603050405020304" pitchFamily="18" charset="0"/>
                <a:cs typeface="Times New Roman" panose="02020603050405020304" pitchFamily="18" charset="0"/>
              </a:rPr>
              <a:t>Sazan (</a:t>
            </a:r>
            <a:r>
              <a:rPr lang="tr-TR" sz="2000" i="1" dirty="0" err="1" smtClean="0">
                <a:latin typeface="Times New Roman" panose="02020603050405020304" pitchFamily="18" charset="0"/>
                <a:cs typeface="Times New Roman" panose="02020603050405020304" pitchFamily="18" charset="0"/>
              </a:rPr>
              <a:t>Cyprinus</a:t>
            </a:r>
            <a:r>
              <a:rPr lang="tr-TR" sz="2000" i="1" dirty="0" smtClean="0">
                <a:latin typeface="Times New Roman" panose="02020603050405020304" pitchFamily="18" charset="0"/>
                <a:cs typeface="Times New Roman" panose="02020603050405020304" pitchFamily="18" charset="0"/>
              </a:rPr>
              <a:t> </a:t>
            </a:r>
            <a:r>
              <a:rPr lang="tr-TR" sz="2000" i="1" dirty="0" err="1" smtClean="0">
                <a:latin typeface="Times New Roman" panose="02020603050405020304" pitchFamily="18" charset="0"/>
                <a:cs typeface="Times New Roman" panose="02020603050405020304" pitchFamily="18" charset="0"/>
              </a:rPr>
              <a:t>carpio</a:t>
            </a:r>
            <a:r>
              <a:rPr lang="tr-TR" sz="2000" dirty="0" smtClean="0">
                <a:latin typeface="Times New Roman" panose="02020603050405020304" pitchFamily="18" charset="0"/>
                <a:cs typeface="Times New Roman" panose="02020603050405020304" pitchFamily="18" charset="0"/>
              </a:rPr>
              <a:t>);</a:t>
            </a:r>
          </a:p>
          <a:p>
            <a:pPr algn="just">
              <a:lnSpc>
                <a:spcPct val="150000"/>
              </a:lnSpc>
            </a:pPr>
            <a:endParaRPr lang="tr-TR" sz="2000" dirty="0" smtClean="0">
              <a:latin typeface="Times New Roman" panose="02020603050405020304" pitchFamily="18" charset="0"/>
              <a:cs typeface="Times New Roman" panose="02020603050405020304" pitchFamily="18" charset="0"/>
            </a:endParaRPr>
          </a:p>
          <a:p>
            <a:pPr algn="just">
              <a:lnSpc>
                <a:spcPct val="150000"/>
              </a:lnSpc>
            </a:pPr>
            <a:r>
              <a:rPr lang="tr-TR" altLang="tr-TR" sz="2000" dirty="0">
                <a:latin typeface="Times New Roman" panose="02020603050405020304" pitchFamily="18" charset="0"/>
                <a:cs typeface="Times New Roman" panose="02020603050405020304" pitchFamily="18" charset="0"/>
              </a:rPr>
              <a:t>Sazan, Türkiye’nin bütün bölgelerinde bulunan ve </a:t>
            </a:r>
            <a:r>
              <a:rPr lang="tr-TR" altLang="tr-TR" sz="2000" dirty="0" err="1">
                <a:latin typeface="Times New Roman" panose="02020603050405020304" pitchFamily="18" charset="0"/>
                <a:cs typeface="Times New Roman" panose="02020603050405020304" pitchFamily="18" charset="0"/>
              </a:rPr>
              <a:t>içsu</a:t>
            </a:r>
            <a:r>
              <a:rPr lang="tr-TR" altLang="tr-TR" sz="2000" dirty="0">
                <a:latin typeface="Times New Roman" panose="02020603050405020304" pitchFamily="18" charset="0"/>
                <a:cs typeface="Times New Roman" panose="02020603050405020304" pitchFamily="18" charset="0"/>
              </a:rPr>
              <a:t> balıkları üretimimizin önemli bir kısmını oluşturan türdür. </a:t>
            </a:r>
          </a:p>
          <a:p>
            <a:pPr algn="just">
              <a:lnSpc>
                <a:spcPct val="150000"/>
              </a:lnSpc>
            </a:pPr>
            <a:r>
              <a:rPr lang="tr-TR" altLang="tr-TR" sz="2000" dirty="0">
                <a:latin typeface="Times New Roman" panose="02020603050405020304" pitchFamily="18" charset="0"/>
                <a:cs typeface="Times New Roman" panose="02020603050405020304" pitchFamily="18" charset="0"/>
              </a:rPr>
              <a:t>Üretimin büyük kısmı Ege, İç Anadolu ve Güney Anadolu bölgesinden sağlanır. Ege bölgesindeki bazı su kaynaklarında l. yılda 350 g, 2. yılda 1500 g’ın üzerine ve 3. yılda da 2.5 kg’ın üzerine çıkabilmektedir. Sazan pazar büyüklüğüne Ege bölgesinde ikinci yılın sonunda, Avrupa koşullarında ise, bunun iki misli sürede ulaşabilmektedir . </a:t>
            </a:r>
            <a:endParaRPr lang="tr-TR" sz="2000" dirty="0" smtClean="0">
              <a:latin typeface="Times New Roman" panose="02020603050405020304" pitchFamily="18" charset="0"/>
              <a:cs typeface="Times New Roman" panose="02020603050405020304" pitchFamily="18" charset="0"/>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3160322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16" y="197965"/>
            <a:ext cx="8534400" cy="1082195"/>
          </a:xfrm>
        </p:spPr>
        <p:txBody>
          <a:bodyPr>
            <a:normAutofit/>
          </a:bodyPr>
          <a:lstStyle/>
          <a:p>
            <a:pPr marL="571500" indent="-571500">
              <a:buFont typeface="Wingdings" panose="05000000000000000000" pitchFamily="2" charset="2"/>
              <a:buChar char="q"/>
            </a:pPr>
            <a:r>
              <a:rPr lang="tr-TR" sz="4400" dirty="0" smtClean="0">
                <a:solidFill>
                  <a:schemeClr val="bg2">
                    <a:lumMod val="75000"/>
                  </a:schemeClr>
                </a:solidFill>
                <a:latin typeface="Bodoni MT Poster Compressed" panose="02070706080601050204" pitchFamily="18" charset="-94"/>
              </a:rPr>
              <a:t>İÇSU BALIKLARI YETİŞTİRİCİLİĞİ</a:t>
            </a:r>
            <a:endParaRPr lang="tr-TR" sz="4400" dirty="0">
              <a:solidFill>
                <a:schemeClr val="bg2">
                  <a:lumMod val="75000"/>
                </a:schemeClr>
              </a:solidFill>
              <a:latin typeface="Bodoni MT Poster Compressed" panose="02070706080601050204" pitchFamily="18" charset="-94"/>
            </a:endParaRPr>
          </a:p>
        </p:txBody>
      </p:sp>
      <p:sp>
        <p:nvSpPr>
          <p:cNvPr id="3" name="Metin kutusu 2"/>
          <p:cNvSpPr txBox="1"/>
          <p:nvPr/>
        </p:nvSpPr>
        <p:spPr>
          <a:xfrm>
            <a:off x="861147" y="1596044"/>
            <a:ext cx="7434956" cy="2862322"/>
          </a:xfrm>
          <a:prstGeom prst="rect">
            <a:avLst/>
          </a:prstGeom>
          <a:noFill/>
        </p:spPr>
        <p:txBody>
          <a:bodyPr wrap="square" rtlCol="0">
            <a:spAutoFit/>
          </a:bodyPr>
          <a:lstStyle/>
          <a:p>
            <a:pPr algn="just">
              <a:lnSpc>
                <a:spcPct val="150000"/>
              </a:lnSpc>
            </a:pPr>
            <a:r>
              <a:rPr lang="tr-TR" sz="2400" dirty="0" err="1" smtClean="0">
                <a:latin typeface="Times New Roman" panose="02020603050405020304" pitchFamily="18" charset="0"/>
                <a:cs typeface="Times New Roman" panose="02020603050405020304" pitchFamily="18" charset="0"/>
              </a:rPr>
              <a:t>Tilapia</a:t>
            </a:r>
            <a:r>
              <a:rPr lang="tr-TR" sz="2400" dirty="0" smtClean="0">
                <a:latin typeface="Times New Roman" panose="02020603050405020304" pitchFamily="18" charset="0"/>
                <a:cs typeface="Times New Roman" panose="02020603050405020304" pitchFamily="18" charset="0"/>
              </a:rPr>
              <a:t>;</a:t>
            </a:r>
          </a:p>
          <a:p>
            <a:pPr marL="457200" indent="-457200" algn="just">
              <a:lnSpc>
                <a:spcPct val="150000"/>
              </a:lnSpc>
              <a:buFont typeface="Wingdings" panose="05000000000000000000" pitchFamily="2" charset="2"/>
              <a:buChar char="v"/>
            </a:pPr>
            <a:r>
              <a:rPr lang="tr-TR" sz="2400" i="1" dirty="0" err="1" smtClean="0">
                <a:latin typeface="Times New Roman" panose="02020603050405020304" pitchFamily="18" charset="0"/>
                <a:cs typeface="Times New Roman" panose="02020603050405020304" pitchFamily="18" charset="0"/>
              </a:rPr>
              <a:t>Tilapia</a:t>
            </a:r>
            <a:endParaRPr lang="tr-TR" sz="2400" i="1"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v"/>
            </a:pPr>
            <a:r>
              <a:rPr lang="tr-TR" sz="2400" i="1" dirty="0" err="1" smtClean="0">
                <a:latin typeface="Times New Roman" panose="02020603050405020304" pitchFamily="18" charset="0"/>
                <a:cs typeface="Times New Roman" panose="02020603050405020304" pitchFamily="18" charset="0"/>
              </a:rPr>
              <a:t>Saratherodon</a:t>
            </a:r>
            <a:endParaRPr lang="tr-TR" sz="2400" i="1"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v"/>
            </a:pPr>
            <a:r>
              <a:rPr lang="tr-TR" sz="2400" i="1" dirty="0" err="1" smtClean="0">
                <a:latin typeface="Times New Roman" panose="02020603050405020304" pitchFamily="18" charset="0"/>
                <a:cs typeface="Times New Roman" panose="02020603050405020304" pitchFamily="18" charset="0"/>
              </a:rPr>
              <a:t>Oreochromis</a:t>
            </a:r>
            <a:r>
              <a:rPr lang="tr-TR" sz="2400" dirty="0" smtClean="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tr-TR" sz="2400" dirty="0" smtClean="0">
                <a:latin typeface="Times New Roman" panose="02020603050405020304" pitchFamily="18" charset="0"/>
                <a:cs typeface="Times New Roman" panose="02020603050405020304" pitchFamily="18" charset="0"/>
              </a:rPr>
              <a:t>üç cins altında toplanır.</a:t>
            </a:r>
          </a:p>
        </p:txBody>
      </p:sp>
      <p:sp>
        <p:nvSpPr>
          <p:cNvPr id="4" name="Metin kutusu 3"/>
          <p:cNvSpPr txBox="1"/>
          <p:nvPr/>
        </p:nvSpPr>
        <p:spPr>
          <a:xfrm>
            <a:off x="656705" y="4946073"/>
            <a:ext cx="8312728" cy="646331"/>
          </a:xfrm>
          <a:prstGeom prst="rect">
            <a:avLst/>
          </a:prstGeom>
          <a:noFill/>
        </p:spPr>
        <p:txBody>
          <a:bodyPr wrap="square" rtlCol="0">
            <a:spAutoFit/>
          </a:bodyPr>
          <a:lstStyle/>
          <a:p>
            <a:pPr algn="just">
              <a:lnSpc>
                <a:spcPct val="150000"/>
              </a:lnSpc>
            </a:pPr>
            <a:r>
              <a:rPr lang="tr-TR" sz="2400" dirty="0" smtClean="0">
                <a:solidFill>
                  <a:srgbClr val="FF0000"/>
                </a:solidFill>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Yetiştiricilik için en uygun tür, </a:t>
            </a:r>
            <a:r>
              <a:rPr lang="tr-TR" sz="2400" i="1" dirty="0" err="1" smtClean="0">
                <a:latin typeface="Times New Roman" panose="02020603050405020304" pitchFamily="18" charset="0"/>
                <a:cs typeface="Times New Roman" panose="02020603050405020304" pitchFamily="18" charset="0"/>
              </a:rPr>
              <a:t>Oreochromis</a:t>
            </a:r>
            <a:r>
              <a:rPr lang="tr-TR" sz="2400" i="1" dirty="0" smtClean="0">
                <a:latin typeface="Times New Roman" panose="02020603050405020304" pitchFamily="18" charset="0"/>
                <a:cs typeface="Times New Roman" panose="02020603050405020304" pitchFamily="18" charset="0"/>
              </a:rPr>
              <a:t> </a:t>
            </a:r>
            <a:r>
              <a:rPr lang="tr-TR" sz="2400" i="1" dirty="0" err="1" smtClean="0">
                <a:latin typeface="Times New Roman" panose="02020603050405020304" pitchFamily="18" charset="0"/>
                <a:cs typeface="Times New Roman" panose="02020603050405020304" pitchFamily="18" charset="0"/>
              </a:rPr>
              <a:t>niloticus</a:t>
            </a:r>
            <a:r>
              <a:rPr lang="tr-TR" sz="2400" i="1" dirty="0" smtClean="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türüdür.</a:t>
            </a:r>
            <a:endParaRPr lang="tr-TR" sz="2400" dirty="0">
              <a:latin typeface="Times New Roman" panose="02020603050405020304" pitchFamily="18" charset="0"/>
              <a:cs typeface="Times New Roman" panose="02020603050405020304" pitchFamily="18" charset="0"/>
            </a:endParaRPr>
          </a:p>
        </p:txBody>
      </p:sp>
      <p:pic>
        <p:nvPicPr>
          <p:cNvPr id="3074" name="Picture 2" descr="İlgili resim"/>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93420" y="1392699"/>
            <a:ext cx="3048000" cy="1809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2" descr="İlgili resim"/>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68780" y="2613458"/>
            <a:ext cx="3048000" cy="1809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8686598" y="1853738"/>
            <a:ext cx="3084224" cy="216982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Sıcak su balığı</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Omnivor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6-12 ay cinsi olgunluk</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20-23 </a:t>
            </a:r>
            <a:r>
              <a:rPr lang="tr-TR" dirty="0"/>
              <a:t>°C </a:t>
            </a:r>
            <a:r>
              <a:rPr lang="tr-TR" dirty="0" err="1" smtClean="0">
                <a:latin typeface="Times New Roman" panose="02020603050405020304" pitchFamily="18" charset="0"/>
                <a:cs typeface="Times New Roman" panose="02020603050405020304" pitchFamily="18" charset="0"/>
              </a:rPr>
              <a:t>yumurt.sıc</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Opt</a:t>
            </a:r>
            <a:r>
              <a:rPr lang="tr-TR" dirty="0" smtClean="0">
                <a:latin typeface="Times New Roman" panose="02020603050405020304" pitchFamily="18" charset="0"/>
                <a:cs typeface="Times New Roman" panose="02020603050405020304" pitchFamily="18" charset="0"/>
              </a:rPr>
              <a:t>.</a:t>
            </a:r>
          </a:p>
          <a:p>
            <a:pPr algn="just">
              <a:lnSpc>
                <a:spcPct val="150000"/>
              </a:lnSpc>
            </a:pPr>
            <a:endParaRPr lang="tr-TR" dirty="0">
              <a:latin typeface="Times New Roman" panose="02020603050405020304" pitchFamily="18" charset="0"/>
              <a:cs typeface="Times New Roman" panose="02020603050405020304" pitchFamily="18" charset="0"/>
            </a:endParaRPr>
          </a:p>
        </p:txBody>
      </p:sp>
      <p:cxnSp>
        <p:nvCxnSpPr>
          <p:cNvPr id="9" name="Düz Ok Bağlayıcısı 8"/>
          <p:cNvCxnSpPr/>
          <p:nvPr/>
        </p:nvCxnSpPr>
        <p:spPr>
          <a:xfrm>
            <a:off x="7963593" y="3027205"/>
            <a:ext cx="415636" cy="0"/>
          </a:xfrm>
          <a:prstGeom prst="straightConnector1">
            <a:avLst/>
          </a:prstGeom>
          <a:ln w="38100">
            <a:solidFill>
              <a:schemeClr val="accent1">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a:off x="11133514" y="64285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3129390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16" y="197965"/>
            <a:ext cx="8534400" cy="1082195"/>
          </a:xfrm>
        </p:spPr>
        <p:txBody>
          <a:bodyPr>
            <a:normAutofit/>
          </a:bodyPr>
          <a:lstStyle/>
          <a:p>
            <a:pPr marL="571500" indent="-571500">
              <a:buFont typeface="Wingdings" panose="05000000000000000000" pitchFamily="2" charset="2"/>
              <a:buChar char="q"/>
            </a:pPr>
            <a:r>
              <a:rPr lang="tr-TR" sz="4400" dirty="0" smtClean="0">
                <a:solidFill>
                  <a:schemeClr val="bg2">
                    <a:lumMod val="75000"/>
                  </a:schemeClr>
                </a:solidFill>
                <a:latin typeface="Bodoni MT Poster Compressed" panose="02070706080601050204" pitchFamily="18" charset="-94"/>
              </a:rPr>
              <a:t>İÇSU BALIKLARI YETİŞTİRİCİLİĞİ</a:t>
            </a:r>
            <a:endParaRPr lang="tr-TR" sz="4400" dirty="0">
              <a:solidFill>
                <a:schemeClr val="bg2">
                  <a:lumMod val="75000"/>
                </a:schemeClr>
              </a:solidFill>
              <a:latin typeface="Bodoni MT Poster Compressed" panose="02070706080601050204" pitchFamily="18" charset="-94"/>
            </a:endParaRPr>
          </a:p>
        </p:txBody>
      </p:sp>
      <p:sp>
        <p:nvSpPr>
          <p:cNvPr id="3" name="Metin kutusu 2"/>
          <p:cNvSpPr txBox="1"/>
          <p:nvPr/>
        </p:nvSpPr>
        <p:spPr>
          <a:xfrm>
            <a:off x="532014" y="1221970"/>
            <a:ext cx="9360131" cy="2677656"/>
          </a:xfrm>
          <a:prstGeom prst="rect">
            <a:avLst/>
          </a:prstGeom>
          <a:noFill/>
        </p:spPr>
        <p:txBody>
          <a:bodyPr wrap="square" rtlCol="0">
            <a:spAutoFit/>
          </a:bodyPr>
          <a:lstStyle/>
          <a:p>
            <a:pPr algn="just">
              <a:lnSpc>
                <a:spcPct val="150000"/>
              </a:lnSpc>
            </a:pPr>
            <a:r>
              <a:rPr lang="tr-TR" sz="2800" dirty="0" smtClean="0">
                <a:latin typeface="Times New Roman" panose="02020603050405020304" pitchFamily="18" charset="0"/>
                <a:cs typeface="Times New Roman" panose="02020603050405020304" pitchFamily="18" charset="0"/>
              </a:rPr>
              <a:t>Yayın balığı:</a:t>
            </a:r>
          </a:p>
          <a:p>
            <a:pPr marL="457200" indent="-457200" algn="just">
              <a:lnSpc>
                <a:spcPct val="150000"/>
              </a:lnSpc>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Avrupa yayın balığı (</a:t>
            </a:r>
            <a:r>
              <a:rPr lang="tr-TR" sz="2800" i="1" dirty="0" err="1" smtClean="0">
                <a:latin typeface="Times New Roman" panose="02020603050405020304" pitchFamily="18" charset="0"/>
                <a:cs typeface="Times New Roman" panose="02020603050405020304" pitchFamily="18" charset="0"/>
              </a:rPr>
              <a:t>Silurus</a:t>
            </a:r>
            <a:r>
              <a:rPr lang="tr-TR" sz="2800" i="1" dirty="0" smtClean="0">
                <a:latin typeface="Times New Roman" panose="02020603050405020304" pitchFamily="18" charset="0"/>
                <a:cs typeface="Times New Roman" panose="02020603050405020304" pitchFamily="18" charset="0"/>
              </a:rPr>
              <a:t> </a:t>
            </a:r>
            <a:r>
              <a:rPr lang="tr-TR" sz="2800" i="1" dirty="0" err="1" smtClean="0">
                <a:latin typeface="Times New Roman" panose="02020603050405020304" pitchFamily="18" charset="0"/>
                <a:cs typeface="Times New Roman" panose="02020603050405020304" pitchFamily="18" charset="0"/>
              </a:rPr>
              <a:t>glanis</a:t>
            </a:r>
            <a:r>
              <a:rPr lang="tr-TR" sz="2800" dirty="0" smtClean="0">
                <a:latin typeface="Times New Roman" panose="02020603050405020304" pitchFamily="18" charset="0"/>
                <a:cs typeface="Times New Roman" panose="02020603050405020304" pitchFamily="18" charset="0"/>
              </a:rPr>
              <a:t>)</a:t>
            </a:r>
          </a:p>
          <a:p>
            <a:pPr marL="457200" indent="-457200" algn="just">
              <a:lnSpc>
                <a:spcPct val="150000"/>
              </a:lnSpc>
              <a:buFont typeface="Wingdings" panose="05000000000000000000" pitchFamily="2" charset="2"/>
              <a:buChar char="v"/>
            </a:pPr>
            <a:r>
              <a:rPr lang="tr-TR" sz="2800" dirty="0" smtClean="0">
                <a:latin typeface="Times New Roman" panose="02020603050405020304" pitchFamily="18" charset="0"/>
                <a:cs typeface="Times New Roman" panose="02020603050405020304" pitchFamily="18" charset="0"/>
              </a:rPr>
              <a:t>Kara yayın balığı, Karabalık (</a:t>
            </a:r>
            <a:r>
              <a:rPr lang="tr-TR" sz="2800" i="1" dirty="0" err="1" smtClean="0">
                <a:latin typeface="Times New Roman" panose="02020603050405020304" pitchFamily="18" charset="0"/>
                <a:cs typeface="Times New Roman" panose="02020603050405020304" pitchFamily="18" charset="0"/>
              </a:rPr>
              <a:t>Clarias</a:t>
            </a:r>
            <a:r>
              <a:rPr lang="tr-TR" sz="2800" i="1" dirty="0" smtClean="0">
                <a:latin typeface="Times New Roman" panose="02020603050405020304" pitchFamily="18" charset="0"/>
                <a:cs typeface="Times New Roman" panose="02020603050405020304" pitchFamily="18" charset="0"/>
              </a:rPr>
              <a:t> </a:t>
            </a:r>
            <a:r>
              <a:rPr lang="tr-TR" sz="2800" i="1" dirty="0" err="1" smtClean="0">
                <a:latin typeface="Times New Roman" panose="02020603050405020304" pitchFamily="18" charset="0"/>
                <a:cs typeface="Times New Roman" panose="02020603050405020304" pitchFamily="18" charset="0"/>
              </a:rPr>
              <a:t>gariepinus</a:t>
            </a:r>
            <a:r>
              <a:rPr lang="tr-TR" sz="2800" dirty="0" smtClean="0">
                <a:latin typeface="Times New Roman" panose="02020603050405020304" pitchFamily="18" charset="0"/>
                <a:cs typeface="Times New Roman" panose="02020603050405020304" pitchFamily="18" charset="0"/>
              </a:rPr>
              <a:t>)</a:t>
            </a:r>
          </a:p>
          <a:p>
            <a:pPr algn="just">
              <a:lnSpc>
                <a:spcPct val="150000"/>
              </a:lnSpc>
            </a:pPr>
            <a:endParaRPr lang="tr-TR" sz="2800" dirty="0" smtClean="0">
              <a:latin typeface="Times New Roman" panose="02020603050405020304" pitchFamily="18" charset="0"/>
              <a:cs typeface="Times New Roman" panose="02020603050405020304" pitchFamily="18" charset="0"/>
            </a:endParaRPr>
          </a:p>
        </p:txBody>
      </p:sp>
      <p:pic>
        <p:nvPicPr>
          <p:cNvPr id="2050" name="Picture 2" descr="yayı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79" y="3324774"/>
            <a:ext cx="3635995" cy="2045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clarias lazera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151" y="3324774"/>
            <a:ext cx="3408219" cy="2269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6" name="Düz Ok Bağlayıcısı 5"/>
          <p:cNvCxnSpPr/>
          <p:nvPr/>
        </p:nvCxnSpPr>
        <p:spPr>
          <a:xfrm>
            <a:off x="6866313" y="2244436"/>
            <a:ext cx="1039091" cy="0"/>
          </a:xfrm>
          <a:prstGeom prst="straightConnector1">
            <a:avLst/>
          </a:prstGeom>
          <a:ln w="38100">
            <a:solidFill>
              <a:srgbClr val="0070C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7" name="Metin kutusu 6"/>
          <p:cNvSpPr txBox="1"/>
          <p:nvPr/>
        </p:nvSpPr>
        <p:spPr>
          <a:xfrm>
            <a:off x="8183879" y="1505772"/>
            <a:ext cx="3416531" cy="1477328"/>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Ilık su balığı</a:t>
            </a: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Omnivor</a:t>
            </a: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Mayıs-Haziran</a:t>
            </a: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20-22 °C </a:t>
            </a:r>
            <a:r>
              <a:rPr lang="tr-TR" dirty="0" err="1" smtClean="0">
                <a:latin typeface="Times New Roman" panose="02020603050405020304" pitchFamily="18" charset="0"/>
                <a:cs typeface="Times New Roman" panose="02020603050405020304" pitchFamily="18" charset="0"/>
              </a:rPr>
              <a:t>yumurt</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sıc</a:t>
            </a:r>
            <a:r>
              <a:rPr lang="tr-TR"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30.000 adet/kg yumurta</a:t>
            </a:r>
            <a:endParaRPr lang="tr-TR" dirty="0">
              <a:latin typeface="Times New Roman" panose="02020603050405020304" pitchFamily="18" charset="0"/>
              <a:cs typeface="Times New Roman" panose="02020603050405020304" pitchFamily="18" charset="0"/>
            </a:endParaRPr>
          </a:p>
        </p:txBody>
      </p:sp>
      <p:sp>
        <p:nvSpPr>
          <p:cNvPr id="10" name="Metin kutusu 9"/>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2469690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98961" y="1313411"/>
            <a:ext cx="10388734" cy="4524315"/>
          </a:xfrm>
          <a:prstGeom prst="rect">
            <a:avLst/>
          </a:prstGeom>
          <a:noFill/>
        </p:spPr>
        <p:txBody>
          <a:bodyPr wrap="square" rtlCol="0">
            <a:spAutoFit/>
          </a:bodyPr>
          <a:lstStyle/>
          <a:p>
            <a:pPr algn="just">
              <a:lnSpc>
                <a:spcPct val="150000"/>
              </a:lnSpc>
            </a:pPr>
            <a:r>
              <a:rPr lang="tr-TR" sz="1600" dirty="0" smtClean="0">
                <a:latin typeface="+mj-lt"/>
                <a:cs typeface="Times New Roman" panose="02020603050405020304" pitchFamily="18" charset="0"/>
              </a:rPr>
              <a:t>Kaynak:</a:t>
            </a:r>
          </a:p>
          <a:p>
            <a:r>
              <a:rPr lang="tr-TR" sz="1600" dirty="0">
                <a:latin typeface="+mj-lt"/>
              </a:rPr>
              <a:t>Atay, D. 1987. </a:t>
            </a:r>
            <a:r>
              <a:rPr lang="tr-TR" sz="1600" dirty="0" err="1">
                <a:latin typeface="+mj-lt"/>
              </a:rPr>
              <a:t>İçsu</a:t>
            </a:r>
            <a:r>
              <a:rPr lang="tr-TR" sz="1600" dirty="0">
                <a:latin typeface="+mj-lt"/>
              </a:rPr>
              <a:t> Balıkları ve Üretim Tekniği. Ankara Üniversitesi Ziraat Fak. Yayınları. Ders Kitabı 300. </a:t>
            </a:r>
            <a:endParaRPr lang="en-GB" sz="1600" dirty="0">
              <a:latin typeface="+mj-lt"/>
            </a:endParaRPr>
          </a:p>
          <a:p>
            <a:r>
              <a:rPr lang="tr-TR" sz="1600" dirty="0">
                <a:latin typeface="+mj-lt"/>
              </a:rPr>
              <a:t>Atay, D. 1997. Kabuklu Su Ürünleri ve Üretim Tekniği. Ankara Üniversitesi Ziraat Fakültesi Ders Kitabı:441 </a:t>
            </a:r>
            <a:endParaRPr lang="en-GB" sz="1600" dirty="0">
              <a:latin typeface="+mj-lt"/>
            </a:endParaRPr>
          </a:p>
          <a:p>
            <a:r>
              <a:rPr lang="tr-TR" sz="1600" dirty="0">
                <a:latin typeface="+mj-lt"/>
              </a:rPr>
              <a:t>Atay, D. ve </a:t>
            </a:r>
            <a:r>
              <a:rPr lang="tr-TR" sz="1600" dirty="0" err="1">
                <a:latin typeface="+mj-lt"/>
              </a:rPr>
              <a:t>Bekcan</a:t>
            </a:r>
            <a:r>
              <a:rPr lang="tr-TR" sz="1600" dirty="0">
                <a:latin typeface="+mj-lt"/>
              </a:rPr>
              <a:t>, S. 2000. Deniz Balıkları ve Üretim Tekniği. Ankara Üniversitesi Ziraat Fakültesi Ders Kitabı:468 </a:t>
            </a:r>
            <a:endParaRPr lang="en-GB" sz="1600" dirty="0">
              <a:latin typeface="+mj-lt"/>
            </a:endParaRPr>
          </a:p>
          <a:p>
            <a:r>
              <a:rPr lang="tr-TR" sz="1600" dirty="0">
                <a:latin typeface="+mj-lt"/>
              </a:rPr>
              <a:t>Atay, D., Aydın, F. ve Yıldız HY. 2002. Su Ürünleri Yetiştirme İlkeleri. Ankara Üniversitesi Ziraat Fakültesi Ders Kitabı:481 </a:t>
            </a:r>
            <a:endParaRPr lang="en-GB" sz="1600" dirty="0">
              <a:latin typeface="+mj-lt"/>
            </a:endParaRPr>
          </a:p>
          <a:p>
            <a:r>
              <a:rPr lang="tr-TR" sz="1600" dirty="0" err="1">
                <a:latin typeface="+mj-lt"/>
              </a:rPr>
              <a:t>Bardach</a:t>
            </a:r>
            <a:r>
              <a:rPr lang="tr-TR" sz="1600" dirty="0">
                <a:latin typeface="+mj-lt"/>
              </a:rPr>
              <a:t>, J.E. 1997. </a:t>
            </a:r>
            <a:r>
              <a:rPr lang="tr-TR" sz="1600" dirty="0" err="1">
                <a:latin typeface="+mj-lt"/>
              </a:rPr>
              <a:t>Fish</a:t>
            </a:r>
            <a:r>
              <a:rPr lang="tr-TR" sz="1600" dirty="0">
                <a:latin typeface="+mj-lt"/>
              </a:rPr>
              <a:t> as </a:t>
            </a:r>
            <a:r>
              <a:rPr lang="tr-TR" sz="1600" dirty="0" err="1">
                <a:latin typeface="+mj-lt"/>
              </a:rPr>
              <a:t>Food</a:t>
            </a:r>
            <a:r>
              <a:rPr lang="tr-TR" sz="1600" dirty="0">
                <a:latin typeface="+mj-lt"/>
              </a:rPr>
              <a:t> </a:t>
            </a:r>
            <a:r>
              <a:rPr lang="tr-TR" sz="1600" dirty="0" err="1">
                <a:latin typeface="+mj-lt"/>
              </a:rPr>
              <a:t>and</a:t>
            </a:r>
            <a:r>
              <a:rPr lang="tr-TR" sz="1600" dirty="0">
                <a:latin typeface="+mj-lt"/>
              </a:rPr>
              <a:t> </a:t>
            </a:r>
            <a:r>
              <a:rPr lang="tr-TR" sz="1600" dirty="0" err="1">
                <a:latin typeface="+mj-lt"/>
              </a:rPr>
              <a:t>the</a:t>
            </a:r>
            <a:r>
              <a:rPr lang="tr-TR" sz="1600" dirty="0">
                <a:latin typeface="+mj-lt"/>
              </a:rPr>
              <a:t> Case </a:t>
            </a:r>
            <a:r>
              <a:rPr lang="tr-TR" sz="1600" dirty="0" err="1">
                <a:latin typeface="+mj-lt"/>
              </a:rPr>
              <a:t>for</a:t>
            </a:r>
            <a:r>
              <a:rPr lang="tr-TR" sz="1600" dirty="0">
                <a:latin typeface="+mj-lt"/>
              </a:rPr>
              <a:t> </a:t>
            </a:r>
            <a:r>
              <a:rPr lang="tr-TR" sz="1600" dirty="0" err="1">
                <a:latin typeface="+mj-lt"/>
              </a:rPr>
              <a:t>Aquaculture</a:t>
            </a:r>
            <a:r>
              <a:rPr lang="tr-TR" sz="1600" dirty="0">
                <a:latin typeface="+mj-lt"/>
              </a:rPr>
              <a:t>. </a:t>
            </a:r>
            <a:r>
              <a:rPr lang="tr-TR" sz="1600" dirty="0" err="1">
                <a:latin typeface="+mj-lt"/>
              </a:rPr>
              <a:t>Pages</a:t>
            </a:r>
            <a:r>
              <a:rPr lang="tr-TR" sz="1600" dirty="0">
                <a:latin typeface="+mj-lt"/>
              </a:rPr>
              <a:t> 1-14 in J.D. </a:t>
            </a:r>
            <a:r>
              <a:rPr lang="tr-TR" sz="1600" dirty="0" err="1">
                <a:latin typeface="+mj-lt"/>
              </a:rPr>
              <a:t>Bardach</a:t>
            </a:r>
            <a:r>
              <a:rPr lang="tr-TR" sz="1600" dirty="0">
                <a:latin typeface="+mj-lt"/>
              </a:rPr>
              <a:t>, ed. </a:t>
            </a:r>
            <a:r>
              <a:rPr lang="tr-TR" sz="1600" dirty="0" err="1">
                <a:latin typeface="+mj-lt"/>
              </a:rPr>
              <a:t>Sustainable</a:t>
            </a:r>
            <a:r>
              <a:rPr lang="tr-TR" sz="1600" dirty="0">
                <a:latin typeface="+mj-lt"/>
              </a:rPr>
              <a:t> </a:t>
            </a:r>
            <a:r>
              <a:rPr lang="tr-TR" sz="1600" dirty="0" err="1">
                <a:latin typeface="+mj-lt"/>
              </a:rPr>
              <a:t>Aquaculture</a:t>
            </a:r>
            <a:r>
              <a:rPr lang="tr-TR" sz="1600" dirty="0">
                <a:latin typeface="+mj-lt"/>
              </a:rPr>
              <a:t>. John </a:t>
            </a:r>
            <a:r>
              <a:rPr lang="tr-TR" sz="1600" dirty="0" err="1">
                <a:latin typeface="+mj-lt"/>
              </a:rPr>
              <a:t>Wiley</a:t>
            </a:r>
            <a:r>
              <a:rPr lang="tr-TR" sz="1600" dirty="0">
                <a:latin typeface="+mj-lt"/>
              </a:rPr>
              <a:t> </a:t>
            </a:r>
            <a:r>
              <a:rPr lang="tr-TR" sz="1600" dirty="0" err="1">
                <a:latin typeface="+mj-lt"/>
              </a:rPr>
              <a:t>and</a:t>
            </a:r>
            <a:r>
              <a:rPr lang="tr-TR" sz="1600" dirty="0">
                <a:latin typeface="+mj-lt"/>
              </a:rPr>
              <a:t> </a:t>
            </a:r>
            <a:r>
              <a:rPr lang="tr-TR" sz="1600" dirty="0" err="1">
                <a:latin typeface="+mj-lt"/>
              </a:rPr>
              <a:t>Sons</a:t>
            </a:r>
            <a:r>
              <a:rPr lang="tr-TR" sz="1600" dirty="0">
                <a:latin typeface="+mj-lt"/>
              </a:rPr>
              <a:t>, New York.</a:t>
            </a:r>
            <a:endParaRPr lang="en-GB" sz="1600" dirty="0">
              <a:latin typeface="+mj-lt"/>
            </a:endParaRPr>
          </a:p>
          <a:p>
            <a:r>
              <a:rPr lang="tr-TR" sz="1600" dirty="0" err="1">
                <a:latin typeface="+mj-lt"/>
              </a:rPr>
              <a:t>Costa</a:t>
            </a:r>
            <a:r>
              <a:rPr lang="tr-TR" sz="1600" dirty="0">
                <a:latin typeface="+mj-lt"/>
              </a:rPr>
              <a:t>-Pierce, BA. 2002. </a:t>
            </a:r>
            <a:r>
              <a:rPr lang="tr-TR" sz="1600" dirty="0" err="1">
                <a:latin typeface="+mj-lt"/>
              </a:rPr>
              <a:t>Ecology</a:t>
            </a:r>
            <a:r>
              <a:rPr lang="tr-TR" sz="1600" dirty="0">
                <a:latin typeface="+mj-lt"/>
              </a:rPr>
              <a:t> as </a:t>
            </a:r>
            <a:r>
              <a:rPr lang="tr-TR" sz="1600" dirty="0" err="1">
                <a:latin typeface="+mj-lt"/>
              </a:rPr>
              <a:t>the</a:t>
            </a:r>
            <a:r>
              <a:rPr lang="tr-TR" sz="1600" dirty="0">
                <a:latin typeface="+mj-lt"/>
              </a:rPr>
              <a:t> </a:t>
            </a:r>
            <a:r>
              <a:rPr lang="tr-TR" sz="1600" dirty="0" err="1">
                <a:latin typeface="+mj-lt"/>
              </a:rPr>
              <a:t>Paradigm</a:t>
            </a:r>
            <a:r>
              <a:rPr lang="tr-TR" sz="1600" dirty="0">
                <a:latin typeface="+mj-lt"/>
              </a:rPr>
              <a:t> </a:t>
            </a:r>
            <a:r>
              <a:rPr lang="tr-TR" sz="1600" dirty="0" err="1">
                <a:latin typeface="+mj-lt"/>
              </a:rPr>
              <a:t>for</a:t>
            </a:r>
            <a:r>
              <a:rPr lang="tr-TR" sz="1600" dirty="0">
                <a:latin typeface="+mj-lt"/>
              </a:rPr>
              <a:t> </a:t>
            </a:r>
            <a:r>
              <a:rPr lang="tr-TR" sz="1600" dirty="0" err="1">
                <a:latin typeface="+mj-lt"/>
              </a:rPr>
              <a:t>the</a:t>
            </a:r>
            <a:r>
              <a:rPr lang="tr-TR" sz="1600" dirty="0">
                <a:latin typeface="+mj-lt"/>
              </a:rPr>
              <a:t> </a:t>
            </a:r>
            <a:r>
              <a:rPr lang="tr-TR" sz="1600" dirty="0" err="1">
                <a:latin typeface="+mj-lt"/>
              </a:rPr>
              <a:t>Future</a:t>
            </a:r>
            <a:r>
              <a:rPr lang="tr-TR" sz="1600" dirty="0">
                <a:latin typeface="+mj-lt"/>
              </a:rPr>
              <a:t> of </a:t>
            </a:r>
            <a:r>
              <a:rPr lang="tr-TR" sz="1600" dirty="0" err="1">
                <a:latin typeface="+mj-lt"/>
              </a:rPr>
              <a:t>Aquaculture</a:t>
            </a:r>
            <a:r>
              <a:rPr lang="tr-TR" sz="1600" dirty="0">
                <a:latin typeface="+mj-lt"/>
              </a:rPr>
              <a:t>. </a:t>
            </a:r>
            <a:r>
              <a:rPr lang="tr-TR" sz="1600" dirty="0" err="1">
                <a:latin typeface="+mj-lt"/>
              </a:rPr>
              <a:t>Pages</a:t>
            </a:r>
            <a:r>
              <a:rPr lang="tr-TR" sz="1600" dirty="0">
                <a:latin typeface="+mj-lt"/>
              </a:rPr>
              <a:t> 339-372 in B.A. </a:t>
            </a:r>
            <a:r>
              <a:rPr lang="tr-TR" sz="1600" dirty="0" err="1">
                <a:latin typeface="+mj-lt"/>
              </a:rPr>
              <a:t>Costa</a:t>
            </a:r>
            <a:r>
              <a:rPr lang="tr-TR" sz="1600" dirty="0">
                <a:latin typeface="+mj-lt"/>
              </a:rPr>
              <a:t>-Pierce, ed. </a:t>
            </a:r>
            <a:r>
              <a:rPr lang="tr-TR" sz="1600" dirty="0" err="1">
                <a:latin typeface="+mj-lt"/>
              </a:rPr>
              <a:t>Ecological</a:t>
            </a:r>
            <a:r>
              <a:rPr lang="tr-TR" sz="1600" dirty="0">
                <a:latin typeface="+mj-lt"/>
              </a:rPr>
              <a:t> </a:t>
            </a:r>
            <a:r>
              <a:rPr lang="tr-TR" sz="1600" dirty="0" err="1">
                <a:latin typeface="+mj-lt"/>
              </a:rPr>
              <a:t>Aquaculture</a:t>
            </a:r>
            <a:r>
              <a:rPr lang="tr-TR" sz="1600" dirty="0">
                <a:latin typeface="+mj-lt"/>
              </a:rPr>
              <a:t>: </a:t>
            </a:r>
            <a:r>
              <a:rPr lang="tr-TR" sz="1600" dirty="0" err="1">
                <a:latin typeface="+mj-lt"/>
              </a:rPr>
              <a:t>The</a:t>
            </a:r>
            <a:r>
              <a:rPr lang="tr-TR" sz="1600" dirty="0">
                <a:latin typeface="+mj-lt"/>
              </a:rPr>
              <a:t> </a:t>
            </a:r>
            <a:r>
              <a:rPr lang="tr-TR" sz="1600" dirty="0" err="1">
                <a:latin typeface="+mj-lt"/>
              </a:rPr>
              <a:t>Evolution</a:t>
            </a:r>
            <a:r>
              <a:rPr lang="tr-TR" sz="1600" dirty="0">
                <a:latin typeface="+mj-lt"/>
              </a:rPr>
              <a:t> of </a:t>
            </a:r>
            <a:r>
              <a:rPr lang="tr-TR" sz="1600" dirty="0" err="1">
                <a:latin typeface="+mj-lt"/>
              </a:rPr>
              <a:t>the</a:t>
            </a:r>
            <a:r>
              <a:rPr lang="tr-TR" sz="1600" dirty="0">
                <a:latin typeface="+mj-lt"/>
              </a:rPr>
              <a:t> Blue </a:t>
            </a:r>
            <a:r>
              <a:rPr lang="tr-TR" sz="1600" dirty="0" err="1">
                <a:latin typeface="+mj-lt"/>
              </a:rPr>
              <a:t>Revolution</a:t>
            </a:r>
            <a:r>
              <a:rPr lang="tr-TR" sz="1600" dirty="0">
                <a:latin typeface="+mj-lt"/>
              </a:rPr>
              <a:t>. </a:t>
            </a:r>
            <a:r>
              <a:rPr lang="tr-TR" sz="1600" dirty="0" err="1">
                <a:latin typeface="+mj-lt"/>
              </a:rPr>
              <a:t>Blackwell</a:t>
            </a:r>
            <a:r>
              <a:rPr lang="tr-TR" sz="1600" dirty="0">
                <a:latin typeface="+mj-lt"/>
              </a:rPr>
              <a:t> </a:t>
            </a:r>
            <a:r>
              <a:rPr lang="tr-TR" sz="1600" dirty="0" err="1">
                <a:latin typeface="+mj-lt"/>
              </a:rPr>
              <a:t>Science</a:t>
            </a:r>
            <a:r>
              <a:rPr lang="tr-TR" sz="1600" dirty="0">
                <a:latin typeface="+mj-lt"/>
              </a:rPr>
              <a:t>, </a:t>
            </a:r>
            <a:r>
              <a:rPr lang="tr-TR" sz="1600" dirty="0" err="1">
                <a:latin typeface="+mj-lt"/>
              </a:rPr>
              <a:t>Malden</a:t>
            </a:r>
            <a:r>
              <a:rPr lang="tr-TR" sz="1600" dirty="0">
                <a:latin typeface="+mj-lt"/>
              </a:rPr>
              <a:t>, Massachusetts.</a:t>
            </a:r>
            <a:endParaRPr lang="en-GB" sz="1600" dirty="0">
              <a:latin typeface="+mj-lt"/>
            </a:endParaRPr>
          </a:p>
          <a:p>
            <a:r>
              <a:rPr lang="tr-TR" sz="1600" dirty="0">
                <a:latin typeface="+mj-lt"/>
              </a:rPr>
              <a:t>Genç, E. 2017. Balık Yetiştiriciliğinde Hastalıklar ve Koruyucu Önlemler. Balık Yetiştiriciliği (</a:t>
            </a:r>
            <a:r>
              <a:rPr lang="tr-TR" sz="1600" dirty="0" err="1">
                <a:latin typeface="+mj-lt"/>
              </a:rPr>
              <a:t>Ed</a:t>
            </a:r>
            <a:r>
              <a:rPr lang="tr-TR" sz="1600" dirty="0">
                <a:latin typeface="+mj-lt"/>
              </a:rPr>
              <a:t>: Emiroğlu, Ö., Kuş, G) T.C. Anadolu Üniversitesi Yayını: 3618, </a:t>
            </a:r>
            <a:r>
              <a:rPr lang="tr-TR" sz="1600" dirty="0" err="1">
                <a:latin typeface="+mj-lt"/>
              </a:rPr>
              <a:t>Açıköğretim</a:t>
            </a:r>
            <a:r>
              <a:rPr lang="tr-TR" sz="1600" dirty="0">
                <a:latin typeface="+mj-lt"/>
              </a:rPr>
              <a:t> Fakültesi Yayını: 2442, ISBN: 978-975-06-2226-7, 214s, Eskişehir.</a:t>
            </a:r>
            <a:endParaRPr lang="en-GB" sz="1600" dirty="0">
              <a:latin typeface="+mj-lt"/>
            </a:endParaRPr>
          </a:p>
          <a:p>
            <a:r>
              <a:rPr lang="tr-TR" sz="1600" dirty="0" err="1">
                <a:latin typeface="+mj-lt"/>
              </a:rPr>
              <a:t>Lackey</a:t>
            </a:r>
            <a:r>
              <a:rPr lang="tr-TR" sz="1600" dirty="0">
                <a:latin typeface="+mj-lt"/>
              </a:rPr>
              <a:t>, R.T. 2005. </a:t>
            </a:r>
            <a:r>
              <a:rPr lang="tr-TR" sz="1600" dirty="0" err="1">
                <a:latin typeface="+mj-lt"/>
              </a:rPr>
              <a:t>Fisheries</a:t>
            </a:r>
            <a:r>
              <a:rPr lang="tr-TR" sz="1600" dirty="0">
                <a:latin typeface="+mj-lt"/>
              </a:rPr>
              <a:t>: </a:t>
            </a:r>
            <a:r>
              <a:rPr lang="tr-TR" sz="1600" dirty="0" err="1">
                <a:latin typeface="+mj-lt"/>
              </a:rPr>
              <a:t>history</a:t>
            </a:r>
            <a:r>
              <a:rPr lang="tr-TR" sz="1600" dirty="0">
                <a:latin typeface="+mj-lt"/>
              </a:rPr>
              <a:t>, </a:t>
            </a:r>
            <a:r>
              <a:rPr lang="tr-TR" sz="1600" dirty="0" err="1">
                <a:latin typeface="+mj-lt"/>
              </a:rPr>
              <a:t>science</a:t>
            </a:r>
            <a:r>
              <a:rPr lang="tr-TR" sz="1600" dirty="0">
                <a:latin typeface="+mj-lt"/>
              </a:rPr>
              <a:t>, </a:t>
            </a:r>
            <a:r>
              <a:rPr lang="tr-TR" sz="1600" dirty="0" err="1">
                <a:latin typeface="+mj-lt"/>
              </a:rPr>
              <a:t>and</a:t>
            </a:r>
            <a:r>
              <a:rPr lang="tr-TR" sz="1600" dirty="0">
                <a:latin typeface="+mj-lt"/>
              </a:rPr>
              <a:t> </a:t>
            </a:r>
            <a:r>
              <a:rPr lang="tr-TR" sz="1600" dirty="0" err="1">
                <a:latin typeface="+mj-lt"/>
              </a:rPr>
              <a:t>management</a:t>
            </a:r>
            <a:r>
              <a:rPr lang="tr-TR" sz="1600" dirty="0">
                <a:latin typeface="+mj-lt"/>
              </a:rPr>
              <a:t>. </a:t>
            </a:r>
            <a:r>
              <a:rPr lang="tr-TR" sz="1600" dirty="0" err="1">
                <a:latin typeface="+mj-lt"/>
              </a:rPr>
              <a:t>pp</a:t>
            </a:r>
            <a:r>
              <a:rPr lang="tr-TR" sz="1600" dirty="0">
                <a:latin typeface="+mj-lt"/>
              </a:rPr>
              <a:t>. 121-129. </a:t>
            </a:r>
            <a:r>
              <a:rPr lang="tr-TR" sz="1600" dirty="0" err="1">
                <a:latin typeface="+mj-lt"/>
              </a:rPr>
              <a:t>In</a:t>
            </a:r>
            <a:r>
              <a:rPr lang="tr-TR" sz="1600" dirty="0">
                <a:latin typeface="+mj-lt"/>
              </a:rPr>
              <a:t>: </a:t>
            </a:r>
            <a:r>
              <a:rPr lang="tr-TR" sz="1600" dirty="0" err="1">
                <a:latin typeface="+mj-lt"/>
              </a:rPr>
              <a:t>Water</a:t>
            </a:r>
            <a:r>
              <a:rPr lang="tr-TR" sz="1600" dirty="0">
                <a:latin typeface="+mj-lt"/>
              </a:rPr>
              <a:t> Encyclopedia: </a:t>
            </a:r>
            <a:r>
              <a:rPr lang="tr-TR" sz="1600" dirty="0" err="1">
                <a:latin typeface="+mj-lt"/>
              </a:rPr>
              <a:t>Surface</a:t>
            </a:r>
            <a:r>
              <a:rPr lang="tr-TR" sz="1600" dirty="0">
                <a:latin typeface="+mj-lt"/>
              </a:rPr>
              <a:t> </a:t>
            </a:r>
            <a:r>
              <a:rPr lang="tr-TR" sz="1600" dirty="0" err="1">
                <a:latin typeface="+mj-lt"/>
              </a:rPr>
              <a:t>and</a:t>
            </a:r>
            <a:r>
              <a:rPr lang="tr-TR" sz="1600" dirty="0">
                <a:latin typeface="+mj-lt"/>
              </a:rPr>
              <a:t> </a:t>
            </a:r>
            <a:r>
              <a:rPr lang="tr-TR" sz="1600" dirty="0" err="1">
                <a:latin typeface="+mj-lt"/>
              </a:rPr>
              <a:t>Agricultural</a:t>
            </a:r>
            <a:r>
              <a:rPr lang="tr-TR" sz="1600" dirty="0">
                <a:latin typeface="+mj-lt"/>
              </a:rPr>
              <a:t> </a:t>
            </a:r>
            <a:r>
              <a:rPr lang="tr-TR" sz="1600" dirty="0" err="1">
                <a:latin typeface="+mj-lt"/>
              </a:rPr>
              <a:t>Water</a:t>
            </a:r>
            <a:r>
              <a:rPr lang="tr-TR" sz="1600" dirty="0">
                <a:latin typeface="+mj-lt"/>
              </a:rPr>
              <a:t>, </a:t>
            </a:r>
            <a:r>
              <a:rPr lang="tr-TR" sz="1600" dirty="0" err="1">
                <a:latin typeface="+mj-lt"/>
              </a:rPr>
              <a:t>Jay</a:t>
            </a:r>
            <a:r>
              <a:rPr lang="tr-TR" sz="1600" dirty="0">
                <a:latin typeface="+mj-lt"/>
              </a:rPr>
              <a:t> H. </a:t>
            </a:r>
            <a:r>
              <a:rPr lang="tr-TR" sz="1600" dirty="0" err="1">
                <a:latin typeface="+mj-lt"/>
              </a:rPr>
              <a:t>Lehr</a:t>
            </a:r>
            <a:r>
              <a:rPr lang="tr-TR" sz="1600" dirty="0">
                <a:latin typeface="+mj-lt"/>
              </a:rPr>
              <a:t> </a:t>
            </a:r>
            <a:r>
              <a:rPr lang="tr-TR" sz="1600" dirty="0" err="1">
                <a:latin typeface="+mj-lt"/>
              </a:rPr>
              <a:t>and</a:t>
            </a:r>
            <a:r>
              <a:rPr lang="tr-TR" sz="1600" dirty="0">
                <a:latin typeface="+mj-lt"/>
              </a:rPr>
              <a:t> </a:t>
            </a:r>
            <a:r>
              <a:rPr lang="tr-TR" sz="1600" dirty="0" err="1">
                <a:latin typeface="+mj-lt"/>
              </a:rPr>
              <a:t>Jack</a:t>
            </a:r>
            <a:r>
              <a:rPr lang="tr-TR" sz="1600" dirty="0">
                <a:latin typeface="+mj-lt"/>
              </a:rPr>
              <a:t> </a:t>
            </a:r>
            <a:r>
              <a:rPr lang="tr-TR" sz="1600" dirty="0" err="1">
                <a:latin typeface="+mj-lt"/>
              </a:rPr>
              <a:t>Keeley</a:t>
            </a:r>
            <a:r>
              <a:rPr lang="tr-TR" sz="1600" dirty="0">
                <a:latin typeface="+mj-lt"/>
              </a:rPr>
              <a:t>, </a:t>
            </a:r>
            <a:r>
              <a:rPr lang="tr-TR" sz="1600" dirty="0" err="1">
                <a:latin typeface="+mj-lt"/>
              </a:rPr>
              <a:t>editors</a:t>
            </a:r>
            <a:r>
              <a:rPr lang="tr-TR" sz="1600" dirty="0">
                <a:latin typeface="+mj-lt"/>
              </a:rPr>
              <a:t>, John </a:t>
            </a:r>
            <a:r>
              <a:rPr lang="tr-TR" sz="1600" dirty="0" err="1">
                <a:latin typeface="+mj-lt"/>
              </a:rPr>
              <a:t>Wiley</a:t>
            </a:r>
            <a:r>
              <a:rPr lang="tr-TR" sz="1600" dirty="0">
                <a:latin typeface="+mj-lt"/>
              </a:rPr>
              <a:t> </a:t>
            </a:r>
            <a:r>
              <a:rPr lang="tr-TR" sz="1600" dirty="0" err="1">
                <a:latin typeface="+mj-lt"/>
              </a:rPr>
              <a:t>and</a:t>
            </a:r>
            <a:r>
              <a:rPr lang="tr-TR" sz="1600" dirty="0">
                <a:latin typeface="+mj-lt"/>
              </a:rPr>
              <a:t> </a:t>
            </a:r>
            <a:r>
              <a:rPr lang="tr-TR" sz="1600" dirty="0" err="1">
                <a:latin typeface="+mj-lt"/>
              </a:rPr>
              <a:t>Sons</a:t>
            </a:r>
            <a:r>
              <a:rPr lang="tr-TR" sz="1600" dirty="0">
                <a:latin typeface="+mj-lt"/>
              </a:rPr>
              <a:t>, </a:t>
            </a:r>
            <a:r>
              <a:rPr lang="tr-TR" sz="1600" dirty="0" err="1">
                <a:latin typeface="+mj-lt"/>
              </a:rPr>
              <a:t>Inc</a:t>
            </a:r>
            <a:r>
              <a:rPr lang="tr-TR" sz="1600" dirty="0">
                <a:latin typeface="+mj-lt"/>
              </a:rPr>
              <a:t>., </a:t>
            </a:r>
            <a:r>
              <a:rPr lang="tr-TR" sz="1600" dirty="0" err="1">
                <a:latin typeface="+mj-lt"/>
              </a:rPr>
              <a:t>Publishers</a:t>
            </a:r>
            <a:r>
              <a:rPr lang="tr-TR" sz="1600" dirty="0">
                <a:latin typeface="+mj-lt"/>
              </a:rPr>
              <a:t>, New York, 781 </a:t>
            </a:r>
            <a:r>
              <a:rPr lang="tr-TR" sz="1600" dirty="0" err="1">
                <a:latin typeface="+mj-lt"/>
              </a:rPr>
              <a:t>pp</a:t>
            </a:r>
            <a:r>
              <a:rPr lang="tr-TR" sz="1600" dirty="0">
                <a:latin typeface="+mj-lt"/>
              </a:rPr>
              <a:t>.</a:t>
            </a:r>
            <a:endParaRPr lang="en-GB" sz="1600" dirty="0">
              <a:latin typeface="+mj-lt"/>
            </a:endParaRPr>
          </a:p>
          <a:p>
            <a:r>
              <a:rPr lang="tr-TR" sz="1600" dirty="0" err="1">
                <a:latin typeface="+mj-lt"/>
              </a:rPr>
              <a:t>Stickney</a:t>
            </a:r>
            <a:r>
              <a:rPr lang="tr-TR" sz="1600" dirty="0">
                <a:latin typeface="+mj-lt"/>
              </a:rPr>
              <a:t>, RR. 2000. Encyclopedia of </a:t>
            </a:r>
            <a:r>
              <a:rPr lang="tr-TR" sz="1600" dirty="0" err="1">
                <a:latin typeface="+mj-lt"/>
              </a:rPr>
              <a:t>Aquaculture</a:t>
            </a:r>
            <a:r>
              <a:rPr lang="tr-TR" sz="1600" dirty="0">
                <a:latin typeface="+mj-lt"/>
              </a:rPr>
              <a:t>. John </a:t>
            </a:r>
            <a:r>
              <a:rPr lang="tr-TR" sz="1600" dirty="0" err="1">
                <a:latin typeface="+mj-lt"/>
              </a:rPr>
              <a:t>Wiley</a:t>
            </a:r>
            <a:r>
              <a:rPr lang="tr-TR" sz="1600" dirty="0">
                <a:latin typeface="+mj-lt"/>
              </a:rPr>
              <a:t> &amp; </a:t>
            </a:r>
            <a:r>
              <a:rPr lang="tr-TR" sz="1600" dirty="0" err="1">
                <a:latin typeface="+mj-lt"/>
              </a:rPr>
              <a:t>Sons</a:t>
            </a:r>
            <a:r>
              <a:rPr lang="tr-TR" sz="1600" dirty="0">
                <a:latin typeface="+mj-lt"/>
              </a:rPr>
              <a:t>, </a:t>
            </a:r>
            <a:r>
              <a:rPr lang="tr-TR" sz="1600" dirty="0" err="1">
                <a:latin typeface="+mj-lt"/>
              </a:rPr>
              <a:t>Inc</a:t>
            </a:r>
            <a:r>
              <a:rPr lang="tr-TR" sz="1600" dirty="0">
                <a:latin typeface="+mj-lt"/>
              </a:rPr>
              <a:t>. New York.</a:t>
            </a:r>
            <a:endParaRPr lang="en-GB" sz="1600" dirty="0">
              <a:latin typeface="+mj-lt"/>
            </a:endParaRPr>
          </a:p>
          <a:p>
            <a:r>
              <a:rPr lang="tr-TR" sz="1600" dirty="0">
                <a:latin typeface="+mj-lt"/>
              </a:rPr>
              <a:t>Yavuzcan, H. 2011. Su Ürünleri T.C. Anadolu Üniversitesi Yayını: 2243, </a:t>
            </a:r>
            <a:r>
              <a:rPr lang="tr-TR" sz="1600" dirty="0" err="1">
                <a:latin typeface="+mj-lt"/>
              </a:rPr>
              <a:t>Açıköğretim</a:t>
            </a:r>
            <a:r>
              <a:rPr lang="tr-TR" sz="1600" dirty="0">
                <a:latin typeface="+mj-lt"/>
              </a:rPr>
              <a:t> Fakültesi Yayını: 1242, ISBN: 978-975-06-0917-6, 184s, Eskişehir.</a:t>
            </a:r>
            <a:endParaRPr lang="tr-TR" sz="1600" dirty="0" smtClean="0">
              <a:latin typeface="+mj-lt"/>
              <a:cs typeface="Times New Roman" panose="02020603050405020304" pitchFamily="18" charset="0"/>
            </a:endParaRPr>
          </a:p>
          <a:p>
            <a:pPr algn="just">
              <a:lnSpc>
                <a:spcPct val="150000"/>
              </a:lnSpc>
            </a:pPr>
            <a:endParaRPr lang="tr-TR" sz="1600" dirty="0" smtClean="0">
              <a:latin typeface="+mj-lt"/>
              <a:cs typeface="Times New Roman" panose="02020603050405020304" pitchFamily="18" charset="0"/>
            </a:endParaRPr>
          </a:p>
        </p:txBody>
      </p:sp>
      <p:sp>
        <p:nvSpPr>
          <p:cNvPr id="4" name="Metin kutusu 3"/>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998063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691782" y="965025"/>
            <a:ext cx="4919113" cy="4972333"/>
          </a:xfrm>
          <a:prstGeom prst="rect">
            <a:avLst/>
          </a:prstGeom>
        </p:spPr>
      </p:pic>
    </p:spTree>
    <p:extLst>
      <p:ext uri="{BB962C8B-B14F-4D97-AF65-F5344CB8AC3E}">
        <p14:creationId xmlns:p14="http://schemas.microsoft.com/office/powerpoint/2010/main" val="4229113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2421" y="2190921"/>
            <a:ext cx="8534400" cy="1082195"/>
          </a:xfrm>
        </p:spPr>
        <p:txBody>
          <a:bodyPr>
            <a:normAutofit/>
          </a:bodyPr>
          <a:lstStyle/>
          <a:p>
            <a:r>
              <a:rPr lang="tr-TR" sz="2800" dirty="0" err="1" smtClean="0">
                <a:solidFill>
                  <a:schemeClr val="bg2">
                    <a:lumMod val="75000"/>
                  </a:schemeClr>
                </a:solidFill>
              </a:rPr>
              <a:t>İçsu</a:t>
            </a:r>
            <a:r>
              <a:rPr lang="tr-TR" sz="2800" dirty="0" smtClean="0">
                <a:solidFill>
                  <a:schemeClr val="bg2">
                    <a:lumMod val="75000"/>
                  </a:schemeClr>
                </a:solidFill>
              </a:rPr>
              <a:t> Balıkları Yetiştiriciliği</a:t>
            </a:r>
            <a:endParaRPr lang="tr-TR" sz="2800" dirty="0">
              <a:solidFill>
                <a:schemeClr val="bg2">
                  <a:lumMod val="75000"/>
                </a:schemeClr>
              </a:solidFill>
            </a:endParaRPr>
          </a:p>
        </p:txBody>
      </p:sp>
      <p:graphicFrame>
        <p:nvGraphicFramePr>
          <p:cNvPr id="3" name="Tablo 2"/>
          <p:cNvGraphicFramePr>
            <a:graphicFrameLocks noGrp="1"/>
          </p:cNvGraphicFramePr>
          <p:nvPr/>
        </p:nvGraphicFramePr>
        <p:xfrm>
          <a:off x="3536059" y="1582306"/>
          <a:ext cx="5838825" cy="442278"/>
        </p:xfrm>
        <a:graphic>
          <a:graphicData uri="http://schemas.openxmlformats.org/drawingml/2006/table">
            <a:tbl>
              <a:tblPr>
                <a:tableStyleId>{5C22544A-7EE6-4342-B048-85BDC9FD1C3A}</a:tableStyleId>
              </a:tblPr>
              <a:tblGrid>
                <a:gridCol w="5838825">
                  <a:extLst>
                    <a:ext uri="{9D8B030D-6E8A-4147-A177-3AD203B41FA5}">
                      <a16:colId xmlns:a16="http://schemas.microsoft.com/office/drawing/2014/main" val="424845875"/>
                    </a:ext>
                  </a:extLst>
                </a:gridCol>
              </a:tblGrid>
              <a:tr h="0">
                <a:tc>
                  <a:txBody>
                    <a:bodyPr/>
                    <a:lstStyle/>
                    <a:p>
                      <a:pPr algn="l">
                        <a:lnSpc>
                          <a:spcPct val="107000"/>
                        </a:lnSpc>
                        <a:spcAft>
                          <a:spcPts val="0"/>
                        </a:spcAft>
                      </a:pPr>
                      <a:r>
                        <a:rPr lang="tr-TR" sz="2800" dirty="0">
                          <a:solidFill>
                            <a:srgbClr val="002060"/>
                          </a:solidFill>
                          <a:effectLst/>
                          <a:latin typeface="+mn-lt"/>
                        </a:rPr>
                        <a:t>Balık yetiştiriciliğinde ıslah uygulamaları </a:t>
                      </a:r>
                      <a:endParaRPr lang="en-GB" sz="28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2561812"/>
                  </a:ext>
                </a:extLst>
              </a:tr>
            </a:tbl>
          </a:graphicData>
        </a:graphic>
      </p:graphicFrame>
      <p:sp>
        <p:nvSpPr>
          <p:cNvPr id="4" name="Dikdörtgen 3"/>
          <p:cNvSpPr/>
          <p:nvPr/>
        </p:nvSpPr>
        <p:spPr>
          <a:xfrm>
            <a:off x="2936905" y="3425166"/>
            <a:ext cx="6096000" cy="1200329"/>
          </a:xfrm>
          <a:prstGeom prst="rect">
            <a:avLst/>
          </a:prstGeom>
        </p:spPr>
        <p:txBody>
          <a:bodyPr>
            <a:spAutoFit/>
          </a:bodyPr>
          <a:lstStyle/>
          <a:p>
            <a:r>
              <a:rPr lang="en-GB" dirty="0"/>
              <a:t> 1.1. </a:t>
            </a:r>
            <a:r>
              <a:rPr lang="en-GB" dirty="0" err="1"/>
              <a:t>Islahta</a:t>
            </a:r>
            <a:r>
              <a:rPr lang="en-GB" dirty="0"/>
              <a:t> </a:t>
            </a:r>
            <a:r>
              <a:rPr lang="en-GB" dirty="0" err="1"/>
              <a:t>Genetik</a:t>
            </a:r>
            <a:r>
              <a:rPr lang="en-GB" dirty="0"/>
              <a:t> </a:t>
            </a:r>
            <a:r>
              <a:rPr lang="en-GB" dirty="0" err="1"/>
              <a:t>ile</a:t>
            </a:r>
            <a:r>
              <a:rPr lang="en-GB" dirty="0"/>
              <a:t> </a:t>
            </a:r>
            <a:r>
              <a:rPr lang="en-GB" dirty="0" err="1"/>
              <a:t>ilgili</a:t>
            </a:r>
            <a:r>
              <a:rPr lang="en-GB" dirty="0"/>
              <a:t> </a:t>
            </a:r>
            <a:r>
              <a:rPr lang="en-GB" dirty="0" err="1"/>
              <a:t>Temel</a:t>
            </a:r>
            <a:r>
              <a:rPr lang="en-GB" dirty="0"/>
              <a:t> </a:t>
            </a:r>
            <a:r>
              <a:rPr lang="en-GB" dirty="0" err="1"/>
              <a:t>Konular</a:t>
            </a:r>
            <a:r>
              <a:rPr lang="en-GB" dirty="0"/>
              <a:t>  </a:t>
            </a:r>
          </a:p>
          <a:p>
            <a:r>
              <a:rPr lang="en-GB" dirty="0"/>
              <a:t> 1.1. 1 Gen </a:t>
            </a:r>
            <a:r>
              <a:rPr lang="en-GB" dirty="0" err="1"/>
              <a:t>ve</a:t>
            </a:r>
            <a:r>
              <a:rPr lang="en-GB" dirty="0"/>
              <a:t> </a:t>
            </a:r>
            <a:r>
              <a:rPr lang="en-GB" dirty="0" err="1"/>
              <a:t>Kromozomlar</a:t>
            </a:r>
            <a:r>
              <a:rPr lang="en-GB" dirty="0"/>
              <a:t> </a:t>
            </a:r>
          </a:p>
          <a:p>
            <a:r>
              <a:rPr lang="en-GB" dirty="0"/>
              <a:t> 1.1.2 </a:t>
            </a:r>
            <a:r>
              <a:rPr lang="en-GB" dirty="0" err="1"/>
              <a:t>Meosis</a:t>
            </a:r>
            <a:r>
              <a:rPr lang="en-GB" dirty="0"/>
              <a:t> </a:t>
            </a:r>
          </a:p>
          <a:p>
            <a:r>
              <a:rPr lang="en-GB" dirty="0"/>
              <a:t> 1.1.3 </a:t>
            </a:r>
            <a:r>
              <a:rPr lang="en-GB" dirty="0" err="1"/>
              <a:t>Seks</a:t>
            </a:r>
            <a:r>
              <a:rPr lang="en-GB" dirty="0"/>
              <a:t> </a:t>
            </a:r>
            <a:r>
              <a:rPr lang="en-GB" dirty="0" err="1"/>
              <a:t>Karakterleri</a:t>
            </a:r>
            <a:endParaRPr lang="en-GB"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1073" y="2525503"/>
            <a:ext cx="2351843" cy="3383913"/>
          </a:xfrm>
          <a:prstGeom prst="rect">
            <a:avLst/>
          </a:prstGeom>
        </p:spPr>
      </p:pic>
      <p:sp>
        <p:nvSpPr>
          <p:cNvPr id="9" name="Metin kutusu 8"/>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4142564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2421" y="2190921"/>
            <a:ext cx="8534400" cy="1082195"/>
          </a:xfrm>
        </p:spPr>
        <p:txBody>
          <a:bodyPr>
            <a:normAutofit/>
          </a:bodyPr>
          <a:lstStyle/>
          <a:p>
            <a:r>
              <a:rPr lang="tr-TR" sz="2800" dirty="0" err="1" smtClean="0">
                <a:solidFill>
                  <a:schemeClr val="bg2">
                    <a:lumMod val="75000"/>
                  </a:schemeClr>
                </a:solidFill>
              </a:rPr>
              <a:t>İçsu</a:t>
            </a:r>
            <a:r>
              <a:rPr lang="tr-TR" sz="2800" dirty="0" smtClean="0">
                <a:solidFill>
                  <a:schemeClr val="bg2">
                    <a:lumMod val="75000"/>
                  </a:schemeClr>
                </a:solidFill>
              </a:rPr>
              <a:t> Balıkları Yetiştiriciliği</a:t>
            </a:r>
            <a:endParaRPr lang="tr-TR" sz="2800" dirty="0">
              <a:solidFill>
                <a:schemeClr val="bg2">
                  <a:lumMod val="75000"/>
                </a:schemeClr>
              </a:solidFill>
            </a:endParaRPr>
          </a:p>
        </p:txBody>
      </p:sp>
      <p:graphicFrame>
        <p:nvGraphicFramePr>
          <p:cNvPr id="3" name="Tablo 2"/>
          <p:cNvGraphicFramePr>
            <a:graphicFrameLocks noGrp="1"/>
          </p:cNvGraphicFramePr>
          <p:nvPr/>
        </p:nvGraphicFramePr>
        <p:xfrm>
          <a:off x="3536059" y="1582306"/>
          <a:ext cx="5838825" cy="456565"/>
        </p:xfrm>
        <a:graphic>
          <a:graphicData uri="http://schemas.openxmlformats.org/drawingml/2006/table">
            <a:tbl>
              <a:tblPr>
                <a:tableStyleId>{5C22544A-7EE6-4342-B048-85BDC9FD1C3A}</a:tableStyleId>
              </a:tblPr>
              <a:tblGrid>
                <a:gridCol w="5838825">
                  <a:extLst>
                    <a:ext uri="{9D8B030D-6E8A-4147-A177-3AD203B41FA5}">
                      <a16:colId xmlns:a16="http://schemas.microsoft.com/office/drawing/2014/main" val="424845875"/>
                    </a:ext>
                  </a:extLst>
                </a:gridCol>
              </a:tblGrid>
              <a:tr h="0">
                <a:tc>
                  <a:txBody>
                    <a:bodyPr/>
                    <a:lstStyle/>
                    <a:p>
                      <a:pPr algn="l">
                        <a:lnSpc>
                          <a:spcPct val="107000"/>
                        </a:lnSpc>
                        <a:spcAft>
                          <a:spcPts val="0"/>
                        </a:spcAft>
                      </a:pPr>
                      <a:r>
                        <a:rPr lang="tr-TR" sz="2800" dirty="0">
                          <a:solidFill>
                            <a:srgbClr val="002060"/>
                          </a:solidFill>
                          <a:effectLst/>
                          <a:latin typeface="+mn-lt"/>
                        </a:rPr>
                        <a:t>Balık yetiştiriciliğinde ıslah uygulamaları </a:t>
                      </a:r>
                      <a:endParaRPr lang="en-GB" sz="28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2561812"/>
                  </a:ext>
                </a:extLst>
              </a:tr>
            </a:tbl>
          </a:graphicData>
        </a:graphic>
      </p:graphicFrame>
      <p:sp>
        <p:nvSpPr>
          <p:cNvPr id="4" name="Dikdörtgen 3"/>
          <p:cNvSpPr/>
          <p:nvPr/>
        </p:nvSpPr>
        <p:spPr>
          <a:xfrm>
            <a:off x="2988180" y="3273116"/>
            <a:ext cx="6096000" cy="1477328"/>
          </a:xfrm>
          <a:prstGeom prst="rect">
            <a:avLst/>
          </a:prstGeom>
        </p:spPr>
        <p:txBody>
          <a:bodyPr>
            <a:spAutoFit/>
          </a:bodyPr>
          <a:lstStyle/>
          <a:p>
            <a:r>
              <a:rPr lang="en-GB" dirty="0"/>
              <a:t>2. FENOTİP VE GENOTİP  </a:t>
            </a:r>
          </a:p>
          <a:p>
            <a:r>
              <a:rPr lang="en-GB" dirty="0"/>
              <a:t> 2.1 </a:t>
            </a:r>
            <a:r>
              <a:rPr lang="en-GB" dirty="0" err="1"/>
              <a:t>çevre</a:t>
            </a:r>
            <a:r>
              <a:rPr lang="en-GB" dirty="0"/>
              <a:t> </a:t>
            </a:r>
            <a:r>
              <a:rPr lang="en-GB" dirty="0" err="1"/>
              <a:t>Koşullarının</a:t>
            </a:r>
            <a:r>
              <a:rPr lang="en-GB" dirty="0"/>
              <a:t> </a:t>
            </a:r>
            <a:r>
              <a:rPr lang="en-GB" dirty="0" err="1"/>
              <a:t>iyileştirilmesi</a:t>
            </a:r>
            <a:r>
              <a:rPr lang="en-GB" dirty="0"/>
              <a:t>  </a:t>
            </a:r>
          </a:p>
          <a:p>
            <a:r>
              <a:rPr lang="en-GB" dirty="0"/>
              <a:t> 2.2 </a:t>
            </a:r>
            <a:r>
              <a:rPr lang="en-GB" dirty="0" err="1"/>
              <a:t>Genoıipin</a:t>
            </a:r>
            <a:r>
              <a:rPr lang="en-GB" dirty="0"/>
              <a:t> </a:t>
            </a:r>
            <a:r>
              <a:rPr lang="en-GB" dirty="0" err="1"/>
              <a:t>Iyileştirilmesi</a:t>
            </a:r>
            <a:r>
              <a:rPr lang="en-GB" dirty="0"/>
              <a:t> </a:t>
            </a:r>
          </a:p>
          <a:p>
            <a:r>
              <a:rPr lang="en-GB" dirty="0"/>
              <a:t> 2.3 </a:t>
            </a:r>
            <a:r>
              <a:rPr lang="en-GB" dirty="0" err="1"/>
              <a:t>Kantitaıif</a:t>
            </a:r>
            <a:r>
              <a:rPr lang="en-GB" dirty="0"/>
              <a:t> </a:t>
            </a:r>
            <a:r>
              <a:rPr lang="en-GB" dirty="0" err="1"/>
              <a:t>Varyasyon</a:t>
            </a:r>
            <a:r>
              <a:rPr lang="en-GB" dirty="0"/>
              <a:t> </a:t>
            </a:r>
          </a:p>
          <a:p>
            <a:r>
              <a:rPr lang="en-GB" dirty="0"/>
              <a:t> 2.3.1 </a:t>
            </a:r>
            <a:r>
              <a:rPr lang="en-GB" dirty="0" err="1"/>
              <a:t>Ortalama</a:t>
            </a:r>
            <a:r>
              <a:rPr lang="en-GB" dirty="0"/>
              <a:t>. </a:t>
            </a:r>
            <a:r>
              <a:rPr lang="en-GB" dirty="0" err="1"/>
              <a:t>Standart</a:t>
            </a:r>
            <a:r>
              <a:rPr lang="en-GB" dirty="0"/>
              <a:t> </a:t>
            </a:r>
            <a:r>
              <a:rPr lang="en-GB" dirty="0" err="1"/>
              <a:t>sapma</a:t>
            </a:r>
            <a:r>
              <a:rPr lang="en-GB" dirty="0"/>
              <a:t> </a:t>
            </a:r>
            <a:r>
              <a:rPr lang="en-GB" dirty="0" err="1"/>
              <a:t>ve</a:t>
            </a:r>
            <a:r>
              <a:rPr lang="en-GB" dirty="0"/>
              <a:t> </a:t>
            </a:r>
            <a:r>
              <a:rPr lang="en-GB" dirty="0" err="1"/>
              <a:t>Varyasyon</a:t>
            </a:r>
            <a:r>
              <a:rPr lang="en-GB" dirty="0"/>
              <a:t> </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1073" y="2525503"/>
            <a:ext cx="2351843" cy="3383913"/>
          </a:xfrm>
          <a:prstGeom prst="rect">
            <a:avLst/>
          </a:prstGeom>
        </p:spPr>
      </p:pic>
      <p:sp>
        <p:nvSpPr>
          <p:cNvPr id="8" name="Metin kutusu 7"/>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2064442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2421" y="2190921"/>
            <a:ext cx="8534400" cy="1082195"/>
          </a:xfrm>
        </p:spPr>
        <p:txBody>
          <a:bodyPr>
            <a:normAutofit/>
          </a:bodyPr>
          <a:lstStyle/>
          <a:p>
            <a:r>
              <a:rPr lang="tr-TR" sz="2800" dirty="0" err="1" smtClean="0">
                <a:solidFill>
                  <a:schemeClr val="bg2">
                    <a:lumMod val="75000"/>
                  </a:schemeClr>
                </a:solidFill>
              </a:rPr>
              <a:t>İçsu</a:t>
            </a:r>
            <a:r>
              <a:rPr lang="tr-TR" sz="2800" dirty="0" smtClean="0">
                <a:solidFill>
                  <a:schemeClr val="bg2">
                    <a:lumMod val="75000"/>
                  </a:schemeClr>
                </a:solidFill>
              </a:rPr>
              <a:t> Balıkları Yetiştiriciliği</a:t>
            </a:r>
            <a:endParaRPr lang="tr-TR" sz="2800" dirty="0">
              <a:solidFill>
                <a:schemeClr val="bg2">
                  <a:lumMod val="75000"/>
                </a:schemeClr>
              </a:solidFill>
            </a:endParaRPr>
          </a:p>
        </p:txBody>
      </p:sp>
      <p:graphicFrame>
        <p:nvGraphicFramePr>
          <p:cNvPr id="3" name="Tablo 2"/>
          <p:cNvGraphicFramePr>
            <a:graphicFrameLocks noGrp="1"/>
          </p:cNvGraphicFramePr>
          <p:nvPr/>
        </p:nvGraphicFramePr>
        <p:xfrm>
          <a:off x="3536059" y="1582306"/>
          <a:ext cx="5838825" cy="456565"/>
        </p:xfrm>
        <a:graphic>
          <a:graphicData uri="http://schemas.openxmlformats.org/drawingml/2006/table">
            <a:tbl>
              <a:tblPr>
                <a:tableStyleId>{5C22544A-7EE6-4342-B048-85BDC9FD1C3A}</a:tableStyleId>
              </a:tblPr>
              <a:tblGrid>
                <a:gridCol w="5838825">
                  <a:extLst>
                    <a:ext uri="{9D8B030D-6E8A-4147-A177-3AD203B41FA5}">
                      <a16:colId xmlns:a16="http://schemas.microsoft.com/office/drawing/2014/main" val="424845875"/>
                    </a:ext>
                  </a:extLst>
                </a:gridCol>
              </a:tblGrid>
              <a:tr h="0">
                <a:tc>
                  <a:txBody>
                    <a:bodyPr/>
                    <a:lstStyle/>
                    <a:p>
                      <a:pPr algn="l">
                        <a:lnSpc>
                          <a:spcPct val="107000"/>
                        </a:lnSpc>
                        <a:spcAft>
                          <a:spcPts val="0"/>
                        </a:spcAft>
                      </a:pPr>
                      <a:r>
                        <a:rPr lang="tr-TR" sz="2800" dirty="0">
                          <a:solidFill>
                            <a:srgbClr val="002060"/>
                          </a:solidFill>
                          <a:effectLst/>
                          <a:latin typeface="+mn-lt"/>
                        </a:rPr>
                        <a:t>Balık yetiştiriciliğinde ıslah uygulamaları </a:t>
                      </a:r>
                      <a:endParaRPr lang="en-GB" sz="28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2561812"/>
                  </a:ext>
                </a:extLst>
              </a:tr>
            </a:tbl>
          </a:graphicData>
        </a:graphic>
      </p:graphicFrame>
      <p:sp>
        <p:nvSpPr>
          <p:cNvPr id="4" name="Dikdörtgen 3"/>
          <p:cNvSpPr/>
          <p:nvPr/>
        </p:nvSpPr>
        <p:spPr>
          <a:xfrm>
            <a:off x="2979634" y="3555228"/>
            <a:ext cx="6096000" cy="1200329"/>
          </a:xfrm>
          <a:prstGeom prst="rect">
            <a:avLst/>
          </a:prstGeom>
        </p:spPr>
        <p:txBody>
          <a:bodyPr>
            <a:spAutoFit/>
          </a:bodyPr>
          <a:lstStyle/>
          <a:p>
            <a:r>
              <a:rPr lang="en-GB" dirty="0"/>
              <a:t>3. SELEKSİYON </a:t>
            </a:r>
          </a:p>
          <a:p>
            <a:r>
              <a:rPr lang="en-GB" dirty="0"/>
              <a:t> 3.1 </a:t>
            </a:r>
            <a:r>
              <a:rPr lang="en-GB" dirty="0" err="1"/>
              <a:t>Seleksiyon</a:t>
            </a:r>
            <a:r>
              <a:rPr lang="en-GB" dirty="0"/>
              <a:t> </a:t>
            </a:r>
            <a:r>
              <a:rPr lang="en-GB" dirty="0" err="1"/>
              <a:t>Yonıemleri</a:t>
            </a:r>
            <a:r>
              <a:rPr lang="en-GB" dirty="0"/>
              <a:t> </a:t>
            </a:r>
          </a:p>
          <a:p>
            <a:r>
              <a:rPr lang="en-GB" dirty="0"/>
              <a:t> 3.1.1 </a:t>
            </a:r>
            <a:r>
              <a:rPr lang="en-GB" dirty="0" err="1"/>
              <a:t>Yönlendirici</a:t>
            </a:r>
            <a:r>
              <a:rPr lang="en-GB" dirty="0"/>
              <a:t> </a:t>
            </a:r>
            <a:r>
              <a:rPr lang="en-GB" dirty="0" err="1"/>
              <a:t>seleksiyon</a:t>
            </a:r>
            <a:r>
              <a:rPr lang="en-GB" dirty="0"/>
              <a:t> </a:t>
            </a:r>
          </a:p>
          <a:p>
            <a:r>
              <a:rPr lang="en-GB" dirty="0"/>
              <a:t> 3.1.2 </a:t>
            </a:r>
            <a:r>
              <a:rPr lang="en-GB" dirty="0" err="1"/>
              <a:t>Doğal</a:t>
            </a:r>
            <a:r>
              <a:rPr lang="en-GB" dirty="0"/>
              <a:t> </a:t>
            </a:r>
            <a:r>
              <a:rPr lang="en-GB" dirty="0" err="1"/>
              <a:t>Seleksiyon</a:t>
            </a:r>
            <a:r>
              <a:rPr lang="en-GB" dirty="0"/>
              <a:t> </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1073" y="2525503"/>
            <a:ext cx="2351843" cy="3383913"/>
          </a:xfrm>
          <a:prstGeom prst="rect">
            <a:avLst/>
          </a:prstGeom>
        </p:spPr>
      </p:pic>
      <p:sp>
        <p:nvSpPr>
          <p:cNvPr id="8" name="Metin kutusu 7"/>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2523075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2421" y="2190921"/>
            <a:ext cx="8534400" cy="1082195"/>
          </a:xfrm>
        </p:spPr>
        <p:txBody>
          <a:bodyPr>
            <a:normAutofit/>
          </a:bodyPr>
          <a:lstStyle/>
          <a:p>
            <a:r>
              <a:rPr lang="tr-TR" sz="2800" dirty="0" err="1" smtClean="0">
                <a:solidFill>
                  <a:schemeClr val="bg2">
                    <a:lumMod val="75000"/>
                  </a:schemeClr>
                </a:solidFill>
              </a:rPr>
              <a:t>İçsu</a:t>
            </a:r>
            <a:r>
              <a:rPr lang="tr-TR" sz="2800" dirty="0" smtClean="0">
                <a:solidFill>
                  <a:schemeClr val="bg2">
                    <a:lumMod val="75000"/>
                  </a:schemeClr>
                </a:solidFill>
              </a:rPr>
              <a:t> Balıkları Yetiştiriciliği</a:t>
            </a:r>
            <a:endParaRPr lang="tr-TR" sz="2800" dirty="0">
              <a:solidFill>
                <a:schemeClr val="bg2">
                  <a:lumMod val="75000"/>
                </a:schemeClr>
              </a:solidFill>
            </a:endParaRPr>
          </a:p>
        </p:txBody>
      </p:sp>
      <p:graphicFrame>
        <p:nvGraphicFramePr>
          <p:cNvPr id="3" name="Tablo 2"/>
          <p:cNvGraphicFramePr>
            <a:graphicFrameLocks noGrp="1"/>
          </p:cNvGraphicFramePr>
          <p:nvPr/>
        </p:nvGraphicFramePr>
        <p:xfrm>
          <a:off x="3536059" y="1582306"/>
          <a:ext cx="5838825" cy="456565"/>
        </p:xfrm>
        <a:graphic>
          <a:graphicData uri="http://schemas.openxmlformats.org/drawingml/2006/table">
            <a:tbl>
              <a:tblPr>
                <a:tableStyleId>{5C22544A-7EE6-4342-B048-85BDC9FD1C3A}</a:tableStyleId>
              </a:tblPr>
              <a:tblGrid>
                <a:gridCol w="5838825">
                  <a:extLst>
                    <a:ext uri="{9D8B030D-6E8A-4147-A177-3AD203B41FA5}">
                      <a16:colId xmlns:a16="http://schemas.microsoft.com/office/drawing/2014/main" val="424845875"/>
                    </a:ext>
                  </a:extLst>
                </a:gridCol>
              </a:tblGrid>
              <a:tr h="0">
                <a:tc>
                  <a:txBody>
                    <a:bodyPr/>
                    <a:lstStyle/>
                    <a:p>
                      <a:pPr algn="l">
                        <a:lnSpc>
                          <a:spcPct val="107000"/>
                        </a:lnSpc>
                        <a:spcAft>
                          <a:spcPts val="0"/>
                        </a:spcAft>
                      </a:pPr>
                      <a:r>
                        <a:rPr lang="tr-TR" sz="2800" dirty="0">
                          <a:solidFill>
                            <a:srgbClr val="002060"/>
                          </a:solidFill>
                          <a:effectLst/>
                          <a:latin typeface="+mn-lt"/>
                        </a:rPr>
                        <a:t>Balık yetiştiriciliğinde ıslah uygulamaları </a:t>
                      </a:r>
                      <a:endParaRPr lang="en-GB" sz="28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2561812"/>
                  </a:ext>
                </a:extLst>
              </a:tr>
            </a:tbl>
          </a:graphicData>
        </a:graphic>
      </p:graphicFrame>
      <p:sp>
        <p:nvSpPr>
          <p:cNvPr id="4" name="Dikdörtgen 3"/>
          <p:cNvSpPr/>
          <p:nvPr/>
        </p:nvSpPr>
        <p:spPr>
          <a:xfrm>
            <a:off x="2911268" y="3273116"/>
            <a:ext cx="6096000" cy="2031325"/>
          </a:xfrm>
          <a:prstGeom prst="rect">
            <a:avLst/>
          </a:prstGeom>
        </p:spPr>
        <p:txBody>
          <a:bodyPr>
            <a:spAutoFit/>
          </a:bodyPr>
          <a:lstStyle/>
          <a:p>
            <a:r>
              <a:rPr lang="en-GB" dirty="0"/>
              <a:t>3.2 </a:t>
            </a:r>
            <a:r>
              <a:rPr lang="en-GB" dirty="0" err="1"/>
              <a:t>İkiden</a:t>
            </a:r>
            <a:r>
              <a:rPr lang="en-GB" dirty="0"/>
              <a:t> </a:t>
            </a:r>
            <a:r>
              <a:rPr lang="en-GB" dirty="0" err="1"/>
              <a:t>fazla</a:t>
            </a:r>
            <a:r>
              <a:rPr lang="en-GB" dirty="0"/>
              <a:t> </a:t>
            </a:r>
            <a:r>
              <a:rPr lang="en-GB" dirty="0" err="1"/>
              <a:t>karakter</a:t>
            </a:r>
            <a:r>
              <a:rPr lang="en-GB" dirty="0"/>
              <a:t> </a:t>
            </a:r>
            <a:r>
              <a:rPr lang="en-GB" dirty="0" err="1"/>
              <a:t>için</a:t>
            </a:r>
            <a:r>
              <a:rPr lang="en-GB" dirty="0"/>
              <a:t> </a:t>
            </a:r>
            <a:r>
              <a:rPr lang="en-GB" dirty="0" err="1"/>
              <a:t>seleksiyon</a:t>
            </a:r>
            <a:r>
              <a:rPr lang="en-GB" dirty="0"/>
              <a:t> </a:t>
            </a:r>
          </a:p>
          <a:p>
            <a:r>
              <a:rPr lang="en-GB" dirty="0"/>
              <a:t> 3.2.1 </a:t>
            </a:r>
            <a:r>
              <a:rPr lang="en-GB" dirty="0" err="1"/>
              <a:t>Teksel</a:t>
            </a:r>
            <a:r>
              <a:rPr lang="en-GB" dirty="0"/>
              <a:t> </a:t>
            </a:r>
            <a:r>
              <a:rPr lang="en-GB" dirty="0" err="1"/>
              <a:t>seleksiyon</a:t>
            </a:r>
            <a:r>
              <a:rPr lang="en-GB" dirty="0"/>
              <a:t> </a:t>
            </a:r>
          </a:p>
          <a:p>
            <a:r>
              <a:rPr lang="en-GB" dirty="0"/>
              <a:t> 3.2.2 </a:t>
            </a:r>
            <a:r>
              <a:rPr lang="en-GB" dirty="0" err="1"/>
              <a:t>Bağımsız</a:t>
            </a:r>
            <a:r>
              <a:rPr lang="en-GB" dirty="0"/>
              <a:t> </a:t>
            </a:r>
            <a:r>
              <a:rPr lang="en-GB" dirty="0" err="1"/>
              <a:t>seleksiyon</a:t>
            </a:r>
            <a:r>
              <a:rPr lang="en-GB" dirty="0"/>
              <a:t>  </a:t>
            </a:r>
          </a:p>
          <a:p>
            <a:r>
              <a:rPr lang="en-GB" dirty="0"/>
              <a:t> 3.2.3 </a:t>
            </a:r>
            <a:r>
              <a:rPr lang="en-GB" dirty="0" err="1"/>
              <a:t>Seleksiyon</a:t>
            </a:r>
            <a:r>
              <a:rPr lang="en-GB" dirty="0"/>
              <a:t> </a:t>
            </a:r>
            <a:r>
              <a:rPr lang="en-GB" dirty="0" err="1"/>
              <a:t>indeksi</a:t>
            </a:r>
            <a:r>
              <a:rPr lang="en-GB" dirty="0"/>
              <a:t> </a:t>
            </a:r>
          </a:p>
          <a:p>
            <a:r>
              <a:rPr lang="en-GB" dirty="0"/>
              <a:t> 3.2.3.1 </a:t>
            </a:r>
            <a:r>
              <a:rPr lang="en-GB" dirty="0" err="1"/>
              <a:t>İndeksin</a:t>
            </a:r>
            <a:r>
              <a:rPr lang="en-GB" dirty="0"/>
              <a:t> </a:t>
            </a:r>
            <a:r>
              <a:rPr lang="en-GB" dirty="0" err="1"/>
              <a:t>Kurulması</a:t>
            </a:r>
            <a:r>
              <a:rPr lang="en-GB" dirty="0"/>
              <a:t> </a:t>
            </a:r>
          </a:p>
          <a:p>
            <a:r>
              <a:rPr lang="en-GB" dirty="0"/>
              <a:t> 3.3 </a:t>
            </a:r>
            <a:r>
              <a:rPr lang="en-GB" dirty="0" err="1"/>
              <a:t>Seleksiyonda</a:t>
            </a:r>
            <a:r>
              <a:rPr lang="en-GB" dirty="0"/>
              <a:t> </a:t>
            </a:r>
            <a:r>
              <a:rPr lang="en-GB" dirty="0" err="1"/>
              <a:t>akraba</a:t>
            </a:r>
            <a:r>
              <a:rPr lang="en-GB" dirty="0"/>
              <a:t> </a:t>
            </a:r>
            <a:r>
              <a:rPr lang="en-GB" dirty="0" err="1"/>
              <a:t>kayıtlarından</a:t>
            </a:r>
            <a:r>
              <a:rPr lang="en-GB" dirty="0"/>
              <a:t> </a:t>
            </a:r>
            <a:r>
              <a:rPr lang="en-GB" dirty="0" err="1"/>
              <a:t>yararlanma</a:t>
            </a:r>
            <a:r>
              <a:rPr lang="en-GB" dirty="0"/>
              <a:t> .. </a:t>
            </a:r>
          </a:p>
          <a:p>
            <a:r>
              <a:rPr lang="en-GB" dirty="0"/>
              <a:t> 3. 31i </a:t>
            </a:r>
            <a:r>
              <a:rPr lang="en-GB" dirty="0" err="1"/>
              <a:t>Sacarı</a:t>
            </a:r>
            <a:r>
              <a:rPr lang="en-GB" dirty="0"/>
              <a:t> </a:t>
            </a:r>
            <a:r>
              <a:rPr lang="en-GB" dirty="0" err="1"/>
              <a:t>balıklarının</a:t>
            </a:r>
            <a:r>
              <a:rPr lang="en-GB" dirty="0"/>
              <a:t> </a:t>
            </a:r>
            <a:r>
              <a:rPr lang="en-GB" dirty="0" err="1"/>
              <a:t>ıslahında</a:t>
            </a:r>
            <a:r>
              <a:rPr lang="en-GB" dirty="0"/>
              <a:t> </a:t>
            </a:r>
            <a:r>
              <a:rPr lang="en-GB" dirty="0" err="1"/>
              <a:t>seleksiyon</a:t>
            </a:r>
            <a:r>
              <a:rPr lang="en-GB" dirty="0"/>
              <a:t> </a:t>
            </a:r>
            <a:r>
              <a:rPr lang="en-GB" dirty="0" err="1"/>
              <a:t>çalışmaları</a:t>
            </a:r>
            <a:r>
              <a:rPr lang="en-GB" dirty="0"/>
              <a:t> </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1073" y="2525503"/>
            <a:ext cx="2351843" cy="3383913"/>
          </a:xfrm>
          <a:prstGeom prst="rect">
            <a:avLst/>
          </a:prstGeom>
        </p:spPr>
      </p:pic>
      <p:sp>
        <p:nvSpPr>
          <p:cNvPr id="8" name="Metin kutusu 7"/>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2996784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2421" y="2190921"/>
            <a:ext cx="8534400" cy="1082195"/>
          </a:xfrm>
        </p:spPr>
        <p:txBody>
          <a:bodyPr>
            <a:normAutofit/>
          </a:bodyPr>
          <a:lstStyle/>
          <a:p>
            <a:r>
              <a:rPr lang="tr-TR" sz="2800" dirty="0" err="1" smtClean="0">
                <a:solidFill>
                  <a:schemeClr val="bg2">
                    <a:lumMod val="75000"/>
                  </a:schemeClr>
                </a:solidFill>
              </a:rPr>
              <a:t>İçsu</a:t>
            </a:r>
            <a:r>
              <a:rPr lang="tr-TR" sz="2800" dirty="0" smtClean="0">
                <a:solidFill>
                  <a:schemeClr val="bg2">
                    <a:lumMod val="75000"/>
                  </a:schemeClr>
                </a:solidFill>
              </a:rPr>
              <a:t> Balıkları Yetiştiriciliği</a:t>
            </a:r>
            <a:endParaRPr lang="tr-TR" sz="2800" dirty="0">
              <a:solidFill>
                <a:schemeClr val="bg2">
                  <a:lumMod val="75000"/>
                </a:schemeClr>
              </a:solidFill>
            </a:endParaRPr>
          </a:p>
        </p:txBody>
      </p:sp>
      <p:graphicFrame>
        <p:nvGraphicFramePr>
          <p:cNvPr id="3" name="Tablo 2"/>
          <p:cNvGraphicFramePr>
            <a:graphicFrameLocks noGrp="1"/>
          </p:cNvGraphicFramePr>
          <p:nvPr/>
        </p:nvGraphicFramePr>
        <p:xfrm>
          <a:off x="3536059" y="1582306"/>
          <a:ext cx="5838825" cy="456565"/>
        </p:xfrm>
        <a:graphic>
          <a:graphicData uri="http://schemas.openxmlformats.org/drawingml/2006/table">
            <a:tbl>
              <a:tblPr>
                <a:tableStyleId>{5C22544A-7EE6-4342-B048-85BDC9FD1C3A}</a:tableStyleId>
              </a:tblPr>
              <a:tblGrid>
                <a:gridCol w="5838825">
                  <a:extLst>
                    <a:ext uri="{9D8B030D-6E8A-4147-A177-3AD203B41FA5}">
                      <a16:colId xmlns:a16="http://schemas.microsoft.com/office/drawing/2014/main" val="424845875"/>
                    </a:ext>
                  </a:extLst>
                </a:gridCol>
              </a:tblGrid>
              <a:tr h="0">
                <a:tc>
                  <a:txBody>
                    <a:bodyPr/>
                    <a:lstStyle/>
                    <a:p>
                      <a:pPr algn="l">
                        <a:lnSpc>
                          <a:spcPct val="107000"/>
                        </a:lnSpc>
                        <a:spcAft>
                          <a:spcPts val="0"/>
                        </a:spcAft>
                      </a:pPr>
                      <a:r>
                        <a:rPr lang="tr-TR" sz="2800" dirty="0">
                          <a:solidFill>
                            <a:srgbClr val="002060"/>
                          </a:solidFill>
                          <a:effectLst/>
                          <a:latin typeface="+mn-lt"/>
                        </a:rPr>
                        <a:t>Balık yetiştiriciliğinde ıslah uygulamaları </a:t>
                      </a:r>
                      <a:endParaRPr lang="en-GB" sz="28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2561812"/>
                  </a:ext>
                </a:extLst>
              </a:tr>
            </a:tbl>
          </a:graphicData>
        </a:graphic>
      </p:graphicFrame>
      <p:sp>
        <p:nvSpPr>
          <p:cNvPr id="4" name="Dikdörtgen 3"/>
          <p:cNvSpPr/>
          <p:nvPr/>
        </p:nvSpPr>
        <p:spPr>
          <a:xfrm>
            <a:off x="2501069" y="3067831"/>
            <a:ext cx="6096000" cy="2585323"/>
          </a:xfrm>
          <a:prstGeom prst="rect">
            <a:avLst/>
          </a:prstGeom>
        </p:spPr>
        <p:txBody>
          <a:bodyPr>
            <a:spAutoFit/>
          </a:bodyPr>
          <a:lstStyle/>
          <a:p>
            <a:r>
              <a:rPr lang="en-GB" dirty="0"/>
              <a:t>4. MELEZLEME</a:t>
            </a:r>
          </a:p>
          <a:p>
            <a:r>
              <a:rPr lang="en-GB" dirty="0"/>
              <a:t> 4.1 </a:t>
            </a:r>
            <a:r>
              <a:rPr lang="en-GB" dirty="0" err="1"/>
              <a:t>Islah</a:t>
            </a:r>
            <a:r>
              <a:rPr lang="en-GB" dirty="0"/>
              <a:t> </a:t>
            </a:r>
            <a:r>
              <a:rPr lang="en-GB" dirty="0" err="1"/>
              <a:t>melezlemesı</a:t>
            </a:r>
            <a:r>
              <a:rPr lang="en-GB" dirty="0"/>
              <a:t> </a:t>
            </a:r>
          </a:p>
          <a:p>
            <a:r>
              <a:rPr lang="en-GB" dirty="0"/>
              <a:t> 4.2 </a:t>
            </a:r>
            <a:r>
              <a:rPr lang="en-GB" dirty="0" err="1"/>
              <a:t>Çevirme</a:t>
            </a:r>
            <a:r>
              <a:rPr lang="en-GB" dirty="0"/>
              <a:t> </a:t>
            </a:r>
            <a:r>
              <a:rPr lang="en-GB" dirty="0" err="1"/>
              <a:t>melezlernesi</a:t>
            </a:r>
            <a:r>
              <a:rPr lang="en-GB" dirty="0"/>
              <a:t> </a:t>
            </a:r>
          </a:p>
          <a:p>
            <a:r>
              <a:rPr lang="en-GB" dirty="0"/>
              <a:t> 4.3 </a:t>
            </a:r>
            <a:r>
              <a:rPr lang="en-GB" dirty="0" err="1"/>
              <a:t>Kullanma</a:t>
            </a:r>
            <a:r>
              <a:rPr lang="en-GB" dirty="0"/>
              <a:t> </a:t>
            </a:r>
            <a:r>
              <a:rPr lang="en-GB" dirty="0" err="1"/>
              <a:t>melezlemesi</a:t>
            </a:r>
            <a:endParaRPr lang="en-GB" dirty="0"/>
          </a:p>
          <a:p>
            <a:r>
              <a:rPr lang="en-GB" dirty="0"/>
              <a:t> 4.4.1 </a:t>
            </a:r>
            <a:r>
              <a:rPr lang="en-GB" dirty="0" err="1"/>
              <a:t>Metezleme</a:t>
            </a:r>
            <a:r>
              <a:rPr lang="en-GB" dirty="0"/>
              <a:t> </a:t>
            </a:r>
            <a:r>
              <a:rPr lang="en-GB" dirty="0" err="1"/>
              <a:t>ve</a:t>
            </a:r>
            <a:r>
              <a:rPr lang="en-GB" dirty="0"/>
              <a:t> </a:t>
            </a:r>
            <a:r>
              <a:rPr lang="en-GB" dirty="0" err="1"/>
              <a:t>hibridizasyon</a:t>
            </a:r>
            <a:r>
              <a:rPr lang="en-GB" dirty="0"/>
              <a:t> </a:t>
            </a:r>
          </a:p>
          <a:p>
            <a:r>
              <a:rPr lang="en-GB" dirty="0"/>
              <a:t> 4.5 </a:t>
            </a:r>
            <a:r>
              <a:rPr lang="en-GB" dirty="0" err="1"/>
              <a:t>Balık</a:t>
            </a:r>
            <a:r>
              <a:rPr lang="en-GB" dirty="0"/>
              <a:t> </a:t>
            </a:r>
            <a:r>
              <a:rPr lang="en-GB" dirty="0" err="1"/>
              <a:t>yeıışıirıc'liğinde</a:t>
            </a:r>
            <a:r>
              <a:rPr lang="en-GB" dirty="0"/>
              <a:t> </a:t>
            </a:r>
            <a:r>
              <a:rPr lang="en-GB" dirty="0" err="1"/>
              <a:t>hibridizasyon</a:t>
            </a:r>
            <a:r>
              <a:rPr lang="en-GB" dirty="0"/>
              <a:t> </a:t>
            </a:r>
            <a:r>
              <a:rPr lang="en-GB" dirty="0" err="1"/>
              <a:t>çalışmalarına</a:t>
            </a:r>
            <a:r>
              <a:rPr lang="en-GB" dirty="0"/>
              <a:t> </a:t>
            </a:r>
            <a:r>
              <a:rPr lang="en-GB" dirty="0" err="1"/>
              <a:t>bir</a:t>
            </a:r>
            <a:r>
              <a:rPr lang="en-GB" dirty="0"/>
              <a:t> </a:t>
            </a:r>
            <a:r>
              <a:rPr lang="en-GB" dirty="0" err="1"/>
              <a:t>ôrnek</a:t>
            </a:r>
            <a:r>
              <a:rPr lang="en-GB" dirty="0"/>
              <a:t>.. </a:t>
            </a:r>
          </a:p>
          <a:p>
            <a:r>
              <a:rPr lang="en-GB" dirty="0"/>
              <a:t> 4.6 </a:t>
            </a:r>
            <a:r>
              <a:rPr lang="en-GB" dirty="0" err="1"/>
              <a:t>Melezleme</a:t>
            </a:r>
            <a:r>
              <a:rPr lang="en-GB" dirty="0"/>
              <a:t> </a:t>
            </a:r>
            <a:r>
              <a:rPr lang="en-GB" dirty="0" err="1"/>
              <a:t>ile</a:t>
            </a:r>
            <a:r>
              <a:rPr lang="en-GB" dirty="0"/>
              <a:t> </a:t>
            </a:r>
            <a:r>
              <a:rPr lang="en-GB" dirty="0" err="1"/>
              <a:t>sazan</a:t>
            </a:r>
            <a:r>
              <a:rPr lang="en-GB" dirty="0"/>
              <a:t> </a:t>
            </a:r>
            <a:r>
              <a:rPr lang="en-GB" dirty="0" err="1"/>
              <a:t>balıklarının</a:t>
            </a:r>
            <a:r>
              <a:rPr lang="en-GB" dirty="0"/>
              <a:t> </a:t>
            </a:r>
            <a:r>
              <a:rPr lang="en-GB" dirty="0" err="1"/>
              <a:t>ıslahı</a:t>
            </a:r>
            <a:r>
              <a:rPr lang="en-GB" dirty="0"/>
              <a:t> </a:t>
            </a:r>
          </a:p>
          <a:p>
            <a:r>
              <a:rPr lang="en-GB" dirty="0"/>
              <a:t> 4.7 </a:t>
            </a:r>
            <a:r>
              <a:rPr lang="en-GB" dirty="0" err="1"/>
              <a:t>İsrail'den</a:t>
            </a:r>
            <a:r>
              <a:rPr lang="en-GB" dirty="0"/>
              <a:t> </a:t>
            </a:r>
            <a:r>
              <a:rPr lang="en-GB" dirty="0" err="1"/>
              <a:t>bir</a:t>
            </a:r>
            <a:r>
              <a:rPr lang="en-GB" dirty="0"/>
              <a:t> </a:t>
            </a:r>
            <a:r>
              <a:rPr lang="en-GB" dirty="0" err="1"/>
              <a:t>metezleme</a:t>
            </a:r>
            <a:r>
              <a:rPr lang="en-GB" dirty="0"/>
              <a:t> </a:t>
            </a:r>
            <a:r>
              <a:rPr lang="en-GB" dirty="0" err="1"/>
              <a:t>çalısması</a:t>
            </a:r>
            <a:r>
              <a:rPr lang="en-GB" dirty="0"/>
              <a:t>  </a:t>
            </a:r>
          </a:p>
          <a:p>
            <a:r>
              <a:rPr lang="en-GB" dirty="0"/>
              <a:t> 4.8 </a:t>
            </a:r>
            <a:r>
              <a:rPr lang="en-GB" dirty="0" err="1"/>
              <a:t>Heterozis</a:t>
            </a:r>
            <a:r>
              <a:rPr lang="en-GB" dirty="0"/>
              <a:t> </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1073" y="2525503"/>
            <a:ext cx="2351843" cy="3383913"/>
          </a:xfrm>
          <a:prstGeom prst="rect">
            <a:avLst/>
          </a:prstGeom>
        </p:spPr>
      </p:pic>
      <p:sp>
        <p:nvSpPr>
          <p:cNvPr id="8" name="Metin kutusu 7"/>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3687632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2421" y="2190921"/>
            <a:ext cx="8534400" cy="1082195"/>
          </a:xfrm>
        </p:spPr>
        <p:txBody>
          <a:bodyPr>
            <a:normAutofit/>
          </a:bodyPr>
          <a:lstStyle/>
          <a:p>
            <a:r>
              <a:rPr lang="tr-TR" sz="2800" dirty="0" err="1" smtClean="0">
                <a:solidFill>
                  <a:schemeClr val="bg2">
                    <a:lumMod val="75000"/>
                  </a:schemeClr>
                </a:solidFill>
              </a:rPr>
              <a:t>İçsu</a:t>
            </a:r>
            <a:r>
              <a:rPr lang="tr-TR" sz="2800" dirty="0" smtClean="0">
                <a:solidFill>
                  <a:schemeClr val="bg2">
                    <a:lumMod val="75000"/>
                  </a:schemeClr>
                </a:solidFill>
              </a:rPr>
              <a:t> Balıkları Yetiştiriciliği</a:t>
            </a:r>
            <a:endParaRPr lang="tr-TR" sz="2800" dirty="0">
              <a:solidFill>
                <a:schemeClr val="bg2">
                  <a:lumMod val="75000"/>
                </a:schemeClr>
              </a:solidFill>
            </a:endParaRPr>
          </a:p>
        </p:txBody>
      </p:sp>
      <p:graphicFrame>
        <p:nvGraphicFramePr>
          <p:cNvPr id="3" name="Tablo 2"/>
          <p:cNvGraphicFramePr>
            <a:graphicFrameLocks noGrp="1"/>
          </p:cNvGraphicFramePr>
          <p:nvPr/>
        </p:nvGraphicFramePr>
        <p:xfrm>
          <a:off x="3536059" y="1582306"/>
          <a:ext cx="5838825" cy="456565"/>
        </p:xfrm>
        <a:graphic>
          <a:graphicData uri="http://schemas.openxmlformats.org/drawingml/2006/table">
            <a:tbl>
              <a:tblPr>
                <a:tableStyleId>{5C22544A-7EE6-4342-B048-85BDC9FD1C3A}</a:tableStyleId>
              </a:tblPr>
              <a:tblGrid>
                <a:gridCol w="5838825">
                  <a:extLst>
                    <a:ext uri="{9D8B030D-6E8A-4147-A177-3AD203B41FA5}">
                      <a16:colId xmlns:a16="http://schemas.microsoft.com/office/drawing/2014/main" val="424845875"/>
                    </a:ext>
                  </a:extLst>
                </a:gridCol>
              </a:tblGrid>
              <a:tr h="0">
                <a:tc>
                  <a:txBody>
                    <a:bodyPr/>
                    <a:lstStyle/>
                    <a:p>
                      <a:pPr algn="l">
                        <a:lnSpc>
                          <a:spcPct val="107000"/>
                        </a:lnSpc>
                        <a:spcAft>
                          <a:spcPts val="0"/>
                        </a:spcAft>
                      </a:pPr>
                      <a:r>
                        <a:rPr lang="tr-TR" sz="2800" dirty="0">
                          <a:solidFill>
                            <a:srgbClr val="002060"/>
                          </a:solidFill>
                          <a:effectLst/>
                          <a:latin typeface="+mn-lt"/>
                        </a:rPr>
                        <a:t>Balık yetiştiriciliğinde ıslah uygulamaları </a:t>
                      </a:r>
                      <a:endParaRPr lang="en-GB" sz="28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2561812"/>
                  </a:ext>
                </a:extLst>
              </a:tr>
            </a:tbl>
          </a:graphicData>
        </a:graphic>
      </p:graphicFrame>
      <p:sp>
        <p:nvSpPr>
          <p:cNvPr id="4" name="Dikdörtgen 3"/>
          <p:cNvSpPr/>
          <p:nvPr/>
        </p:nvSpPr>
        <p:spPr>
          <a:xfrm>
            <a:off x="2191964" y="3187473"/>
            <a:ext cx="6096000" cy="2585323"/>
          </a:xfrm>
          <a:prstGeom prst="rect">
            <a:avLst/>
          </a:prstGeom>
        </p:spPr>
        <p:txBody>
          <a:bodyPr>
            <a:spAutoFit/>
          </a:bodyPr>
          <a:lstStyle/>
          <a:p>
            <a:r>
              <a:rPr lang="en-GB" dirty="0"/>
              <a:t>5. KALITIM DERECESİ </a:t>
            </a:r>
          </a:p>
          <a:p>
            <a:r>
              <a:rPr lang="en-GB" dirty="0"/>
              <a:t> 5.1 </a:t>
            </a:r>
            <a:r>
              <a:rPr lang="en-GB" dirty="0" err="1"/>
              <a:t>Seleksiyon</a:t>
            </a:r>
            <a:r>
              <a:rPr lang="en-GB" dirty="0"/>
              <a:t> </a:t>
            </a:r>
            <a:r>
              <a:rPr lang="en-GB" dirty="0" err="1"/>
              <a:t>ve</a:t>
            </a:r>
            <a:r>
              <a:rPr lang="en-GB" dirty="0"/>
              <a:t> </a:t>
            </a:r>
            <a:r>
              <a:rPr lang="en-GB" dirty="0" err="1"/>
              <a:t>Kalıtım</a:t>
            </a:r>
            <a:r>
              <a:rPr lang="en-GB" dirty="0"/>
              <a:t> </a:t>
            </a:r>
            <a:r>
              <a:rPr lang="en-GB" dirty="0" err="1"/>
              <a:t>Derecesi</a:t>
            </a:r>
            <a:r>
              <a:rPr lang="en-GB" dirty="0"/>
              <a:t> </a:t>
            </a:r>
          </a:p>
          <a:p>
            <a:r>
              <a:rPr lang="en-GB" dirty="0"/>
              <a:t> 6. KORELASYON VE REGRESYON </a:t>
            </a:r>
          </a:p>
          <a:p>
            <a:r>
              <a:rPr lang="en-GB" dirty="0"/>
              <a:t> 6.1 </a:t>
            </a:r>
            <a:r>
              <a:rPr lang="en-GB" dirty="0" err="1"/>
              <a:t>Korelasyon</a:t>
            </a:r>
            <a:r>
              <a:rPr lang="en-GB" dirty="0"/>
              <a:t> </a:t>
            </a:r>
            <a:r>
              <a:rPr lang="en-GB" dirty="0" err="1"/>
              <a:t>katsayısının</a:t>
            </a:r>
            <a:r>
              <a:rPr lang="en-GB" dirty="0"/>
              <a:t> </a:t>
            </a:r>
            <a:r>
              <a:rPr lang="en-GB" dirty="0" err="1"/>
              <a:t>hesaplanması</a:t>
            </a:r>
            <a:r>
              <a:rPr lang="en-GB" dirty="0"/>
              <a:t> </a:t>
            </a:r>
          </a:p>
          <a:p>
            <a:r>
              <a:rPr lang="en-GB" dirty="0"/>
              <a:t> 6.2 </a:t>
            </a:r>
            <a:r>
              <a:rPr lang="en-GB" dirty="0" err="1"/>
              <a:t>Regresyon</a:t>
            </a:r>
            <a:r>
              <a:rPr lang="en-GB" dirty="0"/>
              <a:t> </a:t>
            </a:r>
            <a:r>
              <a:rPr lang="en-GB" dirty="0" err="1"/>
              <a:t>katsayısı</a:t>
            </a:r>
            <a:r>
              <a:rPr lang="en-GB" dirty="0"/>
              <a:t> </a:t>
            </a:r>
          </a:p>
          <a:p>
            <a:r>
              <a:rPr lang="en-GB" dirty="0"/>
              <a:t> 6.3 </a:t>
            </a:r>
            <a:r>
              <a:rPr lang="en-GB" dirty="0" err="1"/>
              <a:t>Regresyon</a:t>
            </a:r>
            <a:r>
              <a:rPr lang="en-GB" dirty="0"/>
              <a:t> </a:t>
            </a:r>
            <a:r>
              <a:rPr lang="en-GB" dirty="0" err="1"/>
              <a:t>denklemi</a:t>
            </a:r>
            <a:r>
              <a:rPr lang="en-GB" dirty="0"/>
              <a:t> </a:t>
            </a:r>
          </a:p>
          <a:p>
            <a:r>
              <a:rPr lang="en-GB" dirty="0"/>
              <a:t> 6.4 </a:t>
            </a:r>
            <a:r>
              <a:rPr lang="en-GB" dirty="0" err="1"/>
              <a:t>Regresyon</a:t>
            </a:r>
            <a:r>
              <a:rPr lang="en-GB" dirty="0"/>
              <a:t> </a:t>
            </a:r>
            <a:r>
              <a:rPr lang="en-GB" dirty="0" err="1"/>
              <a:t>Değerlerinin</a:t>
            </a:r>
            <a:r>
              <a:rPr lang="en-GB" dirty="0"/>
              <a:t> </a:t>
            </a:r>
            <a:r>
              <a:rPr lang="en-GB" dirty="0" err="1"/>
              <a:t>Standart</a:t>
            </a:r>
            <a:r>
              <a:rPr lang="en-GB" dirty="0"/>
              <a:t> </a:t>
            </a:r>
            <a:r>
              <a:rPr lang="en-GB" dirty="0" err="1"/>
              <a:t>Hatası</a:t>
            </a:r>
            <a:r>
              <a:rPr lang="en-GB" dirty="0"/>
              <a:t> </a:t>
            </a:r>
            <a:r>
              <a:rPr lang="en-GB" dirty="0" err="1"/>
              <a:t>ve</a:t>
            </a:r>
            <a:r>
              <a:rPr lang="en-GB" dirty="0"/>
              <a:t> </a:t>
            </a:r>
            <a:r>
              <a:rPr lang="en-GB" dirty="0" err="1"/>
              <a:t>Önem</a:t>
            </a:r>
            <a:r>
              <a:rPr lang="en-GB" dirty="0"/>
              <a:t> </a:t>
            </a:r>
            <a:r>
              <a:rPr lang="en-GB" dirty="0" err="1"/>
              <a:t>Kontrolü</a:t>
            </a:r>
            <a:r>
              <a:rPr lang="en-GB" dirty="0"/>
              <a:t> </a:t>
            </a:r>
          </a:p>
          <a:p>
            <a:r>
              <a:rPr lang="en-GB" dirty="0"/>
              <a:t> 6.5 </a:t>
            </a:r>
            <a:r>
              <a:rPr lang="en-GB" dirty="0" err="1"/>
              <a:t>Korefasyon</a:t>
            </a:r>
            <a:r>
              <a:rPr lang="en-GB" dirty="0"/>
              <a:t> </a:t>
            </a:r>
            <a:r>
              <a:rPr lang="en-GB" dirty="0" err="1"/>
              <a:t>ve</a:t>
            </a:r>
            <a:r>
              <a:rPr lang="en-GB" dirty="0"/>
              <a:t> </a:t>
            </a:r>
            <a:r>
              <a:rPr lang="en-GB" dirty="0" err="1"/>
              <a:t>regresyon</a:t>
            </a:r>
            <a:r>
              <a:rPr lang="en-GB" dirty="0"/>
              <a:t> </a:t>
            </a:r>
            <a:r>
              <a:rPr lang="en-GB" dirty="0" err="1"/>
              <a:t>katsayıları</a:t>
            </a:r>
            <a:r>
              <a:rPr lang="en-GB" dirty="0"/>
              <a:t> </a:t>
            </a:r>
            <a:r>
              <a:rPr lang="en-GB" dirty="0" err="1"/>
              <a:t>arasındari</a:t>
            </a:r>
            <a:r>
              <a:rPr lang="en-GB" dirty="0"/>
              <a:t> </a:t>
            </a:r>
            <a:r>
              <a:rPr lang="en-GB" dirty="0" err="1"/>
              <a:t>ilişkiler</a:t>
            </a:r>
            <a:r>
              <a:rPr lang="en-GB" dirty="0"/>
              <a:t> </a:t>
            </a:r>
          </a:p>
          <a:p>
            <a:r>
              <a:rPr lang="en-GB" dirty="0"/>
              <a:t> 6. 6 </a:t>
            </a:r>
            <a:r>
              <a:rPr lang="en-GB" dirty="0" err="1"/>
              <a:t>İkiden</a:t>
            </a:r>
            <a:r>
              <a:rPr lang="en-GB" dirty="0"/>
              <a:t> </a:t>
            </a:r>
            <a:r>
              <a:rPr lang="en-GB" dirty="0" err="1"/>
              <a:t>Çok</a:t>
            </a:r>
            <a:r>
              <a:rPr lang="en-GB" dirty="0"/>
              <a:t> </a:t>
            </a:r>
            <a:r>
              <a:rPr lang="en-GB" dirty="0" err="1"/>
              <a:t>Karakterler</a:t>
            </a:r>
            <a:r>
              <a:rPr lang="en-GB" dirty="0"/>
              <a:t> </a:t>
            </a:r>
            <a:r>
              <a:rPr lang="en-GB" dirty="0" err="1"/>
              <a:t>Arasındaki</a:t>
            </a:r>
            <a:r>
              <a:rPr lang="en-GB" dirty="0"/>
              <a:t> </a:t>
            </a:r>
            <a:r>
              <a:rPr lang="en-GB" dirty="0" err="1"/>
              <a:t>Bağıntılar</a:t>
            </a:r>
            <a:r>
              <a:rPr lang="en-GB" dirty="0"/>
              <a:t> </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1073" y="2525503"/>
            <a:ext cx="2351843" cy="3383913"/>
          </a:xfrm>
          <a:prstGeom prst="rect">
            <a:avLst/>
          </a:prstGeom>
        </p:spPr>
      </p:pic>
      <p:sp>
        <p:nvSpPr>
          <p:cNvPr id="8" name="Metin kutusu 7"/>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1197070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2421" y="2190921"/>
            <a:ext cx="8534400" cy="1082195"/>
          </a:xfrm>
        </p:spPr>
        <p:txBody>
          <a:bodyPr>
            <a:normAutofit/>
          </a:bodyPr>
          <a:lstStyle/>
          <a:p>
            <a:r>
              <a:rPr lang="tr-TR" sz="2800" dirty="0" err="1" smtClean="0">
                <a:solidFill>
                  <a:schemeClr val="bg2">
                    <a:lumMod val="75000"/>
                  </a:schemeClr>
                </a:solidFill>
              </a:rPr>
              <a:t>İçsu</a:t>
            </a:r>
            <a:r>
              <a:rPr lang="tr-TR" sz="2800" dirty="0" smtClean="0">
                <a:solidFill>
                  <a:schemeClr val="bg2">
                    <a:lumMod val="75000"/>
                  </a:schemeClr>
                </a:solidFill>
              </a:rPr>
              <a:t> Balıkları Yetiştiriciliği</a:t>
            </a:r>
            <a:endParaRPr lang="tr-TR" sz="2800" dirty="0">
              <a:solidFill>
                <a:schemeClr val="bg2">
                  <a:lumMod val="75000"/>
                </a:schemeClr>
              </a:solidFill>
            </a:endParaRPr>
          </a:p>
        </p:txBody>
      </p:sp>
      <p:graphicFrame>
        <p:nvGraphicFramePr>
          <p:cNvPr id="3" name="Tablo 2"/>
          <p:cNvGraphicFramePr>
            <a:graphicFrameLocks noGrp="1"/>
          </p:cNvGraphicFramePr>
          <p:nvPr/>
        </p:nvGraphicFramePr>
        <p:xfrm>
          <a:off x="3536059" y="1582306"/>
          <a:ext cx="5838825" cy="456565"/>
        </p:xfrm>
        <a:graphic>
          <a:graphicData uri="http://schemas.openxmlformats.org/drawingml/2006/table">
            <a:tbl>
              <a:tblPr>
                <a:tableStyleId>{5C22544A-7EE6-4342-B048-85BDC9FD1C3A}</a:tableStyleId>
              </a:tblPr>
              <a:tblGrid>
                <a:gridCol w="5838825">
                  <a:extLst>
                    <a:ext uri="{9D8B030D-6E8A-4147-A177-3AD203B41FA5}">
                      <a16:colId xmlns:a16="http://schemas.microsoft.com/office/drawing/2014/main" val="424845875"/>
                    </a:ext>
                  </a:extLst>
                </a:gridCol>
              </a:tblGrid>
              <a:tr h="0">
                <a:tc>
                  <a:txBody>
                    <a:bodyPr/>
                    <a:lstStyle/>
                    <a:p>
                      <a:pPr algn="l">
                        <a:lnSpc>
                          <a:spcPct val="107000"/>
                        </a:lnSpc>
                        <a:spcAft>
                          <a:spcPts val="0"/>
                        </a:spcAft>
                      </a:pPr>
                      <a:r>
                        <a:rPr lang="tr-TR" sz="2800" dirty="0">
                          <a:solidFill>
                            <a:srgbClr val="002060"/>
                          </a:solidFill>
                          <a:effectLst/>
                          <a:latin typeface="+mn-lt"/>
                        </a:rPr>
                        <a:t>Balık yetiştiriciliğinde ıslah uygulamaları </a:t>
                      </a:r>
                      <a:endParaRPr lang="en-GB" sz="28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2561812"/>
                  </a:ext>
                </a:extLst>
              </a:tr>
            </a:tbl>
          </a:graphicData>
        </a:graphic>
      </p:graphicFrame>
      <p:sp>
        <p:nvSpPr>
          <p:cNvPr id="6" name="Dikdörtgen 5"/>
          <p:cNvSpPr/>
          <p:nvPr/>
        </p:nvSpPr>
        <p:spPr>
          <a:xfrm>
            <a:off x="3022362" y="3360441"/>
            <a:ext cx="6096000" cy="923330"/>
          </a:xfrm>
          <a:prstGeom prst="rect">
            <a:avLst/>
          </a:prstGeom>
        </p:spPr>
        <p:txBody>
          <a:bodyPr>
            <a:spAutoFit/>
          </a:bodyPr>
          <a:lstStyle/>
          <a:p>
            <a:r>
              <a:rPr lang="en-GB" dirty="0"/>
              <a:t>7. AKRABALI </a:t>
            </a:r>
            <a:r>
              <a:rPr lang="en-GB" dirty="0" err="1"/>
              <a:t>YETİşTİRME</a:t>
            </a:r>
            <a:r>
              <a:rPr lang="en-GB" dirty="0"/>
              <a:t>  </a:t>
            </a:r>
          </a:p>
          <a:p>
            <a:r>
              <a:rPr lang="en-GB" dirty="0"/>
              <a:t> 7.1 </a:t>
            </a:r>
            <a:r>
              <a:rPr lang="en-GB" dirty="0" err="1"/>
              <a:t>Akrabalı</a:t>
            </a:r>
            <a:r>
              <a:rPr lang="en-GB" dirty="0"/>
              <a:t> </a:t>
            </a:r>
            <a:r>
              <a:rPr lang="en-GB" dirty="0" err="1"/>
              <a:t>Yetiştirmeden</a:t>
            </a:r>
            <a:r>
              <a:rPr lang="en-GB" dirty="0"/>
              <a:t> </a:t>
            </a:r>
            <a:r>
              <a:rPr lang="en-GB" dirty="0" err="1"/>
              <a:t>Yararlanılması</a:t>
            </a:r>
            <a:r>
              <a:rPr lang="en-GB" dirty="0"/>
              <a:t> </a:t>
            </a:r>
          </a:p>
          <a:p>
            <a:r>
              <a:rPr lang="en-GB" dirty="0"/>
              <a:t> 7.2 </a:t>
            </a:r>
            <a:r>
              <a:rPr lang="en-GB" dirty="0" err="1"/>
              <a:t>Akrabalı</a:t>
            </a:r>
            <a:r>
              <a:rPr lang="en-GB" dirty="0"/>
              <a:t> </a:t>
            </a:r>
            <a:r>
              <a:rPr lang="en-GB" dirty="0" err="1"/>
              <a:t>Yetiştirmenin</a:t>
            </a:r>
            <a:r>
              <a:rPr lang="en-GB" dirty="0"/>
              <a:t> </a:t>
            </a:r>
            <a:r>
              <a:rPr lang="en-GB" dirty="0" err="1"/>
              <a:t>Hesaplanması</a:t>
            </a:r>
            <a:r>
              <a:rPr lang="en-GB" dirty="0"/>
              <a:t> </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1073" y="2525503"/>
            <a:ext cx="2351843" cy="3383913"/>
          </a:xfrm>
          <a:prstGeom prst="rect">
            <a:avLst/>
          </a:prstGeom>
        </p:spPr>
      </p:pic>
      <p:sp>
        <p:nvSpPr>
          <p:cNvPr id="9" name="Metin kutusu 8"/>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4190190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556</TotalTime>
  <Words>1038</Words>
  <Application>Microsoft Office PowerPoint</Application>
  <PresentationFormat>Geniş ekran</PresentationFormat>
  <Paragraphs>162</Paragraphs>
  <Slides>18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18</vt:i4>
      </vt:variant>
    </vt:vector>
  </HeadingPairs>
  <TitlesOfParts>
    <vt:vector size="25" baseType="lpstr">
      <vt:lpstr>Arial</vt:lpstr>
      <vt:lpstr>Bodoni MT Poster Compressed</vt:lpstr>
      <vt:lpstr>Garamond</vt:lpstr>
      <vt:lpstr>Tekton Pro</vt:lpstr>
      <vt:lpstr>Times New Roman</vt:lpstr>
      <vt:lpstr>Wingdings</vt:lpstr>
      <vt:lpstr>Organik</vt:lpstr>
      <vt:lpstr>İçsu Balıkları Yetiştiriciliği</vt:lpstr>
      <vt:lpstr>PowerPoint Sunusu</vt:lpstr>
      <vt:lpstr>İçsu Balıkları Yetiştiriciliği</vt:lpstr>
      <vt:lpstr>İçsu Balıkları Yetiştiriciliği</vt:lpstr>
      <vt:lpstr>İçsu Balıkları Yetiştiriciliği</vt:lpstr>
      <vt:lpstr>İçsu Balıkları Yetiştiriciliği</vt:lpstr>
      <vt:lpstr>İçsu Balıkları Yetiştiriciliği</vt:lpstr>
      <vt:lpstr>İçsu Balıkları Yetiştiriciliği</vt:lpstr>
      <vt:lpstr>İçsu Balıkları Yetiştiriciliği</vt:lpstr>
      <vt:lpstr>İçsu Balıkları Yetiştiriciliği</vt:lpstr>
      <vt:lpstr>PowerPoint Sunusu</vt:lpstr>
      <vt:lpstr>İÇSU BALIKLARI YETİŞTİRİCİLİĞİ</vt:lpstr>
      <vt:lpstr>İÇSU BALIKLARI YETİŞTİRİCİLİĞİ</vt:lpstr>
      <vt:lpstr>İÇSU BALIKLARI YETİŞTİRİCİLİĞİ</vt:lpstr>
      <vt:lpstr>İÇSU BALIKLARI YETİŞTİRİCİLİĞİ</vt:lpstr>
      <vt:lpstr>İÇSU BALIKLARI YETİŞTİRİCİLİĞİ</vt:lpstr>
      <vt:lpstr>İÇSU BALIKLARI YETİŞTİRİCİLİĞİ</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Akasya Topçu</dc:creator>
  <cp:lastModifiedBy>?</cp:lastModifiedBy>
  <cp:revision>77</cp:revision>
  <dcterms:created xsi:type="dcterms:W3CDTF">2017-06-01T08:33:22Z</dcterms:created>
  <dcterms:modified xsi:type="dcterms:W3CDTF">2018-01-11T14:30:35Z</dcterms:modified>
</cp:coreProperties>
</file>