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</p:sldMasterIdLst>
  <p:notesMasterIdLst>
    <p:notesMasterId r:id="rId11"/>
  </p:notesMasterIdLst>
  <p:sldIdLst>
    <p:sldId id="282" r:id="rId2"/>
    <p:sldId id="284" r:id="rId3"/>
    <p:sldId id="289" r:id="rId4"/>
    <p:sldId id="277" r:id="rId5"/>
    <p:sldId id="264" r:id="rId6"/>
    <p:sldId id="278" r:id="rId7"/>
    <p:sldId id="280" r:id="rId8"/>
    <p:sldId id="273" r:id="rId9"/>
    <p:sldId id="290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8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CF166-928F-4D7E-B865-3F86DE88F684}" type="datetimeFigureOut">
              <a:rPr lang="tr-TR" smtClean="0"/>
              <a:t>20.1.2018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CCAAD-08EF-47DF-9F06-C6CE3B544A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1793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2C092-1F79-4FC6-BB39-9836510AF7B0}" type="datetimeFigureOut">
              <a:rPr lang="tr-TR" smtClean="0"/>
              <a:t>20.1.2018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BF7DC-17FE-4C4F-A19B-C19795832B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2167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2C092-1F79-4FC6-BB39-9836510AF7B0}" type="datetimeFigureOut">
              <a:rPr lang="tr-TR" smtClean="0"/>
              <a:t>20.1.2018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BF7DC-17FE-4C4F-A19B-C19795832B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3362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2C092-1F79-4FC6-BB39-9836510AF7B0}" type="datetimeFigureOut">
              <a:rPr lang="tr-TR" smtClean="0"/>
              <a:t>20.1.2018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BF7DC-17FE-4C4F-A19B-C19795832B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9663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2C092-1F79-4FC6-BB39-9836510AF7B0}" type="datetimeFigureOut">
              <a:rPr lang="tr-TR" smtClean="0"/>
              <a:t>20.1.2018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BF7DC-17FE-4C4F-A19B-C19795832B24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0115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2C092-1F79-4FC6-BB39-9836510AF7B0}" type="datetimeFigureOut">
              <a:rPr lang="tr-TR" smtClean="0"/>
              <a:t>20.1.2018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BF7DC-17FE-4C4F-A19B-C19795832B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75550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2C092-1F79-4FC6-BB39-9836510AF7B0}" type="datetimeFigureOut">
              <a:rPr lang="tr-TR" smtClean="0"/>
              <a:t>20.1.2018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BF7DC-17FE-4C4F-A19B-C19795832B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88628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2C092-1F79-4FC6-BB39-9836510AF7B0}" type="datetimeFigureOut">
              <a:rPr lang="tr-TR" smtClean="0"/>
              <a:t>20.1.2018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BF7DC-17FE-4C4F-A19B-C19795832B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0037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2C092-1F79-4FC6-BB39-9836510AF7B0}" type="datetimeFigureOut">
              <a:rPr lang="tr-TR" smtClean="0"/>
              <a:t>20.1.2018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BF7DC-17FE-4C4F-A19B-C19795832B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49780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2C092-1F79-4FC6-BB39-9836510AF7B0}" type="datetimeFigureOut">
              <a:rPr lang="tr-TR" smtClean="0"/>
              <a:t>20.1.2018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BF7DC-17FE-4C4F-A19B-C19795832B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0543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2C092-1F79-4FC6-BB39-9836510AF7B0}" type="datetimeFigureOut">
              <a:rPr lang="tr-TR" smtClean="0"/>
              <a:t>20.1.2018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BF7DC-17FE-4C4F-A19B-C19795832B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339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2C092-1F79-4FC6-BB39-9836510AF7B0}" type="datetimeFigureOut">
              <a:rPr lang="tr-TR" smtClean="0"/>
              <a:t>20.1.2018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BF7DC-17FE-4C4F-A19B-C19795832B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8954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2C092-1F79-4FC6-BB39-9836510AF7B0}" type="datetimeFigureOut">
              <a:rPr lang="tr-TR" smtClean="0"/>
              <a:t>20.1.2018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BF7DC-17FE-4C4F-A19B-C19795832B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9299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2C092-1F79-4FC6-BB39-9836510AF7B0}" type="datetimeFigureOut">
              <a:rPr lang="tr-TR" smtClean="0"/>
              <a:t>20.1.2018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BF7DC-17FE-4C4F-A19B-C19795832B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5020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2C092-1F79-4FC6-BB39-9836510AF7B0}" type="datetimeFigureOut">
              <a:rPr lang="tr-TR" smtClean="0"/>
              <a:t>20.1.2018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BF7DC-17FE-4C4F-A19B-C19795832B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4186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2C092-1F79-4FC6-BB39-9836510AF7B0}" type="datetimeFigureOut">
              <a:rPr lang="tr-TR" smtClean="0"/>
              <a:t>20.1.2018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BF7DC-17FE-4C4F-A19B-C19795832B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0191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2C092-1F79-4FC6-BB39-9836510AF7B0}" type="datetimeFigureOut">
              <a:rPr lang="tr-TR" smtClean="0"/>
              <a:t>20.1.2018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BF7DC-17FE-4C4F-A19B-C19795832B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46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2C092-1F79-4FC6-BB39-9836510AF7B0}" type="datetimeFigureOut">
              <a:rPr lang="tr-TR" smtClean="0"/>
              <a:t>20.1.2018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BF7DC-17FE-4C4F-A19B-C19795832B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8822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532C092-1F79-4FC6-BB39-9836510AF7B0}" type="datetimeFigureOut">
              <a:rPr lang="tr-TR" smtClean="0"/>
              <a:t>20.1.2018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BF7DC-17FE-4C4F-A19B-C19795832B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71600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  <p:sldLayoutId id="2147483833" r:id="rId13"/>
    <p:sldLayoutId id="2147483834" r:id="rId14"/>
    <p:sldLayoutId id="2147483835" r:id="rId15"/>
    <p:sldLayoutId id="2147483836" r:id="rId16"/>
    <p:sldLayoutId id="214748383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mtClean="0"/>
              <a:t>KAMBİYO  </a:t>
            </a:r>
            <a:r>
              <a:rPr lang="tr-TR" dirty="0" smtClean="0"/>
              <a:t>SENETLERİ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tr-TR" dirty="0" smtClean="0"/>
          </a:p>
          <a:p>
            <a:r>
              <a:rPr lang="tr-TR" sz="5400" dirty="0" smtClean="0"/>
              <a:t>BONO ÇEK POLİÇE</a:t>
            </a: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3490365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KAMBİYO SENETLERİNİN NİTELİKLERİ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Kambiyo senetleri kanunen emre yazılır.</a:t>
            </a:r>
          </a:p>
          <a:p>
            <a:r>
              <a:rPr lang="tr-TR" dirty="0" smtClean="0"/>
              <a:t>Kambiyo senetleri ibraz edilen senetlerdir.</a:t>
            </a:r>
          </a:p>
          <a:p>
            <a:r>
              <a:rPr lang="tr-TR" dirty="0" smtClean="0"/>
              <a:t>Kambiyo</a:t>
            </a:r>
            <a:r>
              <a:rPr lang="tr-TR" dirty="0"/>
              <a:t> </a:t>
            </a:r>
            <a:r>
              <a:rPr lang="tr-TR" dirty="0" smtClean="0"/>
              <a:t>senetleri Para yerine geçen senetlerdir.</a:t>
            </a:r>
          </a:p>
          <a:p>
            <a:r>
              <a:rPr lang="tr-TR" dirty="0" smtClean="0"/>
              <a:t>Kambiyo senetleri para alacaklarının karşılığında düzenlenir.</a:t>
            </a:r>
          </a:p>
          <a:p>
            <a:r>
              <a:rPr lang="tr-TR" dirty="0" smtClean="0"/>
              <a:t>Kambiyo senetleri tedavül senetleridir.</a:t>
            </a:r>
          </a:p>
          <a:p>
            <a:r>
              <a:rPr lang="tr-TR" dirty="0" smtClean="0"/>
              <a:t>Kambiyo senetlerinde müteselsil sorumluluk vardır.</a:t>
            </a:r>
          </a:p>
          <a:p>
            <a:r>
              <a:rPr lang="tr-TR" dirty="0" smtClean="0"/>
              <a:t>Kambiyo senetlerinde özel şekil şartı vardır.</a:t>
            </a:r>
          </a:p>
          <a:p>
            <a:r>
              <a:rPr lang="tr-TR" dirty="0" smtClean="0"/>
              <a:t>Kambiyo senetlerinde özel takip yolları vardır.</a:t>
            </a:r>
          </a:p>
          <a:p>
            <a:r>
              <a:rPr lang="tr-TR" dirty="0" smtClean="0"/>
              <a:t>İmzaların istiklali ilkesi vardır, mücerretlik ilkesi vardır.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6572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CİRO İŞLEMLERİ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ciro emre yazılı senetlerin devredilmesinde kullanılan çifte yetki veren havale işlemidir.</a:t>
            </a:r>
          </a:p>
          <a:p>
            <a:r>
              <a:rPr lang="tr-TR" dirty="0"/>
              <a:t>Ciro, bir senet üzerindeki hakları başka bir kişiye kayıtsız, şartsız devredilmesidir. Ciro eden kişiye ciranta denir. Ciro Kambiyo senetlerinin arka yüzüne veya senede eklenen  </a:t>
            </a:r>
            <a:r>
              <a:rPr lang="tr-TR" dirty="0" err="1" smtClean="0"/>
              <a:t>alonja</a:t>
            </a:r>
            <a:r>
              <a:rPr lang="tr-TR" dirty="0" smtClean="0"/>
              <a:t> </a:t>
            </a:r>
            <a:r>
              <a:rPr lang="tr-TR" dirty="0"/>
              <a:t>yapılır. Ciro iki şekilde yapılır.</a:t>
            </a:r>
          </a:p>
          <a:p>
            <a:r>
              <a:rPr lang="tr-TR" dirty="0"/>
              <a:t>Tam Ciro :  Ciranta, senedin arka yüzüne ciro yapacağı kimsenin ad, soyadını varsa </a:t>
            </a:r>
            <a:r>
              <a:rPr lang="tr-TR" dirty="0"/>
              <a:t>U</a:t>
            </a:r>
            <a:r>
              <a:rPr lang="tr-TR" dirty="0" smtClean="0"/>
              <a:t>nvanı </a:t>
            </a:r>
            <a:r>
              <a:rPr lang="tr-TR" dirty="0"/>
              <a:t>ve ödeyiniz kelimesini yazarak altına imzasını atar</a:t>
            </a:r>
            <a:r>
              <a:rPr lang="tr-TR" dirty="0" smtClean="0"/>
              <a:t>. Kimin ismine yazılmışsa ondan başkası tahsil edemez.</a:t>
            </a:r>
            <a:endParaRPr lang="tr-TR" dirty="0"/>
          </a:p>
          <a:p>
            <a:r>
              <a:rPr lang="tr-TR" dirty="0"/>
              <a:t>Beyaz ciro :  Kime  yapıldığı belli olmayan cirodur, ciranta senedin arka yüzüne ödeyiniz yazarak imzasını atar</a:t>
            </a:r>
            <a:r>
              <a:rPr lang="tr-TR" dirty="0" smtClean="0"/>
              <a:t>. Kimin elindeyse o tahsil eder.</a:t>
            </a:r>
            <a:endParaRPr lang="tr-TR" dirty="0"/>
          </a:p>
          <a:p>
            <a:r>
              <a:rPr lang="tr-TR" dirty="0"/>
              <a:t> Hamiline ciro beyaz cirodur. Hamiline yazılı senetlerde ciro yapılması senedin şeklini etkilemez. Cirantanın hamiline karşı sorumluluğuna neden olur.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9442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BONO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Bono, nakit parası olmadığı için belli bir vadede ödemek üzere yapılan senettir</a:t>
            </a:r>
            <a:r>
              <a:rPr lang="tr-TR" dirty="0" smtClean="0"/>
              <a:t>.  </a:t>
            </a:r>
            <a:r>
              <a:rPr lang="tr-TR" dirty="0"/>
              <a:t>Nama ve emre yazılır</a:t>
            </a:r>
            <a:r>
              <a:rPr lang="tr-TR" dirty="0" smtClean="0"/>
              <a:t>. Kredi aracı niteliği taşır.</a:t>
            </a:r>
            <a:endParaRPr lang="tr-TR" dirty="0"/>
          </a:p>
          <a:p>
            <a:r>
              <a:rPr lang="tr-TR" dirty="0"/>
              <a:t>Bono, Borçlu tarafından doldurularak imzalanan ve belli bir miktarın belli bir süre sonra ödeneceğini bildiren ve alıcıya verilen iki taraflı emre muharrer senettir</a:t>
            </a:r>
            <a:r>
              <a:rPr lang="tr-TR" dirty="0" smtClean="0"/>
              <a:t>.</a:t>
            </a:r>
          </a:p>
          <a:p>
            <a:r>
              <a:rPr lang="tr-TR" dirty="0"/>
              <a:t>Borçlu (Muhatap) ; bonoya yazdığı miktarı ödeyecek kişidir.</a:t>
            </a:r>
          </a:p>
          <a:p>
            <a:r>
              <a:rPr lang="tr-TR" dirty="0"/>
              <a:t>Alacaklı  (Lehtar) ; bono bedelini tahsil edecek kişidir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35110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Bono bu şekilde düzenlenir</a:t>
            </a:r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195458"/>
              </p:ext>
            </p:extLst>
          </p:nvPr>
        </p:nvGraphicFramePr>
        <p:xfrm>
          <a:off x="684212" y="719666"/>
          <a:ext cx="11322258" cy="3514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2258"/>
              </a:tblGrid>
              <a:tr h="3514404">
                <a:tc>
                  <a:txBody>
                    <a:bodyPr/>
                    <a:lstStyle/>
                    <a:p>
                      <a:endParaRPr lang="tr-TR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r-TR" sz="2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Vade Tarihi              Türk Lirası             Tanzim (Düzenleme) Tarihi ve Yeri </a:t>
                      </a:r>
                    </a:p>
                    <a:p>
                      <a:endParaRPr lang="tr-TR" sz="2800" b="0" i="0" u="none" strike="noStrike" kern="1200" baseline="0" dirty="0" smtClean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tr-TR" sz="2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İşbu </a:t>
                      </a:r>
                      <a:r>
                        <a:rPr lang="tr-TR" sz="2800" b="1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bono </a:t>
                      </a:r>
                      <a:r>
                        <a:rPr lang="tr-TR" sz="2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mukabilinde ……… tarihinde Bay ....................... veya </a:t>
                      </a:r>
                      <a:r>
                        <a:rPr lang="tr-TR" sz="2800" b="0" i="0" u="none" strike="noStrike" kern="1200" baseline="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emrühavalesine</a:t>
                      </a:r>
                      <a:r>
                        <a:rPr lang="tr-TR" sz="2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…………………….da ...............................TL ödeyeceğim.</a:t>
                      </a:r>
                    </a:p>
                    <a:p>
                      <a:r>
                        <a:rPr lang="tr-TR" sz="2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tr-TR" sz="2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Tanzim eden (Düzenleyen) </a:t>
                      </a:r>
                      <a:endParaRPr lang="tr-T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000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Bono iki şekilde tahsil edilir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Borcun vadesi geldiğinde lehtar  (alacaklı), muhataba (borçluya) başvurarak tahsil eder ve senedi verir.</a:t>
            </a:r>
          </a:p>
          <a:p>
            <a:r>
              <a:rPr lang="tr-TR" dirty="0"/>
              <a:t>Lehtar (alacaklı) ödeme zamanını beklemeden bankaya senedi </a:t>
            </a:r>
            <a:r>
              <a:rPr lang="tr-TR" dirty="0" err="1"/>
              <a:t>iskonto</a:t>
            </a:r>
            <a:r>
              <a:rPr lang="tr-TR" dirty="0"/>
              <a:t> ettirir (kırdırır) borç vadesi geldiğinde borçlu borcunu bankaya öder</a:t>
            </a:r>
            <a:r>
              <a:rPr lang="tr-TR" dirty="0" smtClean="0"/>
              <a:t>.</a:t>
            </a:r>
          </a:p>
          <a:p>
            <a:r>
              <a:rPr lang="tr-TR" dirty="0"/>
              <a:t> Bankaya </a:t>
            </a:r>
            <a:r>
              <a:rPr lang="tr-TR" dirty="0" err="1"/>
              <a:t>iskonto</a:t>
            </a:r>
            <a:r>
              <a:rPr lang="tr-TR" dirty="0"/>
              <a:t> </a:t>
            </a:r>
            <a:r>
              <a:rPr lang="tr-TR" dirty="0" smtClean="0"/>
              <a:t>ettirirken </a:t>
            </a:r>
            <a:r>
              <a:rPr lang="tr-TR" dirty="0"/>
              <a:t>borçlunun bir kaybı yada kazancı yoktur.</a:t>
            </a:r>
          </a:p>
          <a:p>
            <a:r>
              <a:rPr lang="tr-TR" dirty="0"/>
              <a:t>Ancak lehtar ve banka kazançlıdır.</a:t>
            </a:r>
          </a:p>
          <a:p>
            <a:r>
              <a:rPr lang="tr-TR" dirty="0"/>
              <a:t>Lehtar vadeden önce parasını almış olur.</a:t>
            </a:r>
          </a:p>
          <a:p>
            <a:r>
              <a:rPr lang="tr-TR" dirty="0"/>
              <a:t>Banka ise senet üzerinden bir miktar </a:t>
            </a:r>
            <a:r>
              <a:rPr lang="tr-TR" dirty="0" err="1"/>
              <a:t>iskonto</a:t>
            </a:r>
            <a:r>
              <a:rPr lang="tr-TR" dirty="0"/>
              <a:t> keserek kazançlı olur.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8345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ÇEK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Çek bir bankaya hitaben yazılmış ve TTK’ da belirtilen hükümlere göre düzenlenmiş, ödeme emri niteliğinde olan kıymetli bir evraktır.</a:t>
            </a:r>
          </a:p>
          <a:p>
            <a:r>
              <a:rPr lang="tr-TR" dirty="0" smtClean="0"/>
              <a:t>Çek </a:t>
            </a:r>
            <a:r>
              <a:rPr lang="tr-TR" dirty="0" smtClean="0"/>
              <a:t>üçlü ilişkidir. </a:t>
            </a:r>
          </a:p>
          <a:p>
            <a:r>
              <a:rPr lang="tr-TR" dirty="0" smtClean="0"/>
              <a:t>Çeki </a:t>
            </a:r>
            <a:r>
              <a:rPr lang="tr-TR" dirty="0" smtClean="0"/>
              <a:t>düzenleyen (keşideci)</a:t>
            </a:r>
          </a:p>
          <a:p>
            <a:r>
              <a:rPr lang="tr-TR" dirty="0" smtClean="0"/>
              <a:t>Çeki ödeyecek banka şubesi borçlu(muhatap) </a:t>
            </a:r>
          </a:p>
          <a:p>
            <a:r>
              <a:rPr lang="tr-TR" dirty="0" smtClean="0"/>
              <a:t>Keşide edilmiş çeki elinde bulunduran alacaklı (hamil)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2615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POLİÇE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Poliçe uluslar arası ticarette ve bankaların taraf olduğu borç ilişkilerinde kullanılan bir senettir.</a:t>
            </a:r>
          </a:p>
          <a:p>
            <a:r>
              <a:rPr lang="tr-TR" dirty="0" smtClean="0"/>
              <a:t>Poliçe aynı çekte olduğu gibi üçlü ilişki söz konusudur</a:t>
            </a:r>
            <a:r>
              <a:rPr lang="tr-TR" dirty="0" smtClean="0"/>
              <a:t>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122359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Aval: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Ticari senetlerde ödemeden sorumlu olanların ödememesi durumunda üçüncü bir kişinin alacaklılara senet bedelini ödeyeceğine ilişkin verdiği güvenceye aval denir</a:t>
            </a:r>
            <a:r>
              <a:rPr lang="tr-TR" dirty="0" smtClean="0"/>
              <a:t>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7754134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2356</TotalTime>
  <Words>478</Words>
  <Application>Microsoft Office PowerPoint</Application>
  <PresentationFormat>Geniş ekran</PresentationFormat>
  <Paragraphs>50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 3</vt:lpstr>
      <vt:lpstr>İyon</vt:lpstr>
      <vt:lpstr>KAMBİYO  SENETLERİ</vt:lpstr>
      <vt:lpstr>KAMBİYO SENETLERİNİN NİTELİKLERİ</vt:lpstr>
      <vt:lpstr>CİRO İŞLEMLERİ</vt:lpstr>
      <vt:lpstr>BONO</vt:lpstr>
      <vt:lpstr>Bono bu şekilde düzenlenir</vt:lpstr>
      <vt:lpstr>Bono iki şekilde tahsil edilir </vt:lpstr>
      <vt:lpstr>ÇEK</vt:lpstr>
      <vt:lpstr>POLİÇE</vt:lpstr>
      <vt:lpstr>Aval: </vt:lpstr>
    </vt:vector>
  </TitlesOfParts>
  <Company>-==-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Melek</dc:creator>
  <cp:lastModifiedBy>Pelin Atila Yoruk</cp:lastModifiedBy>
  <cp:revision>91</cp:revision>
  <dcterms:created xsi:type="dcterms:W3CDTF">2017-04-17T11:31:48Z</dcterms:created>
  <dcterms:modified xsi:type="dcterms:W3CDTF">2018-01-19T23:10:22Z</dcterms:modified>
</cp:coreProperties>
</file>