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5" r:id="rId16"/>
    <p:sldId id="286" r:id="rId17"/>
    <p:sldId id="287" r:id="rId18"/>
    <p:sldId id="288" r:id="rId19"/>
    <p:sldId id="289" r:id="rId20"/>
    <p:sldId id="290" r:id="rId21"/>
    <p:sldId id="291"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51AB3-B337-4396-A733-B4152AAD5AC7}" type="datetimeFigureOut">
              <a:rPr lang="tr-TR" smtClean="0"/>
              <a:t>16.01.2018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881D7-A91B-4D8D-96B0-8607DF8460C3}" type="slidenum">
              <a:rPr lang="tr-TR" smtClean="0"/>
              <a:t>‹#›</a:t>
            </a:fld>
            <a:endParaRPr lang="tr-TR"/>
          </a:p>
        </p:txBody>
      </p:sp>
    </p:spTree>
    <p:extLst>
      <p:ext uri="{BB962C8B-B14F-4D97-AF65-F5344CB8AC3E}">
        <p14:creationId xmlns:p14="http://schemas.microsoft.com/office/powerpoint/2010/main" val="362580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773764B-EBCA-4C5D-B2D4-F03B3FF83CD7}"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6031570-1505-4957-B6C9-796F5CEDD589}" type="slidenum">
              <a:rPr lang="tr-TR" smtClean="0"/>
              <a:t>‹#›</a:t>
            </a:fld>
            <a:endParaRPr lang="tr-TR"/>
          </a:p>
        </p:txBody>
      </p:sp>
    </p:spTree>
    <p:extLst>
      <p:ext uri="{BB962C8B-B14F-4D97-AF65-F5344CB8AC3E}">
        <p14:creationId xmlns:p14="http://schemas.microsoft.com/office/powerpoint/2010/main" val="350916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773764B-EBCA-4C5D-B2D4-F03B3FF83CD7}"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6031570-1505-4957-B6C9-796F5CEDD589}" type="slidenum">
              <a:rPr lang="tr-TR" smtClean="0"/>
              <a:t>‹#›</a:t>
            </a:fld>
            <a:endParaRPr lang="tr-TR"/>
          </a:p>
        </p:txBody>
      </p:sp>
    </p:spTree>
    <p:extLst>
      <p:ext uri="{BB962C8B-B14F-4D97-AF65-F5344CB8AC3E}">
        <p14:creationId xmlns:p14="http://schemas.microsoft.com/office/powerpoint/2010/main" val="262123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773764B-EBCA-4C5D-B2D4-F03B3FF83CD7}"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6031570-1505-4957-B6C9-796F5CEDD589}" type="slidenum">
              <a:rPr lang="tr-TR" smtClean="0"/>
              <a:t>‹#›</a:t>
            </a:fld>
            <a:endParaRPr lang="tr-TR"/>
          </a:p>
        </p:txBody>
      </p:sp>
    </p:spTree>
    <p:extLst>
      <p:ext uri="{BB962C8B-B14F-4D97-AF65-F5344CB8AC3E}">
        <p14:creationId xmlns:p14="http://schemas.microsoft.com/office/powerpoint/2010/main" val="192830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773764B-EBCA-4C5D-B2D4-F03B3FF83CD7}"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6031570-1505-4957-B6C9-796F5CEDD589}" type="slidenum">
              <a:rPr lang="tr-TR" smtClean="0"/>
              <a:t>‹#›</a:t>
            </a:fld>
            <a:endParaRPr lang="tr-TR"/>
          </a:p>
        </p:txBody>
      </p:sp>
    </p:spTree>
    <p:extLst>
      <p:ext uri="{BB962C8B-B14F-4D97-AF65-F5344CB8AC3E}">
        <p14:creationId xmlns:p14="http://schemas.microsoft.com/office/powerpoint/2010/main" val="240044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773764B-EBCA-4C5D-B2D4-F03B3FF83CD7}" type="datetimeFigureOut">
              <a:rPr lang="tr-TR" smtClean="0"/>
              <a:t>16.01.2018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6031570-1505-4957-B6C9-796F5CEDD589}" type="slidenum">
              <a:rPr lang="tr-TR" smtClean="0"/>
              <a:t>‹#›</a:t>
            </a:fld>
            <a:endParaRPr lang="tr-TR"/>
          </a:p>
        </p:txBody>
      </p:sp>
    </p:spTree>
    <p:extLst>
      <p:ext uri="{BB962C8B-B14F-4D97-AF65-F5344CB8AC3E}">
        <p14:creationId xmlns:p14="http://schemas.microsoft.com/office/powerpoint/2010/main" val="261985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773764B-EBCA-4C5D-B2D4-F03B3FF83CD7}" type="datetimeFigureOut">
              <a:rPr lang="tr-TR" smtClean="0"/>
              <a:t>16.01.2018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6031570-1505-4957-B6C9-796F5CEDD589}" type="slidenum">
              <a:rPr lang="tr-TR" smtClean="0"/>
              <a:t>‹#›</a:t>
            </a:fld>
            <a:endParaRPr lang="tr-TR"/>
          </a:p>
        </p:txBody>
      </p:sp>
    </p:spTree>
    <p:extLst>
      <p:ext uri="{BB962C8B-B14F-4D97-AF65-F5344CB8AC3E}">
        <p14:creationId xmlns:p14="http://schemas.microsoft.com/office/powerpoint/2010/main" val="8412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773764B-EBCA-4C5D-B2D4-F03B3FF83CD7}" type="datetimeFigureOut">
              <a:rPr lang="tr-TR" smtClean="0"/>
              <a:t>16.01.2018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6031570-1505-4957-B6C9-796F5CEDD589}" type="slidenum">
              <a:rPr lang="tr-TR" smtClean="0"/>
              <a:t>‹#›</a:t>
            </a:fld>
            <a:endParaRPr lang="tr-TR"/>
          </a:p>
        </p:txBody>
      </p:sp>
    </p:spTree>
    <p:extLst>
      <p:ext uri="{BB962C8B-B14F-4D97-AF65-F5344CB8AC3E}">
        <p14:creationId xmlns:p14="http://schemas.microsoft.com/office/powerpoint/2010/main" val="297019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773764B-EBCA-4C5D-B2D4-F03B3FF83CD7}" type="datetimeFigureOut">
              <a:rPr lang="tr-TR" smtClean="0"/>
              <a:t>16.01.2018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6031570-1505-4957-B6C9-796F5CEDD589}" type="slidenum">
              <a:rPr lang="tr-TR" smtClean="0"/>
              <a:t>‹#›</a:t>
            </a:fld>
            <a:endParaRPr lang="tr-TR"/>
          </a:p>
        </p:txBody>
      </p:sp>
    </p:spTree>
    <p:extLst>
      <p:ext uri="{BB962C8B-B14F-4D97-AF65-F5344CB8AC3E}">
        <p14:creationId xmlns:p14="http://schemas.microsoft.com/office/powerpoint/2010/main" val="78072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773764B-EBCA-4C5D-B2D4-F03B3FF83CD7}" type="datetimeFigureOut">
              <a:rPr lang="tr-TR" smtClean="0"/>
              <a:t>16.01.2018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6031570-1505-4957-B6C9-796F5CEDD589}" type="slidenum">
              <a:rPr lang="tr-TR" smtClean="0"/>
              <a:t>‹#›</a:t>
            </a:fld>
            <a:endParaRPr lang="tr-TR"/>
          </a:p>
        </p:txBody>
      </p:sp>
    </p:spTree>
    <p:extLst>
      <p:ext uri="{BB962C8B-B14F-4D97-AF65-F5344CB8AC3E}">
        <p14:creationId xmlns:p14="http://schemas.microsoft.com/office/powerpoint/2010/main" val="15454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773764B-EBCA-4C5D-B2D4-F03B3FF83CD7}" type="datetimeFigureOut">
              <a:rPr lang="tr-TR" smtClean="0"/>
              <a:t>16.01.2018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6031570-1505-4957-B6C9-796F5CEDD589}" type="slidenum">
              <a:rPr lang="tr-TR" smtClean="0"/>
              <a:t>‹#›</a:t>
            </a:fld>
            <a:endParaRPr lang="tr-TR"/>
          </a:p>
        </p:txBody>
      </p:sp>
    </p:spTree>
    <p:extLst>
      <p:ext uri="{BB962C8B-B14F-4D97-AF65-F5344CB8AC3E}">
        <p14:creationId xmlns:p14="http://schemas.microsoft.com/office/powerpoint/2010/main" val="407752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773764B-EBCA-4C5D-B2D4-F03B3FF83CD7}" type="datetimeFigureOut">
              <a:rPr lang="tr-TR" smtClean="0"/>
              <a:t>16.01.2018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6031570-1505-4957-B6C9-796F5CEDD589}" type="slidenum">
              <a:rPr lang="tr-TR" smtClean="0"/>
              <a:t>‹#›</a:t>
            </a:fld>
            <a:endParaRPr lang="tr-TR"/>
          </a:p>
        </p:txBody>
      </p:sp>
    </p:spTree>
    <p:extLst>
      <p:ext uri="{BB962C8B-B14F-4D97-AF65-F5344CB8AC3E}">
        <p14:creationId xmlns:p14="http://schemas.microsoft.com/office/powerpoint/2010/main" val="248957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3764B-EBCA-4C5D-B2D4-F03B3FF83CD7}" type="datetimeFigureOut">
              <a:rPr lang="tr-TR" smtClean="0"/>
              <a:t>16.01.2018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31570-1505-4957-B6C9-796F5CEDD589}" type="slidenum">
              <a:rPr lang="tr-TR" smtClean="0"/>
              <a:t>‹#›</a:t>
            </a:fld>
            <a:endParaRPr lang="tr-TR"/>
          </a:p>
        </p:txBody>
      </p:sp>
    </p:spTree>
    <p:extLst>
      <p:ext uri="{BB962C8B-B14F-4D97-AF65-F5344CB8AC3E}">
        <p14:creationId xmlns:p14="http://schemas.microsoft.com/office/powerpoint/2010/main" val="396026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8213" y="620714"/>
            <a:ext cx="7772400" cy="1470025"/>
          </a:xfrm>
        </p:spPr>
        <p:txBody>
          <a:bodyPr>
            <a:normAutofit fontScale="90000"/>
          </a:bodyPr>
          <a:lstStyle/>
          <a:p>
            <a:pPr eaLnBrk="1" hangingPunct="1"/>
            <a:r>
              <a:rPr lang="tr-TR" altLang="tr-TR" smtClean="0"/>
              <a:t>İnsanda Biyolojik Çeşitlilik</a:t>
            </a:r>
            <a:endParaRPr lang="en-US" altLang="tr-TR" smtClean="0"/>
          </a:p>
        </p:txBody>
      </p:sp>
      <p:sp>
        <p:nvSpPr>
          <p:cNvPr id="3075" name="Rectangle 3"/>
          <p:cNvSpPr>
            <a:spLocks noGrp="1" noChangeArrowheads="1"/>
          </p:cNvSpPr>
          <p:nvPr>
            <p:ph type="subTitle" idx="1"/>
          </p:nvPr>
        </p:nvSpPr>
        <p:spPr>
          <a:xfrm>
            <a:off x="2711450" y="4581525"/>
            <a:ext cx="6400800" cy="1511300"/>
          </a:xfrm>
        </p:spPr>
        <p:txBody>
          <a:bodyPr/>
          <a:lstStyle/>
          <a:p>
            <a:pPr eaLnBrk="1" hangingPunct="1">
              <a:lnSpc>
                <a:spcPct val="80000"/>
              </a:lnSpc>
            </a:pPr>
            <a:r>
              <a:rPr lang="tr-TR" altLang="tr-TR" sz="2000" b="1"/>
              <a:t>PROF.DR.TİMUR GÜLTEKİN</a:t>
            </a:r>
          </a:p>
          <a:p>
            <a:pPr eaLnBrk="1" hangingPunct="1">
              <a:lnSpc>
                <a:spcPct val="80000"/>
              </a:lnSpc>
            </a:pPr>
            <a:endParaRPr lang="tr-TR" altLang="tr-TR" sz="2000" b="1"/>
          </a:p>
          <a:p>
            <a:pPr eaLnBrk="1" hangingPunct="1">
              <a:lnSpc>
                <a:spcPct val="80000"/>
              </a:lnSpc>
            </a:pPr>
            <a:r>
              <a:rPr lang="tr-TR" altLang="tr-TR" sz="2000"/>
              <a:t>ANKARA ÜNİVERSİTESİ, ANTROPOLOJİ BÖLÜMÜ</a:t>
            </a:r>
          </a:p>
          <a:p>
            <a:pPr eaLnBrk="1" hangingPunct="1">
              <a:lnSpc>
                <a:spcPct val="80000"/>
              </a:lnSpc>
            </a:pPr>
            <a:r>
              <a:rPr lang="tr-TR" altLang="tr-TR" sz="2000"/>
              <a:t>EMAİL: tgultekin@ankara.edu.tr</a:t>
            </a:r>
            <a:endParaRPr lang="en-US" altLang="tr-TR" sz="2000"/>
          </a:p>
        </p:txBody>
      </p:sp>
      <p:graphicFrame>
        <p:nvGraphicFramePr>
          <p:cNvPr id="3076" name="Object 4"/>
          <p:cNvGraphicFramePr>
            <a:graphicFrameLocks noChangeAspect="1"/>
          </p:cNvGraphicFramePr>
          <p:nvPr/>
        </p:nvGraphicFramePr>
        <p:xfrm>
          <a:off x="4727575" y="2492375"/>
          <a:ext cx="2051050" cy="1790700"/>
        </p:xfrm>
        <a:graphic>
          <a:graphicData uri="http://schemas.openxmlformats.org/presentationml/2006/ole">
            <mc:AlternateContent xmlns:mc="http://schemas.openxmlformats.org/markup-compatibility/2006">
              <mc:Choice xmlns:v="urn:schemas-microsoft-com:vml" Requires="v">
                <p:oleObj spid="_x0000_s1026" name="Drawing" r:id="rId3" imgW="2895600" imgH="2895600" progId="Canvas.Drawing.X">
                  <p:embed/>
                </p:oleObj>
              </mc:Choice>
              <mc:Fallback>
                <p:oleObj name="Drawing" r:id="rId3" imgW="2895600" imgH="2895600" progId="Canvas.Drawing.X">
                  <p:embed/>
                  <p:pic>
                    <p:nvPicPr>
                      <p:cNvPr id="30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2492375"/>
                        <a:ext cx="20510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36429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tr-TR" altLang="tr-TR" b="1" i="1" smtClean="0"/>
              <a:t>Hipotermi</a:t>
            </a:r>
          </a:p>
        </p:txBody>
      </p:sp>
      <p:sp>
        <p:nvSpPr>
          <p:cNvPr id="35843" name="Rectangle 3"/>
          <p:cNvSpPr>
            <a:spLocks noGrp="1" noChangeArrowheads="1"/>
          </p:cNvSpPr>
          <p:nvPr>
            <p:ph type="body" idx="1"/>
          </p:nvPr>
        </p:nvSpPr>
        <p:spPr/>
        <p:txBody>
          <a:bodyPr/>
          <a:lstStyle/>
          <a:p>
            <a:pPr>
              <a:buFontTx/>
              <a:buNone/>
            </a:pPr>
            <a:r>
              <a:rPr lang="tr-TR" altLang="tr-TR" b="1" smtClean="0"/>
              <a:t>   </a:t>
            </a:r>
            <a:r>
              <a:rPr lang="tr-TR" altLang="tr-TR" smtClean="0"/>
              <a:t>Hipotermi, merkezi vücut sıcaklığının 35°C altına düşmesidir. Ancak standart termometrelerle 35°C altındaki değerlerin ölçülmesi olanaksızdır. Bu nedenle hipotermi düşünülen hastalarda düşük sıcaklığı gösterebilen özel termometreler kullanılmalıdır. </a:t>
            </a:r>
          </a:p>
        </p:txBody>
      </p:sp>
    </p:spTree>
    <p:extLst>
      <p:ext uri="{BB962C8B-B14F-4D97-AF65-F5344CB8AC3E}">
        <p14:creationId xmlns:p14="http://schemas.microsoft.com/office/powerpoint/2010/main" val="200230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1981200" y="620713"/>
            <a:ext cx="8229600" cy="5510212"/>
          </a:xfrm>
        </p:spPr>
        <p:txBody>
          <a:bodyPr/>
          <a:lstStyle/>
          <a:p>
            <a:pPr>
              <a:lnSpc>
                <a:spcPct val="80000"/>
              </a:lnSpc>
            </a:pPr>
            <a:r>
              <a:rPr lang="tr-TR" altLang="tr-TR" sz="2000"/>
              <a:t>Lokal donmalarda en çok etkilenen bölgeler eller ve ayaklardır. Bunların yanında burun, kulak ve kornea sık etkilenen diğer dokulardır. Klinik olarak başlıca üç grupta incelenebilir:</a:t>
            </a:r>
            <a:endParaRPr lang="tr-TR" altLang="tr-TR" sz="2000" b="1"/>
          </a:p>
          <a:p>
            <a:pPr>
              <a:lnSpc>
                <a:spcPct val="80000"/>
              </a:lnSpc>
              <a:buFontTx/>
              <a:buNone/>
            </a:pPr>
            <a:r>
              <a:rPr lang="tr-TR" altLang="tr-TR" sz="2000" b="1"/>
              <a:t>	</a:t>
            </a:r>
          </a:p>
          <a:p>
            <a:pPr>
              <a:lnSpc>
                <a:spcPct val="80000"/>
              </a:lnSpc>
              <a:buFontTx/>
              <a:buNone/>
            </a:pPr>
            <a:r>
              <a:rPr lang="tr-TR" altLang="tr-TR" sz="2000" b="1"/>
              <a:t>	1. Soğuk şişliği:</a:t>
            </a:r>
            <a:r>
              <a:rPr lang="tr-TR" altLang="tr-TR" sz="2000"/>
              <a:t> Denizciler ve dağcılar sık etkilenen gruplardır. Burun, el ve ayakta soğuk nedeniyle oluşan kızarıklık, şişme ve bazen de deride soyulmalar olabilir. Hafif ve yüzeysel bir hasar vardır.</a:t>
            </a:r>
            <a:endParaRPr lang="tr-TR" altLang="tr-TR" sz="2000" b="1"/>
          </a:p>
          <a:p>
            <a:pPr>
              <a:lnSpc>
                <a:spcPct val="80000"/>
              </a:lnSpc>
              <a:buFontTx/>
              <a:buNone/>
            </a:pPr>
            <a:r>
              <a:rPr lang="tr-TR" altLang="tr-TR" sz="2000" b="1"/>
              <a:t>	</a:t>
            </a:r>
          </a:p>
          <a:p>
            <a:pPr>
              <a:lnSpc>
                <a:spcPct val="80000"/>
              </a:lnSpc>
              <a:buFontTx/>
              <a:buNone/>
            </a:pPr>
            <a:r>
              <a:rPr lang="tr-TR" altLang="tr-TR" sz="2000" b="1"/>
              <a:t>	2. Siper ayağı (trench foot):</a:t>
            </a:r>
            <a:r>
              <a:rPr lang="tr-TR" altLang="tr-TR" sz="2000"/>
              <a:t> Islak bot ya da ayakkabının uzun süre çıkarılmaması, havanın soğuk olması ve kişinin uzun süre hareketsiz kalması siper ayağının oluşmasında önemli etmenlerdir. Başlangıçta karıncalanma ve uyuşukluk görülür. Zaman içinde ilerler, ödem ve büller gelişir. Daha çok askerlerde ve balıkçılarda görülür.</a:t>
            </a:r>
            <a:endParaRPr lang="tr-TR" altLang="tr-TR" sz="2000" b="1"/>
          </a:p>
          <a:p>
            <a:pPr>
              <a:lnSpc>
                <a:spcPct val="80000"/>
              </a:lnSpc>
              <a:buFontTx/>
              <a:buNone/>
            </a:pPr>
            <a:endParaRPr lang="tr-TR" altLang="tr-TR" sz="2000" b="1"/>
          </a:p>
          <a:p>
            <a:pPr>
              <a:lnSpc>
                <a:spcPct val="80000"/>
              </a:lnSpc>
              <a:buFontTx/>
              <a:buNone/>
            </a:pPr>
            <a:r>
              <a:rPr lang="tr-TR" altLang="tr-TR" sz="2000" b="1"/>
              <a:t>	3. Soğuk ısırması:</a:t>
            </a:r>
            <a:r>
              <a:rPr lang="tr-TR" altLang="tr-TR" sz="2000"/>
              <a:t> Vücudun dış ortama soğukla temas eden herhangi bir yerinde olabilir. İskemi, nekroz ve hatta gangrenle sonuçlanabilir. Donan derinin yüzeyinde veziküller ya da büller olabilir.</a:t>
            </a:r>
          </a:p>
        </p:txBody>
      </p:sp>
    </p:spTree>
    <p:extLst>
      <p:ext uri="{BB962C8B-B14F-4D97-AF65-F5344CB8AC3E}">
        <p14:creationId xmlns:p14="http://schemas.microsoft.com/office/powerpoint/2010/main" val="170868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1847851" y="765175"/>
            <a:ext cx="5903913" cy="5106988"/>
          </a:xfrm>
        </p:spPr>
        <p:txBody>
          <a:bodyPr/>
          <a:lstStyle/>
          <a:p>
            <a:pPr>
              <a:lnSpc>
                <a:spcPct val="90000"/>
              </a:lnSpc>
            </a:pPr>
            <a:r>
              <a:rPr lang="tr-TR" altLang="tr-TR" sz="2400"/>
              <a:t>Bunların dışında aşırı şişme, eklem ağrısı, kırmızı ya da mavi renk değişimleri de donmalarda izlenen diğer değişikliklerdir.</a:t>
            </a:r>
          </a:p>
          <a:p>
            <a:pPr>
              <a:lnSpc>
                <a:spcPct val="90000"/>
              </a:lnSpc>
            </a:pPr>
            <a:r>
              <a:rPr lang="tr-TR" altLang="tr-TR" sz="2400"/>
              <a:t>Donma, dokuların soğuk hava, su, sıvı ya da gaza maruz kalması ile oluşan yaralanmadır. Soğuk dağ iklimi olan bölgelerde ve ülkelerde daha sık görülür. İnsan aslında sıcak iklime uygun bir canlıdır ve bu nedenle ısı kaybını azaltma mekanizması çok gelişmemiştir. Uzun ve ince şekillerinden dolayı kol ve bacaklar daha kolay ısı kaybeder ve daha kolay donarlar. </a:t>
            </a: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260350"/>
            <a:ext cx="29162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217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208213" y="192089"/>
            <a:ext cx="6838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just">
              <a:spcBef>
                <a:spcPct val="0"/>
              </a:spcBef>
              <a:buFontTx/>
              <a:buNone/>
            </a:pPr>
            <a:r>
              <a:rPr kumimoji="0" lang="tr-TR" altLang="tr-TR" sz="2000" b="1">
                <a:cs typeface="Times New Roman" panose="02020603050405020304" pitchFamily="18" charset="0"/>
              </a:rPr>
              <a:t>Tablo 3: Arktik Bölgede Yaşayan İnsanların Deri Sıcaklığı ve</a:t>
            </a:r>
            <a:endParaRPr kumimoji="0" lang="tr-TR" altLang="tr-TR" sz="2000" b="1"/>
          </a:p>
          <a:p>
            <a:pPr algn="just">
              <a:spcBef>
                <a:spcPct val="0"/>
              </a:spcBef>
              <a:buFontTx/>
              <a:buNone/>
            </a:pPr>
            <a:r>
              <a:rPr kumimoji="0" lang="tr-TR" altLang="tr-TR" sz="2000" b="1">
                <a:cs typeface="Times New Roman" panose="02020603050405020304" pitchFamily="18" charset="0"/>
              </a:rPr>
              <a:t> Kalp Atım Hızı Değerleri </a:t>
            </a:r>
            <a:r>
              <a:rPr kumimoji="0" lang="tr-TR" altLang="tr-TR" sz="2000">
                <a:cs typeface="Times New Roman" panose="02020603050405020304" pitchFamily="18" charset="0"/>
              </a:rPr>
              <a:t>(Harrıson; et. al., 1999).</a:t>
            </a:r>
            <a:endParaRPr kumimoji="0" lang="tr-TR" altLang="tr-TR" sz="2000"/>
          </a:p>
        </p:txBody>
      </p:sp>
      <p:graphicFrame>
        <p:nvGraphicFramePr>
          <p:cNvPr id="159747" name="Group 3"/>
          <p:cNvGraphicFramePr>
            <a:graphicFrameLocks noGrp="1"/>
          </p:cNvGraphicFramePr>
          <p:nvPr/>
        </p:nvGraphicFramePr>
        <p:xfrm>
          <a:off x="2405064" y="2420939"/>
          <a:ext cx="7794625" cy="3114685"/>
        </p:xfrm>
        <a:graphic>
          <a:graphicData uri="http://schemas.openxmlformats.org/drawingml/2006/table">
            <a:tbl>
              <a:tblPr/>
              <a:tblGrid>
                <a:gridCol w="1169987">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2046288">
                  <a:extLst>
                    <a:ext uri="{9D8B030D-6E8A-4147-A177-3AD203B41FA5}">
                      <a16:colId xmlns:a16="http://schemas.microsoft.com/office/drawing/2014/main" val="20002"/>
                    </a:ext>
                  </a:extLst>
                </a:gridCol>
                <a:gridCol w="1671637">
                  <a:extLst>
                    <a:ext uri="{9D8B030D-6E8A-4147-A177-3AD203B41FA5}">
                      <a16:colId xmlns:a16="http://schemas.microsoft.com/office/drawing/2014/main" val="20003"/>
                    </a:ext>
                  </a:extLst>
                </a:gridCol>
                <a:gridCol w="1538288">
                  <a:extLst>
                    <a:ext uri="{9D8B030D-6E8A-4147-A177-3AD203B41FA5}">
                      <a16:colId xmlns:a16="http://schemas.microsoft.com/office/drawing/2014/main" val="20004"/>
                    </a:ext>
                  </a:extLst>
                </a:gridCol>
              </a:tblGrid>
              <a:tr h="185397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Denek sayısı</a:t>
                      </a:r>
                      <a:endParaRPr kumimoji="1" lang="tr-TR"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Kalp atım sayısı        (dakikada)</a:t>
                      </a:r>
                      <a:endParaRPr kumimoji="1" lang="tr-TR"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Kan akım hızı (cm</a:t>
                      </a:r>
                      <a:r>
                        <a:rPr kumimoji="1" lang="tr-TR" sz="1800" b="0" i="0" u="none" strike="noStrike" cap="none" normalizeH="0" baseline="30000" smtClean="0">
                          <a:ln>
                            <a:noFill/>
                          </a:ln>
                          <a:solidFill>
                            <a:schemeClr val="tx1"/>
                          </a:solidFill>
                          <a:effectLst/>
                          <a:latin typeface="Times New Roman" pitchFamily="18" charset="0"/>
                          <a:cs typeface="Times New Roman" pitchFamily="18" charset="0"/>
                        </a:rPr>
                        <a:t>3</a:t>
                      </a: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1" lang="tr-TR"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Deri sıcaklığı (°C)</a:t>
                      </a:r>
                      <a:endParaRPr kumimoji="1" lang="tr-TR"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64005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Kontrol Grubu</a:t>
                      </a:r>
                      <a:endParaRPr kumimoji="1" lang="tr-TR"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5</a:t>
                      </a:r>
                      <a:endParaRPr kumimoji="1" lang="tr-TR"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122</a:t>
                      </a:r>
                      <a:endParaRPr kumimoji="1" lang="tr-TR"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4,7 </a:t>
                      </a:r>
                      <a:r>
                        <a:rPr kumimoji="1" lang="tr-TR" sz="1800" b="0" i="0" u="sng" strike="noStrike" cap="none" normalizeH="0" baseline="0" smtClean="0">
                          <a:ln>
                            <a:noFill/>
                          </a:ln>
                          <a:solidFill>
                            <a:schemeClr val="tx1"/>
                          </a:solidFill>
                          <a:effectLst/>
                          <a:latin typeface="Times New Roman" pitchFamily="18" charset="0"/>
                          <a:cs typeface="Times New Roman" pitchFamily="18" charset="0"/>
                        </a:rPr>
                        <a:t>+</a:t>
                      </a: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 0,19</a:t>
                      </a:r>
                      <a:endParaRPr kumimoji="1" lang="tr-TR"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32,8</a:t>
                      </a:r>
                      <a:endParaRPr kumimoji="1" lang="tr-TR"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206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Eskimo</a:t>
                      </a:r>
                      <a:endParaRPr kumimoji="1" lang="tr-TR"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6</a:t>
                      </a:r>
                      <a:endParaRPr kumimoji="1" lang="tr-TR"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148</a:t>
                      </a:r>
                      <a:endParaRPr kumimoji="1" lang="tr-TR"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8,6 </a:t>
                      </a:r>
                      <a:r>
                        <a:rPr kumimoji="1" lang="tr-TR" sz="1800" b="0" i="0" u="sng" strike="noStrike" cap="none" normalizeH="0" baseline="0" smtClean="0">
                          <a:ln>
                            <a:noFill/>
                          </a:ln>
                          <a:solidFill>
                            <a:schemeClr val="tx1"/>
                          </a:solidFill>
                          <a:effectLst/>
                          <a:latin typeface="Times New Roman" pitchFamily="18" charset="0"/>
                          <a:cs typeface="Times New Roman" pitchFamily="18" charset="0"/>
                        </a:rPr>
                        <a:t>+</a:t>
                      </a: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 0,43</a:t>
                      </a:r>
                      <a:endParaRPr kumimoji="1" lang="tr-TR"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1800" b="0" i="0" u="none" strike="noStrike" cap="none" normalizeH="0" baseline="0" smtClean="0">
                          <a:ln>
                            <a:noFill/>
                          </a:ln>
                          <a:solidFill>
                            <a:schemeClr val="tx1"/>
                          </a:solidFill>
                          <a:effectLst/>
                          <a:latin typeface="Times New Roman" pitchFamily="18" charset="0"/>
                          <a:cs typeface="Times New Roman" pitchFamily="18" charset="0"/>
                        </a:rPr>
                        <a:t>33,8</a:t>
                      </a:r>
                      <a:endParaRPr kumimoji="1" lang="tr-TR" sz="1800" b="0" i="0" u="none" strike="noStrike" cap="none" normalizeH="0" baseline="0" smtClean="0">
                        <a:ln>
                          <a:noFill/>
                        </a:ln>
                        <a:solidFill>
                          <a:schemeClr val="tx1"/>
                        </a:solidFill>
                        <a:effectLst/>
                        <a:latin typeface="Times New Roman" pitchFamily="18" charset="0"/>
                      </a:endParaRPr>
                    </a:p>
                  </a:txBody>
                  <a:tcPr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67160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847851" y="-93663"/>
            <a:ext cx="7999413" cy="338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lvl1pPr indent="449263">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just">
              <a:spcBef>
                <a:spcPct val="0"/>
              </a:spcBef>
              <a:buFontTx/>
              <a:buNone/>
            </a:pPr>
            <a:endParaRPr kumimoji="0" lang="tr-TR" altLang="tr-TR" sz="1800"/>
          </a:p>
          <a:p>
            <a:pPr algn="just">
              <a:spcBef>
                <a:spcPct val="0"/>
              </a:spcBef>
              <a:buFontTx/>
              <a:buNone/>
            </a:pPr>
            <a:r>
              <a:rPr kumimoji="0" lang="tr-TR" altLang="tr-TR" sz="1800">
                <a:cs typeface="Times New Roman" panose="02020603050405020304" pitchFamily="18" charset="0"/>
              </a:rPr>
              <a:t>Isı alışverişi, yukarıda anlattığımız yöntemlerin yanında, canlının vücut yapısı ile de ilişkilidir. Bu elemanları sıralayacak olursak;</a:t>
            </a:r>
            <a:endParaRPr kumimoji="0" lang="tr-TR" altLang="tr-TR" sz="1800"/>
          </a:p>
          <a:p>
            <a:pPr algn="just">
              <a:spcBef>
                <a:spcPct val="0"/>
              </a:spcBef>
              <a:buFontTx/>
              <a:buNone/>
            </a:pPr>
            <a:r>
              <a:rPr kumimoji="0" lang="tr-TR" altLang="tr-TR" sz="1800">
                <a:cs typeface="Times New Roman" panose="02020603050405020304" pitchFamily="18" charset="0"/>
              </a:rPr>
              <a:t>1. Vücut büyüklüğü</a:t>
            </a:r>
            <a:endParaRPr kumimoji="0" lang="tr-TR" altLang="tr-TR" sz="1800"/>
          </a:p>
          <a:p>
            <a:pPr algn="just">
              <a:spcBef>
                <a:spcPct val="0"/>
              </a:spcBef>
              <a:buFontTx/>
              <a:buNone/>
            </a:pPr>
            <a:r>
              <a:rPr kumimoji="0" lang="tr-TR" altLang="tr-TR" sz="1800">
                <a:cs typeface="Times New Roman" panose="02020603050405020304" pitchFamily="18" charset="0"/>
              </a:rPr>
              <a:t>2. Vücut şekli </a:t>
            </a:r>
            <a:endParaRPr kumimoji="0" lang="tr-TR" altLang="tr-TR" sz="1800"/>
          </a:p>
          <a:p>
            <a:pPr algn="just">
              <a:spcBef>
                <a:spcPct val="0"/>
              </a:spcBef>
              <a:buFontTx/>
              <a:buNone/>
            </a:pPr>
            <a:r>
              <a:rPr kumimoji="0" lang="tr-TR" altLang="tr-TR" sz="1800">
                <a:cs typeface="Times New Roman" panose="02020603050405020304" pitchFamily="18" charset="0"/>
              </a:rPr>
              <a:t>3. Derialtı yağ tabakasının kalınlığı</a:t>
            </a:r>
            <a:endParaRPr kumimoji="0" lang="tr-TR" altLang="tr-TR" sz="1800"/>
          </a:p>
          <a:p>
            <a:pPr algn="just">
              <a:spcBef>
                <a:spcPct val="0"/>
              </a:spcBef>
              <a:buFontTx/>
              <a:buNone/>
            </a:pPr>
            <a:endParaRPr kumimoji="0" lang="tr-TR" altLang="tr-TR" sz="1800" b="1"/>
          </a:p>
          <a:p>
            <a:pPr algn="just">
              <a:spcBef>
                <a:spcPct val="0"/>
              </a:spcBef>
              <a:buFontTx/>
              <a:buNone/>
            </a:pPr>
            <a:endParaRPr kumimoji="0" lang="tr-TR" altLang="tr-TR" sz="1800" b="1"/>
          </a:p>
          <a:p>
            <a:pPr algn="just">
              <a:spcBef>
                <a:spcPct val="0"/>
              </a:spcBef>
              <a:buFontTx/>
              <a:buNone/>
            </a:pPr>
            <a:endParaRPr kumimoji="0" lang="tr-TR" altLang="tr-TR" sz="1800" b="1"/>
          </a:p>
          <a:p>
            <a:pPr algn="just">
              <a:spcBef>
                <a:spcPct val="0"/>
              </a:spcBef>
              <a:buFontTx/>
              <a:buNone/>
            </a:pPr>
            <a:endParaRPr kumimoji="0" lang="tr-TR" altLang="tr-TR" sz="1800" b="1"/>
          </a:p>
          <a:p>
            <a:pPr algn="just">
              <a:spcBef>
                <a:spcPct val="0"/>
              </a:spcBef>
              <a:buFontTx/>
              <a:buNone/>
            </a:pPr>
            <a:r>
              <a:rPr kumimoji="0" lang="tr-TR" altLang="tr-TR" sz="1800" b="1">
                <a:cs typeface="Times New Roman" panose="02020603050405020304" pitchFamily="18" charset="0"/>
              </a:rPr>
              <a:t>Tablo 4: Farklı Populasyonlarda Boy </a:t>
            </a:r>
            <a:r>
              <a:rPr kumimoji="0" lang="tr-TR" altLang="tr-TR" sz="1800" b="1"/>
              <a:t>/ </a:t>
            </a:r>
            <a:r>
              <a:rPr kumimoji="0" lang="tr-TR" altLang="tr-TR" sz="1800" b="1">
                <a:cs typeface="Times New Roman" panose="02020603050405020304" pitchFamily="18" charset="0"/>
              </a:rPr>
              <a:t>Ağırlığa (kğ) Oranından Elde Edilen Vücut Yüzey Alanı (m</a:t>
            </a:r>
            <a:r>
              <a:rPr kumimoji="0" lang="tr-TR" altLang="tr-TR" sz="1800" b="1" baseline="30000">
                <a:cs typeface="Times New Roman" panose="02020603050405020304" pitchFamily="18" charset="0"/>
              </a:rPr>
              <a:t>2</a:t>
            </a:r>
            <a:r>
              <a:rPr kumimoji="0" lang="tr-TR" altLang="tr-TR" sz="1800" b="1">
                <a:cs typeface="Times New Roman" panose="02020603050405020304" pitchFamily="18" charset="0"/>
              </a:rPr>
              <a:t>) Değerleri </a:t>
            </a:r>
            <a:r>
              <a:rPr kumimoji="0" lang="tr-TR" altLang="tr-TR" sz="1800">
                <a:cs typeface="Times New Roman" panose="02020603050405020304" pitchFamily="18" charset="0"/>
              </a:rPr>
              <a:t>(Harrıson; et. al., 1999).</a:t>
            </a:r>
            <a:endParaRPr kumimoji="0" lang="tr-TR" altLang="tr-TR" sz="1800"/>
          </a:p>
        </p:txBody>
      </p:sp>
      <p:graphicFrame>
        <p:nvGraphicFramePr>
          <p:cNvPr id="160771" name="Group 3"/>
          <p:cNvGraphicFramePr>
            <a:graphicFrameLocks noGrp="1"/>
          </p:cNvGraphicFramePr>
          <p:nvPr/>
        </p:nvGraphicFramePr>
        <p:xfrm>
          <a:off x="1919289" y="3429000"/>
          <a:ext cx="7705725" cy="1919288"/>
        </p:xfrm>
        <a:graphic>
          <a:graphicData uri="http://schemas.openxmlformats.org/drawingml/2006/table">
            <a:tbl>
              <a:tblPr/>
              <a:tblGrid>
                <a:gridCol w="1927225">
                  <a:extLst>
                    <a:ext uri="{9D8B030D-6E8A-4147-A177-3AD203B41FA5}">
                      <a16:colId xmlns:a16="http://schemas.microsoft.com/office/drawing/2014/main" val="20000"/>
                    </a:ext>
                  </a:extLst>
                </a:gridCol>
                <a:gridCol w="1925637">
                  <a:extLst>
                    <a:ext uri="{9D8B030D-6E8A-4147-A177-3AD203B41FA5}">
                      <a16:colId xmlns:a16="http://schemas.microsoft.com/office/drawing/2014/main" val="20001"/>
                    </a:ext>
                  </a:extLst>
                </a:gridCol>
                <a:gridCol w="1927225">
                  <a:extLst>
                    <a:ext uri="{9D8B030D-6E8A-4147-A177-3AD203B41FA5}">
                      <a16:colId xmlns:a16="http://schemas.microsoft.com/office/drawing/2014/main" val="20002"/>
                    </a:ext>
                  </a:extLst>
                </a:gridCol>
                <a:gridCol w="1925638">
                  <a:extLst>
                    <a:ext uri="{9D8B030D-6E8A-4147-A177-3AD203B41FA5}">
                      <a16:colId xmlns:a16="http://schemas.microsoft.com/office/drawing/2014/main" val="20003"/>
                    </a:ext>
                  </a:extLst>
                </a:gridCol>
              </a:tblGrid>
              <a:tr h="70127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Fransız</a:t>
                      </a:r>
                      <a:endParaRPr kumimoji="1" lang="tr-TR" sz="2000" b="0" i="0" u="none" strike="noStrike" cap="none" normalizeH="0" baseline="0" smtClean="0">
                        <a:ln>
                          <a:noFill/>
                        </a:ln>
                        <a:solidFill>
                          <a:schemeClr val="tx1"/>
                        </a:solidFill>
                        <a:effectLst/>
                        <a:latin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1"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T="45735" marB="4573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38</a:t>
                      </a:r>
                      <a:endParaRPr kumimoji="1" lang="tr-TR"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Somali</a:t>
                      </a:r>
                      <a:endParaRPr kumimoji="1" lang="tr-TR"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35</a:t>
                      </a:r>
                      <a:endParaRPr kumimoji="1" lang="tr-TR"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60821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Arnavut</a:t>
                      </a:r>
                      <a:endParaRPr kumimoji="1" lang="tr-TR"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37</a:t>
                      </a:r>
                      <a:endParaRPr kumimoji="1" lang="tr-TR"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Meksika</a:t>
                      </a:r>
                      <a:endParaRPr kumimoji="1" lang="tr-TR"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35</a:t>
                      </a:r>
                      <a:endParaRPr kumimoji="1" lang="tr-TR"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0980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Arap</a:t>
                      </a:r>
                      <a:endParaRPr kumimoji="1" lang="tr-TR"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36</a:t>
                      </a:r>
                      <a:endParaRPr kumimoji="1" lang="tr-TR"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And Dağı </a:t>
                      </a:r>
                      <a:endParaRPr kumimoji="1" lang="tr-TR"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tr-TR" sz="2000" b="0" i="0" u="none" strike="noStrike" cap="none" normalizeH="0" baseline="0" smtClean="0">
                          <a:ln>
                            <a:noFill/>
                          </a:ln>
                          <a:solidFill>
                            <a:schemeClr val="tx1"/>
                          </a:solidFill>
                          <a:effectLst/>
                          <a:latin typeface="Times New Roman" pitchFamily="18" charset="0"/>
                          <a:cs typeface="Times New Roman" pitchFamily="18" charset="0"/>
                        </a:rPr>
                        <a:t>32</a:t>
                      </a:r>
                      <a:endParaRPr kumimoji="1" lang="tr-TR"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1425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old adapt 10.6                                                00014790&#10;Hard Drive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731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34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old adapt 10.2                                                00014790&#10;Hard Drive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47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73383" y="707584"/>
            <a:ext cx="6675120" cy="5762336"/>
          </a:xfrm>
          <a:prstGeom prst="rect">
            <a:avLst/>
          </a:prstGeom>
        </p:spPr>
      </p:pic>
    </p:spTree>
    <p:extLst>
      <p:ext uri="{BB962C8B-B14F-4D97-AF65-F5344CB8AC3E}">
        <p14:creationId xmlns:p14="http://schemas.microsoft.com/office/powerpoint/2010/main" val="1849230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757170" y="782296"/>
            <a:ext cx="6677659" cy="5293407"/>
          </a:xfrm>
          <a:prstGeom prst="rect">
            <a:avLst/>
          </a:prstGeom>
        </p:spPr>
      </p:pic>
    </p:spTree>
    <p:extLst>
      <p:ext uri="{BB962C8B-B14F-4D97-AF65-F5344CB8AC3E}">
        <p14:creationId xmlns:p14="http://schemas.microsoft.com/office/powerpoint/2010/main" val="3630145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33439" y="378823"/>
            <a:ext cx="8412344" cy="6100354"/>
          </a:xfrm>
          <a:prstGeom prst="rect">
            <a:avLst/>
          </a:prstGeom>
        </p:spPr>
      </p:pic>
    </p:spTree>
    <p:extLst>
      <p:ext uri="{BB962C8B-B14F-4D97-AF65-F5344CB8AC3E}">
        <p14:creationId xmlns:p14="http://schemas.microsoft.com/office/powerpoint/2010/main" val="414641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tr-TR" altLang="tr-TR" dirty="0" smtClean="0"/>
              <a:t>Soğuk İklime Uyum</a:t>
            </a:r>
          </a:p>
        </p:txBody>
      </p:sp>
      <p:sp>
        <p:nvSpPr>
          <p:cNvPr id="27651" name="Rectangle 3"/>
          <p:cNvSpPr>
            <a:spLocks noGrp="1" noChangeArrowheads="1"/>
          </p:cNvSpPr>
          <p:nvPr>
            <p:ph type="body" idx="1"/>
          </p:nvPr>
        </p:nvSpPr>
        <p:spPr>
          <a:xfrm>
            <a:off x="2209800" y="1981200"/>
            <a:ext cx="7772400" cy="4400550"/>
          </a:xfrm>
        </p:spPr>
        <p:txBody>
          <a:bodyPr/>
          <a:lstStyle/>
          <a:p>
            <a:pPr algn="just"/>
            <a:r>
              <a:rPr lang="tr-TR" altLang="zh-CN" sz="2400" dirty="0"/>
              <a:t>Yerkürede ısı farklılıkları ±50ºC arasında değişirken, </a:t>
            </a:r>
            <a:r>
              <a:rPr lang="tr-TR" altLang="zh-CN" sz="2400" dirty="0" err="1"/>
              <a:t>ay’da</a:t>
            </a:r>
            <a:r>
              <a:rPr lang="tr-TR" altLang="zh-CN" sz="2400" dirty="0"/>
              <a:t> gündüz +125º C gece ise -160ºC arasında değişir</a:t>
            </a:r>
            <a:r>
              <a:rPr lang="en-GB" altLang="zh-CN" sz="2400" dirty="0">
                <a:ea typeface="宋体" panose="02010600030101010101" pitchFamily="2" charset="-122"/>
              </a:rPr>
              <a:t> </a:t>
            </a:r>
            <a:endParaRPr lang="tr-TR" altLang="tr-TR" sz="2400" dirty="0"/>
          </a:p>
          <a:p>
            <a:pPr algn="just"/>
            <a:r>
              <a:rPr lang="tr-TR" altLang="tr-TR" sz="2400" dirty="0"/>
              <a:t>Uzun zaman kutuplarda yaşayan toplumların bazal metabolizma hızlarında görülen yükselme vücut için ek bir enerji kaynağıdır</a:t>
            </a:r>
          </a:p>
          <a:p>
            <a:pPr algn="just"/>
            <a:r>
              <a:rPr lang="tr-TR" altLang="tr-TR" sz="2400" dirty="0"/>
              <a:t>Soğuğa karşı insan organizmasının gösterdiği uyumsal tepki, yüksek enerji sağlayan besin maddelerinin fazlaca tüketilmesiyle mümkün olan fizyolojik değişimin sonucudur</a:t>
            </a:r>
          </a:p>
          <a:p>
            <a:pPr algn="just"/>
            <a:r>
              <a:rPr lang="tr-TR" altLang="tr-TR" sz="2400" dirty="0"/>
              <a:t>İklim ve yüz yapısı arasındaki ilişki </a:t>
            </a:r>
          </a:p>
        </p:txBody>
      </p:sp>
    </p:spTree>
    <p:extLst>
      <p:ext uri="{BB962C8B-B14F-4D97-AF65-F5344CB8AC3E}">
        <p14:creationId xmlns:p14="http://schemas.microsoft.com/office/powerpoint/2010/main" val="3620187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708310" y="31921"/>
            <a:ext cx="6775380" cy="6794157"/>
          </a:xfrm>
          <a:prstGeom prst="rect">
            <a:avLst/>
          </a:prstGeom>
        </p:spPr>
      </p:pic>
    </p:spTree>
    <p:extLst>
      <p:ext uri="{BB962C8B-B14F-4D97-AF65-F5344CB8AC3E}">
        <p14:creationId xmlns:p14="http://schemas.microsoft.com/office/powerpoint/2010/main" val="1500470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19349" y="169817"/>
            <a:ext cx="9496697" cy="6583680"/>
          </a:xfrm>
          <a:prstGeom prst="rect">
            <a:avLst/>
          </a:prstGeom>
        </p:spPr>
      </p:pic>
    </p:spTree>
    <p:extLst>
      <p:ext uri="{BB962C8B-B14F-4D97-AF65-F5344CB8AC3E}">
        <p14:creationId xmlns:p14="http://schemas.microsoft.com/office/powerpoint/2010/main" val="1916827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2209800" y="620714"/>
            <a:ext cx="7772400" cy="5475287"/>
          </a:xfrm>
        </p:spPr>
        <p:txBody>
          <a:bodyPr>
            <a:normAutofit lnSpcReduction="10000"/>
          </a:bodyPr>
          <a:lstStyle/>
          <a:p>
            <a:pPr algn="just">
              <a:lnSpc>
                <a:spcPct val="80000"/>
              </a:lnSpc>
            </a:pPr>
            <a:r>
              <a:rPr lang="tr-TR" altLang="tr-TR"/>
              <a:t>Eğer vücut ısısı 34.4 santigrad dereceye düşerse, beyindeki hipotalamusun, vücut ısısını kontrol yeteneği bozulur, 29.4 santigrad derecede bu ısı düzenleme yeteneği kaybolur ve ölüm gerçekleşir.</a:t>
            </a:r>
          </a:p>
          <a:p>
            <a:pPr algn="just">
              <a:lnSpc>
                <a:spcPct val="80000"/>
              </a:lnSpc>
            </a:pPr>
            <a:r>
              <a:rPr lang="tr-TR" altLang="tr-TR"/>
              <a:t>İnsanoğlunun düşük ısı karşısındaki direnci sınırsız değildir; örneğin en ufak bir kültürel araç gereç olmaksızın -15 santigrad derecenin altında uzun süre kalamayız ve donar ölürüz.</a:t>
            </a:r>
          </a:p>
          <a:p>
            <a:pPr algn="just">
              <a:lnSpc>
                <a:spcPct val="80000"/>
              </a:lnSpc>
            </a:pPr>
            <a:r>
              <a:rPr lang="tr-TR" altLang="tr-TR"/>
              <a:t>Hangi topluluk olursa olsun, insan ısıyı uzun süre bedeninde tutabilme gibi bir fizyolojik uyumdan yoksundur.</a:t>
            </a:r>
          </a:p>
          <a:p>
            <a:pPr algn="just">
              <a:lnSpc>
                <a:spcPct val="80000"/>
              </a:lnSpc>
            </a:pPr>
            <a:r>
              <a:rPr lang="tr-TR" altLang="tr-TR"/>
              <a:t>İnsan Bünye olarak, sıcak ve kurak bölgelere soğuk bölgelerden daha iyi uyum sağlar. Vücuttaki kıl sisteminin çok az gelişmiş olması bu yeteneğin temelinde yatan önemli bir faktördür.</a:t>
            </a:r>
            <a:endParaRPr lang="en-GB" altLang="tr-TR"/>
          </a:p>
        </p:txBody>
      </p:sp>
    </p:spTree>
    <p:extLst>
      <p:ext uri="{BB962C8B-B14F-4D97-AF65-F5344CB8AC3E}">
        <p14:creationId xmlns:p14="http://schemas.microsoft.com/office/powerpoint/2010/main" val="261882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tr-TR" altLang="tr-TR" sz="4000" b="1"/>
              <a:t>Vücut  Isısını  Yükselten </a:t>
            </a:r>
            <a:br>
              <a:rPr lang="tr-TR" altLang="tr-TR" sz="4000" b="1"/>
            </a:br>
            <a:r>
              <a:rPr lang="tr-TR" altLang="tr-TR" sz="4000" b="1"/>
              <a:t> Mekanizmalar: </a:t>
            </a:r>
          </a:p>
        </p:txBody>
      </p:sp>
      <p:sp>
        <p:nvSpPr>
          <p:cNvPr id="29699" name="Rectangle 3"/>
          <p:cNvSpPr>
            <a:spLocks noGrp="1" noChangeArrowheads="1"/>
          </p:cNvSpPr>
          <p:nvPr>
            <p:ph type="body" idx="1"/>
          </p:nvPr>
        </p:nvSpPr>
        <p:spPr/>
        <p:txBody>
          <a:bodyPr/>
          <a:lstStyle/>
          <a:p>
            <a:pPr>
              <a:buFontTx/>
              <a:buNone/>
            </a:pPr>
            <a:r>
              <a:rPr lang="tr-TR" altLang="tr-TR" b="1" smtClean="0"/>
              <a:t>1.</a:t>
            </a:r>
            <a:r>
              <a:rPr lang="tr-TR" altLang="tr-TR" smtClean="0"/>
              <a:t>    </a:t>
            </a:r>
            <a:r>
              <a:rPr lang="tr-TR" altLang="tr-TR" b="1" smtClean="0"/>
              <a:t>Damarların  daralması</a:t>
            </a:r>
          </a:p>
          <a:p>
            <a:pPr>
              <a:buFontTx/>
              <a:buNone/>
            </a:pPr>
            <a:r>
              <a:rPr lang="tr-TR" altLang="tr-TR" b="1" smtClean="0"/>
              <a:t>2.</a:t>
            </a:r>
            <a:r>
              <a:rPr lang="tr-TR" altLang="tr-TR" smtClean="0"/>
              <a:t>    </a:t>
            </a:r>
            <a:r>
              <a:rPr lang="tr-TR" altLang="tr-TR" b="1" smtClean="0"/>
              <a:t>Piloereksiyon (tüylerin  dikleşmesi) </a:t>
            </a:r>
          </a:p>
          <a:p>
            <a:pPr>
              <a:buFontTx/>
              <a:buNone/>
            </a:pPr>
            <a:r>
              <a:rPr lang="tr-TR" altLang="tr-TR" b="1" smtClean="0"/>
              <a:t>3.</a:t>
            </a:r>
            <a:r>
              <a:rPr lang="tr-TR" altLang="tr-TR" smtClean="0"/>
              <a:t>    </a:t>
            </a:r>
            <a:r>
              <a:rPr lang="tr-TR" altLang="tr-TR" b="1" smtClean="0"/>
              <a:t>Isı  Oluşumunun  Artması:</a:t>
            </a:r>
            <a:endParaRPr lang="tr-TR" altLang="tr-TR" smtClean="0"/>
          </a:p>
          <a:p>
            <a:pPr>
              <a:buFontTx/>
              <a:buNone/>
            </a:pPr>
            <a:r>
              <a:rPr lang="tr-TR" altLang="tr-TR" b="1" smtClean="0"/>
              <a:t>		Titreme</a:t>
            </a:r>
          </a:p>
          <a:p>
            <a:pPr>
              <a:buFontTx/>
              <a:buNone/>
            </a:pPr>
            <a:r>
              <a:rPr lang="tr-TR" altLang="tr-TR" b="1" smtClean="0"/>
              <a:t>		Kimyasal  ısı  oluşumu</a:t>
            </a:r>
          </a:p>
          <a:p>
            <a:pPr>
              <a:buFontTx/>
              <a:buNone/>
            </a:pPr>
            <a:r>
              <a:rPr lang="tr-TR" altLang="tr-TR" b="1" smtClean="0"/>
              <a:t>		Tiroid  bezinin  çalışmasının  artması</a:t>
            </a:r>
          </a:p>
        </p:txBody>
      </p:sp>
    </p:spTree>
    <p:extLst>
      <p:ext uri="{BB962C8B-B14F-4D97-AF65-F5344CB8AC3E}">
        <p14:creationId xmlns:p14="http://schemas.microsoft.com/office/powerpoint/2010/main" val="84355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1703388" y="1412876"/>
            <a:ext cx="8640762" cy="4175125"/>
          </a:xfrm>
        </p:spPr>
        <p:txBody>
          <a:bodyPr/>
          <a:lstStyle/>
          <a:p>
            <a:pPr>
              <a:buFontTx/>
              <a:buNone/>
            </a:pPr>
            <a:r>
              <a:rPr lang="tr-TR" altLang="tr-TR" b="1" smtClean="0"/>
              <a:t>	1.</a:t>
            </a:r>
            <a:r>
              <a:rPr lang="tr-TR" altLang="tr-TR" smtClean="0"/>
              <a:t>    </a:t>
            </a:r>
            <a:r>
              <a:rPr lang="tr-TR" altLang="tr-TR" b="1" smtClean="0"/>
              <a:t>Damarların  daralması:</a:t>
            </a:r>
          </a:p>
          <a:p>
            <a:pPr>
              <a:buFontTx/>
              <a:buNone/>
            </a:pPr>
            <a:r>
              <a:rPr lang="tr-TR" altLang="tr-TR" b="1" smtClean="0"/>
              <a:t>	</a:t>
            </a:r>
            <a:r>
              <a:rPr lang="tr-TR" altLang="tr-TR" smtClean="0"/>
              <a:t>Vücut  ısısı  düştüğünde  beynimizdeki  ısı düzenleme  merkezinden  gelen uyarılar tüm derialtı  damarlarına  daralmasını  söyler. Böylece  derin  dokulardan  deriye  olan  kan akımı  ve  dolayısıyla  ısı  transferi  azalır. Vücut  ısısı  korunmaya  çalışılır.</a:t>
            </a:r>
          </a:p>
        </p:txBody>
      </p:sp>
    </p:spTree>
    <p:extLst>
      <p:ext uri="{BB962C8B-B14F-4D97-AF65-F5344CB8AC3E}">
        <p14:creationId xmlns:p14="http://schemas.microsoft.com/office/powerpoint/2010/main" val="344805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1847850" y="1981200"/>
            <a:ext cx="8496300" cy="4114800"/>
          </a:xfrm>
        </p:spPr>
        <p:txBody>
          <a:bodyPr/>
          <a:lstStyle/>
          <a:p>
            <a:pPr>
              <a:buFontTx/>
              <a:buNone/>
            </a:pPr>
            <a:r>
              <a:rPr lang="tr-TR" altLang="tr-TR" b="1" smtClean="0"/>
              <a:t>	2.</a:t>
            </a:r>
            <a:r>
              <a:rPr lang="tr-TR" altLang="tr-TR" smtClean="0"/>
              <a:t>   </a:t>
            </a:r>
            <a:r>
              <a:rPr lang="tr-TR" altLang="tr-TR" b="1" smtClean="0"/>
              <a:t>Piloereksiyon (tüylerin  dikleşmesi): </a:t>
            </a:r>
            <a:r>
              <a:rPr lang="tr-TR" altLang="tr-TR" smtClean="0"/>
              <a:t>Bu  mekanizma  insanlarda  önemli  olmamakla beraber  aşağı  sınıf  hayvanlarda  </a:t>
            </a:r>
          </a:p>
          <a:p>
            <a:pPr>
              <a:buFontTx/>
              <a:buNone/>
            </a:pPr>
            <a:r>
              <a:rPr lang="tr-TR" altLang="tr-TR" smtClean="0"/>
              <a:t>	tüylerin  dikleşerek  aralarında  deriye  yakın  </a:t>
            </a:r>
          </a:p>
          <a:p>
            <a:pPr>
              <a:buFontTx/>
              <a:buNone/>
            </a:pPr>
            <a:r>
              <a:rPr lang="tr-TR" altLang="tr-TR" smtClean="0"/>
              <a:t>    kalın  bir  “yalıtkan  hava  tabakası’nı tutmalarını  ve  çevreye  ısı  transferini </a:t>
            </a:r>
          </a:p>
          <a:p>
            <a:pPr>
              <a:buFontTx/>
              <a:buNone/>
            </a:pPr>
            <a:r>
              <a:rPr lang="tr-TR" altLang="tr-TR" smtClean="0"/>
              <a:t>   büyük  ölçüde  azaltmalarını  sağlar.</a:t>
            </a:r>
          </a:p>
        </p:txBody>
      </p:sp>
    </p:spTree>
    <p:extLst>
      <p:ext uri="{BB962C8B-B14F-4D97-AF65-F5344CB8AC3E}">
        <p14:creationId xmlns:p14="http://schemas.microsoft.com/office/powerpoint/2010/main" val="16273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1981200" y="836613"/>
            <a:ext cx="8229600" cy="5294312"/>
          </a:xfrm>
        </p:spPr>
        <p:txBody>
          <a:bodyPr/>
          <a:lstStyle/>
          <a:p>
            <a:pPr>
              <a:lnSpc>
                <a:spcPct val="90000"/>
              </a:lnSpc>
              <a:buFontTx/>
              <a:buNone/>
            </a:pPr>
            <a:r>
              <a:rPr lang="tr-TR" altLang="tr-TR" b="1"/>
              <a:t>	3.</a:t>
            </a:r>
            <a:r>
              <a:rPr lang="tr-TR" altLang="tr-TR"/>
              <a:t>    </a:t>
            </a:r>
            <a:r>
              <a:rPr lang="tr-TR" altLang="tr-TR" b="1"/>
              <a:t>Isı  Oluşumunun  Artması:</a:t>
            </a:r>
            <a:r>
              <a:rPr lang="tr-TR" altLang="tr-TR"/>
              <a:t> </a:t>
            </a:r>
          </a:p>
          <a:p>
            <a:pPr>
              <a:lnSpc>
                <a:spcPct val="90000"/>
              </a:lnSpc>
              <a:buFontTx/>
              <a:buNone/>
            </a:pPr>
            <a:r>
              <a:rPr lang="tr-TR" altLang="tr-TR"/>
              <a:t>	</a:t>
            </a:r>
            <a:r>
              <a:rPr lang="tr-TR" altLang="tr-TR" b="1"/>
              <a:t>Titreme: </a:t>
            </a:r>
            <a:r>
              <a:rPr lang="tr-TR" altLang="tr-TR"/>
              <a:t>Deriden  ve  omurilikten  gelen  soğukluk  </a:t>
            </a:r>
          </a:p>
          <a:p>
            <a:pPr>
              <a:lnSpc>
                <a:spcPct val="90000"/>
              </a:lnSpc>
              <a:buFontTx/>
              <a:buNone/>
            </a:pPr>
            <a:r>
              <a:rPr lang="tr-TR" altLang="tr-TR"/>
              <a:t>	sinyalleri beynimizdeki “titreme  merkezini uyardığında  bu  merkez  aktive  olur  ve  kaslara titreme  emrini  verir. Soğukluk belirli  bir  kritik  düzeyin  üzerine  çıkıldığında  </a:t>
            </a:r>
          </a:p>
          <a:p>
            <a:pPr>
              <a:lnSpc>
                <a:spcPct val="90000"/>
              </a:lnSpc>
              <a:buFontTx/>
              <a:buNone/>
            </a:pPr>
            <a:r>
              <a:rPr lang="tr-TR" altLang="tr-TR"/>
              <a:t>	titreme  başlar. Merkezden  kaslara  gönderilen  sinyaller  ritmik </a:t>
            </a:r>
          </a:p>
          <a:p>
            <a:pPr>
              <a:lnSpc>
                <a:spcPct val="90000"/>
              </a:lnSpc>
              <a:buFontTx/>
              <a:buNone/>
            </a:pPr>
            <a:r>
              <a:rPr lang="tr-TR" altLang="tr-TR"/>
              <a:t>	olmadığından  kaslarda  sarsı  yaratmazlar. Maksimum  titreme  sırasında  vücutta  ısı  üretimi  4–5  katına  yükselebilir.</a:t>
            </a:r>
          </a:p>
        </p:txBody>
      </p:sp>
    </p:spTree>
    <p:extLst>
      <p:ext uri="{BB962C8B-B14F-4D97-AF65-F5344CB8AC3E}">
        <p14:creationId xmlns:p14="http://schemas.microsoft.com/office/powerpoint/2010/main" val="371773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2063750" y="1981200"/>
            <a:ext cx="8135938" cy="4114800"/>
          </a:xfrm>
        </p:spPr>
        <p:txBody>
          <a:bodyPr/>
          <a:lstStyle/>
          <a:p>
            <a:r>
              <a:rPr lang="tr-TR" altLang="tr-TR" b="1" smtClean="0"/>
              <a:t>Kimyasal  ısı  oluşumu:</a:t>
            </a:r>
            <a:r>
              <a:rPr lang="tr-TR" altLang="tr-TR" smtClean="0"/>
              <a:t> Sinirsel  uyarı  ile  hücrelerin  besin  </a:t>
            </a:r>
          </a:p>
          <a:p>
            <a:pPr>
              <a:buFontTx/>
              <a:buNone/>
            </a:pPr>
            <a:r>
              <a:rPr lang="tr-TR" altLang="tr-TR" smtClean="0"/>
              <a:t>	maddelerini  vücudun  normal  fonksiyonu  </a:t>
            </a:r>
          </a:p>
          <a:p>
            <a:pPr>
              <a:buFontTx/>
              <a:buNone/>
            </a:pPr>
            <a:r>
              <a:rPr lang="tr-TR" altLang="tr-TR" smtClean="0"/>
              <a:t>	için  gerekenden  daha  fazla  enerji  yaratacak şekilde  metabolize  etmesi  ve  dolayısıyla ısı  oluşumunu  arttırmasıdır. </a:t>
            </a:r>
          </a:p>
        </p:txBody>
      </p:sp>
    </p:spTree>
    <p:extLst>
      <p:ext uri="{BB962C8B-B14F-4D97-AF65-F5344CB8AC3E}">
        <p14:creationId xmlns:p14="http://schemas.microsoft.com/office/powerpoint/2010/main" val="324930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1981200" y="620713"/>
            <a:ext cx="8229600" cy="5510212"/>
          </a:xfrm>
        </p:spPr>
        <p:txBody>
          <a:bodyPr/>
          <a:lstStyle/>
          <a:p>
            <a:pPr>
              <a:lnSpc>
                <a:spcPct val="90000"/>
              </a:lnSpc>
            </a:pPr>
            <a:r>
              <a:rPr lang="tr-TR" altLang="tr-TR" sz="2400" b="1"/>
              <a:t>Tiroid  bezinin  çalışmasının  artması:</a:t>
            </a:r>
            <a:r>
              <a:rPr lang="tr-TR" altLang="tr-TR" sz="2400"/>
              <a:t> Vücut  ısısının  düştüğünü  haber  alan  ısı  düzenleme  </a:t>
            </a:r>
          </a:p>
          <a:p>
            <a:pPr>
              <a:lnSpc>
                <a:spcPct val="90000"/>
              </a:lnSpc>
              <a:buFontTx/>
              <a:buNone/>
            </a:pPr>
            <a:r>
              <a:rPr lang="tr-TR" altLang="tr-TR" sz="2400"/>
              <a:t>	merkezi  beynimizdeki  başka  bir  merkezi  uyarır. Bu  merkez  de  tiroid  bezini  uyararak  fazla  miktarda </a:t>
            </a:r>
          </a:p>
          <a:p>
            <a:pPr>
              <a:lnSpc>
                <a:spcPct val="90000"/>
              </a:lnSpc>
              <a:buFontTx/>
              <a:buNone/>
            </a:pPr>
            <a:r>
              <a:rPr lang="tr-TR" altLang="tr-TR" sz="2400"/>
              <a:t>	hormon  salgılamasını  sağlar. Tiroid  hormonları  metabolizmayı  hızlandırır. Böylece  hücrelerde  başka  bir  kimyasal  ısı  oluşumu  </a:t>
            </a:r>
          </a:p>
          <a:p>
            <a:pPr>
              <a:lnSpc>
                <a:spcPct val="90000"/>
              </a:lnSpc>
              <a:buFontTx/>
              <a:buNone/>
            </a:pPr>
            <a:r>
              <a:rPr lang="tr-TR" altLang="tr-TR" sz="2400"/>
              <a:t>	mekanizması  çalıştırılmış  olur. Ancak  metabolizmadaki  bu  hızlanma  ani  olmaz. Tiroid  hormonları  yavaş  gelişen  ama  uzun  süren  bir  ısı  </a:t>
            </a:r>
          </a:p>
          <a:p>
            <a:pPr>
              <a:lnSpc>
                <a:spcPct val="90000"/>
              </a:lnSpc>
              <a:buFontTx/>
              <a:buNone/>
            </a:pPr>
            <a:r>
              <a:rPr lang="tr-TR" altLang="tr-TR" sz="2400"/>
              <a:t>	artışına  sebep  olurlar. Kutuplarda  aylarca  kalan  askeri  personelde, eskimolarda, soğuk  iklimlerde   yaşayan  insanlarda  guatr  görülme  </a:t>
            </a:r>
          </a:p>
          <a:p>
            <a:pPr>
              <a:lnSpc>
                <a:spcPct val="90000"/>
              </a:lnSpc>
              <a:buFontTx/>
              <a:buNone/>
            </a:pPr>
            <a:r>
              <a:rPr lang="tr-TR" altLang="tr-TR" sz="2400"/>
              <a:t>	sıklığının  yüksek  olmasında  soğuğun  etkisi  vardır.</a:t>
            </a:r>
          </a:p>
        </p:txBody>
      </p:sp>
    </p:spTree>
    <p:extLst>
      <p:ext uri="{BB962C8B-B14F-4D97-AF65-F5344CB8AC3E}">
        <p14:creationId xmlns:p14="http://schemas.microsoft.com/office/powerpoint/2010/main" val="12408005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465</Words>
  <Application>Microsoft Office PowerPoint</Application>
  <PresentationFormat>Geniş ekran</PresentationFormat>
  <Paragraphs>91</Paragraphs>
  <Slides>21</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21</vt:i4>
      </vt:variant>
    </vt:vector>
  </HeadingPairs>
  <TitlesOfParts>
    <vt:vector size="29" baseType="lpstr">
      <vt:lpstr>宋体</vt:lpstr>
      <vt:lpstr>Arial</vt:lpstr>
      <vt:lpstr>Calibri</vt:lpstr>
      <vt:lpstr>Calibri Light</vt:lpstr>
      <vt:lpstr>等线</vt:lpstr>
      <vt:lpstr>Times New Roman</vt:lpstr>
      <vt:lpstr>Office Teması</vt:lpstr>
      <vt:lpstr>Drawing</vt:lpstr>
      <vt:lpstr>İnsanda Biyolojik Çeşitlilik</vt:lpstr>
      <vt:lpstr>Soğuk İklime Uyum</vt:lpstr>
      <vt:lpstr>PowerPoint Sunusu</vt:lpstr>
      <vt:lpstr>Vücut  Isısını  Yükselten   Mekanizmalar: </vt:lpstr>
      <vt:lpstr>PowerPoint Sunusu</vt:lpstr>
      <vt:lpstr>PowerPoint Sunusu</vt:lpstr>
      <vt:lpstr>PowerPoint Sunusu</vt:lpstr>
      <vt:lpstr>PowerPoint Sunusu</vt:lpstr>
      <vt:lpstr>PowerPoint Sunusu</vt:lpstr>
      <vt:lpstr>Hipotermi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Soğuk İklimeUyum</dc:title>
  <dc:creator>Windows Kullanıcısı</dc:creator>
  <cp:lastModifiedBy>Windows Kullanıcısı</cp:lastModifiedBy>
  <cp:revision>7</cp:revision>
  <dcterms:created xsi:type="dcterms:W3CDTF">2018-01-15T19:32:40Z</dcterms:created>
  <dcterms:modified xsi:type="dcterms:W3CDTF">2018-01-16T11:27:52Z</dcterms:modified>
</cp:coreProperties>
</file>