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65" r:id="rId4"/>
    <p:sldId id="266" r:id="rId5"/>
    <p:sldId id="258" r:id="rId6"/>
    <p:sldId id="271" r:id="rId7"/>
    <p:sldId id="263" r:id="rId8"/>
    <p:sldId id="269" r:id="rId9"/>
    <p:sldId id="261" r:id="rId10"/>
    <p:sldId id="264" r:id="rId11"/>
    <p:sldId id="262" r:id="rId12"/>
    <p:sldId id="260" r:id="rId13"/>
    <p:sldId id="268" r:id="rId14"/>
    <p:sldId id="259" r:id="rId15"/>
    <p:sldId id="272"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81252077865266836"/>
          <c:y val="0.73611111111111116"/>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clustered"/>
        <c:varyColors val="0"/>
        <c:ser>
          <c:idx val="0"/>
          <c:order val="0"/>
          <c:tx>
            <c:strRef>
              <c:f>Sayfa1!$H$5</c:f>
              <c:strCache>
                <c:ptCount val="1"/>
                <c:pt idx="0">
                  <c:v>milyon ton</c:v>
                </c:pt>
              </c:strCache>
            </c:strRef>
          </c:tx>
          <c:spPr>
            <a:solidFill>
              <a:schemeClr val="accent2"/>
            </a:solidFill>
            <a:ln>
              <a:noFill/>
            </a:ln>
            <a:effectLst/>
          </c:spPr>
          <c:invertIfNegative val="0"/>
          <c:cat>
            <c:strRef>
              <c:f>Sayfa1!$G$6:$G$15</c:f>
              <c:strCache>
                <c:ptCount val="10"/>
                <c:pt idx="0">
                  <c:v>Sudi Arabistan</c:v>
                </c:pt>
                <c:pt idx="1">
                  <c:v>Rusya </c:v>
                </c:pt>
                <c:pt idx="2">
                  <c:v>ABD</c:v>
                </c:pt>
                <c:pt idx="3">
                  <c:v>Kanada</c:v>
                </c:pt>
                <c:pt idx="4">
                  <c:v>Iran</c:v>
                </c:pt>
                <c:pt idx="5">
                  <c:v>Çin</c:v>
                </c:pt>
                <c:pt idx="6">
                  <c:v>Irak</c:v>
                </c:pt>
                <c:pt idx="7">
                  <c:v>BAE</c:v>
                </c:pt>
                <c:pt idx="8">
                  <c:v>Kuveyt</c:v>
                </c:pt>
                <c:pt idx="9">
                  <c:v>Brezilya</c:v>
                </c:pt>
              </c:strCache>
            </c:strRef>
          </c:cat>
          <c:val>
            <c:numRef>
              <c:f>Sayfa1!$H$6:$H$15</c:f>
              <c:numCache>
                <c:formatCode>General</c:formatCode>
                <c:ptCount val="10"/>
                <c:pt idx="0">
                  <c:v>583</c:v>
                </c:pt>
                <c:pt idx="1">
                  <c:v>546</c:v>
                </c:pt>
                <c:pt idx="2">
                  <c:v>537</c:v>
                </c:pt>
                <c:pt idx="3">
                  <c:v>220</c:v>
                </c:pt>
                <c:pt idx="4">
                  <c:v>200</c:v>
                </c:pt>
                <c:pt idx="5">
                  <c:v>200</c:v>
                </c:pt>
                <c:pt idx="6">
                  <c:v>191</c:v>
                </c:pt>
                <c:pt idx="7">
                  <c:v>182</c:v>
                </c:pt>
                <c:pt idx="8">
                  <c:v>159</c:v>
                </c:pt>
                <c:pt idx="9">
                  <c:v>135</c:v>
                </c:pt>
              </c:numCache>
            </c:numRef>
          </c:val>
          <c:extLst>
            <c:ext xmlns:c16="http://schemas.microsoft.com/office/drawing/2014/chart" uri="{C3380CC4-5D6E-409C-BE32-E72D297353CC}">
              <c16:uniqueId val="{00000000-7716-4CA2-B7C7-82D8CD7C78AD}"/>
            </c:ext>
          </c:extLst>
        </c:ser>
        <c:dLbls>
          <c:showLegendKey val="0"/>
          <c:showVal val="0"/>
          <c:showCatName val="0"/>
          <c:showSerName val="0"/>
          <c:showPercent val="0"/>
          <c:showBubbleSize val="0"/>
        </c:dLbls>
        <c:gapWidth val="182"/>
        <c:axId val="371541183"/>
        <c:axId val="371534527"/>
      </c:barChart>
      <c:catAx>
        <c:axId val="371541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tr-TR"/>
          </a:p>
        </c:txPr>
        <c:crossAx val="371534527"/>
        <c:crosses val="autoZero"/>
        <c:auto val="1"/>
        <c:lblAlgn val="ctr"/>
        <c:lblOffset val="100"/>
        <c:noMultiLvlLbl val="0"/>
      </c:catAx>
      <c:valAx>
        <c:axId val="3715345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tr-TR"/>
          </a:p>
        </c:txPr>
        <c:crossAx val="371541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clustered"/>
        <c:varyColors val="0"/>
        <c:ser>
          <c:idx val="0"/>
          <c:order val="0"/>
          <c:tx>
            <c:strRef>
              <c:f>Sayfa2!$I$2</c:f>
              <c:strCache>
                <c:ptCount val="1"/>
                <c:pt idx="0">
                  <c:v>MİLYON TON</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tr-TR"/>
              </a:p>
            </c:txP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a:noFill/>
                    </a:ln>
                    <a:effectLst/>
                  </c:spPr>
                </c15:leaderLines>
              </c:ext>
            </c:extLst>
          </c:dLbls>
          <c:cat>
            <c:strRef>
              <c:f>Sayfa2!$H$3:$H$12</c:f>
              <c:strCache>
                <c:ptCount val="10"/>
                <c:pt idx="0">
                  <c:v>Sudi Arabistan </c:v>
                </c:pt>
                <c:pt idx="1">
                  <c:v>Rusya</c:v>
                </c:pt>
                <c:pt idx="2">
                  <c:v>Irak</c:v>
                </c:pt>
                <c:pt idx="3">
                  <c:v>BAE</c:v>
                </c:pt>
                <c:pt idx="4">
                  <c:v>Kanada</c:v>
                </c:pt>
                <c:pt idx="5">
                  <c:v>Nijerya</c:v>
                </c:pt>
                <c:pt idx="6">
                  <c:v>Kuveyt</c:v>
                </c:pt>
                <c:pt idx="7">
                  <c:v>Venezuella</c:v>
                </c:pt>
                <c:pt idx="8">
                  <c:v>Angola</c:v>
                </c:pt>
                <c:pt idx="9">
                  <c:v>İran</c:v>
                </c:pt>
              </c:strCache>
            </c:strRef>
          </c:cat>
          <c:val>
            <c:numRef>
              <c:f>Sayfa2!$I$3:$I$12</c:f>
              <c:numCache>
                <c:formatCode>General</c:formatCode>
                <c:ptCount val="10"/>
                <c:pt idx="0">
                  <c:v>369</c:v>
                </c:pt>
                <c:pt idx="1">
                  <c:v>243</c:v>
                </c:pt>
                <c:pt idx="2">
                  <c:v>148</c:v>
                </c:pt>
                <c:pt idx="3">
                  <c:v>125</c:v>
                </c:pt>
                <c:pt idx="4">
                  <c:v>116</c:v>
                </c:pt>
                <c:pt idx="5">
                  <c:v>104</c:v>
                </c:pt>
                <c:pt idx="6">
                  <c:v>100</c:v>
                </c:pt>
                <c:pt idx="7">
                  <c:v>98</c:v>
                </c:pt>
                <c:pt idx="8">
                  <c:v>86</c:v>
                </c:pt>
                <c:pt idx="9">
                  <c:v>64</c:v>
                </c:pt>
              </c:numCache>
            </c:numRef>
          </c:val>
          <c:extLst>
            <c:ext xmlns:c16="http://schemas.microsoft.com/office/drawing/2014/chart" uri="{C3380CC4-5D6E-409C-BE32-E72D297353CC}">
              <c16:uniqueId val="{00000000-239E-4EA2-8E76-11976AC11DDC}"/>
            </c:ext>
          </c:extLst>
        </c:ser>
        <c:dLbls>
          <c:showLegendKey val="0"/>
          <c:showVal val="0"/>
          <c:showCatName val="1"/>
          <c:showSerName val="0"/>
          <c:showPercent val="0"/>
          <c:showBubbleSize val="0"/>
        </c:dLbls>
        <c:gapWidth val="100"/>
        <c:axId val="47536784"/>
        <c:axId val="47538864"/>
      </c:barChart>
      <c:catAx>
        <c:axId val="475367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tr-TR"/>
          </a:p>
        </c:txPr>
        <c:crossAx val="47538864"/>
        <c:crosses val="autoZero"/>
        <c:auto val="1"/>
        <c:lblAlgn val="ctr"/>
        <c:lblOffset val="100"/>
        <c:noMultiLvlLbl val="0"/>
      </c:catAx>
      <c:valAx>
        <c:axId val="47538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tr-TR"/>
          </a:p>
        </c:txPr>
        <c:crossAx val="47536784"/>
        <c:crosses val="autoZero"/>
        <c:crossBetween val="between"/>
      </c:valAx>
      <c:spPr>
        <a:noFill/>
        <a:ln>
          <a:noFill/>
        </a:ln>
        <a:effectLst/>
      </c:spPr>
    </c:plotArea>
    <c:legend>
      <c:legendPos val="t"/>
      <c:layout>
        <c:manualLayout>
          <c:xMode val="edge"/>
          <c:yMode val="edge"/>
          <c:x val="0.80058595800524945"/>
          <c:y val="0.73652777777777778"/>
          <c:w val="0.19605008748906386"/>
          <c:h val="6.886628754738989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0.10880596845265313"/>
          <c:y val="2.9575599929704561E-2"/>
          <c:w val="0.87240189160223214"/>
          <c:h val="0.74332288325070472"/>
        </c:manualLayout>
      </c:layout>
      <c:barChart>
        <c:barDir val="bar"/>
        <c:grouping val="clustered"/>
        <c:varyColors val="0"/>
        <c:ser>
          <c:idx val="0"/>
          <c:order val="0"/>
          <c:tx>
            <c:strRef>
              <c:f>Sayfa2!$I$2</c:f>
              <c:strCache>
                <c:ptCount val="1"/>
                <c:pt idx="0">
                  <c:v>MİLYON TON</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tr-TR"/>
              </a:p>
            </c:txP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a:noFill/>
                    </a:ln>
                    <a:effectLst/>
                  </c:spPr>
                </c15:leaderLines>
              </c:ext>
            </c:extLst>
          </c:dLbls>
          <c:cat>
            <c:strRef>
              <c:f>Sayfa2!$H$3:$H$12</c:f>
              <c:strCache>
                <c:ptCount val="10"/>
                <c:pt idx="0">
                  <c:v>ABD</c:v>
                </c:pt>
                <c:pt idx="1">
                  <c:v>Çin</c:v>
                </c:pt>
                <c:pt idx="2">
                  <c:v>Hindistan</c:v>
                </c:pt>
                <c:pt idx="3">
                  <c:v>Japonya</c:v>
                </c:pt>
                <c:pt idx="4">
                  <c:v>Kore</c:v>
                </c:pt>
                <c:pt idx="5">
                  <c:v>Almanya</c:v>
                </c:pt>
                <c:pt idx="6">
                  <c:v>İtalya</c:v>
                </c:pt>
                <c:pt idx="7">
                  <c:v>İspanya</c:v>
                </c:pt>
                <c:pt idx="8">
                  <c:v>Hollanda</c:v>
                </c:pt>
                <c:pt idx="9">
                  <c:v>Fransa</c:v>
                </c:pt>
              </c:strCache>
            </c:strRef>
          </c:cat>
          <c:val>
            <c:numRef>
              <c:f>Sayfa2!$I$3:$I$12</c:f>
              <c:numCache>
                <c:formatCode>General</c:formatCode>
                <c:ptCount val="10"/>
                <c:pt idx="0">
                  <c:v>348</c:v>
                </c:pt>
                <c:pt idx="1">
                  <c:v>333</c:v>
                </c:pt>
                <c:pt idx="2">
                  <c:v>203</c:v>
                </c:pt>
                <c:pt idx="3">
                  <c:v>165</c:v>
                </c:pt>
                <c:pt idx="4">
                  <c:v>139</c:v>
                </c:pt>
                <c:pt idx="5">
                  <c:v>91</c:v>
                </c:pt>
                <c:pt idx="6">
                  <c:v>67</c:v>
                </c:pt>
                <c:pt idx="7">
                  <c:v>65</c:v>
                </c:pt>
                <c:pt idx="8">
                  <c:v>59</c:v>
                </c:pt>
                <c:pt idx="9">
                  <c:v>57</c:v>
                </c:pt>
              </c:numCache>
            </c:numRef>
          </c:val>
          <c:extLst>
            <c:ext xmlns:c16="http://schemas.microsoft.com/office/drawing/2014/chart" uri="{C3380CC4-5D6E-409C-BE32-E72D297353CC}">
              <c16:uniqueId val="{00000000-F326-41EB-AC17-5B9F56820ED8}"/>
            </c:ext>
          </c:extLst>
        </c:ser>
        <c:dLbls>
          <c:showLegendKey val="0"/>
          <c:showVal val="0"/>
          <c:showCatName val="1"/>
          <c:showSerName val="0"/>
          <c:showPercent val="0"/>
          <c:showBubbleSize val="0"/>
        </c:dLbls>
        <c:gapWidth val="100"/>
        <c:axId val="47536784"/>
        <c:axId val="47538864"/>
      </c:barChart>
      <c:catAx>
        <c:axId val="475367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baseline="0">
                <a:solidFill>
                  <a:schemeClr val="tx1">
                    <a:lumMod val="65000"/>
                    <a:lumOff val="35000"/>
                  </a:schemeClr>
                </a:solidFill>
                <a:latin typeface="+mn-lt"/>
                <a:ea typeface="+mn-ea"/>
                <a:cs typeface="+mn-cs"/>
              </a:defRPr>
            </a:pPr>
            <a:endParaRPr lang="tr-TR"/>
          </a:p>
        </c:txPr>
        <c:crossAx val="47538864"/>
        <c:crosses val="autoZero"/>
        <c:auto val="1"/>
        <c:lblAlgn val="ctr"/>
        <c:lblOffset val="100"/>
        <c:noMultiLvlLbl val="0"/>
      </c:catAx>
      <c:valAx>
        <c:axId val="47538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baseline="0">
                <a:solidFill>
                  <a:schemeClr val="tx1">
                    <a:lumMod val="65000"/>
                    <a:lumOff val="35000"/>
                  </a:schemeClr>
                </a:solidFill>
                <a:latin typeface="+mn-lt"/>
                <a:ea typeface="+mn-ea"/>
                <a:cs typeface="+mn-cs"/>
              </a:defRPr>
            </a:pPr>
            <a:endParaRPr lang="tr-TR"/>
          </a:p>
        </c:txPr>
        <c:crossAx val="47536784"/>
        <c:crosses val="autoZero"/>
        <c:crossBetween val="between"/>
      </c:valAx>
      <c:spPr>
        <a:noFill/>
        <a:ln>
          <a:noFill/>
        </a:ln>
        <a:effectLst/>
      </c:spPr>
    </c:plotArea>
    <c:legend>
      <c:legendPos val="t"/>
      <c:layout>
        <c:manualLayout>
          <c:xMode val="edge"/>
          <c:yMode val="edge"/>
          <c:x val="0.80058595800524945"/>
          <c:y val="0.73652777777777778"/>
          <c:w val="0.19605008748906386"/>
          <c:h val="6.886628754738989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9BF5804-96EF-483B-A538-BA66005AA075}"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39B7CC-B89D-45A3-B896-56A9CCCCB305}" type="slidenum">
              <a:rPr lang="tr-TR" smtClean="0"/>
              <a:t>‹#›</a:t>
            </a:fld>
            <a:endParaRPr lang="tr-TR"/>
          </a:p>
        </p:txBody>
      </p:sp>
    </p:spTree>
    <p:extLst>
      <p:ext uri="{BB962C8B-B14F-4D97-AF65-F5344CB8AC3E}">
        <p14:creationId xmlns:p14="http://schemas.microsoft.com/office/powerpoint/2010/main" val="227758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BF5804-96EF-483B-A538-BA66005AA075}"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39B7CC-B89D-45A3-B896-56A9CCCCB305}" type="slidenum">
              <a:rPr lang="tr-TR" smtClean="0"/>
              <a:t>‹#›</a:t>
            </a:fld>
            <a:endParaRPr lang="tr-TR"/>
          </a:p>
        </p:txBody>
      </p:sp>
    </p:spTree>
    <p:extLst>
      <p:ext uri="{BB962C8B-B14F-4D97-AF65-F5344CB8AC3E}">
        <p14:creationId xmlns:p14="http://schemas.microsoft.com/office/powerpoint/2010/main" val="296198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BF5804-96EF-483B-A538-BA66005AA075}"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39B7CC-B89D-45A3-B896-56A9CCCCB305}" type="slidenum">
              <a:rPr lang="tr-TR" smtClean="0"/>
              <a:t>‹#›</a:t>
            </a:fld>
            <a:endParaRPr lang="tr-TR"/>
          </a:p>
        </p:txBody>
      </p:sp>
    </p:spTree>
    <p:extLst>
      <p:ext uri="{BB962C8B-B14F-4D97-AF65-F5344CB8AC3E}">
        <p14:creationId xmlns:p14="http://schemas.microsoft.com/office/powerpoint/2010/main" val="333344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BF5804-96EF-483B-A538-BA66005AA075}"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39B7CC-B89D-45A3-B896-56A9CCCCB305}" type="slidenum">
              <a:rPr lang="tr-TR" smtClean="0"/>
              <a:t>‹#›</a:t>
            </a:fld>
            <a:endParaRPr lang="tr-TR"/>
          </a:p>
        </p:txBody>
      </p:sp>
    </p:spTree>
    <p:extLst>
      <p:ext uri="{BB962C8B-B14F-4D97-AF65-F5344CB8AC3E}">
        <p14:creationId xmlns:p14="http://schemas.microsoft.com/office/powerpoint/2010/main" val="902505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9BF5804-96EF-483B-A538-BA66005AA075}"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39B7CC-B89D-45A3-B896-56A9CCCCB305}" type="slidenum">
              <a:rPr lang="tr-TR" smtClean="0"/>
              <a:t>‹#›</a:t>
            </a:fld>
            <a:endParaRPr lang="tr-TR"/>
          </a:p>
        </p:txBody>
      </p:sp>
    </p:spTree>
    <p:extLst>
      <p:ext uri="{BB962C8B-B14F-4D97-AF65-F5344CB8AC3E}">
        <p14:creationId xmlns:p14="http://schemas.microsoft.com/office/powerpoint/2010/main" val="108554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9BF5804-96EF-483B-A538-BA66005AA075}"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39B7CC-B89D-45A3-B896-56A9CCCCB305}" type="slidenum">
              <a:rPr lang="tr-TR" smtClean="0"/>
              <a:t>‹#›</a:t>
            </a:fld>
            <a:endParaRPr lang="tr-TR"/>
          </a:p>
        </p:txBody>
      </p:sp>
    </p:spTree>
    <p:extLst>
      <p:ext uri="{BB962C8B-B14F-4D97-AF65-F5344CB8AC3E}">
        <p14:creationId xmlns:p14="http://schemas.microsoft.com/office/powerpoint/2010/main" val="25956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9BF5804-96EF-483B-A538-BA66005AA075}" type="datetimeFigureOut">
              <a:rPr lang="tr-TR" smtClean="0"/>
              <a:t>24.01.2018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C39B7CC-B89D-45A3-B896-56A9CCCCB305}" type="slidenum">
              <a:rPr lang="tr-TR" smtClean="0"/>
              <a:t>‹#›</a:t>
            </a:fld>
            <a:endParaRPr lang="tr-TR"/>
          </a:p>
        </p:txBody>
      </p:sp>
    </p:spTree>
    <p:extLst>
      <p:ext uri="{BB962C8B-B14F-4D97-AF65-F5344CB8AC3E}">
        <p14:creationId xmlns:p14="http://schemas.microsoft.com/office/powerpoint/2010/main" val="207626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9BF5804-96EF-483B-A538-BA66005AA075}" type="datetimeFigureOut">
              <a:rPr lang="tr-TR" smtClean="0"/>
              <a:t>24.01.2018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C39B7CC-B89D-45A3-B896-56A9CCCCB305}" type="slidenum">
              <a:rPr lang="tr-TR" smtClean="0"/>
              <a:t>‹#›</a:t>
            </a:fld>
            <a:endParaRPr lang="tr-TR"/>
          </a:p>
        </p:txBody>
      </p:sp>
    </p:spTree>
    <p:extLst>
      <p:ext uri="{BB962C8B-B14F-4D97-AF65-F5344CB8AC3E}">
        <p14:creationId xmlns:p14="http://schemas.microsoft.com/office/powerpoint/2010/main" val="418337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9BF5804-96EF-483B-A538-BA66005AA075}" type="datetimeFigureOut">
              <a:rPr lang="tr-TR" smtClean="0"/>
              <a:t>24.01.2018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C39B7CC-B89D-45A3-B896-56A9CCCCB305}" type="slidenum">
              <a:rPr lang="tr-TR" smtClean="0"/>
              <a:t>‹#›</a:t>
            </a:fld>
            <a:endParaRPr lang="tr-TR"/>
          </a:p>
        </p:txBody>
      </p:sp>
    </p:spTree>
    <p:extLst>
      <p:ext uri="{BB962C8B-B14F-4D97-AF65-F5344CB8AC3E}">
        <p14:creationId xmlns:p14="http://schemas.microsoft.com/office/powerpoint/2010/main" val="333996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9BF5804-96EF-483B-A538-BA66005AA075}"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39B7CC-B89D-45A3-B896-56A9CCCCB305}" type="slidenum">
              <a:rPr lang="tr-TR" smtClean="0"/>
              <a:t>‹#›</a:t>
            </a:fld>
            <a:endParaRPr lang="tr-TR"/>
          </a:p>
        </p:txBody>
      </p:sp>
    </p:spTree>
    <p:extLst>
      <p:ext uri="{BB962C8B-B14F-4D97-AF65-F5344CB8AC3E}">
        <p14:creationId xmlns:p14="http://schemas.microsoft.com/office/powerpoint/2010/main" val="287040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9BF5804-96EF-483B-A538-BA66005AA075}"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39B7CC-B89D-45A3-B896-56A9CCCCB305}" type="slidenum">
              <a:rPr lang="tr-TR" smtClean="0"/>
              <a:t>‹#›</a:t>
            </a:fld>
            <a:endParaRPr lang="tr-TR"/>
          </a:p>
        </p:txBody>
      </p:sp>
    </p:spTree>
    <p:extLst>
      <p:ext uri="{BB962C8B-B14F-4D97-AF65-F5344CB8AC3E}">
        <p14:creationId xmlns:p14="http://schemas.microsoft.com/office/powerpoint/2010/main" val="170370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F5804-96EF-483B-A538-BA66005AA075}" type="datetimeFigureOut">
              <a:rPr lang="tr-TR" smtClean="0"/>
              <a:t>24.01.2018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9B7CC-B89D-45A3-B896-56A9CCCCB305}" type="slidenum">
              <a:rPr lang="tr-TR" smtClean="0"/>
              <a:t>‹#›</a:t>
            </a:fld>
            <a:endParaRPr lang="tr-TR"/>
          </a:p>
        </p:txBody>
      </p:sp>
    </p:spTree>
    <p:extLst>
      <p:ext uri="{BB962C8B-B14F-4D97-AF65-F5344CB8AC3E}">
        <p14:creationId xmlns:p14="http://schemas.microsoft.com/office/powerpoint/2010/main" val="3280497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tpao.gov.tr/tpfiles/userfiles/files/2012-sektor-rapor-mayis-tr.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2263" y="364195"/>
            <a:ext cx="11186495" cy="6370975"/>
          </a:xfrm>
          <a:prstGeom prst="rect">
            <a:avLst/>
          </a:prstGeom>
        </p:spPr>
        <p:txBody>
          <a:bodyPr wrap="square">
            <a:spAutoFit/>
          </a:bodyPr>
          <a:lstStyle/>
          <a:p>
            <a:r>
              <a:rPr lang="tr-TR" sz="2400" dirty="0" smtClean="0">
                <a:latin typeface="Cambria" panose="02040503050406030204" pitchFamily="18" charset="0"/>
              </a:rPr>
              <a:t>PETROL</a:t>
            </a:r>
          </a:p>
          <a:p>
            <a:pPr algn="just"/>
            <a:r>
              <a:rPr lang="tr-TR" sz="2400" dirty="0" smtClean="0">
                <a:latin typeface="Cambria" panose="02040503050406030204" pitchFamily="18" charset="0"/>
              </a:rPr>
              <a:t>Yerküre </a:t>
            </a:r>
            <a:r>
              <a:rPr lang="tr-TR" sz="2400" dirty="0">
                <a:latin typeface="Cambria" panose="02040503050406030204" pitchFamily="18" charset="0"/>
              </a:rPr>
              <a:t>içerisinde organik materyalin başkalaşımı ile oluşmuş ve gözenekli kayaçlar içerisinde depolanmış sıvı haldeki hidrokarbonlara ham petrol adı verilir. Petrolün başındaki "ham" terimi bir hammadde olduğunu ve henüz işlenmediğini gösterir. Ham petrol, rafinerilerde bileşenlerine ayrıştırılarak (damıtılarak) günlük yaşamımızda kullandığımız pek çok ara madde ve akaryakıt ürünleri elde </a:t>
            </a:r>
            <a:r>
              <a:rPr lang="tr-TR" sz="2400" dirty="0" smtClean="0">
                <a:latin typeface="Cambria" panose="02040503050406030204" pitchFamily="18" charset="0"/>
              </a:rPr>
              <a:t>edilir.</a:t>
            </a:r>
          </a:p>
          <a:p>
            <a:pPr algn="just"/>
            <a:r>
              <a:rPr lang="tr-TR" sz="2400" dirty="0">
                <a:latin typeface="Cambria" panose="02040503050406030204" pitchFamily="18" charset="0"/>
              </a:rPr>
              <a:t>Petrol ve doğal gaz yeraltında kayaçların mikroskobik gözeneklerinin ve çatlakların içerisinde bulunur. </a:t>
            </a:r>
            <a:endParaRPr lang="tr-TR" sz="2400" dirty="0" smtClean="0">
              <a:latin typeface="Cambria" panose="02040503050406030204" pitchFamily="18" charset="0"/>
            </a:endParaRPr>
          </a:p>
          <a:p>
            <a:pPr algn="just"/>
            <a:r>
              <a:rPr lang="tr-TR" sz="2400" dirty="0" smtClean="0">
                <a:latin typeface="Cambria" panose="02040503050406030204" pitchFamily="18" charset="0"/>
              </a:rPr>
              <a:t>Ham </a:t>
            </a:r>
            <a:r>
              <a:rPr lang="tr-TR" sz="2400" dirty="0">
                <a:latin typeface="Cambria" panose="02040503050406030204" pitchFamily="18" charset="0"/>
              </a:rPr>
              <a:t>petrollerin renkleri ve yoğunlukları gibi fizikî özelliklerinde de görülen farklar, doğrudan doğruya kimyasal özelliklerindeki farklardan kaynaklanmaktadır. Ham petroller, esas olarak birçok hidrokarbonun karışımından oluşmuştur. Bunun yanında bileşimlerinde az miktarda kükürt (S), azot (N), oksijen (O) ile çok az miktarda organik madde vardır. </a:t>
            </a:r>
            <a:endParaRPr lang="tr-TR" sz="2400" dirty="0" smtClean="0">
              <a:latin typeface="Cambria" panose="02040503050406030204" pitchFamily="18" charset="0"/>
            </a:endParaRPr>
          </a:p>
          <a:p>
            <a:pPr algn="just"/>
            <a:r>
              <a:rPr lang="tr-TR" sz="2400" dirty="0">
                <a:latin typeface="Cambria" panose="02040503050406030204" pitchFamily="18" charset="0"/>
              </a:rPr>
              <a:t>Ham petrolün rafinerilerde arıtılması ve işlenmesi sonucunda, ortalama olarak %43 benzin, %18 </a:t>
            </a:r>
            <a:r>
              <a:rPr lang="tr-TR" sz="2400" dirty="0" err="1">
                <a:latin typeface="Cambria" panose="02040503050406030204" pitchFamily="18" charset="0"/>
              </a:rPr>
              <a:t>fuel</a:t>
            </a:r>
            <a:r>
              <a:rPr lang="tr-TR" sz="2400" dirty="0">
                <a:latin typeface="Cambria" panose="02040503050406030204" pitchFamily="18" charset="0"/>
              </a:rPr>
              <a:t> </a:t>
            </a:r>
            <a:r>
              <a:rPr lang="tr-TR" sz="2400" dirty="0" err="1">
                <a:latin typeface="Cambria" panose="02040503050406030204" pitchFamily="18" charset="0"/>
              </a:rPr>
              <a:t>oil</a:t>
            </a:r>
            <a:r>
              <a:rPr lang="tr-TR" sz="2400" dirty="0">
                <a:latin typeface="Cambria" panose="02040503050406030204" pitchFamily="18" charset="0"/>
              </a:rPr>
              <a:t> ve motorin, %11 LPG (sıvılaştırılmış petrol gazı, </a:t>
            </a:r>
            <a:r>
              <a:rPr lang="tr-TR" sz="2400" dirty="0" err="1">
                <a:latin typeface="Cambria" panose="02040503050406030204" pitchFamily="18" charset="0"/>
              </a:rPr>
              <a:t>propan</a:t>
            </a:r>
            <a:r>
              <a:rPr lang="tr-TR" sz="2400" dirty="0">
                <a:latin typeface="Cambria" panose="02040503050406030204" pitchFamily="18" charset="0"/>
              </a:rPr>
              <a:t> veya </a:t>
            </a:r>
            <a:r>
              <a:rPr lang="tr-TR" sz="2400" dirty="0" err="1">
                <a:latin typeface="Cambria" panose="02040503050406030204" pitchFamily="18" charset="0"/>
              </a:rPr>
              <a:t>propan</a:t>
            </a:r>
            <a:r>
              <a:rPr lang="tr-TR" sz="2400" dirty="0">
                <a:latin typeface="Cambria" panose="02040503050406030204" pitchFamily="18" charset="0"/>
              </a:rPr>
              <a:t>-bütan karışımı), %9 jet yakıtı, %5 asfalt ve %14 diğer ürünler elde edilmektedir</a:t>
            </a:r>
            <a:r>
              <a:rPr lang="tr-TR" sz="2400" dirty="0" smtClean="0">
                <a:latin typeface="Cambria" panose="02040503050406030204" pitchFamily="18" charset="0"/>
              </a:rPr>
              <a:t>.</a:t>
            </a:r>
            <a:r>
              <a:rPr lang="tr-TR" sz="2400" dirty="0">
                <a:latin typeface="Cambria" panose="02040503050406030204" pitchFamily="18" charset="0"/>
              </a:rPr>
              <a:t> </a:t>
            </a:r>
            <a:endParaRPr lang="tr-TR" sz="2400" dirty="0" smtClean="0">
              <a:latin typeface="Cambria" panose="02040503050406030204" pitchFamily="18" charset="0"/>
            </a:endParaRPr>
          </a:p>
        </p:txBody>
      </p:sp>
    </p:spTree>
    <p:extLst>
      <p:ext uri="{BB962C8B-B14F-4D97-AF65-F5344CB8AC3E}">
        <p14:creationId xmlns:p14="http://schemas.microsoft.com/office/powerpoint/2010/main" val="281561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8329" y="267195"/>
            <a:ext cx="7324744" cy="3891270"/>
          </a:xfrm>
          <a:prstGeom prst="rect">
            <a:avLst/>
          </a:prstGeom>
        </p:spPr>
      </p:pic>
      <p:sp>
        <p:nvSpPr>
          <p:cNvPr id="3" name="Oval 2"/>
          <p:cNvSpPr/>
          <p:nvPr/>
        </p:nvSpPr>
        <p:spPr>
          <a:xfrm>
            <a:off x="2509853" y="4372132"/>
            <a:ext cx="2983832" cy="1455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Ülkelerin yıllık petrol tüketimi (2015)</a:t>
            </a:r>
            <a:endParaRPr lang="tr-TR" dirty="0"/>
          </a:p>
        </p:txBody>
      </p:sp>
      <p:sp>
        <p:nvSpPr>
          <p:cNvPr id="4" name="Dikdörtgen 3"/>
          <p:cNvSpPr/>
          <p:nvPr/>
        </p:nvSpPr>
        <p:spPr>
          <a:xfrm>
            <a:off x="7592704" y="1026639"/>
            <a:ext cx="4390030" cy="4893647"/>
          </a:xfrm>
          <a:prstGeom prst="rect">
            <a:avLst/>
          </a:prstGeom>
        </p:spPr>
        <p:txBody>
          <a:bodyPr wrap="square">
            <a:spAutoFit/>
          </a:bodyPr>
          <a:lstStyle/>
          <a:p>
            <a:pPr algn="just"/>
            <a:r>
              <a:rPr lang="tr-TR" sz="2400" dirty="0">
                <a:latin typeface="Cambria" panose="02040503050406030204" pitchFamily="18" charset="0"/>
              </a:rPr>
              <a:t>Dünya Petrol </a:t>
            </a:r>
            <a:r>
              <a:rPr lang="tr-TR" sz="2400" dirty="0" smtClean="0">
                <a:latin typeface="Cambria" panose="02040503050406030204" pitchFamily="18" charset="0"/>
              </a:rPr>
              <a:t>Tüketimi </a:t>
            </a:r>
            <a:endParaRPr lang="tr-TR" sz="2400" dirty="0">
              <a:latin typeface="Cambria" panose="02040503050406030204" pitchFamily="18" charset="0"/>
            </a:endParaRPr>
          </a:p>
          <a:p>
            <a:pPr algn="just"/>
            <a:r>
              <a:rPr lang="tr-TR" sz="2400" dirty="0" smtClean="0">
                <a:latin typeface="Cambria" panose="02040503050406030204" pitchFamily="18" charset="0"/>
              </a:rPr>
              <a:t>2015 </a:t>
            </a:r>
            <a:r>
              <a:rPr lang="tr-TR" sz="2400" dirty="0">
                <a:latin typeface="Cambria" panose="02040503050406030204" pitchFamily="18" charset="0"/>
              </a:rPr>
              <a:t>yılında  dünya petrol </a:t>
            </a:r>
            <a:r>
              <a:rPr lang="tr-TR" sz="2400" dirty="0" smtClean="0">
                <a:latin typeface="Cambria" panose="02040503050406030204" pitchFamily="18" charset="0"/>
              </a:rPr>
              <a:t>tüketiminde ABD ilk sırada gelmektedir. Toplam 796 milyon ton tüketim değerine sahiptir. Onu Çin 535 milyon ton petrol tüketimi ile takip etmektedir. Üçüncü sırada 195 milyon ton tüketimi ile Hindistan gelir. Sonra Japonya (180 milyon ton), Rusya (165 milyon ton) ve Sudi Arabistan (149 milyon ton) gelir.</a:t>
            </a:r>
            <a:endParaRPr lang="tr-TR" sz="2400" dirty="0">
              <a:latin typeface="Cambria" panose="02040503050406030204" pitchFamily="18" charset="0"/>
            </a:endParaRPr>
          </a:p>
        </p:txBody>
      </p:sp>
    </p:spTree>
    <p:extLst>
      <p:ext uri="{BB962C8B-B14F-4D97-AF65-F5344CB8AC3E}">
        <p14:creationId xmlns:p14="http://schemas.microsoft.com/office/powerpoint/2010/main" val="64011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a:graphicFrameLocks/>
          </p:cNvGraphicFramePr>
          <p:nvPr>
            <p:extLst>
              <p:ext uri="{D42A27DB-BD31-4B8C-83A1-F6EECF244321}">
                <p14:modId xmlns:p14="http://schemas.microsoft.com/office/powerpoint/2010/main" val="459027559"/>
              </p:ext>
            </p:extLst>
          </p:nvPr>
        </p:nvGraphicFramePr>
        <p:xfrm>
          <a:off x="2220686" y="3187337"/>
          <a:ext cx="7354389" cy="3670663"/>
        </p:xfrm>
        <a:graphic>
          <a:graphicData uri="http://schemas.openxmlformats.org/drawingml/2006/chart">
            <c:chart xmlns:c="http://schemas.openxmlformats.org/drawingml/2006/chart" xmlns:r="http://schemas.openxmlformats.org/officeDocument/2006/relationships" r:id="rId2"/>
          </a:graphicData>
        </a:graphic>
      </p:graphicFrame>
      <p:sp>
        <p:nvSpPr>
          <p:cNvPr id="3" name="Dikdörtgen 2"/>
          <p:cNvSpPr/>
          <p:nvPr/>
        </p:nvSpPr>
        <p:spPr>
          <a:xfrm>
            <a:off x="1861457" y="3067076"/>
            <a:ext cx="8072846" cy="5617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Önemli petrol ihracatçısı ülkeler (2016)</a:t>
            </a:r>
          </a:p>
        </p:txBody>
      </p:sp>
      <p:sp>
        <p:nvSpPr>
          <p:cNvPr id="4" name="Dikdörtgen 3"/>
          <p:cNvSpPr/>
          <p:nvPr/>
        </p:nvSpPr>
        <p:spPr>
          <a:xfrm>
            <a:off x="395785" y="259307"/>
            <a:ext cx="11395881" cy="2677656"/>
          </a:xfrm>
          <a:prstGeom prst="rect">
            <a:avLst/>
          </a:prstGeom>
        </p:spPr>
        <p:txBody>
          <a:bodyPr wrap="square">
            <a:spAutoFit/>
          </a:bodyPr>
          <a:lstStyle/>
          <a:p>
            <a:pPr lvl="1" algn="just"/>
            <a:r>
              <a:rPr lang="tr-TR" sz="2400" dirty="0">
                <a:latin typeface="Cambria" panose="02040503050406030204" pitchFamily="18" charset="0"/>
              </a:rPr>
              <a:t>Dünya Petrol Ticareti:</a:t>
            </a:r>
          </a:p>
          <a:p>
            <a:pPr lvl="1" algn="just"/>
            <a:r>
              <a:rPr lang="tr-TR" sz="2400" dirty="0" smtClean="0">
                <a:latin typeface="Cambria" panose="02040503050406030204" pitchFamily="18" charset="0"/>
              </a:rPr>
              <a:t>İhracat: 2015 </a:t>
            </a:r>
            <a:r>
              <a:rPr lang="tr-TR" sz="2400" dirty="0">
                <a:latin typeface="Cambria" panose="02040503050406030204" pitchFamily="18" charset="0"/>
              </a:rPr>
              <a:t>yılında dünya petrol ticareti 1.992 milyon ton olmuştur. İhracatta  359 milyon ton ile Sudi Arabistan ilk sırada gelmektedir.  Dünya’da ihraç edilen petrolün %18,6’sı bu ülke tarafından yapılmıştır. İkinci sırada  243 milyon tonluk ihracat değeri ile Rusya gelmektedir. Daha sonra  sırasıyla Irak (148 milyon ton), BAE (125 milyon ton), Kanada (116 milyon ton) ve Nijerya (104 milyon ton) gelmektedir. </a:t>
            </a:r>
          </a:p>
        </p:txBody>
      </p:sp>
    </p:spTree>
    <p:extLst>
      <p:ext uri="{BB962C8B-B14F-4D97-AF65-F5344CB8AC3E}">
        <p14:creationId xmlns:p14="http://schemas.microsoft.com/office/powerpoint/2010/main" val="414914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a:graphicFrameLocks/>
          </p:cNvGraphicFramePr>
          <p:nvPr>
            <p:extLst>
              <p:ext uri="{D42A27DB-BD31-4B8C-83A1-F6EECF244321}">
                <p14:modId xmlns:p14="http://schemas.microsoft.com/office/powerpoint/2010/main" val="1934741478"/>
              </p:ext>
            </p:extLst>
          </p:nvPr>
        </p:nvGraphicFramePr>
        <p:xfrm>
          <a:off x="1502228" y="3207224"/>
          <a:ext cx="8181417" cy="3493826"/>
        </p:xfrm>
        <a:graphic>
          <a:graphicData uri="http://schemas.openxmlformats.org/drawingml/2006/chart">
            <c:chart xmlns:c="http://schemas.openxmlformats.org/drawingml/2006/chart" xmlns:r="http://schemas.openxmlformats.org/officeDocument/2006/relationships" r:id="rId2"/>
          </a:graphicData>
        </a:graphic>
      </p:graphicFrame>
      <p:sp>
        <p:nvSpPr>
          <p:cNvPr id="3" name="Dikdörtgen 2"/>
          <p:cNvSpPr/>
          <p:nvPr/>
        </p:nvSpPr>
        <p:spPr>
          <a:xfrm>
            <a:off x="1788525" y="2645521"/>
            <a:ext cx="8072846" cy="561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Önemli petrol ithalatçısı ülkeler (2016)</a:t>
            </a:r>
            <a:endParaRPr lang="tr-TR" dirty="0"/>
          </a:p>
        </p:txBody>
      </p:sp>
      <p:sp>
        <p:nvSpPr>
          <p:cNvPr id="6" name="Dikdörtgen 5"/>
          <p:cNvSpPr/>
          <p:nvPr/>
        </p:nvSpPr>
        <p:spPr>
          <a:xfrm>
            <a:off x="395785" y="259307"/>
            <a:ext cx="11395881" cy="1938992"/>
          </a:xfrm>
          <a:prstGeom prst="rect">
            <a:avLst/>
          </a:prstGeom>
        </p:spPr>
        <p:txBody>
          <a:bodyPr wrap="square">
            <a:spAutoFit/>
          </a:bodyPr>
          <a:lstStyle/>
          <a:p>
            <a:pPr lvl="1" algn="just"/>
            <a:r>
              <a:rPr lang="tr-TR" sz="2400" dirty="0">
                <a:latin typeface="Cambria" panose="02040503050406030204" pitchFamily="18" charset="0"/>
              </a:rPr>
              <a:t>Dünya Petrol Ticareti:</a:t>
            </a:r>
          </a:p>
          <a:p>
            <a:pPr lvl="1" algn="just"/>
            <a:r>
              <a:rPr lang="tr-TR" sz="2400" dirty="0" smtClean="0">
                <a:latin typeface="Cambria" panose="02040503050406030204" pitchFamily="18" charset="0"/>
              </a:rPr>
              <a:t>İthalat: Dünyada en fazla petrol satın alan ülke 359 milyon ton ile ABD’dir. Onu 333 milyon ton ile Çin,   203 milyon ton ile Hindistan takip etmektedir.  Daha sonra Japonya (165 milyon ton), Kore (139 milyon ton), Almanya (91 milyon ton), İtalya takip etmektedir. </a:t>
            </a:r>
            <a:endParaRPr lang="tr-TR" sz="2400" dirty="0">
              <a:latin typeface="Cambria" panose="02040503050406030204" pitchFamily="18" charset="0"/>
            </a:endParaRPr>
          </a:p>
        </p:txBody>
      </p:sp>
    </p:spTree>
    <p:extLst>
      <p:ext uri="{BB962C8B-B14F-4D97-AF65-F5344CB8AC3E}">
        <p14:creationId xmlns:p14="http://schemas.microsoft.com/office/powerpoint/2010/main" val="702490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1720840"/>
            <a:ext cx="6096000" cy="3416320"/>
          </a:xfrm>
          <a:prstGeom prst="rect">
            <a:avLst/>
          </a:prstGeom>
        </p:spPr>
        <p:txBody>
          <a:bodyPr>
            <a:spAutoFit/>
          </a:bodyPr>
          <a:lstStyle/>
          <a:p>
            <a:pPr marL="457200" indent="-457200">
              <a:buFont typeface="+mj-lt"/>
              <a:buAutoNum type="arabicPeriod"/>
            </a:pPr>
            <a:r>
              <a:rPr lang="tr-TR" dirty="0"/>
              <a:t>OPEC Politikaları</a:t>
            </a:r>
          </a:p>
          <a:p>
            <a:pPr marL="457200" indent="-457200">
              <a:buFont typeface="+mj-lt"/>
              <a:buAutoNum type="arabicPeriod"/>
            </a:pPr>
            <a:r>
              <a:rPr lang="tr-TR" dirty="0"/>
              <a:t>Petrol Rezervlerinin Homojen Olmayan Dağılımları</a:t>
            </a:r>
          </a:p>
          <a:p>
            <a:pPr marL="457200" indent="-457200">
              <a:buFont typeface="+mj-lt"/>
              <a:buAutoNum type="arabicPeriod"/>
            </a:pPr>
            <a:r>
              <a:rPr lang="tr-TR" dirty="0"/>
              <a:t>Yüksek Yatırım Gereksinimi ve Uygun Olmayan Ortam</a:t>
            </a:r>
          </a:p>
          <a:p>
            <a:pPr marL="457200" indent="-457200">
              <a:buFont typeface="+mj-lt"/>
              <a:buAutoNum type="arabicPeriod"/>
            </a:pPr>
            <a:r>
              <a:rPr lang="tr-TR" dirty="0"/>
              <a:t>Üretici Ülkelerde Ek Kapasitenin Azalması</a:t>
            </a:r>
          </a:p>
          <a:p>
            <a:pPr marL="457200" indent="-457200">
              <a:buFont typeface="+mj-lt"/>
              <a:buAutoNum type="arabicPeriod"/>
            </a:pPr>
            <a:r>
              <a:rPr lang="tr-TR" dirty="0"/>
              <a:t>Tüketici Ülkelerde Beklenenin Üzerinde Talep Gelişimi</a:t>
            </a:r>
          </a:p>
          <a:p>
            <a:pPr marL="457200" indent="-457200">
              <a:buFont typeface="+mj-lt"/>
              <a:buAutoNum type="arabicPeriod"/>
            </a:pPr>
            <a:r>
              <a:rPr lang="tr-TR" dirty="0"/>
              <a:t>OPEC Dışı Üreticilerde Beklenenden Düşük Üretim</a:t>
            </a:r>
          </a:p>
          <a:p>
            <a:pPr marL="457200" indent="-457200">
              <a:buFont typeface="+mj-lt"/>
              <a:buAutoNum type="arabicPeriod"/>
            </a:pPr>
            <a:r>
              <a:rPr lang="tr-TR" dirty="0"/>
              <a:t>Rus İhracat Sisteminin Sorunları</a:t>
            </a:r>
          </a:p>
          <a:p>
            <a:pPr marL="457200" indent="-457200">
              <a:buFont typeface="+mj-lt"/>
              <a:buAutoNum type="arabicPeriod"/>
            </a:pPr>
            <a:r>
              <a:rPr lang="tr-TR" dirty="0"/>
              <a:t>ABD Benzin Talebinde Aşırı Artış</a:t>
            </a:r>
          </a:p>
          <a:p>
            <a:pPr marL="457200" indent="-457200">
              <a:buFont typeface="+mj-lt"/>
              <a:buAutoNum type="arabicPeriod"/>
            </a:pPr>
            <a:r>
              <a:rPr lang="tr-TR" dirty="0"/>
              <a:t>Stoklarda Daralma</a:t>
            </a:r>
          </a:p>
          <a:p>
            <a:pPr marL="457200" indent="-457200">
              <a:buFont typeface="+mj-lt"/>
              <a:buAutoNum type="arabicPeriod"/>
            </a:pPr>
            <a:r>
              <a:rPr lang="tr-TR" dirty="0"/>
              <a:t>Rafinerilerin Yeni Ürün Arzında Yetersiz Kalması</a:t>
            </a:r>
          </a:p>
          <a:p>
            <a:pPr marL="457200" indent="-457200">
              <a:buFont typeface="+mj-lt"/>
              <a:buAutoNum type="arabicPeriod"/>
            </a:pPr>
            <a:r>
              <a:rPr lang="tr-TR" dirty="0"/>
              <a:t>Ortadoğu'daki Olumsuz Gelişmeler</a:t>
            </a:r>
          </a:p>
          <a:p>
            <a:pPr marL="457200" indent="-457200">
              <a:buFont typeface="+mj-lt"/>
              <a:buAutoNum type="arabicPeriod"/>
            </a:pPr>
            <a:r>
              <a:rPr lang="tr-TR" dirty="0"/>
              <a:t>Borsalardaki Spekülatif Hareketler</a:t>
            </a:r>
          </a:p>
        </p:txBody>
      </p:sp>
    </p:spTree>
    <p:extLst>
      <p:ext uri="{BB962C8B-B14F-4D97-AF65-F5344CB8AC3E}">
        <p14:creationId xmlns:p14="http://schemas.microsoft.com/office/powerpoint/2010/main" val="2032667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2138" y="1595603"/>
            <a:ext cx="5636525" cy="3416320"/>
          </a:xfrm>
          <a:prstGeom prst="rect">
            <a:avLst/>
          </a:prstGeom>
        </p:spPr>
        <p:txBody>
          <a:bodyPr wrap="square">
            <a:spAutoFit/>
          </a:bodyPr>
          <a:lstStyle/>
          <a:p>
            <a:r>
              <a:rPr lang="tr-TR" sz="2400" dirty="0" smtClean="0">
                <a:latin typeface="Cambria" panose="02040503050406030204" pitchFamily="18" charset="0"/>
              </a:rPr>
              <a:t>DÜNYA PETROL PİYASASINDA ETKİLİ OLAN FAKTÖRLER:</a:t>
            </a:r>
          </a:p>
          <a:p>
            <a:pPr marL="457200" indent="-457200">
              <a:buFont typeface="Arial" panose="020B0604020202020204" pitchFamily="34" charset="0"/>
              <a:buChar char="•"/>
            </a:pPr>
            <a:r>
              <a:rPr lang="tr-TR" sz="2400" dirty="0" smtClean="0">
                <a:latin typeface="Cambria" panose="02040503050406030204" pitchFamily="18" charset="0"/>
              </a:rPr>
              <a:t>OPEC</a:t>
            </a:r>
          </a:p>
          <a:p>
            <a:pPr marL="457200" indent="-457200">
              <a:buFont typeface="Arial" panose="020B0604020202020204" pitchFamily="34" charset="0"/>
              <a:buChar char="•"/>
            </a:pPr>
            <a:r>
              <a:rPr lang="tr-TR" sz="2400" dirty="0" smtClean="0">
                <a:latin typeface="Cambria" panose="02040503050406030204" pitchFamily="18" charset="0"/>
              </a:rPr>
              <a:t>Uluslararası </a:t>
            </a:r>
            <a:r>
              <a:rPr lang="tr-TR" sz="2400" dirty="0">
                <a:latin typeface="Cambria" panose="02040503050406030204" pitchFamily="18" charset="0"/>
              </a:rPr>
              <a:t>Enerji Ajansı (IEA)</a:t>
            </a:r>
          </a:p>
          <a:p>
            <a:pPr marL="457200" indent="-457200">
              <a:buFont typeface="Arial" panose="020B0604020202020204" pitchFamily="34" charset="0"/>
              <a:buChar char="•"/>
            </a:pPr>
            <a:r>
              <a:rPr lang="tr-TR" sz="2400" dirty="0">
                <a:latin typeface="Cambria" panose="02040503050406030204" pitchFamily="18" charset="0"/>
              </a:rPr>
              <a:t>ABD</a:t>
            </a:r>
          </a:p>
          <a:p>
            <a:pPr marL="457200" indent="-457200">
              <a:buFont typeface="Arial" panose="020B0604020202020204" pitchFamily="34" charset="0"/>
              <a:buChar char="•"/>
            </a:pPr>
            <a:r>
              <a:rPr lang="tr-TR" sz="2400" dirty="0">
                <a:latin typeface="Cambria" panose="02040503050406030204" pitchFamily="18" charset="0"/>
              </a:rPr>
              <a:t>Büyük Petrol Şirketleri </a:t>
            </a:r>
          </a:p>
          <a:p>
            <a:pPr marL="457200" indent="-457200">
              <a:buFont typeface="Arial" panose="020B0604020202020204" pitchFamily="34" charset="0"/>
              <a:buChar char="•"/>
            </a:pPr>
            <a:r>
              <a:rPr lang="tr-TR" sz="2400" dirty="0">
                <a:latin typeface="Cambria" panose="02040503050406030204" pitchFamily="18" charset="0"/>
              </a:rPr>
              <a:t>OPEC Dışı Üreticiler</a:t>
            </a:r>
          </a:p>
          <a:p>
            <a:pPr marL="457200" indent="-457200">
              <a:buFont typeface="Arial" panose="020B0604020202020204" pitchFamily="34" charset="0"/>
              <a:buChar char="•"/>
            </a:pPr>
            <a:r>
              <a:rPr lang="tr-TR" sz="2400" dirty="0">
                <a:latin typeface="Cambria" panose="02040503050406030204" pitchFamily="18" charset="0"/>
              </a:rPr>
              <a:t>Uluslararası Borsalar </a:t>
            </a:r>
            <a:endParaRPr lang="tr-TR" sz="2400" dirty="0" smtClean="0">
              <a:latin typeface="Cambria" panose="02040503050406030204" pitchFamily="18" charset="0"/>
            </a:endParaRPr>
          </a:p>
          <a:p>
            <a:pPr marL="457200" indent="-457200">
              <a:buFont typeface="Arial" panose="020B0604020202020204" pitchFamily="34" charset="0"/>
              <a:buChar char="•"/>
            </a:pPr>
            <a:r>
              <a:rPr lang="tr-TR" sz="2400" dirty="0" smtClean="0">
                <a:latin typeface="Cambria" panose="02040503050406030204" pitchFamily="18" charset="0"/>
              </a:rPr>
              <a:t>ve </a:t>
            </a:r>
            <a:r>
              <a:rPr lang="tr-TR" sz="2400" dirty="0">
                <a:latin typeface="Cambria" panose="02040503050406030204" pitchFamily="18" charset="0"/>
              </a:rPr>
              <a:t>Finans Kuruluşları</a:t>
            </a:r>
          </a:p>
        </p:txBody>
      </p:sp>
      <p:pic>
        <p:nvPicPr>
          <p:cNvPr id="6146" name="Picture 2" descr="OPEC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663" y="1595603"/>
            <a:ext cx="59055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73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23332" y="551681"/>
            <a:ext cx="10372298" cy="4678204"/>
          </a:xfrm>
          <a:prstGeom prst="rect">
            <a:avLst/>
          </a:prstGeom>
        </p:spPr>
        <p:txBody>
          <a:bodyPr wrap="square">
            <a:spAutoFit/>
          </a:bodyPr>
          <a:lstStyle/>
          <a:p>
            <a:endParaRPr lang="tr-TR" dirty="0" smtClean="0"/>
          </a:p>
          <a:p>
            <a:r>
              <a:rPr lang="tr-TR" sz="2000" dirty="0" smtClean="0">
                <a:latin typeface="Cambria" panose="02040503050406030204" pitchFamily="18" charset="0"/>
              </a:rPr>
              <a:t>KAYNAKÇA:</a:t>
            </a:r>
          </a:p>
          <a:p>
            <a:r>
              <a:rPr lang="tr-TR" sz="2000" dirty="0" smtClean="0">
                <a:latin typeface="Cambria" panose="02040503050406030204" pitchFamily="18" charset="0"/>
              </a:rPr>
              <a:t>Doğanay</a:t>
            </a:r>
            <a:r>
              <a:rPr lang="tr-TR" sz="2000" dirty="0">
                <a:latin typeface="Cambria" panose="02040503050406030204" pitchFamily="18" charset="0"/>
              </a:rPr>
              <a:t>, H. 1998. Ekonomik Coğrafya II, Enerji Kaynakları, Şafak Yayınevi, Erzurum. Doğanay, H. 2011. Türkiye Ekonomik Coğrafyası, </a:t>
            </a:r>
            <a:r>
              <a:rPr lang="tr-TR" sz="2000" dirty="0" err="1">
                <a:latin typeface="Cambria" panose="02040503050406030204" pitchFamily="18" charset="0"/>
              </a:rPr>
              <a:t>Pegem</a:t>
            </a:r>
            <a:r>
              <a:rPr lang="tr-TR" sz="2000" dirty="0">
                <a:latin typeface="Cambria" panose="02040503050406030204" pitchFamily="18" charset="0"/>
              </a:rPr>
              <a:t> Akademi, Ankara. </a:t>
            </a:r>
            <a:endParaRPr lang="tr-TR" sz="2000" dirty="0" smtClean="0">
              <a:latin typeface="Cambria" panose="02040503050406030204" pitchFamily="18" charset="0"/>
            </a:endParaRPr>
          </a:p>
          <a:p>
            <a:r>
              <a:rPr lang="tr-TR" sz="2000" dirty="0">
                <a:latin typeface="Cambria" panose="02040503050406030204" pitchFamily="18" charset="0"/>
              </a:rPr>
              <a:t>Karabulut, Y. 2000. Türkiye Enerji Kaynakları, Ankara Üniversitesi Basımevi, Ankara.</a:t>
            </a:r>
          </a:p>
          <a:p>
            <a:r>
              <a:rPr lang="tr-TR" sz="2000" dirty="0" smtClean="0">
                <a:latin typeface="Cambria" panose="02040503050406030204" pitchFamily="18" charset="0"/>
              </a:rPr>
              <a:t>Yılmaz</a:t>
            </a:r>
            <a:r>
              <a:rPr lang="tr-TR" sz="2000" dirty="0">
                <a:latin typeface="Cambria" panose="02040503050406030204" pitchFamily="18" charset="0"/>
              </a:rPr>
              <a:t>, M. 2012. Türkiye’nin Enerji Potansiyeli ve Yenilenebilir Enerji Kaynaklarının Elektrik Enerjisi Üretimi Açısından Önemi, Ankara Üniversitesi Çevrebilimleri Dergisi, Cilt:4, sayı:2, 33-54. </a:t>
            </a:r>
            <a:endParaRPr lang="tr-TR" sz="2000" dirty="0" smtClean="0">
              <a:latin typeface="Cambria" panose="02040503050406030204" pitchFamily="18" charset="0"/>
            </a:endParaRPr>
          </a:p>
          <a:p>
            <a:r>
              <a:rPr lang="tr-TR" sz="2000" dirty="0" smtClean="0">
                <a:latin typeface="Cambria" panose="02040503050406030204" pitchFamily="18" charset="0"/>
              </a:rPr>
              <a:t> </a:t>
            </a:r>
            <a:r>
              <a:rPr lang="tr-TR" sz="2000" dirty="0">
                <a:latin typeface="Cambria" panose="02040503050406030204" pitchFamily="18" charset="0"/>
              </a:rPr>
              <a:t>BOTAŞ, </a:t>
            </a:r>
            <a:r>
              <a:rPr lang="tr-TR" sz="2000" dirty="0" smtClean="0">
                <a:latin typeface="Cambria" panose="02040503050406030204" pitchFamily="18" charset="0"/>
              </a:rPr>
              <a:t>2015. </a:t>
            </a:r>
            <a:r>
              <a:rPr lang="tr-TR" sz="2000" dirty="0">
                <a:latin typeface="Cambria" panose="02040503050406030204" pitchFamily="18" charset="0"/>
              </a:rPr>
              <a:t>Sektör Raporu, </a:t>
            </a:r>
            <a:r>
              <a:rPr lang="tr-TR" sz="2000" dirty="0" smtClean="0">
                <a:latin typeface="Cambria" panose="02040503050406030204" pitchFamily="18" charset="0"/>
              </a:rPr>
              <a:t>2015. </a:t>
            </a:r>
            <a:r>
              <a:rPr lang="tr-TR" sz="2000" dirty="0">
                <a:latin typeface="Cambria" panose="02040503050406030204" pitchFamily="18" charset="0"/>
              </a:rPr>
              <a:t>http://www.enerji.gov.tr/ File/?</a:t>
            </a:r>
            <a:r>
              <a:rPr lang="tr-TR" sz="2000" dirty="0" err="1">
                <a:latin typeface="Cambria" panose="02040503050406030204" pitchFamily="18" charset="0"/>
              </a:rPr>
              <a:t>path</a:t>
            </a:r>
            <a:r>
              <a:rPr lang="tr-TR" sz="2000" dirty="0">
                <a:latin typeface="Cambria" panose="02040503050406030204" pitchFamily="18" charset="0"/>
              </a:rPr>
              <a:t>=ROOT%2F1%2FDocuments %2FSekt%C3%B6r+Raporu%2F2014+Y%C4%B1l %C4%B1+Sekt%C3%B6r+Raporu.pdf </a:t>
            </a:r>
            <a:endParaRPr lang="tr-TR" sz="2000" dirty="0" smtClean="0">
              <a:latin typeface="Cambria" panose="02040503050406030204" pitchFamily="18" charset="0"/>
            </a:endParaRPr>
          </a:p>
          <a:p>
            <a:r>
              <a:rPr lang="tr-TR" sz="2000" dirty="0" smtClean="0">
                <a:latin typeface="Cambria" panose="02040503050406030204" pitchFamily="18" charset="0"/>
              </a:rPr>
              <a:t>TPAO 2016.  </a:t>
            </a:r>
            <a:r>
              <a:rPr lang="tr-TR" sz="2000" dirty="0">
                <a:latin typeface="Cambria" panose="02040503050406030204" pitchFamily="18" charset="0"/>
              </a:rPr>
              <a:t>Ham petrol ve Doğal Gaz Sektör Raporu -</a:t>
            </a:r>
            <a:r>
              <a:rPr lang="tr-TR" sz="2000" dirty="0" smtClean="0">
                <a:latin typeface="Cambria" panose="02040503050406030204" pitchFamily="18" charset="0"/>
              </a:rPr>
              <a:t>2016, </a:t>
            </a:r>
            <a:r>
              <a:rPr lang="tr-TR" sz="2000" dirty="0">
                <a:latin typeface="Cambria" panose="02040503050406030204" pitchFamily="18" charset="0"/>
                <a:hlinkClick r:id="rId2"/>
              </a:rPr>
              <a:t>http://</a:t>
            </a:r>
            <a:r>
              <a:rPr lang="tr-TR" sz="2000" dirty="0" smtClean="0">
                <a:latin typeface="Cambria" panose="02040503050406030204" pitchFamily="18" charset="0"/>
                <a:hlinkClick r:id="rId2"/>
              </a:rPr>
              <a:t>www.tpao.gov.tr/</a:t>
            </a:r>
            <a:r>
              <a:rPr lang="tr-TR" sz="2000" dirty="0" err="1" smtClean="0">
                <a:latin typeface="Cambria" panose="02040503050406030204" pitchFamily="18" charset="0"/>
                <a:hlinkClick r:id="rId2"/>
              </a:rPr>
              <a:t>tpfiles</a:t>
            </a:r>
            <a:r>
              <a:rPr lang="tr-TR" sz="2000" dirty="0" smtClean="0">
                <a:latin typeface="Cambria" panose="02040503050406030204" pitchFamily="18" charset="0"/>
                <a:hlinkClick r:id="rId2"/>
              </a:rPr>
              <a:t>/</a:t>
            </a:r>
            <a:r>
              <a:rPr lang="tr-TR" sz="2000" dirty="0" err="1" smtClean="0">
                <a:latin typeface="Cambria" panose="02040503050406030204" pitchFamily="18" charset="0"/>
                <a:hlinkClick r:id="rId2"/>
              </a:rPr>
              <a:t>userfiles</a:t>
            </a:r>
            <a:r>
              <a:rPr lang="tr-TR" sz="2000" dirty="0" smtClean="0">
                <a:latin typeface="Cambria" panose="02040503050406030204" pitchFamily="18" charset="0"/>
                <a:hlinkClick r:id="rId2"/>
              </a:rPr>
              <a:t>/</a:t>
            </a:r>
            <a:r>
              <a:rPr lang="tr-TR" sz="2000" dirty="0" err="1" smtClean="0">
                <a:latin typeface="Cambria" panose="02040503050406030204" pitchFamily="18" charset="0"/>
                <a:hlinkClick r:id="rId2"/>
              </a:rPr>
              <a:t>files</a:t>
            </a:r>
            <a:r>
              <a:rPr lang="tr-TR" sz="2000" smtClean="0">
                <a:latin typeface="Cambria" panose="02040503050406030204" pitchFamily="18" charset="0"/>
                <a:hlinkClick r:id="rId2"/>
              </a:rPr>
              <a:t>/2012-sektor-rapor-mayis-tr.pdf</a:t>
            </a:r>
            <a:r>
              <a:rPr lang="tr-TR" sz="2000" smtClean="0">
                <a:latin typeface="Cambria" panose="02040503050406030204" pitchFamily="18" charset="0"/>
              </a:rPr>
              <a:t>)</a:t>
            </a:r>
          </a:p>
          <a:p>
            <a:r>
              <a:rPr lang="en-US" sz="2000" smtClean="0">
                <a:latin typeface="Cambria" panose="02040503050406030204" pitchFamily="18" charset="0"/>
              </a:rPr>
              <a:t> </a:t>
            </a:r>
            <a:r>
              <a:rPr lang="en-US" sz="2000" dirty="0">
                <a:latin typeface="Cambria" panose="02040503050406030204" pitchFamily="18" charset="0"/>
              </a:rPr>
              <a:t>IEA. 201</a:t>
            </a:r>
            <a:r>
              <a:rPr lang="tr-TR" sz="2000" dirty="0">
                <a:latin typeface="Cambria" panose="02040503050406030204" pitchFamily="18" charset="0"/>
              </a:rPr>
              <a:t>6</a:t>
            </a:r>
            <a:r>
              <a:rPr lang="en-US" sz="2000" dirty="0">
                <a:latin typeface="Cambria" panose="02040503050406030204" pitchFamily="18" charset="0"/>
              </a:rPr>
              <a:t>. World Energy Outlook 201</a:t>
            </a:r>
            <a:r>
              <a:rPr lang="tr-TR" sz="2000" dirty="0">
                <a:latin typeface="Cambria" panose="02040503050406030204" pitchFamily="18" charset="0"/>
              </a:rPr>
              <a:t>6</a:t>
            </a:r>
            <a:r>
              <a:rPr lang="en-US" sz="2000" dirty="0">
                <a:latin typeface="Cambria" panose="02040503050406030204" pitchFamily="18" charset="0"/>
              </a:rPr>
              <a:t>, IEA Publications, Paris. </a:t>
            </a:r>
            <a:endParaRPr lang="tr-TR" sz="2000" dirty="0">
              <a:latin typeface="Cambria" panose="02040503050406030204" pitchFamily="18" charset="0"/>
            </a:endParaRPr>
          </a:p>
          <a:p>
            <a:endParaRPr lang="tr-TR" sz="2000" dirty="0">
              <a:latin typeface="Cambria" panose="02040503050406030204" pitchFamily="18" charset="0"/>
            </a:endParaRPr>
          </a:p>
        </p:txBody>
      </p:sp>
    </p:spTree>
    <p:extLst>
      <p:ext uri="{BB962C8B-B14F-4D97-AF65-F5344CB8AC3E}">
        <p14:creationId xmlns:p14="http://schemas.microsoft.com/office/powerpoint/2010/main" val="329091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2388" y="1897039"/>
            <a:ext cx="5991367" cy="3416320"/>
          </a:xfrm>
          <a:prstGeom prst="rect">
            <a:avLst/>
          </a:prstGeom>
        </p:spPr>
        <p:txBody>
          <a:bodyPr wrap="square">
            <a:spAutoFit/>
          </a:bodyPr>
          <a:lstStyle/>
          <a:p>
            <a:r>
              <a:rPr lang="tr-TR" sz="2400" dirty="0" smtClean="0">
                <a:latin typeface="Cambria" panose="02040503050406030204" pitchFamily="18" charset="0"/>
              </a:rPr>
              <a:t>Ham petroller üzerinde yapılan </a:t>
            </a:r>
            <a:r>
              <a:rPr lang="tr-TR" sz="2400" dirty="0">
                <a:latin typeface="Cambria" panose="02040503050406030204" pitchFamily="18" charset="0"/>
              </a:rPr>
              <a:t>kimyasal </a:t>
            </a:r>
            <a:r>
              <a:rPr lang="tr-TR" sz="2400" dirty="0" smtClean="0">
                <a:latin typeface="Cambria" panose="02040503050406030204" pitchFamily="18" charset="0"/>
              </a:rPr>
              <a:t>analizlere göre petrolün içerisi aşağıdaki gibidir.  </a:t>
            </a:r>
            <a:endParaRPr lang="tr-TR" sz="2400" dirty="0">
              <a:latin typeface="Cambria" panose="02040503050406030204" pitchFamily="18" charset="0"/>
            </a:endParaRPr>
          </a:p>
          <a:p>
            <a:r>
              <a:rPr lang="tr-TR" sz="2400" dirty="0" smtClean="0">
                <a:latin typeface="Cambria" panose="02040503050406030204" pitchFamily="18" charset="0"/>
              </a:rPr>
              <a:t>Karbon </a:t>
            </a:r>
            <a:r>
              <a:rPr lang="tr-TR" sz="2400" dirty="0">
                <a:latin typeface="Cambria" panose="02040503050406030204" pitchFamily="18" charset="0"/>
              </a:rPr>
              <a:t>(C) 		% 82.2 ile % 87.1</a:t>
            </a:r>
          </a:p>
          <a:p>
            <a:r>
              <a:rPr lang="tr-TR" sz="2400" dirty="0">
                <a:latin typeface="Cambria" panose="02040503050406030204" pitchFamily="18" charset="0"/>
              </a:rPr>
              <a:t>Hidrojen (H) 		% 11.7 ile % 14.7</a:t>
            </a:r>
          </a:p>
          <a:p>
            <a:r>
              <a:rPr lang="tr-TR" sz="2400" dirty="0">
                <a:latin typeface="Cambria" panose="02040503050406030204" pitchFamily="18" charset="0"/>
              </a:rPr>
              <a:t>Kükürt (S) 		% 01.1 ile % 5.5</a:t>
            </a:r>
          </a:p>
          <a:p>
            <a:r>
              <a:rPr lang="tr-TR" sz="2400" dirty="0">
                <a:latin typeface="Cambria" panose="02040503050406030204" pitchFamily="18" charset="0"/>
              </a:rPr>
              <a:t>Azot (N)		</a:t>
            </a:r>
            <a:r>
              <a:rPr lang="tr-TR" sz="2400" dirty="0" smtClean="0">
                <a:latin typeface="Cambria" panose="02040503050406030204" pitchFamily="18" charset="0"/>
              </a:rPr>
              <a:t>% </a:t>
            </a:r>
            <a:r>
              <a:rPr lang="tr-TR" sz="2400" dirty="0">
                <a:latin typeface="Cambria" panose="02040503050406030204" pitchFamily="18" charset="0"/>
              </a:rPr>
              <a:t>0.1 ile % 1.5</a:t>
            </a:r>
          </a:p>
          <a:p>
            <a:r>
              <a:rPr lang="tr-TR" sz="2400" dirty="0">
                <a:latin typeface="Cambria" panose="02040503050406030204" pitchFamily="18" charset="0"/>
              </a:rPr>
              <a:t>Oksijen (O) 		</a:t>
            </a:r>
            <a:r>
              <a:rPr lang="tr-TR" sz="2400" dirty="0" smtClean="0">
                <a:latin typeface="Cambria" panose="02040503050406030204" pitchFamily="18" charset="0"/>
              </a:rPr>
              <a:t>% </a:t>
            </a:r>
            <a:r>
              <a:rPr lang="tr-TR" sz="2400" dirty="0">
                <a:latin typeface="Cambria" panose="02040503050406030204" pitchFamily="18" charset="0"/>
              </a:rPr>
              <a:t>0.1 ile % 4.5</a:t>
            </a:r>
          </a:p>
          <a:p>
            <a:r>
              <a:rPr lang="tr-TR" sz="2400" dirty="0">
                <a:latin typeface="Cambria" panose="02040503050406030204" pitchFamily="18" charset="0"/>
              </a:rPr>
              <a:t>Organik madde 	</a:t>
            </a:r>
            <a:r>
              <a:rPr lang="tr-TR" sz="2400" dirty="0" smtClean="0">
                <a:latin typeface="Cambria" panose="02040503050406030204" pitchFamily="18" charset="0"/>
              </a:rPr>
              <a:t>% </a:t>
            </a:r>
            <a:r>
              <a:rPr lang="tr-TR" sz="2400" dirty="0">
                <a:latin typeface="Cambria" panose="02040503050406030204" pitchFamily="18" charset="0"/>
              </a:rPr>
              <a:t>0.1 ile % </a:t>
            </a:r>
            <a:r>
              <a:rPr lang="tr-TR" sz="2400" dirty="0" smtClean="0">
                <a:latin typeface="Cambria" panose="02040503050406030204" pitchFamily="18" charset="0"/>
              </a:rPr>
              <a:t>1.2</a:t>
            </a:r>
            <a:endParaRPr lang="tr-TR" sz="2400" dirty="0">
              <a:latin typeface="Cambria" panose="02040503050406030204" pitchFamily="18" charset="0"/>
            </a:endParaRPr>
          </a:p>
        </p:txBody>
      </p:sp>
      <p:pic>
        <p:nvPicPr>
          <p:cNvPr id="3074" name="Picture 2" descr="petrol kimyasal içeriğ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943" y="1931984"/>
            <a:ext cx="57912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8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41421" y="520512"/>
            <a:ext cx="10996863" cy="6001643"/>
          </a:xfrm>
          <a:prstGeom prst="rect">
            <a:avLst/>
          </a:prstGeom>
        </p:spPr>
        <p:txBody>
          <a:bodyPr wrap="square">
            <a:spAutoFit/>
          </a:bodyPr>
          <a:lstStyle/>
          <a:p>
            <a:pPr indent="457200" algn="just">
              <a:spcAft>
                <a:spcPts val="0"/>
              </a:spcAft>
            </a:pPr>
            <a:r>
              <a:rPr lang="tr-TR" sz="2400" dirty="0" smtClean="0">
                <a:latin typeface="Cambria" panose="02040503050406030204" pitchFamily="18" charset="0"/>
                <a:ea typeface="Times New Roman" panose="02020603050405020304" pitchFamily="18" charset="0"/>
              </a:rPr>
              <a:t>Petrol</a:t>
            </a:r>
            <a:r>
              <a:rPr lang="tr-TR" sz="2400" dirty="0">
                <a:latin typeface="Cambria" panose="02040503050406030204" pitchFamily="18" charset="0"/>
                <a:ea typeface="Times New Roman" panose="02020603050405020304" pitchFamily="18" charset="0"/>
              </a:rPr>
              <a:t>, </a:t>
            </a:r>
            <a:r>
              <a:rPr lang="tr-TR" sz="2400" dirty="0" smtClean="0">
                <a:latin typeface="Cambria" panose="02040503050406030204" pitchFamily="18" charset="0"/>
                <a:ea typeface="Times New Roman" panose="02020603050405020304" pitchFamily="18" charset="0"/>
              </a:rPr>
              <a:t>çok eski dönemlerden beri bilinmesine karşılık enerji kaynağı açısından önemi XIX. yüzyılda ortaya  çıkmıştır. Bu yüzyılda gerek </a:t>
            </a:r>
            <a:r>
              <a:rPr lang="tr-TR" sz="2400" dirty="0">
                <a:latin typeface="Cambria" panose="02040503050406030204" pitchFamily="18" charset="0"/>
                <a:ea typeface="Times New Roman" panose="02020603050405020304" pitchFamily="18" charset="0"/>
              </a:rPr>
              <a:t>aydınlatmada gerekse makinaların yağlanmasında kullanılan balina yağı </a:t>
            </a:r>
            <a:r>
              <a:rPr lang="tr-TR" sz="2400" dirty="0" smtClean="0">
                <a:latin typeface="Cambria" panose="02040503050406030204" pitchFamily="18" charset="0"/>
                <a:ea typeface="Times New Roman" panose="02020603050405020304" pitchFamily="18" charset="0"/>
              </a:rPr>
              <a:t>yeterli olmamaya başlamıştır. Bu nedenle için </a:t>
            </a:r>
            <a:r>
              <a:rPr lang="tr-TR" sz="2400" dirty="0">
                <a:latin typeface="Cambria" panose="02040503050406030204" pitchFamily="18" charset="0"/>
                <a:ea typeface="Times New Roman" panose="02020603050405020304" pitchFamily="18" charset="0"/>
              </a:rPr>
              <a:t>petrole olan talep önemli ölçüde </a:t>
            </a:r>
            <a:r>
              <a:rPr lang="tr-TR" sz="2400" dirty="0" smtClean="0">
                <a:latin typeface="Cambria" panose="02040503050406030204" pitchFamily="18" charset="0"/>
                <a:ea typeface="Times New Roman" panose="02020603050405020304" pitchFamily="18" charset="0"/>
              </a:rPr>
              <a:t>artmıştır. Petrolün asıl önem kazanması motorun icadı ile olmuştur. Motorun icadı sonrasında özellikle ulaşım araçlarında kullanılmaya başlaması ile birlikte yakıt olarak kullanılmaya başlayan petrole olan talep her geçen yıl artarak devam etmiştir. Endüstri devrimi ile kullanılmaya başlanan maden kömürü yerini yavaş yavaş petrole bırakmıştır. Günümüzde maden kömürü pek çok alanda petrol rekabetine dayanamayıp yerini petrole bırakmıştır. </a:t>
            </a:r>
          </a:p>
          <a:p>
            <a:pPr algn="just"/>
            <a:r>
              <a:rPr lang="tr-TR" sz="2400" dirty="0" smtClean="0">
                <a:latin typeface="Cambria" panose="02040503050406030204" pitchFamily="18" charset="0"/>
              </a:rPr>
              <a:t>     Petrol günümüzde kimya endüstrisi için en önemli hammadde kaynağıdır. Özellikle II. Dünya savaşından sonra gelişme gösteren bu endüstri dalında petrolü kullanarak binlerce ürün elde edilmektedir. Teknolojinin </a:t>
            </a:r>
            <a:r>
              <a:rPr lang="tr-TR" sz="2400" dirty="0">
                <a:latin typeface="Cambria" panose="02040503050406030204" pitchFamily="18" charset="0"/>
              </a:rPr>
              <a:t>gelişmesiyle bu sayının daha da artacağı bir gerçektir.  </a:t>
            </a:r>
            <a:r>
              <a:rPr lang="tr-TR" sz="2400" dirty="0" smtClean="0">
                <a:latin typeface="Cambria" panose="02040503050406030204" pitchFamily="18" charset="0"/>
              </a:rPr>
              <a:t>Petrol hala ulaşım araçlarında en önemli yakıt maddesi olarak kullanılmakla birlikte binlerce ürüne hammadde kaynağı olarak önemini sürdürmektedir. </a:t>
            </a:r>
            <a:endParaRPr lang="tr-TR" sz="2400" dirty="0">
              <a:effectLst/>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199234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757990" y="613611"/>
            <a:ext cx="5028661" cy="5632311"/>
          </a:xfrm>
          <a:prstGeom prst="rect">
            <a:avLst/>
          </a:prstGeom>
        </p:spPr>
        <p:txBody>
          <a:bodyPr wrap="square">
            <a:spAutoFit/>
          </a:bodyPr>
          <a:lstStyle/>
          <a:p>
            <a:pPr indent="457200" algn="just">
              <a:spcAft>
                <a:spcPts val="0"/>
              </a:spcAft>
            </a:pPr>
            <a:endParaRPr lang="tr-TR" sz="2400" dirty="0" smtClean="0">
              <a:latin typeface="Cambria" panose="02040503050406030204" pitchFamily="18" charset="0"/>
              <a:ea typeface="Times New Roman" panose="02020603050405020304" pitchFamily="18" charset="0"/>
            </a:endParaRPr>
          </a:p>
          <a:p>
            <a:pPr indent="457200" algn="just">
              <a:spcAft>
                <a:spcPts val="0"/>
              </a:spcAft>
            </a:pPr>
            <a:r>
              <a:rPr lang="tr-TR" sz="2400" dirty="0" smtClean="0">
                <a:latin typeface="Cambria" panose="02040503050406030204" pitchFamily="18" charset="0"/>
                <a:ea typeface="Times New Roman" panose="02020603050405020304" pitchFamily="18" charset="0"/>
              </a:rPr>
              <a:t>Petrol asfalt</a:t>
            </a:r>
            <a:r>
              <a:rPr lang="tr-TR" sz="2400" dirty="0">
                <a:latin typeface="Cambria" panose="02040503050406030204" pitchFamily="18" charset="0"/>
                <a:ea typeface="Times New Roman" panose="02020603050405020304" pitchFamily="18" charset="0"/>
              </a:rPr>
              <a:t>, kauçuk ile birlikte otomobil lastiklerinin üretiminde de temel hammadde </a:t>
            </a:r>
            <a:r>
              <a:rPr lang="tr-TR" sz="2400" dirty="0" smtClean="0">
                <a:latin typeface="Cambria" panose="02040503050406030204" pitchFamily="18" charset="0"/>
                <a:ea typeface="Times New Roman" panose="02020603050405020304" pitchFamily="18" charset="0"/>
              </a:rPr>
              <a:t>kaynağıdır. </a:t>
            </a:r>
            <a:r>
              <a:rPr lang="tr-TR" sz="2400" dirty="0">
                <a:latin typeface="Cambria" panose="02040503050406030204" pitchFamily="18" charset="0"/>
                <a:ea typeface="Times New Roman" panose="02020603050405020304" pitchFamily="18" charset="0"/>
              </a:rPr>
              <a:t>Petrol bunun yanında sentetik kauçuk, temizleyici ve parlatıcı maddeler, sentetik elyaf, plâstik maddeler üretiminde </a:t>
            </a:r>
            <a:r>
              <a:rPr lang="tr-TR" sz="2400" dirty="0" err="1">
                <a:latin typeface="Cambria" panose="02040503050406030204" pitchFamily="18" charset="0"/>
                <a:ea typeface="Times New Roman" panose="02020603050405020304" pitchFamily="18" charset="0"/>
              </a:rPr>
              <a:t>petro</a:t>
            </a:r>
            <a:r>
              <a:rPr lang="tr-TR" sz="2400" dirty="0">
                <a:latin typeface="Cambria" panose="02040503050406030204" pitchFamily="18" charset="0"/>
                <a:ea typeface="Times New Roman" panose="02020603050405020304" pitchFamily="18" charset="0"/>
              </a:rPr>
              <a:t>-kimyanın en önemli hammaddesidir. Eczacılıktaki önemini de burada </a:t>
            </a:r>
            <a:r>
              <a:rPr lang="tr-TR" sz="2400" dirty="0" smtClean="0">
                <a:latin typeface="Cambria" panose="02040503050406030204" pitchFamily="18" charset="0"/>
                <a:ea typeface="Times New Roman" panose="02020603050405020304" pitchFamily="18" charset="0"/>
              </a:rPr>
              <a:t>bahsetmek gerek. Ayrıca </a:t>
            </a:r>
            <a:r>
              <a:rPr lang="tr-TR" sz="2400" dirty="0">
                <a:latin typeface="Cambria" panose="02040503050406030204" pitchFamily="18" charset="0"/>
                <a:ea typeface="Times New Roman" panose="02020603050405020304" pitchFamily="18" charset="0"/>
              </a:rPr>
              <a:t>içki, sakız, yapıştırıcı </a:t>
            </a:r>
            <a:r>
              <a:rPr lang="tr-TR" sz="2400" dirty="0" smtClean="0">
                <a:latin typeface="Cambria" panose="02040503050406030204" pitchFamily="18" charset="0"/>
                <a:ea typeface="Times New Roman" panose="02020603050405020304" pitchFamily="18" charset="0"/>
              </a:rPr>
              <a:t>maddeler üretimi </a:t>
            </a:r>
            <a:r>
              <a:rPr lang="tr-TR" sz="2400" dirty="0">
                <a:latin typeface="Cambria" panose="02040503050406030204" pitchFamily="18" charset="0"/>
                <a:ea typeface="Times New Roman" panose="02020603050405020304" pitchFamily="18" charset="0"/>
              </a:rPr>
              <a:t>gibi çok çeşitli maddelerin yapımında da petrol </a:t>
            </a:r>
            <a:r>
              <a:rPr lang="tr-TR" sz="2400" dirty="0" smtClean="0">
                <a:latin typeface="Cambria" panose="02040503050406030204" pitchFamily="18" charset="0"/>
                <a:ea typeface="Times New Roman" panose="02020603050405020304" pitchFamily="18" charset="0"/>
              </a:rPr>
              <a:t>kullanılmaktadır.  </a:t>
            </a:r>
            <a:endParaRPr lang="tr-TR" sz="2400" dirty="0">
              <a:latin typeface="Cambria" panose="02040503050406030204" pitchFamily="18" charset="0"/>
              <a:ea typeface="Times New Roman" panose="02020603050405020304" pitchFamily="18" charset="0"/>
            </a:endParaRPr>
          </a:p>
          <a:p>
            <a:pPr indent="457200" algn="just">
              <a:spcAft>
                <a:spcPts val="0"/>
              </a:spcAft>
            </a:pPr>
            <a:r>
              <a:rPr lang="tr-TR" sz="2400" dirty="0">
                <a:latin typeface="Cambria" panose="02040503050406030204" pitchFamily="18" charset="0"/>
                <a:ea typeface="Times New Roman" panose="02020603050405020304" pitchFamily="18" charset="0"/>
              </a:rPr>
              <a:t> </a:t>
            </a:r>
          </a:p>
        </p:txBody>
      </p:sp>
      <p:pic>
        <p:nvPicPr>
          <p:cNvPr id="1027" name="Picture 3" descr="zif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612" y="298147"/>
            <a:ext cx="5717776" cy="321624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zift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612" y="3713897"/>
            <a:ext cx="5717776"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29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09020" y="613954"/>
            <a:ext cx="6886575" cy="3514725"/>
          </a:xfrm>
          <a:prstGeom prst="rect">
            <a:avLst/>
          </a:prstGeom>
        </p:spPr>
      </p:pic>
      <p:sp>
        <p:nvSpPr>
          <p:cNvPr id="3" name="Dikdörtgen 2"/>
          <p:cNvSpPr/>
          <p:nvPr/>
        </p:nvSpPr>
        <p:spPr>
          <a:xfrm>
            <a:off x="2320834" y="182880"/>
            <a:ext cx="7262948" cy="43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Dünya ispatlanmış petrol rezervleri (2015)</a:t>
            </a:r>
            <a:endParaRPr lang="tr-TR" dirty="0"/>
          </a:p>
        </p:txBody>
      </p:sp>
      <p:sp>
        <p:nvSpPr>
          <p:cNvPr id="4" name="Dikdörtgen 3"/>
          <p:cNvSpPr/>
          <p:nvPr/>
        </p:nvSpPr>
        <p:spPr>
          <a:xfrm>
            <a:off x="470262" y="4128679"/>
            <a:ext cx="10920549" cy="2677656"/>
          </a:xfrm>
          <a:prstGeom prst="rect">
            <a:avLst/>
          </a:prstGeom>
        </p:spPr>
        <p:txBody>
          <a:bodyPr wrap="square">
            <a:spAutoFit/>
          </a:bodyPr>
          <a:lstStyle/>
          <a:p>
            <a:pPr algn="just"/>
            <a:r>
              <a:rPr lang="tr-TR" sz="2400" dirty="0" smtClean="0">
                <a:latin typeface="Calisto MT" panose="02040603050505030304" pitchFamily="18" charset="0"/>
              </a:rPr>
              <a:t>Dünya Petrol Rezervleri:</a:t>
            </a:r>
          </a:p>
          <a:p>
            <a:pPr algn="just"/>
            <a:r>
              <a:rPr lang="tr-TR" sz="2400" dirty="0" smtClean="0">
                <a:latin typeface="Calisto MT" panose="02040603050505030304" pitchFamily="18" charset="0"/>
              </a:rPr>
              <a:t>Günümüzün en önemli fosil enerji kaynaklarından olan petrol rezervleri 1,7 </a:t>
            </a:r>
            <a:r>
              <a:rPr lang="tr-TR" sz="2400" dirty="0">
                <a:latin typeface="Calisto MT" panose="02040603050505030304" pitchFamily="18" charset="0"/>
              </a:rPr>
              <a:t>trilyon varil olarak </a:t>
            </a:r>
            <a:r>
              <a:rPr lang="tr-TR" sz="2400" dirty="0" smtClean="0">
                <a:latin typeface="Calisto MT" panose="02040603050505030304" pitchFamily="18" charset="0"/>
              </a:rPr>
              <a:t>açıklanmıştır. </a:t>
            </a:r>
            <a:r>
              <a:rPr lang="tr-TR" sz="2400" dirty="0">
                <a:latin typeface="Calisto MT" panose="02040603050505030304" pitchFamily="18" charset="0"/>
              </a:rPr>
              <a:t>Orta Doğu bölgesi, dünya petrol rezervlerinin %47,7’lik bölümüne sahiptir. Orta Doğu’yu, %19,4’lük rezerv miktarı ile Orta ve Güney Amerika, </a:t>
            </a:r>
            <a:r>
              <a:rPr lang="tr-TR" sz="2400" dirty="0" smtClean="0">
                <a:latin typeface="Calisto MT" panose="02040603050505030304" pitchFamily="18" charset="0"/>
              </a:rPr>
              <a:t>%19,3’lük </a:t>
            </a:r>
            <a:r>
              <a:rPr lang="tr-TR" sz="2400" dirty="0">
                <a:latin typeface="Calisto MT" panose="02040603050505030304" pitchFamily="18" charset="0"/>
              </a:rPr>
              <a:t>rezerv ile Kuzey Amerika takip etmektedir. Daha sonra sırası ile Avrasya %8,4, Afrika %7,6, Asya ve Okyanusya %2,5 ve Avrupa %0,7’lik paya </a:t>
            </a:r>
            <a:r>
              <a:rPr lang="tr-TR" sz="2400" dirty="0" smtClean="0">
                <a:latin typeface="Calisto MT" panose="02040603050505030304" pitchFamily="18" charset="0"/>
              </a:rPr>
              <a:t>sahiptir.</a:t>
            </a:r>
            <a:endParaRPr lang="tr-TR" sz="2400" dirty="0">
              <a:latin typeface="Calisto MT" panose="02040603050505030304" pitchFamily="18" charset="0"/>
            </a:endParaRPr>
          </a:p>
        </p:txBody>
      </p:sp>
    </p:spTree>
    <p:extLst>
      <p:ext uri="{BB962C8B-B14F-4D97-AF65-F5344CB8AC3E}">
        <p14:creationId xmlns:p14="http://schemas.microsoft.com/office/powerpoint/2010/main" val="262778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559558" y="518615"/>
            <a:ext cx="5460242" cy="5658348"/>
          </a:xfrm>
        </p:spPr>
        <p:txBody>
          <a:bodyPr>
            <a:normAutofit/>
          </a:bodyPr>
          <a:lstStyle/>
          <a:p>
            <a:pPr marL="0" indent="0" algn="just">
              <a:buNone/>
            </a:pPr>
            <a:endParaRPr lang="tr-TR" sz="2400" dirty="0" smtClean="0">
              <a:latin typeface="Cambria" panose="02040503050406030204" pitchFamily="18" charset="0"/>
            </a:endParaRPr>
          </a:p>
          <a:p>
            <a:pPr marL="0" indent="0" algn="just">
              <a:buNone/>
            </a:pPr>
            <a:endParaRPr lang="tr-TR" sz="2400" dirty="0">
              <a:latin typeface="Cambria" panose="02040503050406030204" pitchFamily="18" charset="0"/>
            </a:endParaRPr>
          </a:p>
          <a:p>
            <a:pPr marL="0" indent="0" algn="just">
              <a:buNone/>
            </a:pPr>
            <a:r>
              <a:rPr lang="tr-TR" sz="2400" dirty="0" smtClean="0">
                <a:latin typeface="Cambria" panose="02040503050406030204" pitchFamily="18" charset="0"/>
              </a:rPr>
              <a:t>Petrol rezervlerinin ülkeler itibariyle sıralamasına baktığımızda 302 milyar varil ile Venezüella ilk sırada gelmektedir. Sudi Arabistan 266 milyar varillik rezerv miktarı ile ikinci sıradadır. Daha sonra Kanada (172 milyar varil), İran (158 milyar veril) Irak (153 milyar varil) ve Rusya (110 milyar varil) sıralanır.  Özellikle son yıllardaki rezerv artışları ile Venezüella ve Kanada rezerv miktarı ile üst sıralara tırmanmışlardır. </a:t>
            </a:r>
            <a:endParaRPr lang="tr-TR" sz="2400" dirty="0">
              <a:latin typeface="Cambria" panose="02040503050406030204" pitchFamily="18" charset="0"/>
            </a:endParaRPr>
          </a:p>
        </p:txBody>
      </p:sp>
      <p:pic>
        <p:nvPicPr>
          <p:cNvPr id="4100" name="Picture 4" descr="venezuella oil ile ilgili görsel sonucu"/>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202277" y="1119116"/>
            <a:ext cx="5711532" cy="406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99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235132" y="1058091"/>
            <a:ext cx="5303520" cy="5118872"/>
          </a:xfrm>
        </p:spPr>
        <p:txBody>
          <a:bodyPr>
            <a:noAutofit/>
          </a:bodyPr>
          <a:lstStyle/>
          <a:p>
            <a:pPr marL="0" indent="0" algn="just">
              <a:buNone/>
            </a:pPr>
            <a:r>
              <a:rPr lang="tr-TR" sz="2400" dirty="0" smtClean="0">
                <a:latin typeface="Cambria" panose="02040503050406030204" pitchFamily="18" charset="0"/>
              </a:rPr>
              <a:t>Petrol Rezervlerinin Ömrü</a:t>
            </a:r>
          </a:p>
          <a:p>
            <a:pPr marL="0" indent="0" algn="just">
              <a:buNone/>
            </a:pPr>
            <a:r>
              <a:rPr lang="tr-TR" sz="2400" dirty="0" smtClean="0">
                <a:latin typeface="Cambria" panose="02040503050406030204" pitchFamily="18" charset="0"/>
              </a:rPr>
              <a:t>Dünyada mevcut koşullar altında petrol rezervlerinin yaklaşık 54 yıllık bir ömrünün kaldığı hesaplanmaktadır. Ancak Bu Asya Pasifik bölgesi için 14 yıl iken, Avrasya’da 24 yıl, Kuzey Amerika’da ise 34 yıldır. Dünya petrol rezervlerini en fazla olduğu Ortadoğu bölgesinde 78 yıl Orta ve Güney Amerika’da ise 119 yıldır. Özellikle çok fazla petrol tüketen Avrupa Amerika ve Çin’in rezervlerinin bu kadar az kalması Ortadoğu ve Latin Amerika’nın ilerleyen yıllarda enerji açısından öneminin daha da artmasına neden olacaktır. </a:t>
            </a:r>
            <a:endParaRPr lang="tr-TR" sz="2400" dirty="0">
              <a:latin typeface="Cambria" panose="02040503050406030204" pitchFamily="18" charset="0"/>
            </a:endParaRPr>
          </a:p>
        </p:txBody>
      </p:sp>
      <p:pic>
        <p:nvPicPr>
          <p:cNvPr id="5" name="İçerik Yer Tutucusu 4"/>
          <p:cNvPicPr>
            <a:picLocks noGrp="1" noChangeAspect="1"/>
          </p:cNvPicPr>
          <p:nvPr>
            <p:ph sz="half" idx="2"/>
          </p:nvPr>
        </p:nvPicPr>
        <p:blipFill>
          <a:blip r:embed="rId2"/>
          <a:stretch>
            <a:fillRect/>
          </a:stretch>
        </p:blipFill>
        <p:spPr>
          <a:xfrm>
            <a:off x="5538652" y="1789612"/>
            <a:ext cx="6348549" cy="4130402"/>
          </a:xfrm>
          <a:prstGeom prst="rect">
            <a:avLst/>
          </a:prstGeom>
        </p:spPr>
      </p:pic>
    </p:spTree>
    <p:extLst>
      <p:ext uri="{BB962C8B-B14F-4D97-AF65-F5344CB8AC3E}">
        <p14:creationId xmlns:p14="http://schemas.microsoft.com/office/powerpoint/2010/main" val="2083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59809" y="818866"/>
            <a:ext cx="10454185" cy="4062651"/>
          </a:xfrm>
          <a:prstGeom prst="rect">
            <a:avLst/>
          </a:prstGeom>
        </p:spPr>
        <p:txBody>
          <a:bodyPr wrap="square">
            <a:spAutoFit/>
          </a:bodyPr>
          <a:lstStyle/>
          <a:p>
            <a:pPr algn="just"/>
            <a:r>
              <a:rPr lang="tr-TR" sz="2400" dirty="0" smtClean="0">
                <a:latin typeface="Cambria" panose="02040503050406030204" pitchFamily="18" charset="0"/>
              </a:rPr>
              <a:t>Dünya Petrol Üretimi</a:t>
            </a:r>
          </a:p>
          <a:p>
            <a:pPr algn="just"/>
            <a:r>
              <a:rPr lang="tr-TR" sz="2400" dirty="0" smtClean="0">
                <a:latin typeface="Cambria" panose="02040503050406030204" pitchFamily="18" charset="0"/>
              </a:rPr>
              <a:t>2016 yılında  dünya petrol üretimi 4.321 milyon ton olmuştur.  Bu üretimde en büyük pay dünya petrol rezervlerinde ikinci sırada olan Sudi Arabistan’a aittir. Bu ülkede 2016 yılında 583 milyon ton üretim (% 13,5) yapmıştır.  İkinci sırada 546 milyon tonluk üretimi ile Rusya (% 12,6) gelmektedir. Daha sonra sırasıyla ABD, Kanada ve İran gelir. Dünya’da en fazla üretim yapan on ülkenin toplam petrol üretimi  2.963 milyon tondur.  </a:t>
            </a:r>
            <a:endParaRPr lang="tr-TR" sz="2400" dirty="0">
              <a:latin typeface="Cambria" panose="02040503050406030204" pitchFamily="18" charset="0"/>
            </a:endParaRPr>
          </a:p>
          <a:p>
            <a:pPr algn="just"/>
            <a:r>
              <a:rPr lang="tr-TR" sz="2400" dirty="0" smtClean="0">
                <a:latin typeface="Cambria" panose="02040503050406030204" pitchFamily="18" charset="0"/>
              </a:rPr>
              <a:t>Burada dikkati çeken husus ABD ve Çin gibi dünyanın en büyük iki ekonomisine sahip olan ülkeler rezervler itibariyle çok iyi durumda olmamalarına karşılık üretimde ön planda gelmektedir.</a:t>
            </a:r>
          </a:p>
          <a:p>
            <a:endParaRPr lang="tr-TR" dirty="0" smtClean="0"/>
          </a:p>
        </p:txBody>
      </p:sp>
    </p:spTree>
    <p:extLst>
      <p:ext uri="{BB962C8B-B14F-4D97-AF65-F5344CB8AC3E}">
        <p14:creationId xmlns:p14="http://schemas.microsoft.com/office/powerpoint/2010/main" val="315662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k 2"/>
          <p:cNvGraphicFramePr>
            <a:graphicFrameLocks/>
          </p:cNvGraphicFramePr>
          <p:nvPr>
            <p:extLst>
              <p:ext uri="{D42A27DB-BD31-4B8C-83A1-F6EECF244321}">
                <p14:modId xmlns:p14="http://schemas.microsoft.com/office/powerpoint/2010/main" val="2075917767"/>
              </p:ext>
            </p:extLst>
          </p:nvPr>
        </p:nvGraphicFramePr>
        <p:xfrm>
          <a:off x="5390146" y="2478505"/>
          <a:ext cx="6801853" cy="3918332"/>
        </p:xfrm>
        <a:graphic>
          <a:graphicData uri="http://schemas.openxmlformats.org/drawingml/2006/chart">
            <c:chart xmlns:c="http://schemas.openxmlformats.org/drawingml/2006/chart" xmlns:r="http://schemas.openxmlformats.org/officeDocument/2006/relationships" r:id="rId2"/>
          </a:graphicData>
        </a:graphic>
      </p:graphicFrame>
      <p:sp>
        <p:nvSpPr>
          <p:cNvPr id="4" name="Dikdörtgen 3"/>
          <p:cNvSpPr/>
          <p:nvPr/>
        </p:nvSpPr>
        <p:spPr>
          <a:xfrm>
            <a:off x="5502442" y="1776547"/>
            <a:ext cx="6689558" cy="56170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Petrol üretiminde önde gelen ülkeler (2016)</a:t>
            </a:r>
            <a:endParaRPr lang="tr-TR" dirty="0"/>
          </a:p>
        </p:txBody>
      </p:sp>
      <p:pic>
        <p:nvPicPr>
          <p:cNvPr id="5" name="Resim 4"/>
          <p:cNvPicPr>
            <a:picLocks noChangeAspect="1"/>
          </p:cNvPicPr>
          <p:nvPr/>
        </p:nvPicPr>
        <p:blipFill>
          <a:blip r:embed="rId3"/>
          <a:stretch>
            <a:fillRect/>
          </a:stretch>
        </p:blipFill>
        <p:spPr>
          <a:xfrm>
            <a:off x="0" y="0"/>
            <a:ext cx="5981700" cy="3124200"/>
          </a:xfrm>
          <a:prstGeom prst="rect">
            <a:avLst/>
          </a:prstGeom>
        </p:spPr>
      </p:pic>
      <p:sp>
        <p:nvSpPr>
          <p:cNvPr id="2" name="Oval 1"/>
          <p:cNvSpPr/>
          <p:nvPr/>
        </p:nvSpPr>
        <p:spPr>
          <a:xfrm>
            <a:off x="1149016" y="3956407"/>
            <a:ext cx="3092115" cy="962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Dünya’da ülkelere göre yıllık petrol üretimi (2015)</a:t>
            </a:r>
            <a:endParaRPr lang="tr-TR" dirty="0"/>
          </a:p>
        </p:txBody>
      </p:sp>
      <p:sp>
        <p:nvSpPr>
          <p:cNvPr id="6" name="Yukarı Ok 5"/>
          <p:cNvSpPr/>
          <p:nvPr/>
        </p:nvSpPr>
        <p:spPr>
          <a:xfrm>
            <a:off x="2506218" y="2839453"/>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9478981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1193</Words>
  <Application>Microsoft Office PowerPoint</Application>
  <PresentationFormat>Geniş ekran</PresentationFormat>
  <Paragraphs>68</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Calibri</vt:lpstr>
      <vt:lpstr>Calibri Light</vt:lpstr>
      <vt:lpstr>Calisto MT</vt:lpstr>
      <vt:lpstr>Cambria</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24</cp:revision>
  <dcterms:created xsi:type="dcterms:W3CDTF">2018-01-17T23:18:42Z</dcterms:created>
  <dcterms:modified xsi:type="dcterms:W3CDTF">2018-01-23T22:10:18Z</dcterms:modified>
</cp:coreProperties>
</file>