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18" r:id="rId2"/>
    <p:sldId id="258" r:id="rId3"/>
    <p:sldId id="271" r:id="rId4"/>
    <p:sldId id="417" r:id="rId5"/>
    <p:sldId id="301" r:id="rId6"/>
    <p:sldId id="302" r:id="rId7"/>
    <p:sldId id="273" r:id="rId8"/>
    <p:sldId id="274" r:id="rId9"/>
    <p:sldId id="278" r:id="rId10"/>
    <p:sldId id="279" r:id="rId11"/>
    <p:sldId id="286" r:id="rId12"/>
    <p:sldId id="349" r:id="rId13"/>
    <p:sldId id="345" r:id="rId14"/>
    <p:sldId id="372" r:id="rId15"/>
    <p:sldId id="373" r:id="rId16"/>
    <p:sldId id="395" r:id="rId17"/>
    <p:sldId id="404"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C8E5E-03C8-4984-97F2-AECB5DAB84DF}" type="datetimeFigureOut">
              <a:rPr lang="tr-TR" smtClean="0"/>
              <a:t>24.01.2018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2623D-F577-49D5-B6E1-E1B2B431A0DC}" type="slidenum">
              <a:rPr lang="tr-TR" smtClean="0"/>
              <a:t>‹#›</a:t>
            </a:fld>
            <a:endParaRPr lang="tr-TR"/>
          </a:p>
        </p:txBody>
      </p:sp>
    </p:spTree>
    <p:extLst>
      <p:ext uri="{BB962C8B-B14F-4D97-AF65-F5344CB8AC3E}">
        <p14:creationId xmlns:p14="http://schemas.microsoft.com/office/powerpoint/2010/main" val="264301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79B69C-FA00-46E4-8F9F-F34D8C85FEFF}" type="slidenum">
              <a:rPr lang="tr-TR" altLang="tr-TR">
                <a:latin typeface="Calibri" panose="020F0502020204030204" pitchFamily="34" charset="0"/>
              </a:rPr>
              <a:pPr eaLnBrk="1" hangingPunct="1"/>
              <a:t>3</a:t>
            </a:fld>
            <a:endParaRPr lang="tr-TR" altLang="tr-TR">
              <a:latin typeface="Calibri" panose="020F0502020204030204" pitchFamily="34" charset="0"/>
            </a:endParaRPr>
          </a:p>
        </p:txBody>
      </p:sp>
    </p:spTree>
    <p:extLst>
      <p:ext uri="{BB962C8B-B14F-4D97-AF65-F5344CB8AC3E}">
        <p14:creationId xmlns:p14="http://schemas.microsoft.com/office/powerpoint/2010/main" val="10633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2B2DAA-E0C9-4D3B-9ED6-E2EDD2E4B8EB}" type="slidenum">
              <a:rPr lang="tr-TR" altLang="tr-TR">
                <a:latin typeface="Calibri" panose="020F0502020204030204" pitchFamily="34" charset="0"/>
              </a:rPr>
              <a:pPr eaLnBrk="1" hangingPunct="1"/>
              <a:t>7</a:t>
            </a:fld>
            <a:endParaRPr lang="tr-TR" altLang="tr-TR">
              <a:latin typeface="Calibri" panose="020F0502020204030204" pitchFamily="34" charset="0"/>
            </a:endParaRPr>
          </a:p>
        </p:txBody>
      </p:sp>
    </p:spTree>
    <p:extLst>
      <p:ext uri="{BB962C8B-B14F-4D97-AF65-F5344CB8AC3E}">
        <p14:creationId xmlns:p14="http://schemas.microsoft.com/office/powerpoint/2010/main" val="267264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C67411-AA2C-4445-8BD5-78541602F210}" type="slidenum">
              <a:rPr lang="tr-TR" altLang="tr-TR">
                <a:latin typeface="Calibri" panose="020F0502020204030204" pitchFamily="34" charset="0"/>
              </a:rPr>
              <a:pPr eaLnBrk="1" hangingPunct="1"/>
              <a:t>8</a:t>
            </a:fld>
            <a:endParaRPr lang="tr-TR" altLang="tr-TR">
              <a:latin typeface="Calibri" panose="020F0502020204030204" pitchFamily="34" charset="0"/>
            </a:endParaRPr>
          </a:p>
        </p:txBody>
      </p:sp>
    </p:spTree>
    <p:extLst>
      <p:ext uri="{BB962C8B-B14F-4D97-AF65-F5344CB8AC3E}">
        <p14:creationId xmlns:p14="http://schemas.microsoft.com/office/powerpoint/2010/main" val="26020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C8343A-DCF2-49B8-B6F7-182974701FBC}" type="slidenum">
              <a:rPr lang="tr-TR" altLang="tr-TR">
                <a:latin typeface="Calibri" panose="020F0502020204030204" pitchFamily="34" charset="0"/>
              </a:rPr>
              <a:pPr eaLnBrk="1" hangingPunct="1"/>
              <a:t>9</a:t>
            </a:fld>
            <a:endParaRPr lang="tr-TR" altLang="tr-TR">
              <a:latin typeface="Calibri" panose="020F0502020204030204" pitchFamily="34" charset="0"/>
            </a:endParaRPr>
          </a:p>
        </p:txBody>
      </p:sp>
    </p:spTree>
    <p:extLst>
      <p:ext uri="{BB962C8B-B14F-4D97-AF65-F5344CB8AC3E}">
        <p14:creationId xmlns:p14="http://schemas.microsoft.com/office/powerpoint/2010/main" val="19905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053B3E-01DD-4760-A4EA-C1876E9DB563}" type="slidenum">
              <a:rPr lang="tr-TR" altLang="tr-TR">
                <a:latin typeface="Calibri" panose="020F0502020204030204" pitchFamily="34" charset="0"/>
              </a:rPr>
              <a:pPr eaLnBrk="1" hangingPunct="1"/>
              <a:t>10</a:t>
            </a:fld>
            <a:endParaRPr lang="tr-TR" altLang="tr-TR">
              <a:latin typeface="Calibri" panose="020F0502020204030204" pitchFamily="34" charset="0"/>
            </a:endParaRPr>
          </a:p>
        </p:txBody>
      </p:sp>
    </p:spTree>
    <p:extLst>
      <p:ext uri="{BB962C8B-B14F-4D97-AF65-F5344CB8AC3E}">
        <p14:creationId xmlns:p14="http://schemas.microsoft.com/office/powerpoint/2010/main" val="292877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D72037-3372-43B6-B22C-D3E8BC851B23}" type="slidenum">
              <a:rPr lang="tr-TR" altLang="tr-TR">
                <a:latin typeface="Calibri" panose="020F0502020204030204" pitchFamily="34" charset="0"/>
              </a:rPr>
              <a:pPr eaLnBrk="1" hangingPunct="1"/>
              <a:t>11</a:t>
            </a:fld>
            <a:endParaRPr lang="tr-TR" altLang="tr-TR">
              <a:latin typeface="Calibri" panose="020F0502020204030204" pitchFamily="34" charset="0"/>
            </a:endParaRPr>
          </a:p>
        </p:txBody>
      </p:sp>
    </p:spTree>
    <p:extLst>
      <p:ext uri="{BB962C8B-B14F-4D97-AF65-F5344CB8AC3E}">
        <p14:creationId xmlns:p14="http://schemas.microsoft.com/office/powerpoint/2010/main" val="215005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94C561-69B1-4F91-B36D-78FB406FC774}" type="slidenum">
              <a:rPr lang="tr-TR" altLang="tr-TR"/>
              <a:pPr/>
              <a:t>14</a:t>
            </a:fld>
            <a:endParaRPr lang="tr-TR" altLang="tr-TR"/>
          </a:p>
        </p:txBody>
      </p:sp>
      <p:sp>
        <p:nvSpPr>
          <p:cNvPr id="16386" name="Rectangle 2"/>
          <p:cNvSpPr txBox="1">
            <a:spLocks noGrp="1" noRot="1" noChangeAspect="1" noChangeArrowheads="1" noTextEdit="1"/>
          </p:cNvSpPr>
          <p:nvPr>
            <p:ph type="sldImg"/>
          </p:nvPr>
        </p:nvSpPr>
        <p:spPr>
          <a:ln/>
        </p:spPr>
      </p:sp>
      <p:sp>
        <p:nvSpPr>
          <p:cNvPr id="16387" name="Rectangle 3"/>
          <p:cNvSpPr txBox="1">
            <a:spLocks noGrp="1" noChangeArrowheads="1"/>
          </p:cNvSpPr>
          <p:nvPr>
            <p:ph type="body" idx="1"/>
          </p:nvPr>
        </p:nvSpPr>
        <p:spPr>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altLang="tr-TR">
              <a:latin typeface="Calibri" panose="020F0502020204030204" pitchFamily="34" charset="0"/>
              <a:ea typeface="Arial Unicode MS" pitchFamily="34" charset="-128"/>
            </a:endParaRPr>
          </a:p>
        </p:txBody>
      </p:sp>
      <p:sp>
        <p:nvSpPr>
          <p:cNvPr id="16388"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a:buSzPct val="100000"/>
            </a:pPr>
            <a:fld id="{8235FC54-A9B9-44EF-82CC-68348F62D304}" type="slidenum">
              <a:rPr lang="tr-TR" altLang="tr-TR" sz="1200">
                <a:solidFill>
                  <a:srgbClr val="000000"/>
                </a:solidFill>
                <a:latin typeface="Tahoma" panose="020B0604030504040204" pitchFamily="34" charset="0"/>
              </a:rPr>
              <a:pPr algn="r">
                <a:buSzPct val="100000"/>
              </a:pPr>
              <a:t>14</a:t>
            </a:fld>
            <a:endParaRPr lang="tr-TR" altLang="tr-TR" sz="1200">
              <a:solidFill>
                <a:srgbClr val="000000"/>
              </a:solidFill>
              <a:latin typeface="Tahoma" panose="020B0604030504040204" pitchFamily="34" charset="0"/>
            </a:endParaRPr>
          </a:p>
        </p:txBody>
      </p:sp>
    </p:spTree>
    <p:extLst>
      <p:ext uri="{BB962C8B-B14F-4D97-AF65-F5344CB8AC3E}">
        <p14:creationId xmlns:p14="http://schemas.microsoft.com/office/powerpoint/2010/main" val="141210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1763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70144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415484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Başlık ve İçerik Üzerinde Metin">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0"/>
            <a:ext cx="10972800" cy="21859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09600" y="3938589"/>
            <a:ext cx="10972800" cy="218757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endParaRPr lang="tr-TR" altLang="tr-T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5AB8050E-CD04-427F-AE1E-802EF3098116}" type="slidenum">
              <a:rPr lang="tr-TR" altLang="tr-TR"/>
              <a:pPr/>
              <a:t>‹#›</a:t>
            </a:fld>
            <a:endParaRPr lang="tr-TR" altLang="tr-TR"/>
          </a:p>
        </p:txBody>
      </p:sp>
    </p:spTree>
    <p:extLst>
      <p:ext uri="{BB962C8B-B14F-4D97-AF65-F5344CB8AC3E}">
        <p14:creationId xmlns:p14="http://schemas.microsoft.com/office/powerpoint/2010/main" val="418775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73624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27752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38636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7B5306-2316-4681-A563-B4BB17E70E40}"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198136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7B5306-2316-4681-A563-B4BB17E70E40}"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4494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7B5306-2316-4681-A563-B4BB17E70E40}"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157972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00847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30026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B5306-2316-4681-A563-B4BB17E70E40}"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C6474-2B68-4028-9C5D-BDB224005F92}" type="slidenum">
              <a:rPr lang="tr-TR" smtClean="0"/>
              <a:t>‹#›</a:t>
            </a:fld>
            <a:endParaRPr lang="tr-TR"/>
          </a:p>
        </p:txBody>
      </p:sp>
    </p:spTree>
    <p:extLst>
      <p:ext uri="{BB962C8B-B14F-4D97-AF65-F5344CB8AC3E}">
        <p14:creationId xmlns:p14="http://schemas.microsoft.com/office/powerpoint/2010/main" val="179576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1891" y="889844"/>
            <a:ext cx="10756669" cy="5539978"/>
          </a:xfrm>
          <a:prstGeom prst="rect">
            <a:avLst/>
          </a:prstGeom>
        </p:spPr>
        <p:txBody>
          <a:bodyPr wrap="square">
            <a:spAutoFit/>
          </a:bodyPr>
          <a:lstStyle/>
          <a:p>
            <a:r>
              <a:rPr lang="tr-TR" dirty="0"/>
              <a:t> </a:t>
            </a:r>
            <a:r>
              <a:rPr lang="tr-TR" dirty="0">
                <a:solidFill>
                  <a:schemeClr val="accent6">
                    <a:lumMod val="50000"/>
                  </a:schemeClr>
                </a:solidFill>
                <a:latin typeface="Cambria" panose="02040503050406030204" pitchFamily="18" charset="0"/>
                <a:cs typeface="Times New Roman" panose="02020603050405020304" pitchFamily="18" charset="0"/>
              </a:rPr>
              <a:t>BİYOKÜTLE ENERJİSİ </a:t>
            </a:r>
          </a:p>
          <a:p>
            <a:pPr algn="just"/>
            <a:r>
              <a:rPr lang="tr-TR" sz="2400" dirty="0" err="1" smtClean="0">
                <a:latin typeface="Cambria" panose="02040503050406030204" pitchFamily="18" charset="0"/>
              </a:rPr>
              <a:t>Bioyütle</a:t>
            </a:r>
            <a:r>
              <a:rPr lang="tr-TR" sz="2400" dirty="0" smtClean="0">
                <a:latin typeface="Cambria" panose="02040503050406030204" pitchFamily="18" charset="0"/>
              </a:rPr>
              <a:t> </a:t>
            </a:r>
            <a:r>
              <a:rPr lang="tr-TR" sz="2400" dirty="0">
                <a:latin typeface="Cambria" panose="02040503050406030204" pitchFamily="18" charset="0"/>
              </a:rPr>
              <a:t>biyolojik kökenli fosil olamayan organik madde kütlesidir. </a:t>
            </a:r>
            <a:r>
              <a:rPr lang="tr-TR" sz="2400" dirty="0" err="1">
                <a:latin typeface="Cambria" panose="02040503050406030204" pitchFamily="18" charset="0"/>
              </a:rPr>
              <a:t>Biyokütle</a:t>
            </a:r>
            <a:r>
              <a:rPr lang="tr-TR" sz="2400" dirty="0">
                <a:latin typeface="Cambria" panose="02040503050406030204" pitchFamily="18" charset="0"/>
              </a:rPr>
              <a:t> terimi çok geniş anlamda yaşayan organizmalardan üretilen madde anlamına gelmektedir (Üçgül ve Akgül, 2010). Ana bileşenleri karbonhidrat bileşikleri olan bitkisel ve hayvansal kökenli tüm doğal maddeler biokütle enerji kaynağı, bu kaynaklardan elde edilen enerji ise </a:t>
            </a:r>
            <a:r>
              <a:rPr lang="tr-TR" sz="2400" dirty="0" err="1">
                <a:latin typeface="Cambria" panose="02040503050406030204" pitchFamily="18" charset="0"/>
              </a:rPr>
              <a:t>biyokütle</a:t>
            </a:r>
            <a:r>
              <a:rPr lang="tr-TR" sz="2400" dirty="0">
                <a:latin typeface="Cambria" panose="02040503050406030204" pitchFamily="18" charset="0"/>
              </a:rPr>
              <a:t> enerjisi olarak tanımlanmaktadır (Acaroğlu, 2008).  Örneğin, odun, tarımsal atıklar (saman, mısır kocanları, pamuk atıkları vb.) şehir kanalizasyon atıkları, endüstriyel organik atıklar (şeker sanayisinden küspe vb.) </a:t>
            </a:r>
            <a:r>
              <a:rPr lang="tr-TR" sz="2400" dirty="0" err="1">
                <a:latin typeface="Cambria" panose="02040503050406030204" pitchFamily="18" charset="0"/>
              </a:rPr>
              <a:t>büyokütle</a:t>
            </a:r>
            <a:r>
              <a:rPr lang="tr-TR" sz="2400" dirty="0">
                <a:latin typeface="Cambria" panose="02040503050406030204" pitchFamily="18" charset="0"/>
              </a:rPr>
              <a:t> enerji kaynakları arasında yer alır. Geleneksel olarak </a:t>
            </a:r>
            <a:r>
              <a:rPr lang="tr-TR" sz="2400" dirty="0" err="1">
                <a:latin typeface="Cambria" panose="02040503050406030204" pitchFamily="18" charset="0"/>
              </a:rPr>
              <a:t>biyokütle</a:t>
            </a:r>
            <a:r>
              <a:rPr lang="tr-TR" sz="2400" dirty="0">
                <a:latin typeface="Cambria" panose="02040503050406030204" pitchFamily="18" charset="0"/>
              </a:rPr>
              <a:t>, ateşin bulunuşundan günümüze bilinen ve kullanılan bir enerji kaynağıdır. Modern anlamda </a:t>
            </a:r>
            <a:r>
              <a:rPr lang="tr-TR" sz="2400" dirty="0" err="1">
                <a:latin typeface="Cambria" panose="02040503050406030204" pitchFamily="18" charset="0"/>
              </a:rPr>
              <a:t>biyokütlenin</a:t>
            </a:r>
            <a:r>
              <a:rPr lang="tr-TR" sz="2400" dirty="0">
                <a:latin typeface="Cambria" panose="02040503050406030204" pitchFamily="18" charset="0"/>
              </a:rPr>
              <a:t> kullanımı ise günümüze çok </a:t>
            </a:r>
            <a:r>
              <a:rPr lang="tr-TR" sz="2400" dirty="0" err="1">
                <a:latin typeface="Cambria" panose="02040503050406030204" pitchFamily="18" charset="0"/>
              </a:rPr>
              <a:t>yakınbir</a:t>
            </a:r>
            <a:r>
              <a:rPr lang="tr-TR" sz="2400" dirty="0">
                <a:latin typeface="Cambria" panose="02040503050406030204" pitchFamily="18" charset="0"/>
              </a:rPr>
              <a:t> süreçte olmuştur. Biokütle enerjisi modern anlamadaki uygulamalarda biyogaz, </a:t>
            </a:r>
            <a:r>
              <a:rPr lang="tr-TR" sz="2400" dirty="0" err="1">
                <a:latin typeface="Cambria" panose="02040503050406030204" pitchFamily="18" charset="0"/>
              </a:rPr>
              <a:t>biyoetanol</a:t>
            </a:r>
            <a:r>
              <a:rPr lang="tr-TR" sz="2400" dirty="0">
                <a:latin typeface="Cambria" panose="02040503050406030204" pitchFamily="18" charset="0"/>
              </a:rPr>
              <a:t>, </a:t>
            </a:r>
            <a:r>
              <a:rPr lang="tr-TR" sz="2400" dirty="0" err="1">
                <a:latin typeface="Cambria" panose="02040503050406030204" pitchFamily="18" charset="0"/>
              </a:rPr>
              <a:t>biyodizel</a:t>
            </a:r>
            <a:r>
              <a:rPr lang="tr-TR" sz="2400" dirty="0">
                <a:latin typeface="Cambria" panose="02040503050406030204" pitchFamily="18" charset="0"/>
              </a:rPr>
              <a:t>, </a:t>
            </a:r>
            <a:r>
              <a:rPr lang="tr-TR" sz="2400" dirty="0" err="1">
                <a:latin typeface="Cambria" panose="02040503050406030204" pitchFamily="18" charset="0"/>
              </a:rPr>
              <a:t>biyomentanol</a:t>
            </a:r>
            <a:r>
              <a:rPr lang="tr-TR" sz="2400" dirty="0">
                <a:latin typeface="Cambria" panose="02040503050406030204" pitchFamily="18" charset="0"/>
              </a:rPr>
              <a:t>, </a:t>
            </a:r>
            <a:r>
              <a:rPr lang="tr-TR" sz="2400" dirty="0" err="1">
                <a:latin typeface="Cambria" panose="02040503050406030204" pitchFamily="18" charset="0"/>
              </a:rPr>
              <a:t>biyodimetileter</a:t>
            </a:r>
            <a:r>
              <a:rPr lang="tr-TR" sz="2400" dirty="0">
                <a:latin typeface="Cambria" panose="02040503050406030204" pitchFamily="18" charset="0"/>
              </a:rPr>
              <a:t>, </a:t>
            </a:r>
            <a:r>
              <a:rPr lang="tr-TR" sz="2400" dirty="0" err="1">
                <a:latin typeface="Cambria" panose="02040503050406030204" pitchFamily="18" charset="0"/>
              </a:rPr>
              <a:t>biyoyağ</a:t>
            </a:r>
            <a:r>
              <a:rPr lang="tr-TR" sz="2400" dirty="0">
                <a:latin typeface="Cambria" panose="02040503050406030204" pitchFamily="18" charset="0"/>
              </a:rPr>
              <a:t> gibi enerji kaynaklarına dönüşmektedir (Akova, 2008; Öğüt, 2007). Yaygın olarak kullanılan ise </a:t>
            </a:r>
            <a:r>
              <a:rPr lang="tr-TR" sz="2400" dirty="0" err="1">
                <a:latin typeface="Cambria" panose="02040503050406030204" pitchFamily="18" charset="0"/>
              </a:rPr>
              <a:t>biyodizel</a:t>
            </a:r>
            <a:r>
              <a:rPr lang="tr-TR" sz="2400" dirty="0">
                <a:latin typeface="Cambria" panose="02040503050406030204" pitchFamily="18" charset="0"/>
              </a:rPr>
              <a:t>,  </a:t>
            </a:r>
            <a:r>
              <a:rPr lang="tr-TR" sz="2400" dirty="0" err="1">
                <a:latin typeface="Cambria" panose="02040503050406030204" pitchFamily="18" charset="0"/>
              </a:rPr>
              <a:t>biyoetanol</a:t>
            </a:r>
            <a:r>
              <a:rPr lang="tr-TR" sz="2400" dirty="0">
                <a:latin typeface="Cambria" panose="02040503050406030204" pitchFamily="18" charset="0"/>
              </a:rPr>
              <a:t> ve biyogazdır.</a:t>
            </a:r>
          </a:p>
        </p:txBody>
      </p:sp>
    </p:spTree>
    <p:extLst>
      <p:ext uri="{BB962C8B-B14F-4D97-AF65-F5344CB8AC3E}">
        <p14:creationId xmlns:p14="http://schemas.microsoft.com/office/powerpoint/2010/main" val="36767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38200" y="365126"/>
            <a:ext cx="6717632" cy="1090696"/>
          </a:xfrm>
        </p:spPr>
        <p:txBody>
          <a:bodyPr/>
          <a:lstStyle/>
          <a:p>
            <a:pPr eaLnBrk="1" hangingPunct="1"/>
            <a:r>
              <a:rPr lang="tr-TR" altLang="tr-TR" b="1" dirty="0" smtClean="0">
                <a:solidFill>
                  <a:schemeClr val="accent6">
                    <a:lumMod val="50000"/>
                  </a:schemeClr>
                </a:solidFill>
              </a:rPr>
              <a:t>Etanolün Elde Edildiği Bitkiler</a:t>
            </a:r>
            <a:endParaRPr lang="tr-TR" altLang="tr-TR" sz="2400" dirty="0"/>
          </a:p>
        </p:txBody>
      </p:sp>
      <p:sp>
        <p:nvSpPr>
          <p:cNvPr id="2052" name="Rectangle 3"/>
          <p:cNvSpPr>
            <a:spLocks noGrp="1" noChangeArrowheads="1"/>
          </p:cNvSpPr>
          <p:nvPr>
            <p:ph type="body" idx="1"/>
          </p:nvPr>
        </p:nvSpPr>
        <p:spPr>
          <a:xfrm>
            <a:off x="493296" y="1676400"/>
            <a:ext cx="4848726" cy="4724401"/>
          </a:xfrm>
        </p:spPr>
        <p:txBody>
          <a:bodyPr>
            <a:normAutofit/>
          </a:bodyPr>
          <a:lstStyle/>
          <a:p>
            <a:pPr eaLnBrk="1" hangingPunct="1">
              <a:lnSpc>
                <a:spcPct val="80000"/>
              </a:lnSpc>
            </a:pPr>
            <a:r>
              <a:rPr lang="tr-TR" altLang="tr-TR" sz="2400" dirty="0">
                <a:latin typeface="Cambria" panose="02040503050406030204" pitchFamily="18" charset="0"/>
              </a:rPr>
              <a:t>Şeker Pancarı </a:t>
            </a:r>
          </a:p>
          <a:p>
            <a:pPr eaLnBrk="1" hangingPunct="1">
              <a:lnSpc>
                <a:spcPct val="80000"/>
              </a:lnSpc>
            </a:pPr>
            <a:r>
              <a:rPr lang="tr-TR" altLang="tr-TR" sz="2400" dirty="0">
                <a:latin typeface="Cambria" panose="02040503050406030204" pitchFamily="18" charset="0"/>
              </a:rPr>
              <a:t>Mısır</a:t>
            </a:r>
          </a:p>
          <a:p>
            <a:pPr eaLnBrk="1" hangingPunct="1">
              <a:lnSpc>
                <a:spcPct val="80000"/>
              </a:lnSpc>
            </a:pPr>
            <a:r>
              <a:rPr lang="tr-TR" altLang="tr-TR" sz="2400" dirty="0">
                <a:latin typeface="Cambria" panose="02040503050406030204" pitchFamily="18" charset="0"/>
              </a:rPr>
              <a:t>Buğday</a:t>
            </a:r>
          </a:p>
          <a:p>
            <a:pPr eaLnBrk="1" hangingPunct="1">
              <a:lnSpc>
                <a:spcPct val="80000"/>
              </a:lnSpc>
            </a:pPr>
            <a:r>
              <a:rPr lang="tr-TR" altLang="tr-TR" sz="2400" dirty="0">
                <a:latin typeface="Cambria" panose="02040503050406030204" pitchFamily="18" charset="0"/>
              </a:rPr>
              <a:t>Şeker Kamışı </a:t>
            </a:r>
          </a:p>
          <a:p>
            <a:pPr eaLnBrk="1" hangingPunct="1">
              <a:lnSpc>
                <a:spcPct val="80000"/>
              </a:lnSpc>
            </a:pPr>
            <a:r>
              <a:rPr lang="tr-TR" altLang="tr-TR" sz="2400" dirty="0">
                <a:latin typeface="Cambria" panose="02040503050406030204" pitchFamily="18" charset="0"/>
              </a:rPr>
              <a:t>Tatlı Sorgum</a:t>
            </a:r>
          </a:p>
          <a:p>
            <a:pPr eaLnBrk="1" hangingPunct="1">
              <a:lnSpc>
                <a:spcPct val="80000"/>
              </a:lnSpc>
            </a:pPr>
            <a:r>
              <a:rPr lang="tr-TR" altLang="tr-TR" sz="2400" dirty="0">
                <a:latin typeface="Cambria" panose="02040503050406030204" pitchFamily="18" charset="0"/>
              </a:rPr>
              <a:t>Patates</a:t>
            </a:r>
          </a:p>
          <a:p>
            <a:pPr eaLnBrk="1" hangingPunct="1">
              <a:lnSpc>
                <a:spcPct val="80000"/>
              </a:lnSpc>
            </a:pPr>
            <a:r>
              <a:rPr lang="tr-TR" altLang="tr-TR" sz="2400" dirty="0">
                <a:latin typeface="Cambria" panose="02040503050406030204" pitchFamily="18" charset="0"/>
              </a:rPr>
              <a:t>Odunsular</a:t>
            </a:r>
          </a:p>
          <a:p>
            <a:pPr eaLnBrk="1" hangingPunct="1">
              <a:lnSpc>
                <a:spcPct val="80000"/>
              </a:lnSpc>
            </a:pPr>
            <a:r>
              <a:rPr lang="tr-TR" altLang="tr-TR" sz="2400" dirty="0">
                <a:latin typeface="Cambria" panose="02040503050406030204" pitchFamily="18" charset="0"/>
              </a:rPr>
              <a:t>Tarımsal Atıklar</a:t>
            </a:r>
          </a:p>
          <a:p>
            <a:pPr eaLnBrk="1" hangingPunct="1">
              <a:lnSpc>
                <a:spcPct val="80000"/>
              </a:lnSpc>
            </a:pPr>
            <a:r>
              <a:rPr lang="tr-TR" altLang="tr-TR" sz="2400" dirty="0">
                <a:latin typeface="Cambria" panose="02040503050406030204" pitchFamily="18" charset="0"/>
              </a:rPr>
              <a:t>Selüloz İçerikli </a:t>
            </a:r>
          </a:p>
          <a:p>
            <a:pPr eaLnBrk="1" hangingPunct="1">
              <a:lnSpc>
                <a:spcPct val="80000"/>
              </a:lnSpc>
              <a:buFontTx/>
              <a:buNone/>
            </a:pPr>
            <a:r>
              <a:rPr lang="tr-TR" altLang="tr-TR" sz="2400" dirty="0">
                <a:latin typeface="Cambria" panose="02040503050406030204" pitchFamily="18" charset="0"/>
              </a:rPr>
              <a:t>    belediye atıkları</a:t>
            </a:r>
          </a:p>
        </p:txBody>
      </p:sp>
      <p:graphicFrame>
        <p:nvGraphicFramePr>
          <p:cNvPr id="5" name="Object 2"/>
          <p:cNvGraphicFramePr>
            <a:graphicFrameLocks noChangeAspect="1"/>
          </p:cNvGraphicFramePr>
          <p:nvPr>
            <p:extLst>
              <p:ext uri="{D42A27DB-BD31-4B8C-83A1-F6EECF244321}">
                <p14:modId xmlns:p14="http://schemas.microsoft.com/office/powerpoint/2010/main" val="492287171"/>
              </p:ext>
            </p:extLst>
          </p:nvPr>
        </p:nvGraphicFramePr>
        <p:xfrm>
          <a:off x="5342022" y="1676400"/>
          <a:ext cx="5302669" cy="4008317"/>
        </p:xfrm>
        <a:graphic>
          <a:graphicData uri="http://schemas.openxmlformats.org/presentationml/2006/ole">
            <mc:AlternateContent xmlns:mc="http://schemas.openxmlformats.org/markup-compatibility/2006">
              <mc:Choice xmlns:v="urn:schemas-microsoft-com:vml" Requires="v">
                <p:oleObj spid="_x0000_s2062" name="Slayt" r:id="rId4" imgW="4571948" imgH="3429155" progId="PowerPoint.Slide.8">
                  <p:embed/>
                </p:oleObj>
              </mc:Choice>
              <mc:Fallback>
                <p:oleObj name="Slayt" r:id="rId4" imgW="4571948" imgH="3429155" progId="PowerPoint.Slide.8">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022" y="1676400"/>
                        <a:ext cx="5302669" cy="4008317"/>
                      </a:xfrm>
                      <a:prstGeom prst="rect">
                        <a:avLst/>
                      </a:prstGeom>
                      <a:noFill/>
                    </p:spPr>
                  </p:pic>
                </p:oleObj>
              </mc:Fallback>
            </mc:AlternateContent>
          </a:graphicData>
        </a:graphic>
      </p:graphicFrame>
    </p:spTree>
    <p:extLst>
      <p:ext uri="{BB962C8B-B14F-4D97-AF65-F5344CB8AC3E}">
        <p14:creationId xmlns:p14="http://schemas.microsoft.com/office/powerpoint/2010/main" val="41568562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eaLnBrk="1" hangingPunct="1"/>
            <a:r>
              <a:rPr lang="tr-TR" altLang="tr-TR" dirty="0" smtClean="0">
                <a:latin typeface="Cambria" panose="02040503050406030204" pitchFamily="18" charset="0"/>
              </a:rPr>
              <a:t>Biyogaz</a:t>
            </a:r>
          </a:p>
        </p:txBody>
      </p:sp>
      <p:sp>
        <p:nvSpPr>
          <p:cNvPr id="26627" name="3 İçerik Yer Tutucusu"/>
          <p:cNvSpPr>
            <a:spLocks noGrp="1"/>
          </p:cNvSpPr>
          <p:nvPr>
            <p:ph sz="half" idx="2"/>
          </p:nvPr>
        </p:nvSpPr>
        <p:spPr>
          <a:xfrm>
            <a:off x="433137" y="1341440"/>
            <a:ext cx="11032957" cy="1774740"/>
          </a:xfrm>
        </p:spPr>
        <p:txBody>
          <a:bodyPr>
            <a:normAutofit/>
          </a:bodyPr>
          <a:lstStyle/>
          <a:p>
            <a:pPr marL="0" indent="0" algn="just" eaLnBrk="1" hangingPunct="1">
              <a:buNone/>
            </a:pPr>
            <a:r>
              <a:rPr lang="tr-TR" altLang="tr-TR" sz="2400" dirty="0" smtClean="0">
                <a:latin typeface="Cambria" panose="02040503050406030204" pitchFamily="18" charset="0"/>
              </a:rPr>
              <a:t>Biyogaz, organik maddelerin oksijensiz (anaerobik) ortamda farklı organizmalar yardımıyla parçalanması sonucu açığa çıkan yanıcı bir gaz karışımıdır. Bu karışım, üretilen </a:t>
            </a:r>
            <a:r>
              <a:rPr lang="tr-TR" altLang="tr-TR" sz="2400" dirty="0" err="1" smtClean="0">
                <a:latin typeface="Cambria" panose="02040503050406030204" pitchFamily="18" charset="0"/>
              </a:rPr>
              <a:t>hammadeye</a:t>
            </a:r>
            <a:r>
              <a:rPr lang="tr-TR" altLang="tr-TR" sz="2400" dirty="0" smtClean="0">
                <a:latin typeface="Cambria" panose="02040503050406030204" pitchFamily="18" charset="0"/>
              </a:rPr>
              <a:t> bağlı olarak bileşiminde %50-70 metan, %30-40 karbondioksit, % 5-10 hidrojen, %1-2 azot, %0,3 su buharı ve eser miktarda hidrojen sülfür içerir. </a:t>
            </a:r>
          </a:p>
          <a:p>
            <a:pPr eaLnBrk="1" hangingPunct="1"/>
            <a:endParaRPr lang="tr-TR" altLang="tr-TR" dirty="0" smtClean="0"/>
          </a:p>
        </p:txBody>
      </p:sp>
      <p:pic>
        <p:nvPicPr>
          <p:cNvPr id="71682" name="Picture 2" descr="bio ga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54" y="3116180"/>
            <a:ext cx="10326268" cy="337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7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tr-TR" altLang="tr-TR"/>
              <a:t>Biyogaz tesisinin şeması</a:t>
            </a:r>
          </a:p>
        </p:txBody>
      </p:sp>
      <p:sp>
        <p:nvSpPr>
          <p:cNvPr id="103427" name="Rectangle 3"/>
          <p:cNvSpPr>
            <a:spLocks noGrp="1" noChangeArrowheads="1"/>
          </p:cNvSpPr>
          <p:nvPr>
            <p:ph type="body" sz="half" idx="1"/>
          </p:nvPr>
        </p:nvSpPr>
        <p:spPr/>
        <p:txBody>
          <a:bodyPr/>
          <a:lstStyle/>
          <a:p>
            <a:pPr marL="0" indent="0">
              <a:buNone/>
            </a:pPr>
            <a:r>
              <a:rPr lang="tr-TR" altLang="tr-TR" sz="2400" dirty="0">
                <a:latin typeface="Cambria" panose="02040503050406030204" pitchFamily="18" charset="0"/>
              </a:rPr>
              <a:t>Maddelerden metan gazı veya biyogaz elde edebilmek için en fazla kullanılan yöntem kesik besleme yöntemidir.</a:t>
            </a:r>
          </a:p>
          <a:p>
            <a:pPr marL="0" indent="0">
              <a:buNone/>
            </a:pPr>
            <a:r>
              <a:rPr lang="tr-TR" altLang="tr-TR" sz="2400" dirty="0">
                <a:latin typeface="Cambria" panose="02040503050406030204" pitchFamily="18" charset="0"/>
              </a:rPr>
              <a:t>Bir depo atıklarla hava almayacak şekilde dolduruluyor ve burada bir gaz birikimi oluşuyor</a:t>
            </a:r>
            <a:r>
              <a:rPr lang="tr-TR" altLang="tr-TR" sz="2400" dirty="0" smtClean="0">
                <a:latin typeface="Cambria" panose="02040503050406030204" pitchFamily="18" charset="0"/>
              </a:rPr>
              <a:t>. Oluşan </a:t>
            </a:r>
            <a:r>
              <a:rPr lang="tr-TR" altLang="tr-TR" sz="2400" dirty="0">
                <a:latin typeface="Cambria" panose="02040503050406030204" pitchFamily="18" charset="0"/>
              </a:rPr>
              <a:t>gazda tüketilecek yere borular yardımıyla taşınıyor.</a:t>
            </a:r>
          </a:p>
        </p:txBody>
      </p:sp>
      <p:pic>
        <p:nvPicPr>
          <p:cNvPr id="103430"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3644901"/>
            <a:ext cx="7488237"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biyokütle arka f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1130969"/>
            <a:ext cx="5101389" cy="382604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13611" y="372979"/>
            <a:ext cx="6035841" cy="6001643"/>
          </a:xfrm>
          <a:prstGeom prst="rect">
            <a:avLst/>
          </a:prstGeom>
        </p:spPr>
        <p:txBody>
          <a:bodyPr wrap="square">
            <a:spAutoFit/>
          </a:bodyPr>
          <a:lstStyle/>
          <a:p>
            <a:pPr>
              <a:lnSpc>
                <a:spcPct val="80000"/>
              </a:lnSpc>
              <a:buFontTx/>
              <a:buNone/>
            </a:pPr>
            <a:r>
              <a:rPr lang="tr-TR" altLang="tr-TR" sz="2400" b="1" dirty="0" smtClean="0">
                <a:latin typeface="Cambria" panose="02040503050406030204" pitchFamily="18" charset="0"/>
              </a:rPr>
              <a:t>Avantajları:</a:t>
            </a:r>
          </a:p>
          <a:p>
            <a:pPr>
              <a:lnSpc>
                <a:spcPct val="80000"/>
              </a:lnSpc>
              <a:buFontTx/>
              <a:buNone/>
            </a:pPr>
            <a:r>
              <a:rPr lang="tr-TR" altLang="tr-TR" sz="2400" dirty="0" smtClean="0">
                <a:latin typeface="Cambria" panose="02040503050406030204" pitchFamily="18" charset="0"/>
              </a:rPr>
              <a:t>Hemen </a:t>
            </a:r>
            <a:r>
              <a:rPr lang="tr-TR" altLang="tr-TR" sz="2400" dirty="0">
                <a:latin typeface="Cambria" panose="02040503050406030204" pitchFamily="18" charset="0"/>
              </a:rPr>
              <a:t>her yerde yetiştirilebilmesi</a:t>
            </a:r>
          </a:p>
          <a:p>
            <a:pPr>
              <a:lnSpc>
                <a:spcPct val="80000"/>
              </a:lnSpc>
              <a:buFontTx/>
              <a:buNone/>
            </a:pPr>
            <a:r>
              <a:rPr lang="tr-TR" altLang="tr-TR" sz="2400" dirty="0" smtClean="0">
                <a:latin typeface="Cambria" panose="02040503050406030204" pitchFamily="18" charset="0"/>
              </a:rPr>
              <a:t>Üretim </a:t>
            </a:r>
            <a:r>
              <a:rPr lang="tr-TR" altLang="tr-TR" sz="2400" dirty="0">
                <a:latin typeface="Cambria" panose="02040503050406030204" pitchFamily="18" charset="0"/>
              </a:rPr>
              <a:t>ve çevrim teknolojilerinin iyi bilinmesi</a:t>
            </a:r>
          </a:p>
          <a:p>
            <a:pPr>
              <a:lnSpc>
                <a:spcPct val="80000"/>
              </a:lnSpc>
              <a:buFontTx/>
              <a:buNone/>
            </a:pPr>
            <a:r>
              <a:rPr lang="tr-TR" altLang="tr-TR" sz="2400" dirty="0" smtClean="0">
                <a:latin typeface="Cambria" panose="02040503050406030204" pitchFamily="18" charset="0"/>
              </a:rPr>
              <a:t> </a:t>
            </a:r>
            <a:r>
              <a:rPr lang="tr-TR" altLang="tr-TR" sz="2400" dirty="0">
                <a:latin typeface="Cambria" panose="02040503050406030204" pitchFamily="18" charset="0"/>
              </a:rPr>
              <a:t>Her ölçekte enerji verimi için uygun olması</a:t>
            </a:r>
          </a:p>
          <a:p>
            <a:pPr>
              <a:lnSpc>
                <a:spcPct val="80000"/>
              </a:lnSpc>
              <a:buFontTx/>
              <a:buNone/>
            </a:pPr>
            <a:r>
              <a:rPr lang="tr-TR" altLang="tr-TR" sz="2400" dirty="0" smtClean="0">
                <a:latin typeface="Cambria" panose="02040503050406030204" pitchFamily="18" charset="0"/>
              </a:rPr>
              <a:t> </a:t>
            </a:r>
            <a:r>
              <a:rPr lang="tr-TR" altLang="tr-TR" sz="2400" dirty="0">
                <a:latin typeface="Cambria" panose="02040503050406030204" pitchFamily="18" charset="0"/>
              </a:rPr>
              <a:t>Düşük ışık şiddetlerinin yeterli olması</a:t>
            </a:r>
          </a:p>
          <a:p>
            <a:pPr>
              <a:lnSpc>
                <a:spcPct val="80000"/>
              </a:lnSpc>
              <a:buFontTx/>
              <a:buNone/>
            </a:pPr>
            <a:r>
              <a:rPr lang="tr-TR" altLang="tr-TR" sz="2400" dirty="0" smtClean="0">
                <a:latin typeface="Cambria" panose="02040503050406030204" pitchFamily="18" charset="0"/>
              </a:rPr>
              <a:t> </a:t>
            </a:r>
            <a:r>
              <a:rPr lang="tr-TR" altLang="tr-TR" sz="2400" dirty="0">
                <a:latin typeface="Cambria" panose="02040503050406030204" pitchFamily="18" charset="0"/>
              </a:rPr>
              <a:t>Depolanabilir olması</a:t>
            </a:r>
          </a:p>
          <a:p>
            <a:pPr>
              <a:lnSpc>
                <a:spcPct val="80000"/>
              </a:lnSpc>
              <a:buFontTx/>
              <a:buNone/>
            </a:pPr>
            <a:r>
              <a:rPr lang="tr-TR" altLang="tr-TR" sz="2400" dirty="0" smtClean="0">
                <a:latin typeface="Cambria" panose="02040503050406030204" pitchFamily="18" charset="0"/>
              </a:rPr>
              <a:t> </a:t>
            </a:r>
            <a:r>
              <a:rPr lang="tr-TR" altLang="tr-TR" sz="2400" dirty="0">
                <a:latin typeface="Cambria" panose="02040503050406030204" pitchFamily="18" charset="0"/>
              </a:rPr>
              <a:t>5-35 derece arasında sıcaklık gerektirmesi</a:t>
            </a:r>
          </a:p>
          <a:p>
            <a:pPr>
              <a:lnSpc>
                <a:spcPct val="80000"/>
              </a:lnSpc>
              <a:buFontTx/>
              <a:buNone/>
            </a:pPr>
            <a:r>
              <a:rPr lang="tr-TR" altLang="tr-TR" sz="2400" dirty="0" smtClean="0">
                <a:latin typeface="Cambria" panose="02040503050406030204" pitchFamily="18" charset="0"/>
              </a:rPr>
              <a:t> </a:t>
            </a:r>
            <a:r>
              <a:rPr lang="tr-TR" altLang="tr-TR" sz="2400" dirty="0" err="1">
                <a:latin typeface="Cambria" panose="02040503050406030204" pitchFamily="18" charset="0"/>
              </a:rPr>
              <a:t>Sosyo</a:t>
            </a:r>
            <a:r>
              <a:rPr lang="tr-TR" altLang="tr-TR" sz="2400" dirty="0">
                <a:latin typeface="Cambria" panose="02040503050406030204" pitchFamily="18" charset="0"/>
              </a:rPr>
              <a:t>-ekonomik gelişmelerde önemli olması</a:t>
            </a:r>
          </a:p>
          <a:p>
            <a:pPr>
              <a:lnSpc>
                <a:spcPct val="80000"/>
              </a:lnSpc>
              <a:buFontTx/>
              <a:buNone/>
            </a:pPr>
            <a:r>
              <a:rPr lang="tr-TR" altLang="tr-TR" sz="2400" dirty="0">
                <a:latin typeface="Cambria" panose="02040503050406030204" pitchFamily="18" charset="0"/>
              </a:rPr>
              <a:t>• Çevre kirliliği oluşturmaması</a:t>
            </a:r>
          </a:p>
          <a:p>
            <a:pPr>
              <a:lnSpc>
                <a:spcPct val="80000"/>
              </a:lnSpc>
              <a:buFontTx/>
              <a:buNone/>
            </a:pPr>
            <a:r>
              <a:rPr lang="tr-TR" altLang="tr-TR" sz="2400" dirty="0">
                <a:latin typeface="Cambria" panose="02040503050406030204" pitchFamily="18" charset="0"/>
              </a:rPr>
              <a:t>• Sera etkisi oluşturmaması</a:t>
            </a:r>
          </a:p>
          <a:p>
            <a:pPr>
              <a:lnSpc>
                <a:spcPct val="80000"/>
              </a:lnSpc>
              <a:buFontTx/>
              <a:buNone/>
            </a:pPr>
            <a:r>
              <a:rPr lang="tr-TR" altLang="tr-TR" sz="2400" dirty="0">
                <a:latin typeface="Cambria" panose="02040503050406030204" pitchFamily="18" charset="0"/>
              </a:rPr>
              <a:t>• Asit yağmurlarına yol açmaması </a:t>
            </a:r>
            <a:endParaRPr lang="tr-TR" altLang="tr-TR" sz="2400" dirty="0" smtClean="0">
              <a:latin typeface="Cambria" panose="02040503050406030204" pitchFamily="18" charset="0"/>
            </a:endParaRPr>
          </a:p>
          <a:p>
            <a:pPr>
              <a:lnSpc>
                <a:spcPct val="80000"/>
              </a:lnSpc>
              <a:buFontTx/>
              <a:buNone/>
            </a:pPr>
            <a:r>
              <a:rPr lang="tr-TR" altLang="tr-TR" sz="2400" b="1" dirty="0">
                <a:latin typeface="Cambria" panose="02040503050406030204" pitchFamily="18" charset="0"/>
              </a:rPr>
              <a:t>Dezavantajları</a:t>
            </a:r>
          </a:p>
          <a:p>
            <a:pPr>
              <a:lnSpc>
                <a:spcPct val="80000"/>
              </a:lnSpc>
            </a:pPr>
            <a:r>
              <a:rPr lang="tr-TR" altLang="tr-TR" sz="2400" dirty="0">
                <a:latin typeface="Cambria" panose="02040503050406030204" pitchFamily="18" charset="0"/>
              </a:rPr>
              <a:t>Su ihtiyacı fazladır, </a:t>
            </a:r>
          </a:p>
          <a:p>
            <a:pPr>
              <a:lnSpc>
                <a:spcPct val="80000"/>
              </a:lnSpc>
            </a:pPr>
            <a:r>
              <a:rPr lang="tr-TR" altLang="tr-TR" sz="2400" dirty="0">
                <a:latin typeface="Cambria" panose="02040503050406030204" pitchFamily="18" charset="0"/>
              </a:rPr>
              <a:t>Verimleri yüksek değildir, </a:t>
            </a:r>
          </a:p>
          <a:p>
            <a:pPr>
              <a:lnSpc>
                <a:spcPct val="80000"/>
              </a:lnSpc>
            </a:pPr>
            <a:r>
              <a:rPr lang="tr-TR" altLang="tr-TR" sz="2400" dirty="0">
                <a:latin typeface="Cambria" panose="02040503050406030204" pitchFamily="18" charset="0"/>
              </a:rPr>
              <a:t>Geniş yerleşim bölgelerine ihtiyaç duyar, </a:t>
            </a:r>
          </a:p>
          <a:p>
            <a:pPr>
              <a:lnSpc>
                <a:spcPct val="80000"/>
              </a:lnSpc>
            </a:pPr>
            <a:r>
              <a:rPr lang="tr-TR" altLang="tr-TR" sz="2400" dirty="0">
                <a:latin typeface="Cambria" panose="02040503050406030204" pitchFamily="18" charset="0"/>
              </a:rPr>
              <a:t>Tarım alanları bakımından rekabet oluşturur</a:t>
            </a:r>
            <a:r>
              <a:rPr lang="tr-TR" altLang="tr-TR" sz="2400" dirty="0"/>
              <a:t> </a:t>
            </a:r>
          </a:p>
          <a:p>
            <a:pPr>
              <a:lnSpc>
                <a:spcPct val="80000"/>
              </a:lnSpc>
              <a:buFontTx/>
              <a:buNone/>
            </a:pPr>
            <a:endParaRPr lang="tr-TR" altLang="tr-TR" sz="2400" dirty="0">
              <a:latin typeface="Cambria" panose="02040503050406030204" pitchFamily="18" charset="0"/>
            </a:endParaRPr>
          </a:p>
          <a:p>
            <a:pPr>
              <a:lnSpc>
                <a:spcPct val="80000"/>
              </a:lnSpc>
              <a:buFontTx/>
              <a:buNone/>
            </a:pPr>
            <a:endParaRPr lang="tr-TR" altLang="tr-TR" sz="2400" dirty="0">
              <a:latin typeface="Cambria" panose="02040503050406030204" pitchFamily="18" charset="0"/>
            </a:endParaRPr>
          </a:p>
        </p:txBody>
      </p:sp>
    </p:spTree>
    <p:extLst>
      <p:ext uri="{BB962C8B-B14F-4D97-AF65-F5344CB8AC3E}">
        <p14:creationId xmlns:p14="http://schemas.microsoft.com/office/powerpoint/2010/main" val="10490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524000" y="285750"/>
            <a:ext cx="778668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buSzPct val="100000"/>
            </a:pPr>
            <a:r>
              <a:rPr lang="tr-TR" altLang="tr-TR" sz="3600" b="1">
                <a:solidFill>
                  <a:srgbClr val="006600"/>
                </a:solidFill>
                <a:latin typeface="Calibri" panose="020F0502020204030204" pitchFamily="34" charset="0"/>
                <a:ea typeface="Arial Unicode MS" pitchFamily="34" charset="-128"/>
              </a:rPr>
              <a:t>Biokütlenin Çevresel Değeri</a:t>
            </a:r>
          </a:p>
        </p:txBody>
      </p:sp>
      <p:sp>
        <p:nvSpPr>
          <p:cNvPr id="15365" name="Rectangle 5"/>
          <p:cNvSpPr>
            <a:spLocks noChangeArrowheads="1"/>
          </p:cNvSpPr>
          <p:nvPr/>
        </p:nvSpPr>
        <p:spPr bwMode="auto">
          <a:xfrm>
            <a:off x="1524000" y="1"/>
            <a:ext cx="91440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5367" name="Text Box 7"/>
          <p:cNvSpPr txBox="1">
            <a:spLocks noChangeArrowheads="1"/>
          </p:cNvSpPr>
          <p:nvPr/>
        </p:nvSpPr>
        <p:spPr bwMode="auto">
          <a:xfrm>
            <a:off x="7034214" y="6286500"/>
            <a:ext cx="3633787"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spcBef>
                <a:spcPts val="750"/>
              </a:spcBef>
              <a:buSzPct val="100000"/>
            </a:pPr>
            <a:r>
              <a:rPr lang="tr-TR" altLang="tr-TR" sz="1200" b="1">
                <a:solidFill>
                  <a:srgbClr val="FFFFFF"/>
                </a:solidFill>
                <a:latin typeface="Tahoma" panose="020B0604030504040204" pitchFamily="34" charset="0"/>
              </a:rPr>
              <a:t>Orman ve Enerji, Ankara-Temmuz 2009</a:t>
            </a:r>
          </a:p>
        </p:txBody>
      </p:sp>
      <p:sp>
        <p:nvSpPr>
          <p:cNvPr id="15369" name="Text Box 9"/>
          <p:cNvSpPr txBox="1">
            <a:spLocks noChangeArrowheads="1"/>
          </p:cNvSpPr>
          <p:nvPr/>
        </p:nvSpPr>
        <p:spPr bwMode="auto">
          <a:xfrm>
            <a:off x="1809751" y="6286500"/>
            <a:ext cx="785813"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spcBef>
                <a:spcPts val="750"/>
              </a:spcBef>
              <a:buSzPct val="100000"/>
            </a:pPr>
            <a:r>
              <a:rPr lang="tr-TR" altLang="tr-TR" sz="1200" b="1">
                <a:solidFill>
                  <a:srgbClr val="FFFFFF"/>
                </a:solidFill>
                <a:latin typeface="Tahoma" panose="020B0604030504040204" pitchFamily="34" charset="0"/>
              </a:rPr>
              <a:t>Sayfa 7</a:t>
            </a:r>
          </a:p>
        </p:txBody>
      </p:sp>
      <p:sp>
        <p:nvSpPr>
          <p:cNvPr id="15370" name="Rectangle 10"/>
          <p:cNvSpPr>
            <a:spLocks noChangeArrowheads="1"/>
          </p:cNvSpPr>
          <p:nvPr/>
        </p:nvSpPr>
        <p:spPr bwMode="auto">
          <a:xfrm>
            <a:off x="1524001" y="1143001"/>
            <a:ext cx="8715375" cy="1867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nSpc>
                <a:spcPct val="80000"/>
              </a:lnSpc>
              <a:buClr>
                <a:srgbClr val="000000"/>
              </a:buClr>
              <a:buSzPct val="100000"/>
              <a:buFont typeface="Arial" panose="020B0604020202020204" pitchFamily="34" charset="0"/>
              <a:buChar char="•"/>
            </a:pPr>
            <a:r>
              <a:rPr lang="tr-TR" altLang="tr-TR" sz="2400">
                <a:solidFill>
                  <a:srgbClr val="000000"/>
                </a:solidFill>
                <a:latin typeface="Tahoma" panose="020B0604030504040204" pitchFamily="34" charset="0"/>
              </a:rPr>
              <a:t>Bir ton taş kömürü ısınma amacıyla yakıldığında atmosfere ortalama </a:t>
            </a:r>
            <a:r>
              <a:rPr lang="tr-TR" altLang="tr-TR" sz="2400" b="1">
                <a:solidFill>
                  <a:srgbClr val="000000"/>
                </a:solidFill>
                <a:latin typeface="Tahoma" panose="020B0604030504040204" pitchFamily="34" charset="0"/>
              </a:rPr>
              <a:t>2,8 ton CO</a:t>
            </a:r>
            <a:r>
              <a:rPr lang="tr-TR" altLang="tr-TR" sz="2400" b="1" baseline="-25000">
                <a:solidFill>
                  <a:srgbClr val="000000"/>
                </a:solidFill>
                <a:latin typeface="Tahoma" panose="020B0604030504040204" pitchFamily="34" charset="0"/>
              </a:rPr>
              <a:t>2</a:t>
            </a:r>
            <a:r>
              <a:rPr lang="tr-TR" altLang="tr-TR" sz="2400" b="1">
                <a:solidFill>
                  <a:srgbClr val="000000"/>
                </a:solidFill>
                <a:latin typeface="Tahoma" panose="020B0604030504040204" pitchFamily="34" charset="0"/>
              </a:rPr>
              <a:t> </a:t>
            </a:r>
            <a:r>
              <a:rPr lang="tr-TR" altLang="tr-TR" sz="2400">
                <a:solidFill>
                  <a:srgbClr val="000000"/>
                </a:solidFill>
                <a:latin typeface="Tahoma" panose="020B0604030504040204" pitchFamily="34" charset="0"/>
              </a:rPr>
              <a:t>salınmaktadır.</a:t>
            </a:r>
          </a:p>
          <a:p>
            <a:pPr>
              <a:lnSpc>
                <a:spcPct val="80000"/>
              </a:lnSpc>
              <a:buClr>
                <a:srgbClr val="000000"/>
              </a:buClr>
              <a:buSzPct val="100000"/>
              <a:buFont typeface="Arial" panose="020B0604020202020204" pitchFamily="34" charset="0"/>
              <a:buNone/>
            </a:pPr>
            <a:endParaRPr lang="tr-TR" altLang="tr-TR" sz="2400">
              <a:solidFill>
                <a:srgbClr val="000000"/>
              </a:solidFill>
              <a:latin typeface="Tahoma" panose="020B0604030504040204" pitchFamily="34" charset="0"/>
            </a:endParaRPr>
          </a:p>
          <a:p>
            <a:pPr>
              <a:lnSpc>
                <a:spcPct val="80000"/>
              </a:lnSpc>
              <a:buClr>
                <a:srgbClr val="000000"/>
              </a:buClr>
              <a:buSzPct val="100000"/>
              <a:buFont typeface="Arial" panose="020B0604020202020204" pitchFamily="34" charset="0"/>
              <a:buChar char="•"/>
            </a:pPr>
            <a:r>
              <a:rPr lang="tr-TR" altLang="tr-TR" sz="2400">
                <a:solidFill>
                  <a:srgbClr val="000000"/>
                </a:solidFill>
                <a:latin typeface="Tahoma" panose="020B0604030504040204" pitchFamily="34" charset="0"/>
              </a:rPr>
              <a:t>Bir ton odunsu biyokütle yakıldığında  ise atmosfere ortalama  </a:t>
            </a:r>
            <a:r>
              <a:rPr lang="tr-TR" altLang="tr-TR" sz="2400" b="1">
                <a:solidFill>
                  <a:srgbClr val="000000"/>
                </a:solidFill>
                <a:latin typeface="Tahoma" panose="020B0604030504040204" pitchFamily="34" charset="0"/>
              </a:rPr>
              <a:t>0,73 ton CO</a:t>
            </a:r>
            <a:r>
              <a:rPr lang="tr-TR" altLang="tr-TR" sz="2400" b="1" baseline="-25000">
                <a:solidFill>
                  <a:srgbClr val="000000"/>
                </a:solidFill>
                <a:latin typeface="Tahoma" panose="020B0604030504040204" pitchFamily="34" charset="0"/>
              </a:rPr>
              <a:t>2</a:t>
            </a:r>
            <a:r>
              <a:rPr lang="tr-TR" altLang="tr-TR" sz="2400" b="1">
                <a:solidFill>
                  <a:srgbClr val="000000"/>
                </a:solidFill>
                <a:latin typeface="Tahoma" panose="020B0604030504040204" pitchFamily="34" charset="0"/>
              </a:rPr>
              <a:t> </a:t>
            </a:r>
            <a:r>
              <a:rPr lang="tr-TR" altLang="tr-TR" sz="2400">
                <a:solidFill>
                  <a:srgbClr val="000000"/>
                </a:solidFill>
                <a:latin typeface="Tahoma" panose="020B0604030504040204" pitchFamily="34" charset="0"/>
              </a:rPr>
              <a:t>salınmaktadır.</a:t>
            </a:r>
          </a:p>
          <a:p>
            <a:pPr>
              <a:lnSpc>
                <a:spcPct val="80000"/>
              </a:lnSpc>
              <a:buClr>
                <a:srgbClr val="000000"/>
              </a:buClr>
              <a:buSzPct val="100000"/>
              <a:buFont typeface="Arial" panose="020B0604020202020204" pitchFamily="34" charset="0"/>
              <a:buNone/>
            </a:pPr>
            <a:endParaRPr lang="tr-TR" altLang="tr-TR" sz="2400">
              <a:solidFill>
                <a:srgbClr val="000000"/>
              </a:solidFill>
              <a:latin typeface="Tahoma" panose="020B0604030504040204" pitchFamily="34" charset="0"/>
            </a:endParaRPr>
          </a:p>
        </p:txBody>
      </p:sp>
      <p:pic>
        <p:nvPicPr>
          <p:cNvPr id="153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77874"/>
            <a:ext cx="8362950" cy="543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297071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bi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627" y="1131717"/>
            <a:ext cx="5248878" cy="4123987"/>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22069" y="353886"/>
            <a:ext cx="6507558" cy="6370975"/>
          </a:xfrm>
          <a:prstGeom prst="rect">
            <a:avLst/>
          </a:prstGeom>
        </p:spPr>
        <p:txBody>
          <a:bodyPr wrap="square">
            <a:spAutoFit/>
          </a:bodyPr>
          <a:lstStyle/>
          <a:p>
            <a:pPr algn="just"/>
            <a:r>
              <a:rPr lang="tr-TR" sz="2400" dirty="0">
                <a:latin typeface="Cambria" panose="02040503050406030204" pitchFamily="18" charset="0"/>
              </a:rPr>
              <a:t>Dünya birincil enerji kaynakları içinde </a:t>
            </a:r>
            <a:r>
              <a:rPr lang="tr-TR" sz="2400" dirty="0" err="1">
                <a:latin typeface="Cambria" panose="02040503050406030204" pitchFamily="18" charset="0"/>
              </a:rPr>
              <a:t>biyokütle</a:t>
            </a:r>
            <a:r>
              <a:rPr lang="tr-TR" sz="2400" dirty="0">
                <a:latin typeface="Cambria" panose="02040503050406030204" pitchFamily="18" charset="0"/>
              </a:rPr>
              <a:t> enerjisi %</a:t>
            </a:r>
            <a:r>
              <a:rPr lang="tr-TR" sz="2400" dirty="0" smtClean="0">
                <a:latin typeface="Cambria" panose="02040503050406030204" pitchFamily="18" charset="0"/>
              </a:rPr>
              <a:t>14 </a:t>
            </a:r>
            <a:r>
              <a:rPr lang="tr-TR" sz="2400" dirty="0">
                <a:latin typeface="Cambria" panose="02040503050406030204" pitchFamily="18" charset="0"/>
              </a:rPr>
              <a:t>gibi oldukça önemli bir paya sahiptir. Ancak bunun çok büyük bir kısmı klasik anlamda yakacak olarak kullanılmaktadır. Benzer bir durum Türkiye için de geçerlidir. </a:t>
            </a:r>
            <a:r>
              <a:rPr lang="tr-TR" sz="2400" dirty="0" err="1">
                <a:latin typeface="Cambria" panose="02040503050406030204" pitchFamily="18" charset="0"/>
              </a:rPr>
              <a:t>Biyokütle</a:t>
            </a:r>
            <a:r>
              <a:rPr lang="tr-TR" sz="2400" dirty="0">
                <a:latin typeface="Cambria" panose="02040503050406030204" pitchFamily="18" charset="0"/>
              </a:rPr>
              <a:t> Türkiye birincil enerji kaynakları üretiminde %13,4 tüketiminde ise % 3,6 orana </a:t>
            </a:r>
            <a:r>
              <a:rPr lang="tr-TR" sz="2400" dirty="0" smtClean="0">
                <a:latin typeface="Cambria" panose="02040503050406030204" pitchFamily="18" charset="0"/>
              </a:rPr>
              <a:t>sahiptir. </a:t>
            </a:r>
            <a:r>
              <a:rPr lang="tr-TR" sz="2400" dirty="0">
                <a:latin typeface="Cambria" panose="02040503050406030204" pitchFamily="18" charset="0"/>
              </a:rPr>
              <a:t>Türkiye’de bitkisel ve hayvansal kaynaklı </a:t>
            </a:r>
            <a:r>
              <a:rPr lang="tr-TR" sz="2400" dirty="0" err="1">
                <a:latin typeface="Cambria" panose="02040503050406030204" pitchFamily="18" charset="0"/>
              </a:rPr>
              <a:t>biyokütle</a:t>
            </a:r>
            <a:r>
              <a:rPr lang="tr-TR" sz="2400" dirty="0">
                <a:latin typeface="Cambria" panose="02040503050406030204" pitchFamily="18" charset="0"/>
              </a:rPr>
              <a:t> genellikle ısınma amaçlı kullanılmaktadır. Özellikle kırsal kesimlerde evlerin ısıtılmasında bu enerji kaynağı ilk sırada yer almaktadır. Modern anlamadaki </a:t>
            </a:r>
            <a:r>
              <a:rPr lang="tr-TR" sz="2400" dirty="0" err="1">
                <a:latin typeface="Cambria" panose="02040503050406030204" pitchFamily="18" charset="0"/>
              </a:rPr>
              <a:t>biyokütle</a:t>
            </a:r>
            <a:r>
              <a:rPr lang="tr-TR" sz="2400" dirty="0">
                <a:latin typeface="Cambria" panose="02040503050406030204" pitchFamily="18" charset="0"/>
              </a:rPr>
              <a:t> enerjisinin gelişimi Türkiye’de özellikle 5015 sayılı Petrol Piyasası Kanunu’nda yerli hammaddeden elde edilmek şartıyla </a:t>
            </a:r>
            <a:r>
              <a:rPr lang="tr-TR" sz="2400" dirty="0" err="1">
                <a:latin typeface="Cambria" panose="02040503050406030204" pitchFamily="18" charset="0"/>
              </a:rPr>
              <a:t>biyoyakıtlara</a:t>
            </a:r>
            <a:r>
              <a:rPr lang="tr-TR" sz="2400" dirty="0">
                <a:latin typeface="Cambria" panose="02040503050406030204" pitchFamily="18" charset="0"/>
              </a:rPr>
              <a:t> ÖTV muafiyeti tanınmasından sonra gelişme </a:t>
            </a:r>
            <a:r>
              <a:rPr lang="tr-TR" sz="2400" dirty="0" smtClean="0">
                <a:latin typeface="Cambria" panose="02040503050406030204" pitchFamily="18" charset="0"/>
              </a:rPr>
              <a:t>göstermiştir.</a:t>
            </a:r>
            <a:endParaRPr lang="tr-TR" sz="2400" dirty="0">
              <a:latin typeface="Cambria" panose="02040503050406030204" pitchFamily="18" charset="0"/>
            </a:endParaRPr>
          </a:p>
        </p:txBody>
      </p:sp>
    </p:spTree>
    <p:extLst>
      <p:ext uri="{BB962C8B-B14F-4D97-AF65-F5344CB8AC3E}">
        <p14:creationId xmlns:p14="http://schemas.microsoft.com/office/powerpoint/2010/main" val="4111469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14A3DB-DA91-4106-9DD4-274A6F0C6A40}"/>
              </a:ext>
            </a:extLst>
          </p:cNvPr>
          <p:cNvSpPr>
            <a:spLocks noGrp="1"/>
          </p:cNvSpPr>
          <p:nvPr>
            <p:ph type="title"/>
          </p:nvPr>
        </p:nvSpPr>
        <p:spPr>
          <a:xfrm>
            <a:off x="838200" y="365125"/>
            <a:ext cx="5870171" cy="907083"/>
          </a:xfrm>
        </p:spPr>
        <p:txBody>
          <a:bodyPr>
            <a:normAutofit fontScale="90000"/>
          </a:bodyPr>
          <a:lstStyle/>
          <a:p>
            <a:pPr algn="ctr"/>
            <a:r>
              <a:rPr lang="tr-TR" sz="4000" dirty="0">
                <a:latin typeface="Times New Roman" panose="02020603050405020304" pitchFamily="18" charset="0"/>
                <a:cs typeface="Times New Roman" panose="02020603050405020304" pitchFamily="18" charset="0"/>
              </a:rPr>
              <a:t>Türkiye Biyokütle Kaynakları</a:t>
            </a:r>
          </a:p>
        </p:txBody>
      </p:sp>
      <p:sp>
        <p:nvSpPr>
          <p:cNvPr id="3" name="İçerik Yer Tutucusu 2">
            <a:extLst>
              <a:ext uri="{FF2B5EF4-FFF2-40B4-BE49-F238E27FC236}">
                <a16:creationId xmlns:a16="http://schemas.microsoft.com/office/drawing/2014/main" id="{1171911D-F0E1-4FB3-87D0-699DF175F5FD}"/>
              </a:ext>
            </a:extLst>
          </p:cNvPr>
          <p:cNvSpPr>
            <a:spLocks noGrp="1"/>
          </p:cNvSpPr>
          <p:nvPr>
            <p:ph idx="1"/>
          </p:nvPr>
        </p:nvSpPr>
        <p:spPr>
          <a:xfrm>
            <a:off x="838200" y="1364974"/>
            <a:ext cx="5146964" cy="4811989"/>
          </a:xfrm>
        </p:spPr>
        <p:txBody>
          <a:bodyPr>
            <a:normAutofit/>
          </a:bodyPr>
          <a:lstStyle/>
          <a:p>
            <a:pPr marL="0" indent="0" algn="just">
              <a:buNone/>
            </a:pPr>
            <a:r>
              <a:rPr lang="tr-TR" sz="2400" dirty="0">
                <a:latin typeface="Cambria" panose="02040503050406030204" pitchFamily="18" charset="0"/>
                <a:cs typeface="Times New Roman" panose="02020603050405020304" pitchFamily="18" charset="0"/>
              </a:rPr>
              <a:t>Türkiye’nin yıllık 117 milyar ton civarında </a:t>
            </a:r>
            <a:r>
              <a:rPr lang="tr-TR" sz="2400" dirty="0" err="1">
                <a:latin typeface="Cambria" panose="02040503050406030204" pitchFamily="18" charset="0"/>
                <a:cs typeface="Times New Roman" panose="02020603050405020304" pitchFamily="18" charset="0"/>
              </a:rPr>
              <a:t>biyokütle</a:t>
            </a:r>
            <a:r>
              <a:rPr lang="tr-TR" sz="2400" dirty="0">
                <a:latin typeface="Cambria" panose="02040503050406030204" pitchFamily="18" charset="0"/>
                <a:cs typeface="Times New Roman" panose="02020603050405020304" pitchFamily="18" charset="0"/>
              </a:rPr>
              <a:t> potansiyeli bulunmaktadır. Bu değer yıllık 32 </a:t>
            </a:r>
            <a:r>
              <a:rPr lang="tr-TR" sz="2400" dirty="0" err="1">
                <a:latin typeface="Cambria" panose="02040503050406030204" pitchFamily="18" charset="0"/>
                <a:cs typeface="Times New Roman" panose="02020603050405020304" pitchFamily="18" charset="0"/>
              </a:rPr>
              <a:t>mtep</a:t>
            </a:r>
            <a:r>
              <a:rPr lang="tr-TR" sz="2400" dirty="0">
                <a:latin typeface="Cambria" panose="02040503050406030204" pitchFamily="18" charset="0"/>
                <a:cs typeface="Times New Roman" panose="02020603050405020304" pitchFamily="18" charset="0"/>
              </a:rPr>
              <a:t> eşdeğere sahiptir (Demirbaş, 2008, </a:t>
            </a:r>
            <a:r>
              <a:rPr lang="tr-TR" sz="2400" dirty="0" err="1">
                <a:latin typeface="Cambria" panose="02040503050406030204" pitchFamily="18" charset="0"/>
                <a:cs typeface="Times New Roman" panose="02020603050405020304" pitchFamily="18" charset="0"/>
              </a:rPr>
              <a:t>Gökçöl</a:t>
            </a:r>
            <a:r>
              <a:rPr lang="tr-TR" sz="2400" dirty="0">
                <a:latin typeface="Cambria" panose="02040503050406030204" pitchFamily="18" charset="0"/>
                <a:cs typeface="Times New Roman" panose="02020603050405020304" pitchFamily="18" charset="0"/>
              </a:rPr>
              <a:t> vd. 2009). Bu potansiyel içinde en büyük pay yıllık bitkilere aittir (14,5 </a:t>
            </a:r>
            <a:r>
              <a:rPr lang="tr-TR" sz="2400" dirty="0" err="1">
                <a:latin typeface="Cambria" panose="02040503050406030204" pitchFamily="18" charset="0"/>
                <a:cs typeface="Times New Roman" panose="02020603050405020304" pitchFamily="18" charset="0"/>
              </a:rPr>
              <a:t>mtep</a:t>
            </a:r>
            <a:r>
              <a:rPr lang="tr-TR" sz="2400" dirty="0">
                <a:latin typeface="Cambria" panose="02040503050406030204" pitchFamily="18" charset="0"/>
                <a:cs typeface="Times New Roman" panose="02020603050405020304" pitchFamily="18" charset="0"/>
              </a:rPr>
              <a:t>). Daha sonra sırasıyla orman atıkları (5,4 </a:t>
            </a:r>
            <a:r>
              <a:rPr lang="tr-TR" sz="2400" dirty="0" err="1">
                <a:latin typeface="Cambria" panose="02040503050406030204" pitchFamily="18" charset="0"/>
                <a:cs typeface="Times New Roman" panose="02020603050405020304" pitchFamily="18" charset="0"/>
              </a:rPr>
              <a:t>mtep</a:t>
            </a:r>
            <a:r>
              <a:rPr lang="tr-TR" sz="2400" dirty="0">
                <a:latin typeface="Cambria" panose="02040503050406030204" pitchFamily="18" charset="0"/>
                <a:cs typeface="Times New Roman" panose="02020603050405020304" pitchFamily="18" charset="0"/>
              </a:rPr>
              <a:t>), çok yıllık bitkiler (4,1 </a:t>
            </a:r>
            <a:r>
              <a:rPr lang="tr-TR" sz="2400" dirty="0" err="1">
                <a:latin typeface="Cambria" panose="02040503050406030204" pitchFamily="18" charset="0"/>
                <a:cs typeface="Times New Roman" panose="02020603050405020304" pitchFamily="18" charset="0"/>
              </a:rPr>
              <a:t>mtep</a:t>
            </a:r>
            <a:r>
              <a:rPr lang="tr-TR" sz="2400" dirty="0">
                <a:latin typeface="Cambria" panose="02040503050406030204" pitchFamily="18" charset="0"/>
                <a:cs typeface="Times New Roman" panose="02020603050405020304" pitchFamily="18" charset="0"/>
              </a:rPr>
              <a:t>) gelmektedir. Türkiye’nin hayvansal atık potansiyeline karşılık gelen biyogaz miktarının 1,5-2 </a:t>
            </a:r>
            <a:r>
              <a:rPr lang="tr-TR" sz="2400" dirty="0" err="1">
                <a:latin typeface="Cambria" panose="02040503050406030204" pitchFamily="18" charset="0"/>
                <a:cs typeface="Times New Roman" panose="02020603050405020304" pitchFamily="18" charset="0"/>
              </a:rPr>
              <a:t>mtep</a:t>
            </a:r>
            <a:r>
              <a:rPr lang="tr-TR" sz="2400" dirty="0">
                <a:latin typeface="Cambria" panose="02040503050406030204" pitchFamily="18" charset="0"/>
                <a:cs typeface="Times New Roman" panose="02020603050405020304" pitchFamily="18" charset="0"/>
              </a:rPr>
              <a:t> olduğu tahmin </a:t>
            </a:r>
            <a:r>
              <a:rPr lang="tr-TR" sz="2400" dirty="0" smtClean="0">
                <a:latin typeface="Cambria" panose="02040503050406030204" pitchFamily="18" charset="0"/>
                <a:cs typeface="Times New Roman" panose="02020603050405020304" pitchFamily="18" charset="0"/>
              </a:rPr>
              <a:t>edilmektedir. </a:t>
            </a:r>
            <a:endParaRPr lang="tr-TR" sz="2400" dirty="0">
              <a:latin typeface="Cambria" panose="02040503050406030204" pitchFamily="18" charset="0"/>
            </a:endParaRPr>
          </a:p>
        </p:txBody>
      </p:sp>
      <p:pic>
        <p:nvPicPr>
          <p:cNvPr id="3074" name="Picture 2" descr="mamak çöp gaz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4" y="1695046"/>
            <a:ext cx="58578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1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162D00-FA59-4FC3-8E10-9FF99C1F47DA}"/>
              </a:ext>
            </a:extLst>
          </p:cNvPr>
          <p:cNvSpPr>
            <a:spLocks noGrp="1"/>
          </p:cNvSpPr>
          <p:nvPr>
            <p:ph idx="1"/>
          </p:nvPr>
        </p:nvSpPr>
        <p:spPr>
          <a:xfrm>
            <a:off x="838200" y="1690688"/>
            <a:ext cx="10515600" cy="4486275"/>
          </a:xfrm>
        </p:spPr>
        <p:txBody>
          <a:bodyPr/>
          <a:lstStyle/>
          <a:p>
            <a:pPr marL="0" indent="0" algn="just">
              <a:buNone/>
            </a:pPr>
            <a:r>
              <a:rPr lang="tr-TR" dirty="0">
                <a:latin typeface="Times New Roman" panose="02020603050405020304" pitchFamily="18" charset="0"/>
                <a:cs typeface="Times New Roman" panose="02020603050405020304" pitchFamily="18" charset="0"/>
              </a:rPr>
              <a:t>Orman ve Orman Ürünlerinden Elde Edilen </a:t>
            </a:r>
            <a:r>
              <a:rPr lang="tr-TR" dirty="0" err="1">
                <a:latin typeface="Times New Roman" panose="02020603050405020304" pitchFamily="18" charset="0"/>
                <a:cs typeface="Times New Roman" panose="02020603050405020304" pitchFamily="18" charset="0"/>
              </a:rPr>
              <a:t>Biyokütle</a:t>
            </a:r>
            <a:r>
              <a:rPr lang="tr-TR" dirty="0" smtClean="0">
                <a:latin typeface="Times New Roman" panose="02020603050405020304" pitchFamily="18" charset="0"/>
                <a:cs typeface="Times New Roman" panose="02020603050405020304" pitchFamily="18" charset="0"/>
              </a:rPr>
              <a:t>:</a:t>
            </a:r>
          </a:p>
          <a:p>
            <a:pPr marL="0" indent="0" algn="just">
              <a:buNone/>
            </a:pPr>
            <a:r>
              <a:rPr lang="tr-TR" dirty="0" smtClean="0">
                <a:latin typeface="Times New Roman" panose="02020603050405020304" pitchFamily="18" charset="0"/>
                <a:cs typeface="Times New Roman" panose="02020603050405020304" pitchFamily="18" charset="0"/>
              </a:rPr>
              <a:t>Türkiye’nin </a:t>
            </a:r>
            <a:r>
              <a:rPr lang="tr-TR" dirty="0">
                <a:latin typeface="Times New Roman" panose="02020603050405020304" pitchFamily="18" charset="0"/>
                <a:cs typeface="Times New Roman" panose="02020603050405020304" pitchFamily="18" charset="0"/>
              </a:rPr>
              <a:t>orman alanı %27 oranı ile 20,7 milyon hektar alan kapsamaktadır. Orman alanlarının tamamı verimli orman niteliğinde olmayıp, ürün verebilen orman alanı 9,9 milyon hektar (%48) </a:t>
            </a:r>
            <a:r>
              <a:rPr lang="tr-TR" dirty="0" err="1">
                <a:latin typeface="Times New Roman" panose="02020603050405020304" pitchFamily="18" charset="0"/>
                <a:cs typeface="Times New Roman" panose="02020603050405020304" pitchFamily="18" charset="0"/>
              </a:rPr>
              <a:t>dır</a:t>
            </a:r>
            <a:r>
              <a:rPr lang="tr-TR" dirty="0">
                <a:latin typeface="Times New Roman" panose="02020603050405020304" pitchFamily="18" charset="0"/>
                <a:cs typeface="Times New Roman" panose="02020603050405020304" pitchFamily="18" charset="0"/>
              </a:rPr>
              <a:t>. Geriye kalan 10,8 milyon hektar (%52) orman alanı ise verim gücü düşük ormanlardan ya da tamamen verimsiz bozuk, makilik ve çalılıklardan oluşmaktadır. Ülkemizde orman varlığının %31’ine karşılık gelen 6,4 milyon hektarlık alan baltalık (normal, bozuk, çok bozuk) ormandır. Bunun 4 milyon hektarlık çok bozuk baltalık orman alanının enerji ormancılığına konu olabileceği </a:t>
            </a:r>
            <a:r>
              <a:rPr lang="tr-TR" dirty="0" smtClean="0">
                <a:latin typeface="Times New Roman" panose="02020603050405020304" pitchFamily="18" charset="0"/>
                <a:cs typeface="Times New Roman" panose="02020603050405020304" pitchFamily="18" charset="0"/>
              </a:rPr>
              <a:t>söylenebilir.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3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Yenilenebilir Enerjide Orman Biyokütlesinin Durumu.pdf - Google Chrome">
            <a:extLst>
              <a:ext uri="{FF2B5EF4-FFF2-40B4-BE49-F238E27FC236}">
                <a16:creationId xmlns:a16="http://schemas.microsoft.com/office/drawing/2014/main" id="{7C268947-C0D3-4F70-80A8-2F23E897DAA0}"/>
              </a:ext>
            </a:extLst>
          </p:cNvPr>
          <p:cNvPicPr>
            <a:picLocks noChangeAspect="1"/>
          </p:cNvPicPr>
          <p:nvPr/>
        </p:nvPicPr>
        <p:blipFill rotWithShape="1">
          <a:blip r:embed="rId2">
            <a:extLst>
              <a:ext uri="{28A0092B-C50C-407E-A947-70E740481C1C}">
                <a14:useLocalDpi xmlns:a14="http://schemas.microsoft.com/office/drawing/2010/main" val="0"/>
              </a:ext>
            </a:extLst>
          </a:blip>
          <a:srcRect l="24565" t="14515" r="25000" b="3713"/>
          <a:stretch/>
        </p:blipFill>
        <p:spPr>
          <a:xfrm>
            <a:off x="6209606" y="1737358"/>
            <a:ext cx="5982394" cy="4023362"/>
          </a:xfrm>
          <a:prstGeom prst="rect">
            <a:avLst/>
          </a:prstGeom>
        </p:spPr>
      </p:pic>
      <p:sp>
        <p:nvSpPr>
          <p:cNvPr id="3" name="Dikdörtgen 2"/>
          <p:cNvSpPr/>
          <p:nvPr/>
        </p:nvSpPr>
        <p:spPr>
          <a:xfrm>
            <a:off x="166255" y="857652"/>
            <a:ext cx="6043351" cy="6001643"/>
          </a:xfrm>
          <a:prstGeom prst="rect">
            <a:avLst/>
          </a:prstGeom>
        </p:spPr>
        <p:txBody>
          <a:bodyPr wrap="square">
            <a:spAutoFit/>
          </a:bodyPr>
          <a:lstStyle/>
          <a:p>
            <a:pPr algn="just">
              <a:defRPr/>
            </a:pPr>
            <a:r>
              <a:rPr lang="tr-TR" sz="2400" dirty="0">
                <a:latin typeface="Cambria" panose="02040503050406030204" pitchFamily="18" charset="0"/>
              </a:rPr>
              <a:t>Ana bileşenleri </a:t>
            </a:r>
            <a:r>
              <a:rPr lang="tr-TR" sz="2400" dirty="0" err="1">
                <a:latin typeface="Cambria" panose="02040503050406030204" pitchFamily="18" charset="0"/>
              </a:rPr>
              <a:t>kabonhidrat</a:t>
            </a:r>
            <a:r>
              <a:rPr lang="tr-TR" sz="2400" dirty="0">
                <a:latin typeface="Cambria" panose="02040503050406030204" pitchFamily="18" charset="0"/>
              </a:rPr>
              <a:t> bileşikleri olan bitkisel ve hayvansal kökenli tüm doğal maddeler </a:t>
            </a:r>
            <a:r>
              <a:rPr lang="tr-TR" sz="2400" dirty="0" err="1">
                <a:latin typeface="Cambria" panose="02040503050406030204" pitchFamily="18" charset="0"/>
              </a:rPr>
              <a:t>biyokütle</a:t>
            </a:r>
            <a:r>
              <a:rPr lang="tr-TR" sz="2400" dirty="0">
                <a:latin typeface="Cambria" panose="02040503050406030204" pitchFamily="18" charset="0"/>
              </a:rPr>
              <a:t> enerji kaynağı, bu kaynaklardan elde edilen  enerji ise </a:t>
            </a:r>
            <a:r>
              <a:rPr lang="tr-TR" sz="2400" dirty="0" err="1">
                <a:latin typeface="Cambria" panose="02040503050406030204" pitchFamily="18" charset="0"/>
              </a:rPr>
              <a:t>büyokütle</a:t>
            </a:r>
            <a:r>
              <a:rPr lang="tr-TR" sz="2400" dirty="0">
                <a:latin typeface="Cambria" panose="02040503050406030204" pitchFamily="18" charset="0"/>
              </a:rPr>
              <a:t> enerjisi olarak tanımlanır.  Örneğin, odun, tarımsal atıklar (saman, mısır kocanları, pamuk atıkları </a:t>
            </a:r>
            <a:r>
              <a:rPr lang="tr-TR" sz="2400" dirty="0" err="1">
                <a:latin typeface="Cambria" panose="02040503050406030204" pitchFamily="18" charset="0"/>
              </a:rPr>
              <a:t>v.b</a:t>
            </a:r>
            <a:r>
              <a:rPr lang="tr-TR" sz="2400" dirty="0">
                <a:latin typeface="Cambria" panose="02040503050406030204" pitchFamily="18" charset="0"/>
              </a:rPr>
              <a:t>.), şehir kanalizasyon atıkları, endüstriyel organik atıklar (şeker sanayisinden küspe vb. ), her türlü hayvansal atıklar.</a:t>
            </a:r>
          </a:p>
          <a:p>
            <a:pPr algn="just">
              <a:defRPr/>
            </a:pPr>
            <a:r>
              <a:rPr lang="tr-TR" sz="2400" dirty="0" smtClean="0">
                <a:latin typeface="Cambria" panose="02040503050406030204" pitchFamily="18" charset="0"/>
              </a:rPr>
              <a:t>Kaynağı </a:t>
            </a:r>
            <a:r>
              <a:rPr lang="tr-TR" sz="2400" dirty="0">
                <a:latin typeface="Cambria" panose="02040503050406030204" pitchFamily="18" charset="0"/>
              </a:rPr>
              <a:t>tarım ve orman ürünleri, bitkisel atıklar, deniz bitkileri, endüstriyel ve evsel atıklar olan </a:t>
            </a:r>
            <a:r>
              <a:rPr lang="tr-TR" sz="2400" dirty="0" err="1">
                <a:latin typeface="Cambria" panose="02040503050406030204" pitchFamily="18" charset="0"/>
              </a:rPr>
              <a:t>biyokütle</a:t>
            </a:r>
            <a:r>
              <a:rPr lang="tr-TR" sz="2400" dirty="0">
                <a:latin typeface="Cambria" panose="02040503050406030204" pitchFamily="18" charset="0"/>
              </a:rPr>
              <a:t>, ekonomik ihtiyaçlara cevap verebilen, çevreyi tahrip etmeyen yenilenebilir bir enerji kaynağıdır. </a:t>
            </a:r>
          </a:p>
          <a:p>
            <a:pPr algn="just">
              <a:defRPr/>
            </a:pPr>
            <a:r>
              <a:rPr lang="tr-TR" altLang="tr-TR" sz="2400" dirty="0" smtClean="0"/>
              <a:t> </a:t>
            </a:r>
            <a:endParaRPr lang="tr-TR" sz="2400" dirty="0" smtClean="0">
              <a:latin typeface="Cambria" panose="02040503050406030204" pitchFamily="18" charset="0"/>
            </a:endParaRPr>
          </a:p>
        </p:txBody>
      </p:sp>
    </p:spTree>
    <p:extLst>
      <p:ext uri="{BB962C8B-B14F-4D97-AF65-F5344CB8AC3E}">
        <p14:creationId xmlns:p14="http://schemas.microsoft.com/office/powerpoint/2010/main" val="427311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7571" y="108064"/>
            <a:ext cx="6774873" cy="6542117"/>
          </a:xfrm>
        </p:spPr>
        <p:txBody>
          <a:bodyPr rtlCol="0">
            <a:normAutofit lnSpcReduction="10000"/>
          </a:bodyPr>
          <a:lstStyle/>
          <a:p>
            <a:pPr marL="0" indent="0" algn="just">
              <a:buClr>
                <a:srgbClr val="FF3300"/>
              </a:buClr>
              <a:buNone/>
              <a:defRPr/>
            </a:pPr>
            <a:r>
              <a:rPr lang="tr-TR" sz="2600" dirty="0" err="1" smtClean="0">
                <a:latin typeface="Cambria" panose="02040503050406030204" pitchFamily="18" charset="0"/>
              </a:rPr>
              <a:t>Biyokütle</a:t>
            </a:r>
            <a:r>
              <a:rPr lang="tr-TR" sz="2600" dirty="0" smtClean="0">
                <a:latin typeface="Cambria" panose="02040503050406030204" pitchFamily="18" charset="0"/>
              </a:rPr>
              <a:t> enerjisi Yenilenebilir enerji kaynakları içinde büyük potansiyele sahiptir. Doğada her yıl 150 milyar ton </a:t>
            </a:r>
            <a:r>
              <a:rPr lang="tr-TR" sz="2600" dirty="0" err="1" smtClean="0">
                <a:latin typeface="Cambria" panose="02040503050406030204" pitchFamily="18" charset="0"/>
              </a:rPr>
              <a:t>biyokütle</a:t>
            </a:r>
            <a:r>
              <a:rPr lang="tr-TR" sz="2600" dirty="0" smtClean="0">
                <a:latin typeface="Cambria" panose="02040503050406030204" pitchFamily="18" charset="0"/>
              </a:rPr>
              <a:t> üretilmekte ve bunun ancak %10 ‘u ticari olarak kullanılmaktadır.</a:t>
            </a:r>
          </a:p>
          <a:p>
            <a:pPr marL="0" indent="0" algn="just">
              <a:buClr>
                <a:srgbClr val="FF3300"/>
              </a:buClr>
              <a:buNone/>
              <a:defRPr/>
            </a:pPr>
            <a:r>
              <a:rPr lang="tr-TR" sz="2600" dirty="0" smtClean="0">
                <a:latin typeface="Cambria" panose="02040503050406030204" pitchFamily="18" charset="0"/>
              </a:rPr>
              <a:t>Başlıca </a:t>
            </a:r>
            <a:r>
              <a:rPr lang="tr-TR" sz="2600" dirty="0" err="1" smtClean="0">
                <a:latin typeface="Cambria" panose="02040503050406030204" pitchFamily="18" charset="0"/>
              </a:rPr>
              <a:t>Biyokütle</a:t>
            </a:r>
            <a:r>
              <a:rPr lang="tr-TR" sz="2600" dirty="0" smtClean="0">
                <a:latin typeface="Cambria" panose="02040503050406030204" pitchFamily="18" charset="0"/>
              </a:rPr>
              <a:t> Kaynakları</a:t>
            </a:r>
          </a:p>
          <a:p>
            <a:pPr algn="just">
              <a:defRPr/>
            </a:pPr>
            <a:r>
              <a:rPr lang="tr-TR" sz="2600" dirty="0" smtClean="0">
                <a:latin typeface="Cambria" panose="02040503050406030204" pitchFamily="18" charset="0"/>
              </a:rPr>
              <a:t>-Odun</a:t>
            </a:r>
          </a:p>
          <a:p>
            <a:pPr algn="just">
              <a:defRPr/>
            </a:pPr>
            <a:r>
              <a:rPr lang="tr-TR" sz="2600" dirty="0" smtClean="0">
                <a:latin typeface="Cambria" panose="02040503050406030204" pitchFamily="18" charset="0"/>
              </a:rPr>
              <a:t>-Bitkiler</a:t>
            </a:r>
          </a:p>
          <a:p>
            <a:pPr algn="just">
              <a:defRPr/>
            </a:pPr>
            <a:r>
              <a:rPr lang="tr-TR" sz="2600" dirty="0" smtClean="0">
                <a:latin typeface="Cambria" panose="02040503050406030204" pitchFamily="18" charset="0"/>
              </a:rPr>
              <a:t>-Yağlı Tohumlar</a:t>
            </a:r>
          </a:p>
          <a:p>
            <a:pPr algn="just">
              <a:defRPr/>
            </a:pPr>
            <a:r>
              <a:rPr lang="tr-TR" sz="2600" dirty="0" smtClean="0">
                <a:latin typeface="Cambria" panose="02040503050406030204" pitchFamily="18" charset="0"/>
              </a:rPr>
              <a:t>-</a:t>
            </a:r>
            <a:r>
              <a:rPr lang="tr-TR" sz="2600" dirty="0" err="1" smtClean="0">
                <a:latin typeface="Cambria" panose="02040503050406030204" pitchFamily="18" charset="0"/>
              </a:rPr>
              <a:t>Karbo</a:t>
            </a:r>
            <a:r>
              <a:rPr lang="tr-TR" sz="2600" dirty="0" smtClean="0">
                <a:latin typeface="Cambria" panose="02040503050406030204" pitchFamily="18" charset="0"/>
              </a:rPr>
              <a:t>-hidratlar (patates, buğday, pancar, mısır vb)</a:t>
            </a:r>
          </a:p>
          <a:p>
            <a:pPr algn="just">
              <a:defRPr/>
            </a:pPr>
            <a:r>
              <a:rPr lang="tr-TR" sz="2600" dirty="0" smtClean="0">
                <a:latin typeface="Cambria" panose="02040503050406030204" pitchFamily="18" charset="0"/>
              </a:rPr>
              <a:t>-Elyaf Bitkileri  (keten, kenevir,  sorgun vb.)</a:t>
            </a:r>
          </a:p>
          <a:p>
            <a:pPr algn="just">
              <a:defRPr/>
            </a:pPr>
            <a:r>
              <a:rPr lang="tr-TR" sz="2600" dirty="0" smtClean="0">
                <a:latin typeface="Cambria" panose="02040503050406030204" pitchFamily="18" charset="0"/>
              </a:rPr>
              <a:t>-Bitkisel Atıklar (dal, sap, saman, kök, kabuk vb.)</a:t>
            </a:r>
          </a:p>
          <a:p>
            <a:pPr algn="just">
              <a:defRPr/>
            </a:pPr>
            <a:r>
              <a:rPr lang="tr-TR" sz="2600" dirty="0" smtClean="0">
                <a:latin typeface="Cambria" panose="02040503050406030204" pitchFamily="18" charset="0"/>
              </a:rPr>
              <a:t>-Hayvansal Atıklar</a:t>
            </a:r>
          </a:p>
          <a:p>
            <a:pPr algn="just">
              <a:defRPr/>
            </a:pPr>
            <a:r>
              <a:rPr lang="tr-TR" sz="2600" dirty="0" smtClean="0">
                <a:latin typeface="Cambria" panose="02040503050406030204" pitchFamily="18" charset="0"/>
              </a:rPr>
              <a:t>-Şehirsel ve Endüstriyel Atıklar</a:t>
            </a:r>
          </a:p>
          <a:p>
            <a:pPr>
              <a:defRPr/>
            </a:pPr>
            <a:endParaRPr lang="tr-TR" dirty="0" smtClean="0"/>
          </a:p>
        </p:txBody>
      </p:sp>
      <p:pic>
        <p:nvPicPr>
          <p:cNvPr id="99330" name="Picture 2" descr="biyokütl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770" y="662940"/>
            <a:ext cx="3707471" cy="3033224"/>
          </a:xfrm>
          <a:prstGeom prst="rect">
            <a:avLst/>
          </a:prstGeom>
          <a:noFill/>
          <a:extLst>
            <a:ext uri="{909E8E84-426E-40DD-AFC4-6F175D3DCCD1}">
              <a14:hiddenFill xmlns:a14="http://schemas.microsoft.com/office/drawing/2010/main">
                <a:solidFill>
                  <a:srgbClr val="FFFFFF"/>
                </a:solidFill>
              </a14:hiddenFill>
            </a:ext>
          </a:extLst>
        </p:spPr>
      </p:pic>
      <p:pic>
        <p:nvPicPr>
          <p:cNvPr id="99332" name="Picture 4"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5770" y="4106779"/>
            <a:ext cx="3831318" cy="254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2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6885" y="1166843"/>
            <a:ext cx="11614484" cy="5355312"/>
          </a:xfrm>
          <a:prstGeom prst="rect">
            <a:avLst/>
          </a:prstGeom>
        </p:spPr>
        <p:txBody>
          <a:bodyPr wrap="square">
            <a:spAutoFit/>
          </a:bodyPr>
          <a:lstStyle/>
          <a:p>
            <a:pPr algn="just">
              <a:defRPr/>
            </a:pPr>
            <a:r>
              <a:rPr lang="tr-TR" sz="2400" dirty="0">
                <a:latin typeface="Cambria" panose="02040503050406030204" pitchFamily="18" charset="0"/>
              </a:rPr>
              <a:t>Enerji kaynağı olarak </a:t>
            </a:r>
            <a:r>
              <a:rPr lang="tr-TR" sz="2400" dirty="0" err="1">
                <a:latin typeface="Cambria" panose="02040503050406030204" pitchFamily="18" charset="0"/>
              </a:rPr>
              <a:t>biyokütle</a:t>
            </a:r>
            <a:r>
              <a:rPr lang="tr-TR" sz="2400" dirty="0">
                <a:latin typeface="Cambria" panose="02040503050406030204" pitchFamily="18" charset="0"/>
              </a:rPr>
              <a:t> kullanımının artması, sera gaz emisyonlarında azalmaya, ithal enerjiye olan talebin azalmasına ve kırsal kesim ekonomisinin canlanmasına imkan verecektir. </a:t>
            </a:r>
            <a:r>
              <a:rPr lang="tr-TR" sz="2400" dirty="0" err="1">
                <a:latin typeface="Cambria" panose="02040503050406030204" pitchFamily="18" charset="0"/>
              </a:rPr>
              <a:t>Biyokütle</a:t>
            </a:r>
            <a:r>
              <a:rPr lang="tr-TR" sz="2400" dirty="0">
                <a:latin typeface="Cambria" panose="02040503050406030204" pitchFamily="18" charset="0"/>
              </a:rPr>
              <a:t> enerjisi yenilenebilir enerji kaynakları içinde kaynakları içinde büyük bir potansiyele sahip olup, rüzgar, güneş gibi kesikli değil, sürekli enerji sağlayabilen bir kaynaktır. </a:t>
            </a:r>
            <a:r>
              <a:rPr lang="tr-TR" sz="2400" dirty="0" err="1">
                <a:latin typeface="Cambria" panose="02040503050406030204" pitchFamily="18" charset="0"/>
              </a:rPr>
              <a:t>Biyokütle</a:t>
            </a:r>
            <a:r>
              <a:rPr lang="tr-TR" sz="2400" dirty="0">
                <a:latin typeface="Cambria" panose="02040503050406030204" pitchFamily="18" charset="0"/>
              </a:rPr>
              <a:t> enerjisini depolanabilir olması, diğer yenilenebilir enerji kaynaklarına göre bir avantaj sağlar.</a:t>
            </a:r>
          </a:p>
          <a:p>
            <a:pPr algn="just">
              <a:defRPr/>
            </a:pPr>
            <a:r>
              <a:rPr lang="tr-TR" altLang="tr-TR" sz="2400" dirty="0">
                <a:latin typeface="Cambria" panose="02040503050406030204" pitchFamily="18" charset="0"/>
              </a:rPr>
              <a:t>Bugün kırsal alanlarda yaşamakta olan 2,5 milyar insan enerji ihtiyacının çoğunluğunu, modern teknikler kullanmaksızın </a:t>
            </a:r>
            <a:r>
              <a:rPr lang="tr-TR" altLang="tr-TR" sz="2400" dirty="0" err="1">
                <a:latin typeface="Cambria" panose="02040503050406030204" pitchFamily="18" charset="0"/>
              </a:rPr>
              <a:t>biyokütleden</a:t>
            </a:r>
            <a:r>
              <a:rPr lang="tr-TR" altLang="tr-TR" sz="2400" dirty="0">
                <a:latin typeface="Cambria" panose="02040503050406030204" pitchFamily="18" charset="0"/>
              </a:rPr>
              <a:t> karşılamaktadır. Günümüzde ise gelişmiş ülkelerin modern yöntemlerle elde ettikleri </a:t>
            </a:r>
            <a:r>
              <a:rPr lang="tr-TR" altLang="tr-TR" sz="2400" dirty="0" err="1">
                <a:latin typeface="Cambria" panose="02040503050406030204" pitchFamily="18" charset="0"/>
              </a:rPr>
              <a:t>biyokütle</a:t>
            </a:r>
            <a:r>
              <a:rPr lang="tr-TR" altLang="tr-TR" sz="2400" dirty="0">
                <a:latin typeface="Cambria" panose="02040503050406030204" pitchFamily="18" charset="0"/>
              </a:rPr>
              <a:t> enerjisine olan ilgi her geçen gün artmaktadır.</a:t>
            </a:r>
          </a:p>
          <a:p>
            <a:pPr algn="just">
              <a:buNone/>
            </a:pPr>
            <a:r>
              <a:rPr lang="tr-TR" altLang="tr-TR" sz="2400" dirty="0">
                <a:latin typeface="Cambria" panose="02040503050406030204" pitchFamily="18" charset="0"/>
              </a:rPr>
              <a:t>Enerji talebinin;  Finlandiya’da %22’si, İsveç’te %18’i, Avusturya’da %14’ü </a:t>
            </a:r>
            <a:r>
              <a:rPr lang="tr-TR" altLang="tr-TR" sz="2400" dirty="0" err="1">
                <a:latin typeface="Cambria" panose="02040503050406030204" pitchFamily="18" charset="0"/>
              </a:rPr>
              <a:t>biyokütleden</a:t>
            </a:r>
            <a:r>
              <a:rPr lang="tr-TR" altLang="tr-TR" sz="2400" dirty="0">
                <a:latin typeface="Cambria" panose="02040503050406030204" pitchFamily="18" charset="0"/>
              </a:rPr>
              <a:t> karşılanmaktadır</a:t>
            </a:r>
            <a:r>
              <a:rPr lang="tr-TR" altLang="tr-TR" sz="2400" dirty="0" smtClean="0">
                <a:latin typeface="Cambria" panose="02040503050406030204" pitchFamily="18" charset="0"/>
              </a:rPr>
              <a:t>.</a:t>
            </a:r>
            <a:endParaRPr lang="tr-TR" altLang="tr-TR" dirty="0">
              <a:latin typeface="Cambria" panose="02040503050406030204" pitchFamily="18" charset="0"/>
            </a:endParaRPr>
          </a:p>
          <a:p>
            <a:pPr algn="just">
              <a:buNone/>
            </a:pPr>
            <a:endParaRPr lang="tr-TR" altLang="tr-TR" dirty="0" smtClean="0">
              <a:latin typeface="Cambria" panose="02040503050406030204" pitchFamily="18" charset="0"/>
            </a:endParaRPr>
          </a:p>
          <a:p>
            <a:pPr algn="just">
              <a:buNone/>
            </a:pPr>
            <a:endParaRPr lang="tr-TR" altLang="tr-TR" dirty="0">
              <a:latin typeface="Cambria" panose="02040503050406030204" pitchFamily="18" charset="0"/>
            </a:endParaRPr>
          </a:p>
          <a:p>
            <a:pPr algn="just">
              <a:buNone/>
            </a:pPr>
            <a:endParaRPr lang="tr-TR" altLang="tr-TR" dirty="0">
              <a:latin typeface="Cambria" panose="02040503050406030204" pitchFamily="18" charset="0"/>
            </a:endParaRPr>
          </a:p>
        </p:txBody>
      </p:sp>
    </p:spTree>
    <p:extLst>
      <p:ext uri="{BB962C8B-B14F-4D97-AF65-F5344CB8AC3E}">
        <p14:creationId xmlns:p14="http://schemas.microsoft.com/office/powerpoint/2010/main" val="26231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167306" y="4429132"/>
            <a:ext cx="1643074" cy="714380"/>
          </a:xfrm>
          <a:prstGeom prst="rect">
            <a:avLst/>
          </a:prstGeom>
          <a:solidFill>
            <a:srgbClr val="B0FAA4"/>
          </a:solidFill>
          <a:ln w="9525">
            <a:solidFill>
              <a:schemeClr val="tx1"/>
            </a:solidFill>
            <a:miter lim="800000"/>
            <a:headEnd/>
            <a:tailEnd/>
          </a:ln>
          <a:effectLst/>
        </p:spPr>
        <p:txBody>
          <a:bodyPr wrap="none" anchor="ctr"/>
          <a:lstStyle/>
          <a:p>
            <a:pPr algn="ctr"/>
            <a:r>
              <a:rPr lang="tr-TR" dirty="0" err="1"/>
              <a:t>Biyokütle</a:t>
            </a:r>
            <a:endParaRPr lang="tr-TR" dirty="0"/>
          </a:p>
        </p:txBody>
      </p:sp>
      <p:sp>
        <p:nvSpPr>
          <p:cNvPr id="14" name="Rectangle 7"/>
          <p:cNvSpPr>
            <a:spLocks noChangeArrowheads="1"/>
          </p:cNvSpPr>
          <p:nvPr/>
        </p:nvSpPr>
        <p:spPr bwMode="auto">
          <a:xfrm>
            <a:off x="2666976" y="5572140"/>
            <a:ext cx="1928826" cy="652458"/>
          </a:xfrm>
          <a:prstGeom prst="rect">
            <a:avLst/>
          </a:prstGeom>
          <a:solidFill>
            <a:srgbClr val="B0FAA4"/>
          </a:solidFill>
          <a:ln w="9525">
            <a:solidFill>
              <a:schemeClr val="tx1"/>
            </a:solidFill>
            <a:miter lim="800000"/>
            <a:headEnd/>
            <a:tailEnd/>
          </a:ln>
          <a:effectLst/>
        </p:spPr>
        <p:txBody>
          <a:bodyPr wrap="none" anchor="ctr"/>
          <a:lstStyle/>
          <a:p>
            <a:pPr algn="ctr"/>
            <a:r>
              <a:rPr dirty="0"/>
              <a:t>1)</a:t>
            </a:r>
            <a:r>
              <a:rPr lang="tr-TR" dirty="0"/>
              <a:t>Katı (odun)</a:t>
            </a:r>
          </a:p>
        </p:txBody>
      </p:sp>
      <p:sp>
        <p:nvSpPr>
          <p:cNvPr id="15" name="Rectangle 8"/>
          <p:cNvSpPr>
            <a:spLocks noChangeArrowheads="1"/>
          </p:cNvSpPr>
          <p:nvPr/>
        </p:nvSpPr>
        <p:spPr bwMode="auto">
          <a:xfrm>
            <a:off x="5024430" y="5857892"/>
            <a:ext cx="1785950" cy="642942"/>
          </a:xfrm>
          <a:prstGeom prst="rect">
            <a:avLst/>
          </a:prstGeom>
          <a:solidFill>
            <a:srgbClr val="B0FAA4"/>
          </a:solidFill>
          <a:ln w="9525">
            <a:solidFill>
              <a:schemeClr val="tx1"/>
            </a:solidFill>
            <a:miter lim="800000"/>
            <a:headEnd/>
            <a:tailEnd/>
          </a:ln>
          <a:effectLst/>
        </p:spPr>
        <p:txBody>
          <a:bodyPr wrap="none" anchor="ctr"/>
          <a:lstStyle/>
          <a:p>
            <a:pPr algn="ctr"/>
            <a:r>
              <a:rPr lang="tr-TR" dirty="0"/>
              <a:t>2)Sıvı (</a:t>
            </a:r>
            <a:r>
              <a:rPr lang="tr-TR" dirty="0" err="1"/>
              <a:t>Biyodizel</a:t>
            </a:r>
            <a:r>
              <a:rPr lang="tr-TR" dirty="0"/>
              <a:t>,</a:t>
            </a:r>
          </a:p>
          <a:p>
            <a:pPr algn="ctr"/>
            <a:r>
              <a:rPr lang="tr-TR" dirty="0"/>
              <a:t>etanol)</a:t>
            </a:r>
          </a:p>
        </p:txBody>
      </p:sp>
      <p:sp>
        <p:nvSpPr>
          <p:cNvPr id="16" name="Rectangle 9"/>
          <p:cNvSpPr>
            <a:spLocks noChangeArrowheads="1"/>
          </p:cNvSpPr>
          <p:nvPr/>
        </p:nvSpPr>
        <p:spPr bwMode="auto">
          <a:xfrm>
            <a:off x="7453323" y="5572140"/>
            <a:ext cx="2101837" cy="652458"/>
          </a:xfrm>
          <a:prstGeom prst="rect">
            <a:avLst/>
          </a:prstGeom>
          <a:solidFill>
            <a:srgbClr val="B0FAA4"/>
          </a:solidFill>
          <a:ln w="9525">
            <a:solidFill>
              <a:schemeClr val="tx1"/>
            </a:solidFill>
            <a:miter lim="800000"/>
            <a:headEnd/>
            <a:tailEnd/>
          </a:ln>
          <a:effectLst/>
        </p:spPr>
        <p:txBody>
          <a:bodyPr wrap="none" anchor="ctr"/>
          <a:lstStyle/>
          <a:p>
            <a:pPr algn="ctr"/>
            <a:r>
              <a:rPr lang="tr-TR" dirty="0"/>
              <a:t>3)Gaz (biyogaz)</a:t>
            </a:r>
          </a:p>
        </p:txBody>
      </p:sp>
      <p:sp>
        <p:nvSpPr>
          <p:cNvPr id="17" name="Line 11"/>
          <p:cNvSpPr>
            <a:spLocks noChangeShapeType="1"/>
          </p:cNvSpPr>
          <p:nvPr/>
        </p:nvSpPr>
        <p:spPr bwMode="auto">
          <a:xfrm>
            <a:off x="5810249" y="5214950"/>
            <a:ext cx="45719" cy="500066"/>
          </a:xfrm>
          <a:prstGeom prst="line">
            <a:avLst/>
          </a:prstGeom>
          <a:noFill/>
          <a:ln w="9525">
            <a:solidFill>
              <a:schemeClr val="tx1"/>
            </a:solidFill>
            <a:round/>
            <a:headEnd/>
            <a:tailEnd type="triangle" w="med" len="med"/>
          </a:ln>
          <a:effectLst/>
        </p:spPr>
        <p:txBody>
          <a:bodyPr/>
          <a:lstStyle/>
          <a:p>
            <a:endParaRPr lang="tr-TR"/>
          </a:p>
        </p:txBody>
      </p:sp>
      <p:sp>
        <p:nvSpPr>
          <p:cNvPr id="18" name="Line 10"/>
          <p:cNvSpPr>
            <a:spLocks noChangeShapeType="1"/>
          </p:cNvSpPr>
          <p:nvPr/>
        </p:nvSpPr>
        <p:spPr bwMode="auto">
          <a:xfrm flipH="1">
            <a:off x="4524364" y="5143512"/>
            <a:ext cx="642942" cy="357190"/>
          </a:xfrm>
          <a:prstGeom prst="line">
            <a:avLst/>
          </a:prstGeom>
          <a:noFill/>
          <a:ln w="9525">
            <a:solidFill>
              <a:schemeClr val="tx1"/>
            </a:solidFill>
            <a:round/>
            <a:headEnd/>
            <a:tailEnd type="triangle" w="med" len="med"/>
          </a:ln>
          <a:effectLst/>
        </p:spPr>
        <p:txBody>
          <a:bodyPr/>
          <a:lstStyle/>
          <a:p>
            <a:endParaRPr lang="tr-TR"/>
          </a:p>
        </p:txBody>
      </p:sp>
      <p:sp>
        <p:nvSpPr>
          <p:cNvPr id="19" name="Line 12"/>
          <p:cNvSpPr>
            <a:spLocks noChangeShapeType="1"/>
          </p:cNvSpPr>
          <p:nvPr/>
        </p:nvSpPr>
        <p:spPr bwMode="auto">
          <a:xfrm>
            <a:off x="6810380" y="5143512"/>
            <a:ext cx="714380" cy="357190"/>
          </a:xfrm>
          <a:prstGeom prst="line">
            <a:avLst/>
          </a:prstGeom>
          <a:noFill/>
          <a:ln w="9525">
            <a:solidFill>
              <a:schemeClr val="tx1"/>
            </a:solidFill>
            <a:round/>
            <a:headEnd/>
            <a:tailEnd type="triangle" w="med" len="med"/>
          </a:ln>
          <a:effectLst/>
        </p:spPr>
        <p:txBody>
          <a:bodyPr/>
          <a:lstStyle/>
          <a:p>
            <a:endParaRPr lang="tr-TR"/>
          </a:p>
        </p:txBody>
      </p:sp>
      <p:sp>
        <p:nvSpPr>
          <p:cNvPr id="4" name="Dikdörtgen 3"/>
          <p:cNvSpPr/>
          <p:nvPr/>
        </p:nvSpPr>
        <p:spPr>
          <a:xfrm>
            <a:off x="661737" y="493294"/>
            <a:ext cx="10672010" cy="2308324"/>
          </a:xfrm>
          <a:prstGeom prst="rect">
            <a:avLst/>
          </a:prstGeom>
        </p:spPr>
        <p:txBody>
          <a:bodyPr wrap="square">
            <a:spAutoFit/>
          </a:bodyPr>
          <a:lstStyle/>
          <a:p>
            <a:pPr algn="just"/>
            <a:r>
              <a:rPr lang="tr-TR" sz="2400" dirty="0">
                <a:latin typeface="Cambria" panose="02040503050406030204" pitchFamily="18" charset="0"/>
                <a:cs typeface="Times New Roman" pitchFamily="18" charset="0"/>
              </a:rPr>
              <a:t>Bitkilerin ve  canlı organizmaların kökeni olarak ortaya çıkan </a:t>
            </a:r>
            <a:r>
              <a:rPr lang="tr-TR" sz="2400" dirty="0" err="1">
                <a:latin typeface="Cambria" panose="02040503050406030204" pitchFamily="18" charset="0"/>
                <a:cs typeface="Times New Roman" pitchFamily="18" charset="0"/>
              </a:rPr>
              <a:t>biyokütle</a:t>
            </a:r>
            <a:r>
              <a:rPr lang="tr-TR" sz="2400" dirty="0">
                <a:latin typeface="Cambria" panose="02040503050406030204" pitchFamily="18" charset="0"/>
                <a:cs typeface="Times New Roman" pitchFamily="18" charset="0"/>
              </a:rPr>
              <a:t> ,genelde güneş enerjisinin fotosentez yardımıyla depolayan bitkisel organizmalar olarak </a:t>
            </a:r>
            <a:r>
              <a:rPr lang="tr-TR" sz="2400" dirty="0" err="1">
                <a:latin typeface="Cambria" panose="02040503050406030204" pitchFamily="18" charset="0"/>
                <a:cs typeface="Times New Roman" pitchFamily="18" charset="0"/>
              </a:rPr>
              <a:t>adlandırılır.Bir</a:t>
            </a:r>
            <a:r>
              <a:rPr lang="tr-TR" sz="2400" dirty="0">
                <a:latin typeface="Cambria" panose="02040503050406030204" pitchFamily="18" charset="0"/>
                <a:cs typeface="Times New Roman" pitchFamily="18" charset="0"/>
              </a:rPr>
              <a:t> türe veya çeşitli türlerden bir topluma ait yaşayan organizmaların belirli bir zamanda sahip oldukları toplam kütle </a:t>
            </a:r>
            <a:r>
              <a:rPr lang="tr-TR" sz="2400" dirty="0" err="1">
                <a:latin typeface="Cambria" panose="02040503050406030204" pitchFamily="18" charset="0"/>
                <a:cs typeface="Times New Roman" pitchFamily="18" charset="0"/>
              </a:rPr>
              <a:t>olarakta</a:t>
            </a:r>
            <a:r>
              <a:rPr lang="tr-TR" sz="2400" dirty="0">
                <a:latin typeface="Cambria" panose="02040503050406030204" pitchFamily="18" charset="0"/>
                <a:cs typeface="Times New Roman" pitchFamily="18" charset="0"/>
              </a:rPr>
              <a:t> adlandırılabilir . </a:t>
            </a:r>
            <a:r>
              <a:rPr lang="tr-TR" sz="2400" dirty="0" err="1">
                <a:latin typeface="Cambria" panose="02040503050406030204" pitchFamily="18" charset="0"/>
                <a:cs typeface="Times New Roman" pitchFamily="18" charset="0"/>
              </a:rPr>
              <a:t>Biyokütle</a:t>
            </a:r>
            <a:r>
              <a:rPr lang="tr-TR" sz="2400" dirty="0">
                <a:latin typeface="Cambria" panose="02040503050406030204" pitchFamily="18" charset="0"/>
                <a:cs typeface="Times New Roman" pitchFamily="18" charset="0"/>
              </a:rPr>
              <a:t> ısınmak ,yakıt üretmek ve elektrik üretmek için kullanılmaktadır üç türlü üretimi gerçekleşir      ( Katı, </a:t>
            </a:r>
            <a:r>
              <a:rPr lang="tr-TR" sz="2400" dirty="0" err="1">
                <a:latin typeface="Cambria" panose="02040503050406030204" pitchFamily="18" charset="0"/>
                <a:cs typeface="Times New Roman" pitchFamily="18" charset="0"/>
              </a:rPr>
              <a:t>Sıvı,Gaz</a:t>
            </a:r>
            <a:r>
              <a:rPr lang="tr-TR" sz="2400" dirty="0">
                <a:latin typeface="Cambria" panose="02040503050406030204" pitchFamily="18" charset="0"/>
                <a:cs typeface="Times New Roman" pitchFamily="18" charset="0"/>
              </a:rPr>
              <a:t> ) halinde.</a:t>
            </a:r>
            <a:endParaRPr lang="tr-TR" sz="2400" dirty="0">
              <a:latin typeface="Cambria" panose="02040503050406030204" pitchFamily="18" charset="0"/>
            </a:endParaRPr>
          </a:p>
        </p:txBody>
      </p:sp>
    </p:spTree>
    <p:extLst>
      <p:ext uri="{BB962C8B-B14F-4D97-AF65-F5344CB8AC3E}">
        <p14:creationId xmlns:p14="http://schemas.microsoft.com/office/powerpoint/2010/main" val="192808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2309786" y="1357298"/>
            <a:ext cx="7543824" cy="5143536"/>
          </a:xfrm>
          <a:prstGeom prst="rect">
            <a:avLst/>
          </a:prstGeom>
          <a:noFill/>
          <a:ln w="9525">
            <a:noFill/>
            <a:miter lim="800000"/>
            <a:headEnd/>
            <a:tailEnd/>
          </a:ln>
          <a:effectLst/>
        </p:spPr>
      </p:pic>
    </p:spTree>
    <p:extLst>
      <p:ext uri="{BB962C8B-B14F-4D97-AF65-F5344CB8AC3E}">
        <p14:creationId xmlns:p14="http://schemas.microsoft.com/office/powerpoint/2010/main" val="23214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9505" y="476251"/>
            <a:ext cx="11122211" cy="5649913"/>
          </a:xfrm>
        </p:spPr>
        <p:txBody>
          <a:bodyPr rtlCol="0">
            <a:normAutofit/>
          </a:bodyPr>
          <a:lstStyle/>
          <a:p>
            <a:pPr marL="0" indent="0" algn="just">
              <a:spcBef>
                <a:spcPct val="50000"/>
              </a:spcBef>
              <a:buNone/>
              <a:defRPr/>
            </a:pPr>
            <a:r>
              <a:rPr lang="tr-TR" sz="2400" dirty="0" smtClean="0">
                <a:solidFill>
                  <a:schemeClr val="accent6">
                    <a:lumMod val="75000"/>
                  </a:schemeClr>
                </a:solidFill>
                <a:latin typeface="Cambria" panose="02040503050406030204" pitchFamily="18" charset="0"/>
                <a:cs typeface="Times New Roman" pitchFamily="18" charset="0"/>
              </a:rPr>
              <a:t>BİYODİZEL: </a:t>
            </a:r>
          </a:p>
          <a:p>
            <a:pPr marL="0" indent="0" algn="just">
              <a:spcBef>
                <a:spcPct val="50000"/>
              </a:spcBef>
              <a:buNone/>
              <a:defRPr/>
            </a:pPr>
            <a:r>
              <a:rPr lang="tr-TR" sz="2400" dirty="0" smtClean="0">
                <a:latin typeface="Cambria" panose="02040503050406030204" pitchFamily="18" charset="0"/>
                <a:cs typeface="Times New Roman" pitchFamily="18" charset="0"/>
              </a:rPr>
              <a:t>Hammaddesi </a:t>
            </a:r>
            <a:r>
              <a:rPr lang="tr-TR" sz="2400" dirty="0">
                <a:latin typeface="Cambria" panose="02040503050406030204" pitchFamily="18" charset="0"/>
                <a:cs typeface="Times New Roman" pitchFamily="18" charset="0"/>
              </a:rPr>
              <a:t>yağlı tohum </a:t>
            </a:r>
            <a:r>
              <a:rPr lang="tr-TR" sz="2400" dirty="0" smtClean="0">
                <a:latin typeface="Cambria" panose="02040503050406030204" pitchFamily="18" charset="0"/>
                <a:cs typeface="Times New Roman" pitchFamily="18" charset="0"/>
              </a:rPr>
              <a:t>bitkileri</a:t>
            </a:r>
            <a:r>
              <a:rPr lang="tr-TR" sz="2400" dirty="0">
                <a:latin typeface="Cambria" panose="02040503050406030204" pitchFamily="18" charset="0"/>
                <a:cs typeface="Times New Roman" pitchFamily="18" charset="0"/>
              </a:rPr>
              <a:t> </a:t>
            </a:r>
            <a:r>
              <a:rPr lang="tr-TR" sz="2400" dirty="0" smtClean="0">
                <a:latin typeface="Cambria" panose="02040503050406030204" pitchFamily="18" charset="0"/>
                <a:cs typeface="Times New Roman" pitchFamily="18" charset="0"/>
              </a:rPr>
              <a:t>(ayçiçeği</a:t>
            </a:r>
            <a:r>
              <a:rPr lang="tr-TR" sz="2400" dirty="0">
                <a:latin typeface="Cambria" panose="02040503050406030204" pitchFamily="18" charset="0"/>
                <a:cs typeface="Times New Roman" pitchFamily="18" charset="0"/>
              </a:rPr>
              <a:t>, soya, </a:t>
            </a:r>
            <a:r>
              <a:rPr lang="tr-TR" sz="2400" dirty="0" err="1">
                <a:latin typeface="Cambria" panose="02040503050406030204" pitchFamily="18" charset="0"/>
                <a:cs typeface="Times New Roman" pitchFamily="18" charset="0"/>
              </a:rPr>
              <a:t>aspir</a:t>
            </a:r>
            <a:r>
              <a:rPr lang="tr-TR" sz="2400" dirty="0">
                <a:latin typeface="Cambria" panose="02040503050406030204" pitchFamily="18" charset="0"/>
                <a:cs typeface="Times New Roman" pitchFamily="18" charset="0"/>
              </a:rPr>
              <a:t>, </a:t>
            </a:r>
            <a:r>
              <a:rPr lang="tr-TR" sz="2400" dirty="0" err="1">
                <a:latin typeface="Cambria" panose="02040503050406030204" pitchFamily="18" charset="0"/>
                <a:cs typeface="Times New Roman" pitchFamily="18" charset="0"/>
              </a:rPr>
              <a:t>kanola</a:t>
            </a:r>
            <a:r>
              <a:rPr lang="tr-TR" sz="2400" dirty="0">
                <a:latin typeface="Cambria" panose="02040503050406030204" pitchFamily="18" charset="0"/>
                <a:cs typeface="Times New Roman" pitchFamily="18" charset="0"/>
              </a:rPr>
              <a:t> </a:t>
            </a:r>
            <a:r>
              <a:rPr lang="tr-TR" sz="2400" dirty="0" smtClean="0">
                <a:latin typeface="Cambria" panose="02040503050406030204" pitchFamily="18" charset="0"/>
                <a:cs typeface="Times New Roman" pitchFamily="18" charset="0"/>
              </a:rPr>
              <a:t>gibi) ve </a:t>
            </a:r>
            <a:r>
              <a:rPr lang="tr-TR" sz="2400" dirty="0">
                <a:latin typeface="Cambria" panose="02040503050406030204" pitchFamily="18" charset="0"/>
                <a:cs typeface="Times New Roman" pitchFamily="18" charset="0"/>
              </a:rPr>
              <a:t>hayvansal yağlar olan  </a:t>
            </a:r>
            <a:r>
              <a:rPr lang="tr-TR" sz="2400" dirty="0" err="1">
                <a:latin typeface="Cambria" panose="02040503050406030204" pitchFamily="18" charset="0"/>
                <a:cs typeface="Times New Roman" pitchFamily="18" charset="0"/>
              </a:rPr>
              <a:t>biyodizel</a:t>
            </a:r>
            <a:r>
              <a:rPr lang="tr-TR" sz="2400" dirty="0">
                <a:latin typeface="Cambria" panose="02040503050406030204" pitchFamily="18" charset="0"/>
                <a:cs typeface="Times New Roman" pitchFamily="18" charset="0"/>
              </a:rPr>
              <a:t>; dizele eşdeğer,  yerli ve yenilenebilir bir enerji kaynağıdır.</a:t>
            </a:r>
            <a:endParaRPr lang="tr-TR" sz="2400" dirty="0">
              <a:latin typeface="Cambria" panose="02040503050406030204" pitchFamily="18" charset="0"/>
            </a:endParaRPr>
          </a:p>
          <a:p>
            <a:pPr marL="0" indent="0" algn="just">
              <a:spcBef>
                <a:spcPct val="50000"/>
              </a:spcBef>
              <a:buNone/>
              <a:defRPr/>
            </a:pPr>
            <a:r>
              <a:rPr lang="tr-TR" sz="2400" dirty="0" err="1">
                <a:latin typeface="Cambria" panose="02040503050406030204" pitchFamily="18" charset="0"/>
                <a:cs typeface="Times New Roman" pitchFamily="18" charset="0"/>
              </a:rPr>
              <a:t>Biyodizel</a:t>
            </a:r>
            <a:r>
              <a:rPr lang="tr-TR" sz="2400" dirty="0">
                <a:latin typeface="Cambria" panose="02040503050406030204" pitchFamily="18" charset="0"/>
                <a:cs typeface="Times New Roman" pitchFamily="18" charset="0"/>
              </a:rPr>
              <a:t>, bitkisel ve hayvansal yağlardan üretilmesi nedeniyle kimyasal yapısı itibarıyla petrol kökenli dizele benzemese de fonksiyonları itibarıyla eşdeğer kalitede bir yakıttır. </a:t>
            </a:r>
            <a:endParaRPr lang="tr-TR" sz="2400" dirty="0">
              <a:latin typeface="Cambria" panose="02040503050406030204" pitchFamily="18" charset="0"/>
            </a:endParaRPr>
          </a:p>
          <a:p>
            <a:pPr marL="0" indent="0" algn="just">
              <a:spcBef>
                <a:spcPct val="50000"/>
              </a:spcBef>
              <a:buNone/>
              <a:defRPr/>
            </a:pPr>
            <a:r>
              <a:rPr lang="tr-TR" sz="2400" dirty="0" err="1">
                <a:latin typeface="Cambria" panose="02040503050406030204" pitchFamily="18" charset="0"/>
                <a:cs typeface="Arial" pitchFamily="34" charset="0"/>
              </a:rPr>
              <a:t>Biyodizel</a:t>
            </a:r>
            <a:r>
              <a:rPr lang="tr-TR" sz="2400" dirty="0">
                <a:latin typeface="Cambria" panose="02040503050406030204" pitchFamily="18" charset="0"/>
                <a:cs typeface="Arial" pitchFamily="34" charset="0"/>
              </a:rPr>
              <a:t> petrol içermez fakat saf olarak veya her oranda petrol kökenli dizelle kar</a:t>
            </a:r>
            <a:r>
              <a:rPr lang="tr-TR" sz="2400" dirty="0">
                <a:latin typeface="Cambria" panose="02040503050406030204" pitchFamily="18" charset="0"/>
              </a:rPr>
              <a:t>ıştırı</a:t>
            </a:r>
            <a:r>
              <a:rPr lang="tr-TR" sz="2400" dirty="0">
                <a:latin typeface="Cambria" panose="02040503050406030204" pitchFamily="18" charset="0"/>
                <a:cs typeface="Arial" pitchFamily="34" charset="0"/>
              </a:rPr>
              <a:t>larak yakıt olarak kullanılabilir.</a:t>
            </a:r>
            <a:endParaRPr lang="tr-TR" sz="2400" dirty="0">
              <a:latin typeface="Cambria" panose="02040503050406030204" pitchFamily="18" charset="0"/>
            </a:endParaRPr>
          </a:p>
          <a:p>
            <a:pPr marL="0" indent="0" algn="just">
              <a:spcBef>
                <a:spcPct val="50000"/>
              </a:spcBef>
              <a:buNone/>
              <a:defRPr/>
            </a:pPr>
            <a:r>
              <a:rPr lang="tr-TR" sz="2400" dirty="0">
                <a:latin typeface="Cambria" panose="02040503050406030204" pitchFamily="18" charset="0"/>
                <a:cs typeface="Arial" pitchFamily="34" charset="0"/>
              </a:rPr>
              <a:t> Saf </a:t>
            </a:r>
            <a:r>
              <a:rPr lang="tr-TR" sz="2400" dirty="0" err="1">
                <a:latin typeface="Cambria" panose="02040503050406030204" pitchFamily="18" charset="0"/>
                <a:cs typeface="Arial" pitchFamily="34" charset="0"/>
              </a:rPr>
              <a:t>biyodizel</a:t>
            </a:r>
            <a:r>
              <a:rPr lang="tr-TR" sz="2400" dirty="0">
                <a:latin typeface="Cambria" panose="02040503050406030204" pitchFamily="18" charset="0"/>
                <a:cs typeface="Arial" pitchFamily="34" charset="0"/>
              </a:rPr>
              <a:t> ve dizel-</a:t>
            </a:r>
            <a:r>
              <a:rPr lang="tr-TR" sz="2400" dirty="0" err="1">
                <a:latin typeface="Cambria" panose="02040503050406030204" pitchFamily="18" charset="0"/>
                <a:cs typeface="Arial" pitchFamily="34" charset="0"/>
              </a:rPr>
              <a:t>biyodizel</a:t>
            </a:r>
            <a:r>
              <a:rPr lang="tr-TR" sz="2400" dirty="0">
                <a:latin typeface="Cambria" panose="02040503050406030204" pitchFamily="18" charset="0"/>
                <a:cs typeface="Arial" pitchFamily="34" charset="0"/>
              </a:rPr>
              <a:t> kar</a:t>
            </a:r>
            <a:r>
              <a:rPr lang="tr-TR" sz="2400" dirty="0">
                <a:latin typeface="Cambria" panose="02040503050406030204" pitchFamily="18" charset="0"/>
              </a:rPr>
              <a:t>ışım</a:t>
            </a:r>
            <a:r>
              <a:rPr lang="tr-TR" sz="2400" dirty="0">
                <a:latin typeface="Cambria" panose="02040503050406030204" pitchFamily="18" charset="0"/>
                <a:cs typeface="Arial" pitchFamily="34" charset="0"/>
              </a:rPr>
              <a:t>ları herhangi bir dizel motoruna, motor üzerinde küçük de</a:t>
            </a:r>
            <a:r>
              <a:rPr lang="tr-TR" sz="2400" dirty="0">
                <a:latin typeface="Cambria" panose="02040503050406030204" pitchFamily="18" charset="0"/>
              </a:rPr>
              <a:t>ğişik</a:t>
            </a:r>
            <a:r>
              <a:rPr lang="tr-TR" sz="2400" dirty="0">
                <a:latin typeface="Cambria" panose="02040503050406030204" pitchFamily="18" charset="0"/>
                <a:cs typeface="Arial" pitchFamily="34" charset="0"/>
              </a:rPr>
              <a:t>likler yap</a:t>
            </a:r>
            <a:r>
              <a:rPr lang="tr-TR" sz="2400" dirty="0">
                <a:latin typeface="Cambria" panose="02040503050406030204" pitchFamily="18" charset="0"/>
              </a:rPr>
              <a:t>ı</a:t>
            </a:r>
            <a:r>
              <a:rPr lang="tr-TR" sz="2400" dirty="0">
                <a:latin typeface="Cambria" panose="02040503050406030204" pitchFamily="18" charset="0"/>
                <a:cs typeface="Arial" pitchFamily="34" charset="0"/>
              </a:rPr>
              <a:t>larak veya herhangi bir modifikasyona gerek kalmadan  kullan</a:t>
            </a:r>
            <a:r>
              <a:rPr lang="tr-TR" sz="2400" dirty="0">
                <a:latin typeface="Cambria" panose="02040503050406030204" pitchFamily="18" charset="0"/>
              </a:rPr>
              <a:t>ı</a:t>
            </a:r>
            <a:r>
              <a:rPr lang="tr-TR" sz="2400" dirty="0">
                <a:latin typeface="Cambria" panose="02040503050406030204" pitchFamily="18" charset="0"/>
                <a:cs typeface="Arial" pitchFamily="34" charset="0"/>
              </a:rPr>
              <a:t>labilir. </a:t>
            </a:r>
            <a:endParaRPr lang="en-US" sz="2400" dirty="0">
              <a:latin typeface="Cambria" panose="02040503050406030204" pitchFamily="18" charset="0"/>
              <a:cs typeface="Arial" pitchFamily="34" charset="0"/>
            </a:endParaRPr>
          </a:p>
          <a:p>
            <a:pPr>
              <a:defRPr/>
            </a:pPr>
            <a:endParaRPr lang="tr-TR" dirty="0" smtClean="0"/>
          </a:p>
        </p:txBody>
      </p:sp>
    </p:spTree>
    <p:extLst>
      <p:ext uri="{BB962C8B-B14F-4D97-AF65-F5344CB8AC3E}">
        <p14:creationId xmlns:p14="http://schemas.microsoft.com/office/powerpoint/2010/main" val="61422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6727" y="565484"/>
            <a:ext cx="6075948" cy="5560678"/>
          </a:xfrm>
        </p:spPr>
        <p:txBody>
          <a:bodyPr rtlCol="0">
            <a:normAutofit/>
          </a:bodyPr>
          <a:lstStyle/>
          <a:p>
            <a:pPr marL="457200" indent="-457200" algn="just">
              <a:spcBef>
                <a:spcPct val="50000"/>
              </a:spcBef>
              <a:buNone/>
              <a:defRPr/>
            </a:pPr>
            <a:r>
              <a:rPr lang="tr-TR" sz="2400" b="1" dirty="0" err="1" smtClean="0">
                <a:latin typeface="Cambria" panose="02040503050406030204" pitchFamily="18" charset="0"/>
                <a:cs typeface="Arial" pitchFamily="34" charset="0"/>
              </a:rPr>
              <a:t>Biyodizel</a:t>
            </a:r>
            <a:r>
              <a:rPr lang="tr-TR" sz="2400" b="1" dirty="0" smtClean="0">
                <a:latin typeface="Cambria" panose="02040503050406030204" pitchFamily="18" charset="0"/>
                <a:cs typeface="Arial" pitchFamily="34" charset="0"/>
              </a:rPr>
              <a:t> Üretimine Uygun Yağlı Tohum Bitkileri ve Yağ  İçerikleri</a:t>
            </a:r>
            <a:r>
              <a:rPr lang="tr-TR" sz="2400" dirty="0" smtClean="0">
                <a:latin typeface="Cambria" panose="02040503050406030204" pitchFamily="18" charset="0"/>
                <a:cs typeface="Arial" pitchFamily="34" charset="0"/>
              </a:rPr>
              <a:t> </a:t>
            </a:r>
            <a:endParaRPr lang="tr-TR" sz="2400" dirty="0" smtClean="0">
              <a:latin typeface="Cambria" panose="02040503050406030204" pitchFamily="18" charset="0"/>
              <a:cs typeface="Times New Roman" pitchFamily="18" charset="0"/>
            </a:endParaRPr>
          </a:p>
          <a:p>
            <a:pPr marL="457200" indent="-457200" algn="just">
              <a:spcBef>
                <a:spcPct val="50000"/>
              </a:spcBef>
              <a:buNone/>
              <a:defRPr/>
            </a:pPr>
            <a:r>
              <a:rPr lang="tr-TR" sz="2400" dirty="0" smtClean="0">
                <a:latin typeface="Cambria" panose="02040503050406030204" pitchFamily="18" charset="0"/>
              </a:rPr>
              <a:t>  </a:t>
            </a:r>
            <a:r>
              <a:rPr lang="tr-TR" sz="2400" dirty="0" err="1" smtClean="0">
                <a:latin typeface="Cambria" panose="02040503050406030204" pitchFamily="18" charset="0"/>
                <a:cs typeface="Arial" pitchFamily="34" charset="0"/>
              </a:rPr>
              <a:t>Biyodizel</a:t>
            </a:r>
            <a:r>
              <a:rPr lang="tr-TR" sz="2400" dirty="0" smtClean="0">
                <a:latin typeface="Cambria" panose="02040503050406030204" pitchFamily="18" charset="0"/>
                <a:cs typeface="Arial" pitchFamily="34" charset="0"/>
              </a:rPr>
              <a:t> üretimi için temel olarak yağ oranı yüksek yağlı</a:t>
            </a:r>
            <a:r>
              <a:rPr lang="tr-TR" sz="2400" dirty="0" smtClean="0">
                <a:latin typeface="Cambria" panose="02040503050406030204" pitchFamily="18" charset="0"/>
              </a:rPr>
              <a:t> </a:t>
            </a:r>
            <a:r>
              <a:rPr lang="tr-TR" sz="2400" dirty="0" smtClean="0">
                <a:latin typeface="Cambria" panose="02040503050406030204" pitchFamily="18" charset="0"/>
                <a:cs typeface="Arial" pitchFamily="34" charset="0"/>
              </a:rPr>
              <a:t>tohum bitkileri kullanılmaktadır.</a:t>
            </a:r>
            <a:endParaRPr lang="tr-TR" sz="2400" dirty="0" smtClean="0">
              <a:latin typeface="Cambria" panose="02040503050406030204" pitchFamily="18" charset="0"/>
              <a:cs typeface="Times New Roman" pitchFamily="18" charset="0"/>
            </a:endParaRPr>
          </a:p>
          <a:p>
            <a:pPr marL="457200" indent="-457200" algn="just">
              <a:spcBef>
                <a:spcPct val="50000"/>
              </a:spcBef>
              <a:buNone/>
              <a:defRPr/>
            </a:pPr>
            <a:r>
              <a:rPr lang="tr-TR" sz="2400" dirty="0" smtClean="0">
                <a:latin typeface="Cambria" panose="02040503050406030204" pitchFamily="18" charset="0"/>
                <a:cs typeface="Arial" pitchFamily="34" charset="0"/>
              </a:rPr>
              <a:t> Yağlı Tohum Bitkileri ve Yağ Oranları</a:t>
            </a:r>
            <a:endParaRPr lang="tr-TR" sz="2400" dirty="0" smtClean="0">
              <a:latin typeface="Cambria" panose="02040503050406030204" pitchFamily="18" charset="0"/>
              <a:cs typeface="Times New Roman" pitchFamily="18" charset="0"/>
            </a:endParaRPr>
          </a:p>
          <a:p>
            <a:pPr marL="457200" indent="-457200" algn="just">
              <a:spcBef>
                <a:spcPct val="50000"/>
              </a:spcBef>
              <a:defRPr/>
            </a:pPr>
            <a:r>
              <a:rPr lang="tr-TR" sz="2400" b="1" dirty="0" smtClean="0">
                <a:latin typeface="Cambria" panose="02040503050406030204" pitchFamily="18" charset="0"/>
                <a:cs typeface="Arial" pitchFamily="34" charset="0"/>
              </a:rPr>
              <a:t>Bitki</a:t>
            </a:r>
            <a:r>
              <a:rPr lang="tr-TR" sz="2400" b="1" dirty="0" smtClean="0">
                <a:latin typeface="Cambria" panose="02040503050406030204" pitchFamily="18" charset="0"/>
              </a:rPr>
              <a:t> </a:t>
            </a:r>
            <a:r>
              <a:rPr lang="tr-TR" sz="2400" b="1" dirty="0" smtClean="0">
                <a:latin typeface="Cambria" panose="02040503050406030204" pitchFamily="18" charset="0"/>
                <a:cs typeface="Arial" pitchFamily="34" charset="0"/>
              </a:rPr>
              <a:t>Yağ Oranı (%)</a:t>
            </a:r>
            <a:endParaRPr lang="tr-TR" sz="2400" b="1" dirty="0" smtClean="0">
              <a:latin typeface="Cambria" panose="02040503050406030204" pitchFamily="18" charset="0"/>
            </a:endParaRPr>
          </a:p>
          <a:p>
            <a:pPr marL="457200" indent="-457200" algn="just">
              <a:spcBef>
                <a:spcPct val="50000"/>
              </a:spcBef>
              <a:defRPr/>
            </a:pPr>
            <a:r>
              <a:rPr lang="tr-TR" sz="2400" dirty="0" err="1" smtClean="0">
                <a:latin typeface="Cambria" panose="02040503050406030204" pitchFamily="18" charset="0"/>
                <a:cs typeface="Arial" pitchFamily="34" charset="0"/>
              </a:rPr>
              <a:t>Kanola</a:t>
            </a:r>
            <a:r>
              <a:rPr lang="tr-TR" sz="2400" dirty="0" smtClean="0">
                <a:latin typeface="Cambria" panose="02040503050406030204" pitchFamily="18" charset="0"/>
                <a:cs typeface="Arial" pitchFamily="34" charset="0"/>
              </a:rPr>
              <a:t> </a:t>
            </a:r>
            <a:r>
              <a:rPr lang="tr-TR" sz="2400" dirty="0" smtClean="0">
                <a:latin typeface="Cambria" panose="02040503050406030204" pitchFamily="18" charset="0"/>
              </a:rPr>
              <a:t>  </a:t>
            </a:r>
            <a:r>
              <a:rPr lang="tr-TR" sz="2400" dirty="0" smtClean="0">
                <a:latin typeface="Cambria" panose="02040503050406030204" pitchFamily="18" charset="0"/>
                <a:cs typeface="Arial" pitchFamily="34" charset="0"/>
              </a:rPr>
              <a:t>38 – 40</a:t>
            </a:r>
            <a:endParaRPr lang="tr-TR" sz="2400" dirty="0" smtClean="0">
              <a:latin typeface="Cambria" panose="02040503050406030204" pitchFamily="18" charset="0"/>
              <a:cs typeface="Times New Roman" pitchFamily="18" charset="0"/>
            </a:endParaRPr>
          </a:p>
          <a:p>
            <a:pPr marL="457200" indent="-457200" algn="just">
              <a:spcBef>
                <a:spcPct val="50000"/>
              </a:spcBef>
              <a:defRPr/>
            </a:pPr>
            <a:r>
              <a:rPr lang="tr-TR" sz="2400" dirty="0" smtClean="0">
                <a:latin typeface="Cambria" panose="02040503050406030204" pitchFamily="18" charset="0"/>
                <a:cs typeface="Arial" pitchFamily="34" charset="0"/>
              </a:rPr>
              <a:t>Ayçiçeği</a:t>
            </a:r>
            <a:r>
              <a:rPr lang="tr-TR" sz="2400" dirty="0" smtClean="0">
                <a:latin typeface="Cambria" panose="02040503050406030204" pitchFamily="18" charset="0"/>
              </a:rPr>
              <a:t>  </a:t>
            </a:r>
            <a:r>
              <a:rPr lang="tr-TR" sz="2400" dirty="0" smtClean="0">
                <a:latin typeface="Cambria" panose="02040503050406030204" pitchFamily="18" charset="0"/>
                <a:cs typeface="Arial" pitchFamily="34" charset="0"/>
              </a:rPr>
              <a:t>40 – 50</a:t>
            </a:r>
            <a:endParaRPr lang="tr-TR" sz="2400" dirty="0" smtClean="0">
              <a:latin typeface="Cambria" panose="02040503050406030204" pitchFamily="18" charset="0"/>
              <a:cs typeface="Times New Roman" pitchFamily="18" charset="0"/>
            </a:endParaRPr>
          </a:p>
          <a:p>
            <a:pPr marL="457200" indent="-457200" algn="just">
              <a:spcBef>
                <a:spcPct val="50000"/>
              </a:spcBef>
              <a:defRPr/>
            </a:pPr>
            <a:r>
              <a:rPr lang="tr-TR" sz="2400" dirty="0" smtClean="0">
                <a:latin typeface="Cambria" panose="02040503050406030204" pitchFamily="18" charset="0"/>
                <a:cs typeface="Arial" pitchFamily="34" charset="0"/>
              </a:rPr>
              <a:t>Soya</a:t>
            </a:r>
            <a:r>
              <a:rPr lang="tr-TR" sz="2400" dirty="0" smtClean="0">
                <a:latin typeface="Cambria" panose="02040503050406030204" pitchFamily="18" charset="0"/>
              </a:rPr>
              <a:t>  </a:t>
            </a:r>
            <a:r>
              <a:rPr lang="tr-TR" sz="2400" dirty="0" smtClean="0">
                <a:latin typeface="Cambria" panose="02040503050406030204" pitchFamily="18" charset="0"/>
                <a:cs typeface="Arial" pitchFamily="34" charset="0"/>
              </a:rPr>
              <a:t>13 – 25</a:t>
            </a:r>
            <a:endParaRPr lang="tr-TR" sz="2400" dirty="0" smtClean="0">
              <a:latin typeface="Cambria" panose="02040503050406030204" pitchFamily="18" charset="0"/>
              <a:cs typeface="Times New Roman" pitchFamily="18" charset="0"/>
            </a:endParaRPr>
          </a:p>
          <a:p>
            <a:pPr marL="457200" indent="-457200" algn="just">
              <a:spcBef>
                <a:spcPct val="50000"/>
              </a:spcBef>
              <a:defRPr/>
            </a:pPr>
            <a:r>
              <a:rPr lang="tr-TR" sz="2400" dirty="0" err="1" smtClean="0">
                <a:latin typeface="Cambria" panose="02040503050406030204" pitchFamily="18" charset="0"/>
                <a:cs typeface="Arial" pitchFamily="34" charset="0"/>
              </a:rPr>
              <a:t>Aspir</a:t>
            </a:r>
            <a:r>
              <a:rPr lang="tr-TR" sz="2400" dirty="0" smtClean="0">
                <a:latin typeface="Cambria" panose="02040503050406030204" pitchFamily="18" charset="0"/>
              </a:rPr>
              <a:t>  </a:t>
            </a:r>
            <a:r>
              <a:rPr lang="tr-TR" sz="2400" dirty="0" smtClean="0">
                <a:latin typeface="Cambria" panose="02040503050406030204" pitchFamily="18" charset="0"/>
                <a:cs typeface="Arial" pitchFamily="34" charset="0"/>
              </a:rPr>
              <a:t>30 – 45</a:t>
            </a:r>
          </a:p>
          <a:p>
            <a:pPr>
              <a:defRPr/>
            </a:pPr>
            <a:endParaRPr lang="tr-TR" dirty="0" smtClean="0"/>
          </a:p>
        </p:txBody>
      </p:sp>
      <p:pic>
        <p:nvPicPr>
          <p:cNvPr id="93186" name="Picture 2" descr="kanol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35930"/>
            <a:ext cx="5374105" cy="268705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749716" y="866274"/>
            <a:ext cx="1744579" cy="360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Kanola</a:t>
            </a:r>
            <a:endParaRPr lang="tr-TR" dirty="0"/>
          </a:p>
        </p:txBody>
      </p:sp>
      <p:pic>
        <p:nvPicPr>
          <p:cNvPr id="93188" name="Picture 4" descr="aspi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3553327"/>
            <a:ext cx="5374105" cy="306128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930189" y="3645568"/>
            <a:ext cx="1564106" cy="324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Aspir</a:t>
            </a:r>
            <a:endParaRPr lang="tr-TR" dirty="0"/>
          </a:p>
        </p:txBody>
      </p:sp>
    </p:spTree>
    <p:extLst>
      <p:ext uri="{BB962C8B-B14F-4D97-AF65-F5344CB8AC3E}">
        <p14:creationId xmlns:p14="http://schemas.microsoft.com/office/powerpoint/2010/main" val="124539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İçerik Yer Tutucusu"/>
          <p:cNvSpPr>
            <a:spLocks noGrp="1"/>
          </p:cNvSpPr>
          <p:nvPr>
            <p:ph idx="1"/>
          </p:nvPr>
        </p:nvSpPr>
        <p:spPr>
          <a:xfrm>
            <a:off x="228600" y="188913"/>
            <a:ext cx="6665495" cy="5937250"/>
          </a:xfrm>
        </p:spPr>
        <p:txBody>
          <a:bodyPr>
            <a:normAutofit lnSpcReduction="10000"/>
          </a:bodyPr>
          <a:lstStyle/>
          <a:p>
            <a:pPr marL="0" indent="0" eaLnBrk="1" hangingPunct="1">
              <a:buNone/>
            </a:pPr>
            <a:r>
              <a:rPr lang="tr-TR" altLang="tr-TR" dirty="0" err="1" smtClean="0">
                <a:solidFill>
                  <a:schemeClr val="accent6">
                    <a:lumMod val="75000"/>
                  </a:schemeClr>
                </a:solidFill>
              </a:rPr>
              <a:t>Biyoetanol</a:t>
            </a:r>
            <a:r>
              <a:rPr lang="tr-TR" altLang="tr-TR" dirty="0" smtClean="0">
                <a:solidFill>
                  <a:schemeClr val="accent6">
                    <a:lumMod val="75000"/>
                  </a:schemeClr>
                </a:solidFill>
              </a:rPr>
              <a:t> (</a:t>
            </a:r>
            <a:r>
              <a:rPr lang="tr-TR" altLang="tr-TR" dirty="0" err="1" smtClean="0">
                <a:solidFill>
                  <a:schemeClr val="accent6">
                    <a:lumMod val="75000"/>
                  </a:schemeClr>
                </a:solidFill>
              </a:rPr>
              <a:t>Biyobenzin</a:t>
            </a:r>
            <a:r>
              <a:rPr lang="tr-TR" altLang="tr-TR" dirty="0" smtClean="0">
                <a:solidFill>
                  <a:schemeClr val="accent6">
                    <a:lumMod val="75000"/>
                  </a:schemeClr>
                </a:solidFill>
              </a:rPr>
              <a:t>, </a:t>
            </a:r>
            <a:r>
              <a:rPr lang="tr-TR" altLang="tr-TR" dirty="0" err="1" smtClean="0">
                <a:solidFill>
                  <a:schemeClr val="accent6">
                    <a:lumMod val="75000"/>
                  </a:schemeClr>
                </a:solidFill>
              </a:rPr>
              <a:t>Biyoalkol</a:t>
            </a:r>
            <a:r>
              <a:rPr lang="tr-TR" altLang="tr-TR" dirty="0" smtClean="0">
                <a:solidFill>
                  <a:schemeClr val="accent6">
                    <a:lumMod val="75000"/>
                  </a:schemeClr>
                </a:solidFill>
              </a:rPr>
              <a:t>)</a:t>
            </a:r>
          </a:p>
          <a:p>
            <a:pPr marL="0" indent="0" algn="just" eaLnBrk="1" hangingPunct="1">
              <a:buNone/>
            </a:pPr>
            <a:r>
              <a:rPr lang="tr-TR" altLang="tr-TR" sz="2400" dirty="0" err="1">
                <a:latin typeface="Cambria" panose="02040503050406030204" pitchFamily="18" charset="0"/>
              </a:rPr>
              <a:t>Biyoetanol</a:t>
            </a:r>
            <a:r>
              <a:rPr lang="tr-TR" altLang="tr-TR" sz="2400" dirty="0">
                <a:latin typeface="Cambria" panose="02040503050406030204" pitchFamily="18" charset="0"/>
              </a:rPr>
              <a:t>, şeker ve nişastalı tarım ürünlerinden elde edilebilen oktan sayısı yüksek, benzin ve motorinle (kullanımı benzine göre daha az) karıştırılarak kullanılabilen alternatif bir yakıt türüdür. </a:t>
            </a:r>
            <a:r>
              <a:rPr lang="tr-TR" altLang="tr-TR" sz="2400" dirty="0" err="1">
                <a:latin typeface="Cambria" panose="02040503050406030204" pitchFamily="18" charset="0"/>
              </a:rPr>
              <a:t>Biyoetanolün</a:t>
            </a:r>
            <a:r>
              <a:rPr lang="tr-TR" altLang="tr-TR" sz="2400" dirty="0">
                <a:latin typeface="Cambria" panose="02040503050406030204" pitchFamily="18" charset="0"/>
              </a:rPr>
              <a:t> üretimi sırasında hammadde olarak tarım ürünleri kullanıldığı için yenilenebilir bir enerji kaynağıdır. Ayrıca </a:t>
            </a:r>
            <a:r>
              <a:rPr lang="tr-TR" altLang="tr-TR" sz="2400" dirty="0" err="1">
                <a:latin typeface="Cambria" panose="02040503050406030204" pitchFamily="18" charset="0"/>
              </a:rPr>
              <a:t>biyoetanolün</a:t>
            </a:r>
            <a:r>
              <a:rPr lang="tr-TR" altLang="tr-TR" sz="2400" dirty="0">
                <a:latin typeface="Cambria" panose="02040503050406030204" pitchFamily="18" charset="0"/>
              </a:rPr>
              <a:t> yanması sonucu açığa çıkan </a:t>
            </a:r>
            <a:r>
              <a:rPr lang="tr-TR" altLang="tr-TR" sz="2400" dirty="0" err="1">
                <a:latin typeface="Cambria" panose="02040503050406030204" pitchFamily="18" charset="0"/>
              </a:rPr>
              <a:t>karbonmonoksit</a:t>
            </a:r>
            <a:r>
              <a:rPr lang="tr-TR" altLang="tr-TR" sz="2400" dirty="0">
                <a:latin typeface="Cambria" panose="02040503050406030204" pitchFamily="18" charset="0"/>
              </a:rPr>
              <a:t> miktarı fosil yakıtlardan daha azdır. </a:t>
            </a:r>
          </a:p>
          <a:p>
            <a:pPr marL="0" indent="0" algn="just" eaLnBrk="1" hangingPunct="1">
              <a:buNone/>
            </a:pPr>
            <a:r>
              <a:rPr lang="tr-TR" altLang="tr-TR" sz="2400" dirty="0">
                <a:latin typeface="Cambria" panose="02040503050406030204" pitchFamily="18" charset="0"/>
              </a:rPr>
              <a:t>Ab 2002/30 sayılı </a:t>
            </a:r>
            <a:r>
              <a:rPr lang="tr-TR" altLang="tr-TR" sz="2400" dirty="0" err="1">
                <a:latin typeface="Cambria" panose="02040503050406030204" pitchFamily="18" charset="0"/>
              </a:rPr>
              <a:t>biyoyakıt</a:t>
            </a:r>
            <a:r>
              <a:rPr lang="tr-TR" altLang="tr-TR" sz="2400" dirty="0">
                <a:latin typeface="Cambria" panose="02040503050406030204" pitchFamily="18" charset="0"/>
              </a:rPr>
              <a:t> yönetmeliğince, </a:t>
            </a:r>
            <a:r>
              <a:rPr lang="tr-TR" altLang="tr-TR" sz="2400" dirty="0" err="1">
                <a:latin typeface="Cambria" panose="02040503050406030204" pitchFamily="18" charset="0"/>
              </a:rPr>
              <a:t>biyoyakıtların</a:t>
            </a:r>
            <a:r>
              <a:rPr lang="tr-TR" altLang="tr-TR" sz="2400" dirty="0">
                <a:latin typeface="Cambria" panose="02040503050406030204" pitchFamily="18" charset="0"/>
              </a:rPr>
              <a:t> tüm AB üye ülkelerince ticari ve nakli amaçla kullanılarak akaryakıtlara karıştırılması gerekliliğini tanımlamış ve bu oranlar 2005 yılı için %2 ve %2010 yılı sonuna kadar % 5,75 olarak benimsenmiştir.</a:t>
            </a:r>
          </a:p>
          <a:p>
            <a:pPr algn="just" eaLnBrk="1" hangingPunct="1"/>
            <a:endParaRPr lang="tr-TR" altLang="tr-TR" sz="2000" dirty="0"/>
          </a:p>
        </p:txBody>
      </p:sp>
      <p:pic>
        <p:nvPicPr>
          <p:cNvPr id="84994" name="Picture 2" descr="şeker kamış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884" y="1734069"/>
            <a:ext cx="4620127" cy="320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176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1261</Words>
  <Application>Microsoft Office PowerPoint</Application>
  <PresentationFormat>Geniş ekran</PresentationFormat>
  <Paragraphs>94</Paragraphs>
  <Slides>17</Slides>
  <Notes>7</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17</vt:i4>
      </vt:variant>
    </vt:vector>
  </HeadingPairs>
  <TitlesOfParts>
    <vt:vector size="26" baseType="lpstr">
      <vt:lpstr>Arial</vt:lpstr>
      <vt:lpstr>Arial Unicode MS</vt:lpstr>
      <vt:lpstr>Calibri</vt:lpstr>
      <vt:lpstr>Calibri Light</vt:lpstr>
      <vt:lpstr>Cambria</vt:lpstr>
      <vt:lpstr>Tahoma</vt:lpstr>
      <vt:lpstr>Times New Roman</vt:lpstr>
      <vt:lpstr>Office Teması</vt:lpstr>
      <vt:lpstr>Slayt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Etanolün Elde Edildiği Bitkiler</vt:lpstr>
      <vt:lpstr>Biyogaz</vt:lpstr>
      <vt:lpstr>Biyogaz tesisinin şeması</vt:lpstr>
      <vt:lpstr>PowerPoint Sunusu</vt:lpstr>
      <vt:lpstr>PowerPoint Sunusu</vt:lpstr>
      <vt:lpstr>PowerPoint Sunusu</vt:lpstr>
      <vt:lpstr>Türkiye Biyokütle Kaynakları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X</dc:creator>
  <cp:lastModifiedBy>Windows Kullanıcısı</cp:lastModifiedBy>
  <cp:revision>19</cp:revision>
  <dcterms:created xsi:type="dcterms:W3CDTF">2018-01-17T09:58:31Z</dcterms:created>
  <dcterms:modified xsi:type="dcterms:W3CDTF">2018-01-23T22:14:16Z</dcterms:modified>
</cp:coreProperties>
</file>