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sldIdLst>
    <p:sldId id="281" r:id="rId2"/>
    <p:sldId id="356" r:id="rId3"/>
    <p:sldId id="345" r:id="rId4"/>
    <p:sldId id="346" r:id="rId5"/>
    <p:sldId id="347" r:id="rId6"/>
    <p:sldId id="348" r:id="rId7"/>
    <p:sldId id="349" r:id="rId8"/>
    <p:sldId id="350" r:id="rId9"/>
    <p:sldId id="351" r:id="rId10"/>
    <p:sldId id="352" r:id="rId11"/>
    <p:sldId id="353" r:id="rId12"/>
    <p:sldId id="354" r:id="rId13"/>
    <p:sldId id="282" r:id="rId14"/>
    <p:sldId id="357" r:id="rId15"/>
    <p:sldId id="308" r:id="rId16"/>
    <p:sldId id="283" r:id="rId17"/>
    <p:sldId id="355"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58" r:id="rId37"/>
    <p:sldId id="302" r:id="rId38"/>
    <p:sldId id="303" r:id="rId39"/>
    <p:sldId id="304" r:id="rId40"/>
    <p:sldId id="305" r:id="rId41"/>
    <p:sldId id="306" r:id="rId42"/>
    <p:sldId id="307" r:id="rId43"/>
    <p:sldId id="322" r:id="rId44"/>
    <p:sldId id="323" r:id="rId45"/>
    <p:sldId id="324" r:id="rId46"/>
    <p:sldId id="336" r:id="rId4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94660"/>
  </p:normalViewPr>
  <p:slideViewPr>
    <p:cSldViewPr snapToGrid="0">
      <p:cViewPr varScale="1">
        <p:scale>
          <a:sx n="55" d="100"/>
          <a:sy n="55" d="100"/>
        </p:scale>
        <p:origin x="9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320E8-E65F-4FED-BAEE-5F230DC8E099}" type="datetimeFigureOut">
              <a:rPr lang="tr-TR" smtClean="0"/>
              <a:t>24.01.2018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FE615-A3E5-4470-9735-05E04938A55B}" type="slidenum">
              <a:rPr lang="tr-TR" smtClean="0"/>
              <a:t>‹#›</a:t>
            </a:fld>
            <a:endParaRPr lang="tr-TR"/>
          </a:p>
        </p:txBody>
      </p:sp>
    </p:spTree>
    <p:extLst>
      <p:ext uri="{BB962C8B-B14F-4D97-AF65-F5344CB8AC3E}">
        <p14:creationId xmlns:p14="http://schemas.microsoft.com/office/powerpoint/2010/main" val="1429265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3D857E5-FA58-4B47-9598-002C6EEC033F}" type="slidenum">
              <a:rPr lang="tr-TR" smtClean="0"/>
              <a:t>1</a:t>
            </a:fld>
            <a:endParaRPr lang="tr-TR"/>
          </a:p>
        </p:txBody>
      </p:sp>
    </p:spTree>
    <p:extLst>
      <p:ext uri="{BB962C8B-B14F-4D97-AF65-F5344CB8AC3E}">
        <p14:creationId xmlns:p14="http://schemas.microsoft.com/office/powerpoint/2010/main" val="351022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FBFE615-A3E5-4470-9735-05E04938A55B}" type="slidenum">
              <a:rPr lang="tr-TR" smtClean="0"/>
              <a:t>45</a:t>
            </a:fld>
            <a:endParaRPr lang="tr-TR"/>
          </a:p>
        </p:txBody>
      </p:sp>
    </p:spTree>
    <p:extLst>
      <p:ext uri="{BB962C8B-B14F-4D97-AF65-F5344CB8AC3E}">
        <p14:creationId xmlns:p14="http://schemas.microsoft.com/office/powerpoint/2010/main" val="203830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77BBE98-0B64-4285-A982-49E2831A5D51}" type="datetime1">
              <a:rPr lang="tr-TR" smtClean="0"/>
              <a:t>24.01.2018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194204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DFDA52F-D669-402E-A09A-8AB757E7349D}" type="datetime1">
              <a:rPr lang="tr-TR" smtClean="0"/>
              <a:t>24.01.2018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339070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0D96F5-6C25-40A1-83A6-4663FFCAF35F}" type="datetime1">
              <a:rPr lang="tr-TR" smtClean="0"/>
              <a:t>24.01.2018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F5038C-FC84-4079-B409-481DF367D44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6730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92278FA-A03B-4E1A-BB6D-7BDFBC8F162F}" type="datetime1">
              <a:rPr lang="tr-TR" smtClean="0"/>
              <a:t>24.01.2018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3462247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DA10643-B37F-4567-9C35-EA673A1A14AF}" type="datetime1">
              <a:rPr lang="tr-TR" smtClean="0"/>
              <a:t>24.01.2018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F5038C-FC84-4079-B409-481DF367D44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4154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90A2C8D-71CE-422B-90C5-B92753D6244C}" type="datetime1">
              <a:rPr lang="tr-TR" smtClean="0"/>
              <a:t>24.01.2018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4247470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FE4F286-D17D-4F28-B781-907CFC347691}" type="datetime1">
              <a:rPr lang="tr-TR" smtClean="0"/>
              <a:t>24.01.2018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4215873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FC3872-4F35-44C1-9BA5-1CDC2F328443}" type="datetime1">
              <a:rPr lang="tr-TR" smtClean="0"/>
              <a:t>24.01.2018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311379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9C9AE4-18E7-498E-9B63-BA51968FD3E4}" type="datetime1">
              <a:rPr lang="tr-TR" smtClean="0"/>
              <a:t>24.01.2018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207862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D196706-7612-4B3F-85F9-E329E87EEDF7}" type="datetime1">
              <a:rPr lang="tr-TR" smtClean="0"/>
              <a:t>24.01.2018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152113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D234FF5-0299-434A-8052-A634063AF69D}" type="datetime1">
              <a:rPr lang="tr-TR" smtClean="0"/>
              <a:t>24.01.2018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208482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C16C15B-74FB-4625-BE90-D0A16497A8D1}" type="datetime1">
              <a:rPr lang="tr-TR" smtClean="0"/>
              <a:t>24.01.2018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375077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8C74B24-59CE-4066-B963-080693BEF7B4}" type="datetime1">
              <a:rPr lang="tr-TR" smtClean="0"/>
              <a:t>24.01.2018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146807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0568E-2EA1-43C0-B505-A67ADAA0670A}" type="datetime1">
              <a:rPr lang="tr-TR" smtClean="0"/>
              <a:t>24.01.2018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424224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1EAA95F-EB1B-4171-8607-6FC0EC22C7DE}" type="datetime1">
              <a:rPr lang="tr-TR" smtClean="0"/>
              <a:t>24.01.2018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115065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F82E1A-8ACA-4AC5-A83F-0C51E5211100}" type="datetime1">
              <a:rPr lang="tr-TR" smtClean="0"/>
              <a:t>24.01.2018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F5038C-FC84-4079-B409-481DF367D444}" type="slidenum">
              <a:rPr lang="tr-TR" smtClean="0"/>
              <a:t>‹#›</a:t>
            </a:fld>
            <a:endParaRPr lang="tr-TR"/>
          </a:p>
        </p:txBody>
      </p:sp>
    </p:spTree>
    <p:extLst>
      <p:ext uri="{BB962C8B-B14F-4D97-AF65-F5344CB8AC3E}">
        <p14:creationId xmlns:p14="http://schemas.microsoft.com/office/powerpoint/2010/main" val="57593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93C4410-5704-4B8C-947E-5CBA42323895}" type="datetime1">
              <a:rPr lang="tr-TR" smtClean="0"/>
              <a:t>24.01.2018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2F5038C-FC84-4079-B409-481DF367D444}" type="slidenum">
              <a:rPr lang="tr-TR" smtClean="0"/>
              <a:t>‹#›</a:t>
            </a:fld>
            <a:endParaRPr lang="tr-TR"/>
          </a:p>
        </p:txBody>
      </p:sp>
    </p:spTree>
    <p:extLst>
      <p:ext uri="{BB962C8B-B14F-4D97-AF65-F5344CB8AC3E}">
        <p14:creationId xmlns:p14="http://schemas.microsoft.com/office/powerpoint/2010/main" val="1413327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11.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12.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10" Type="http://schemas.openxmlformats.org/officeDocument/2006/relationships/image" Target="../media/image14.wmf"/><Relationship Id="rId4" Type="http://schemas.openxmlformats.org/officeDocument/2006/relationships/image" Target="../media/image3.wmf"/><Relationship Id="rId9"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jpeg"/><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Çoklu Zeka Kuramı</a:t>
            </a:r>
            <a:endParaRPr lang="tr-TR" dirty="0"/>
          </a:p>
        </p:txBody>
      </p:sp>
      <p:sp>
        <p:nvSpPr>
          <p:cNvPr id="3" name="Alt Başlık 2"/>
          <p:cNvSpPr>
            <a:spLocks noGrp="1"/>
          </p:cNvSpPr>
          <p:nvPr>
            <p:ph type="subTitle" idx="1"/>
          </p:nvPr>
        </p:nvSpPr>
        <p:spPr/>
        <p:txBody>
          <a:bodyPr>
            <a:normAutofit/>
          </a:bodyPr>
          <a:lstStyle/>
          <a:p>
            <a:r>
              <a:rPr lang="tr-TR" dirty="0" smtClean="0"/>
              <a:t>Özel Öğretim Yöntemleri I Dersi </a:t>
            </a:r>
            <a:r>
              <a:rPr lang="tr-TR" dirty="0" smtClean="0"/>
              <a:t>3. </a:t>
            </a:r>
            <a:r>
              <a:rPr lang="tr-TR" dirty="0" smtClean="0"/>
              <a:t>Hafta Sunumu</a:t>
            </a:r>
          </a:p>
          <a:p>
            <a:endParaRPr lang="tr-TR" dirty="0"/>
          </a:p>
          <a:p>
            <a:pPr algn="r"/>
            <a:r>
              <a:rPr lang="tr-TR" sz="1000" dirty="0" smtClean="0"/>
              <a:t>Arş. Gör. Serkan Keleşoğlu</a:t>
            </a:r>
            <a:endParaRPr lang="tr-TR" sz="1000" dirty="0"/>
          </a:p>
        </p:txBody>
      </p:sp>
    </p:spTree>
    <p:extLst>
      <p:ext uri="{BB962C8B-B14F-4D97-AF65-F5344CB8AC3E}">
        <p14:creationId xmlns:p14="http://schemas.microsoft.com/office/powerpoint/2010/main" val="2643512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2"/>
          <p:cNvGrpSpPr>
            <a:grpSpLocks/>
          </p:cNvGrpSpPr>
          <p:nvPr/>
        </p:nvGrpSpPr>
        <p:grpSpPr bwMode="auto">
          <a:xfrm>
            <a:off x="1552575" y="14288"/>
            <a:ext cx="3600450" cy="6800850"/>
            <a:chOff x="18" y="9"/>
            <a:chExt cx="2268" cy="4284"/>
          </a:xfrm>
        </p:grpSpPr>
        <p:pic>
          <p:nvPicPr>
            <p:cNvPr id="59395"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59396"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9397"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59398"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59399"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59400"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59401"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9402"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59403" name="Text Box 11"/>
          <p:cNvSpPr txBox="1">
            <a:spLocks noChangeArrowheads="1"/>
          </p:cNvSpPr>
          <p:nvPr/>
        </p:nvSpPr>
        <p:spPr bwMode="auto">
          <a:xfrm>
            <a:off x="3929063" y="3829051"/>
            <a:ext cx="571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2800">
                <a:effectLst>
                  <a:outerShdw blurRad="38100" dist="38100" dir="2700000" algn="tl">
                    <a:srgbClr val="C0C0C0"/>
                  </a:outerShdw>
                </a:effectLst>
                <a:latin typeface="Comic Sans MS" panose="030F0702030302020204" pitchFamily="66" charset="0"/>
              </a:rPr>
              <a:t>8 dakika</a:t>
            </a:r>
          </a:p>
        </p:txBody>
      </p:sp>
      <p:sp>
        <p:nvSpPr>
          <p:cNvPr id="59404"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59405"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1524001"/>
            <a:ext cx="3028950" cy="1636713"/>
          </a:xfrm>
          <a:prstGeom prst="rect">
            <a:avLst/>
          </a:prstGeom>
          <a:noFill/>
          <a:extLst>
            <a:ext uri="{909E8E84-426E-40DD-AFC4-6F175D3DCCD1}">
              <a14:hiddenFill xmlns:a14="http://schemas.microsoft.com/office/drawing/2010/main">
                <a:solidFill>
                  <a:srgbClr val="FFFFFF"/>
                </a:solidFill>
              </a14:hiddenFill>
            </a:ext>
          </a:extLst>
        </p:spPr>
      </p:pic>
      <p:pic>
        <p:nvPicPr>
          <p:cNvPr id="59406"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58200" y="1524000"/>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9407"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67201" y="1524000"/>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9408"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753601" y="2057400"/>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9409"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229725" y="2055813"/>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59410" name="AutoShape 18"/>
          <p:cNvSpPr>
            <a:spLocks/>
          </p:cNvSpPr>
          <p:nvPr/>
        </p:nvSpPr>
        <p:spPr bwMode="auto">
          <a:xfrm rot="-5400000">
            <a:off x="6629400" y="1981200"/>
            <a:ext cx="304800" cy="3048000"/>
          </a:xfrm>
          <a:prstGeom prst="leftBrace">
            <a:avLst>
              <a:gd name="adj1" fmla="val 83333"/>
              <a:gd name="adj2" fmla="val 49944"/>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 name="Veri Yer Tutucusu 1"/>
          <p:cNvSpPr>
            <a:spLocks noGrp="1"/>
          </p:cNvSpPr>
          <p:nvPr>
            <p:ph type="dt" sz="half" idx="10"/>
          </p:nvPr>
        </p:nvSpPr>
        <p:spPr/>
        <p:txBody>
          <a:bodyPr/>
          <a:lstStyle/>
          <a:p>
            <a:fld id="{3F5483FC-E8CB-4B51-BEFD-665C7AF5075A}"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10</a:t>
            </a:fld>
            <a:endParaRPr lang="tr-TR"/>
          </a:p>
        </p:txBody>
      </p:sp>
    </p:spTree>
    <p:extLst>
      <p:ext uri="{BB962C8B-B14F-4D97-AF65-F5344CB8AC3E}">
        <p14:creationId xmlns:p14="http://schemas.microsoft.com/office/powerpoint/2010/main" val="2240571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9410"/>
                                        </p:tgtEl>
                                        <p:attrNameLst>
                                          <p:attrName>style.visibility</p:attrName>
                                        </p:attrNameLst>
                                      </p:cBhvr>
                                      <p:to>
                                        <p:strVal val="visible"/>
                                      </p:to>
                                    </p:set>
                                    <p:anim calcmode="lin" valueType="num">
                                      <p:cBhvr>
                                        <p:cTn id="7" dur="500" fill="hold"/>
                                        <p:tgtEl>
                                          <p:spTgt spid="59410"/>
                                        </p:tgtEl>
                                        <p:attrNameLst>
                                          <p:attrName>ppt_w</p:attrName>
                                        </p:attrNameLst>
                                      </p:cBhvr>
                                      <p:tavLst>
                                        <p:tav tm="0">
                                          <p:val>
                                            <p:fltVal val="0"/>
                                          </p:val>
                                        </p:tav>
                                        <p:tav tm="100000">
                                          <p:val>
                                            <p:strVal val="#ppt_w"/>
                                          </p:val>
                                        </p:tav>
                                      </p:tavLst>
                                    </p:anim>
                                    <p:anim calcmode="lin" valueType="num">
                                      <p:cBhvr>
                                        <p:cTn id="8" dur="500" fill="hold"/>
                                        <p:tgtEl>
                                          <p:spTgt spid="59410"/>
                                        </p:tgtEl>
                                        <p:attrNameLst>
                                          <p:attrName>ppt_h</p:attrName>
                                        </p:attrNameLst>
                                      </p:cBhvr>
                                      <p:tavLst>
                                        <p:tav tm="0">
                                          <p:val>
                                            <p:fltVal val="0"/>
                                          </p:val>
                                        </p:tav>
                                        <p:tav tm="100000">
                                          <p:val>
                                            <p:strVal val="#ppt_h"/>
                                          </p:val>
                                        </p:tav>
                                      </p:tavLst>
                                    </p:anim>
                                    <p:animEffect transition="in" filter="fade">
                                      <p:cBhvr>
                                        <p:cTn id="9" dur="500"/>
                                        <p:tgtEl>
                                          <p:spTgt spid="594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9403"/>
                                        </p:tgtEl>
                                        <p:attrNameLst>
                                          <p:attrName>style.visibility</p:attrName>
                                        </p:attrNameLst>
                                      </p:cBhvr>
                                      <p:to>
                                        <p:strVal val="visible"/>
                                      </p:to>
                                    </p:set>
                                    <p:anim calcmode="lin" valueType="num">
                                      <p:cBhvr>
                                        <p:cTn id="12" dur="500" fill="hold"/>
                                        <p:tgtEl>
                                          <p:spTgt spid="59403"/>
                                        </p:tgtEl>
                                        <p:attrNameLst>
                                          <p:attrName>ppt_w</p:attrName>
                                        </p:attrNameLst>
                                      </p:cBhvr>
                                      <p:tavLst>
                                        <p:tav tm="0">
                                          <p:val>
                                            <p:fltVal val="0"/>
                                          </p:val>
                                        </p:tav>
                                        <p:tav tm="100000">
                                          <p:val>
                                            <p:strVal val="#ppt_w"/>
                                          </p:val>
                                        </p:tav>
                                      </p:tavLst>
                                    </p:anim>
                                    <p:anim calcmode="lin" valueType="num">
                                      <p:cBhvr>
                                        <p:cTn id="13" dur="500" fill="hold"/>
                                        <p:tgtEl>
                                          <p:spTgt spid="59403"/>
                                        </p:tgtEl>
                                        <p:attrNameLst>
                                          <p:attrName>ppt_h</p:attrName>
                                        </p:attrNameLst>
                                      </p:cBhvr>
                                      <p:tavLst>
                                        <p:tav tm="0">
                                          <p:val>
                                            <p:fltVal val="0"/>
                                          </p:val>
                                        </p:tav>
                                        <p:tav tm="100000">
                                          <p:val>
                                            <p:strVal val="#ppt_h"/>
                                          </p:val>
                                        </p:tav>
                                      </p:tavLst>
                                    </p:anim>
                                    <p:animEffect transition="in" filter="fade">
                                      <p:cBhvr>
                                        <p:cTn id="14" dur="500"/>
                                        <p:tgtEl>
                                          <p:spTgt spid="59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p:bldP spid="594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2"/>
          <p:cNvGrpSpPr>
            <a:grpSpLocks/>
          </p:cNvGrpSpPr>
          <p:nvPr/>
        </p:nvGrpSpPr>
        <p:grpSpPr bwMode="auto">
          <a:xfrm>
            <a:off x="1552575" y="14288"/>
            <a:ext cx="3600450" cy="6800850"/>
            <a:chOff x="18" y="9"/>
            <a:chExt cx="2268" cy="4284"/>
          </a:xfrm>
        </p:grpSpPr>
        <p:pic>
          <p:nvPicPr>
            <p:cNvPr id="60419"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60420"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60421"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60422"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60423"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60424"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60425"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60426"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60427" name="Text Box 11"/>
          <p:cNvSpPr txBox="1">
            <a:spLocks noChangeArrowheads="1"/>
          </p:cNvSpPr>
          <p:nvPr/>
        </p:nvSpPr>
        <p:spPr bwMode="auto">
          <a:xfrm>
            <a:off x="3929063" y="3829051"/>
            <a:ext cx="571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2800">
                <a:effectLst>
                  <a:outerShdw blurRad="38100" dist="38100" dir="2700000" algn="tl">
                    <a:srgbClr val="C0C0C0"/>
                  </a:outerShdw>
                </a:effectLst>
                <a:latin typeface="Comic Sans MS" panose="030F0702030302020204" pitchFamily="66" charset="0"/>
              </a:rPr>
              <a:t>10 dakika</a:t>
            </a:r>
          </a:p>
        </p:txBody>
      </p:sp>
      <p:sp>
        <p:nvSpPr>
          <p:cNvPr id="60428"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60429"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1524001"/>
            <a:ext cx="3028950" cy="1636713"/>
          </a:xfrm>
          <a:prstGeom prst="rect">
            <a:avLst/>
          </a:prstGeom>
          <a:noFill/>
          <a:extLst>
            <a:ext uri="{909E8E84-426E-40DD-AFC4-6F175D3DCCD1}">
              <a14:hiddenFill xmlns:a14="http://schemas.microsoft.com/office/drawing/2010/main">
                <a:solidFill>
                  <a:srgbClr val="FFFFFF"/>
                </a:solidFill>
              </a14:hiddenFill>
            </a:ext>
          </a:extLst>
        </p:spPr>
      </p:pic>
      <p:pic>
        <p:nvPicPr>
          <p:cNvPr id="60430"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05300" y="1524000"/>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60431"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40126" y="1524000"/>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60432"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43964" y="2066925"/>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0433"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20088" y="2065338"/>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60434" name="AutoShape 18"/>
          <p:cNvSpPr>
            <a:spLocks/>
          </p:cNvSpPr>
          <p:nvPr/>
        </p:nvSpPr>
        <p:spPr bwMode="auto">
          <a:xfrm rot="-5400000">
            <a:off x="6629400" y="1981200"/>
            <a:ext cx="304800" cy="3048000"/>
          </a:xfrm>
          <a:prstGeom prst="leftBrace">
            <a:avLst>
              <a:gd name="adj1" fmla="val 83333"/>
              <a:gd name="adj2" fmla="val 49944"/>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 name="Veri Yer Tutucusu 1"/>
          <p:cNvSpPr>
            <a:spLocks noGrp="1"/>
          </p:cNvSpPr>
          <p:nvPr>
            <p:ph type="dt" sz="half" idx="10"/>
          </p:nvPr>
        </p:nvSpPr>
        <p:spPr/>
        <p:txBody>
          <a:bodyPr/>
          <a:lstStyle/>
          <a:p>
            <a:fld id="{285640FE-0816-42FD-B137-C83C3AD57538}"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11</a:t>
            </a:fld>
            <a:endParaRPr lang="tr-TR"/>
          </a:p>
        </p:txBody>
      </p:sp>
    </p:spTree>
    <p:extLst>
      <p:ext uri="{BB962C8B-B14F-4D97-AF65-F5344CB8AC3E}">
        <p14:creationId xmlns:p14="http://schemas.microsoft.com/office/powerpoint/2010/main" val="2503164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0434"/>
                                        </p:tgtEl>
                                        <p:attrNameLst>
                                          <p:attrName>style.visibility</p:attrName>
                                        </p:attrNameLst>
                                      </p:cBhvr>
                                      <p:to>
                                        <p:strVal val="visible"/>
                                      </p:to>
                                    </p:set>
                                    <p:anim calcmode="lin" valueType="num">
                                      <p:cBhvr>
                                        <p:cTn id="7" dur="500" fill="hold"/>
                                        <p:tgtEl>
                                          <p:spTgt spid="60434"/>
                                        </p:tgtEl>
                                        <p:attrNameLst>
                                          <p:attrName>ppt_w</p:attrName>
                                        </p:attrNameLst>
                                      </p:cBhvr>
                                      <p:tavLst>
                                        <p:tav tm="0">
                                          <p:val>
                                            <p:fltVal val="0"/>
                                          </p:val>
                                        </p:tav>
                                        <p:tav tm="100000">
                                          <p:val>
                                            <p:strVal val="#ppt_w"/>
                                          </p:val>
                                        </p:tav>
                                      </p:tavLst>
                                    </p:anim>
                                    <p:anim calcmode="lin" valueType="num">
                                      <p:cBhvr>
                                        <p:cTn id="8" dur="500" fill="hold"/>
                                        <p:tgtEl>
                                          <p:spTgt spid="60434"/>
                                        </p:tgtEl>
                                        <p:attrNameLst>
                                          <p:attrName>ppt_h</p:attrName>
                                        </p:attrNameLst>
                                      </p:cBhvr>
                                      <p:tavLst>
                                        <p:tav tm="0">
                                          <p:val>
                                            <p:fltVal val="0"/>
                                          </p:val>
                                        </p:tav>
                                        <p:tav tm="100000">
                                          <p:val>
                                            <p:strVal val="#ppt_h"/>
                                          </p:val>
                                        </p:tav>
                                      </p:tavLst>
                                    </p:anim>
                                    <p:animEffect transition="in" filter="fade">
                                      <p:cBhvr>
                                        <p:cTn id="9" dur="500"/>
                                        <p:tgtEl>
                                          <p:spTgt spid="6043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0427"/>
                                        </p:tgtEl>
                                        <p:attrNameLst>
                                          <p:attrName>style.visibility</p:attrName>
                                        </p:attrNameLst>
                                      </p:cBhvr>
                                      <p:to>
                                        <p:strVal val="visible"/>
                                      </p:to>
                                    </p:set>
                                    <p:anim calcmode="lin" valueType="num">
                                      <p:cBhvr>
                                        <p:cTn id="12" dur="500" fill="hold"/>
                                        <p:tgtEl>
                                          <p:spTgt spid="60427"/>
                                        </p:tgtEl>
                                        <p:attrNameLst>
                                          <p:attrName>ppt_w</p:attrName>
                                        </p:attrNameLst>
                                      </p:cBhvr>
                                      <p:tavLst>
                                        <p:tav tm="0">
                                          <p:val>
                                            <p:fltVal val="0"/>
                                          </p:val>
                                        </p:tav>
                                        <p:tav tm="100000">
                                          <p:val>
                                            <p:strVal val="#ppt_w"/>
                                          </p:val>
                                        </p:tav>
                                      </p:tavLst>
                                    </p:anim>
                                    <p:anim calcmode="lin" valueType="num">
                                      <p:cBhvr>
                                        <p:cTn id="13" dur="500" fill="hold"/>
                                        <p:tgtEl>
                                          <p:spTgt spid="60427"/>
                                        </p:tgtEl>
                                        <p:attrNameLst>
                                          <p:attrName>ppt_h</p:attrName>
                                        </p:attrNameLst>
                                      </p:cBhvr>
                                      <p:tavLst>
                                        <p:tav tm="0">
                                          <p:val>
                                            <p:fltVal val="0"/>
                                          </p:val>
                                        </p:tav>
                                        <p:tav tm="100000">
                                          <p:val>
                                            <p:strVal val="#ppt_h"/>
                                          </p:val>
                                        </p:tav>
                                      </p:tavLst>
                                    </p:anim>
                                    <p:animEffect transition="in" filter="fade">
                                      <p:cBhvr>
                                        <p:cTn id="14" dur="500"/>
                                        <p:tgtEl>
                                          <p:spTgt spid="60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7" grpId="0"/>
      <p:bldP spid="604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2" name="Group 2"/>
          <p:cNvGrpSpPr>
            <a:grpSpLocks/>
          </p:cNvGrpSpPr>
          <p:nvPr/>
        </p:nvGrpSpPr>
        <p:grpSpPr bwMode="auto">
          <a:xfrm>
            <a:off x="1552575" y="14288"/>
            <a:ext cx="3600450" cy="6800850"/>
            <a:chOff x="18" y="9"/>
            <a:chExt cx="2268" cy="4284"/>
          </a:xfrm>
        </p:grpSpPr>
        <p:pic>
          <p:nvPicPr>
            <p:cNvPr id="61443"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61444"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61445"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61446"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61447"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61448"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61449"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61450"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61451" name="Text Box 11"/>
          <p:cNvSpPr txBox="1">
            <a:spLocks noChangeArrowheads="1"/>
          </p:cNvSpPr>
          <p:nvPr/>
        </p:nvSpPr>
        <p:spPr bwMode="auto">
          <a:xfrm>
            <a:off x="3128963" y="3829051"/>
            <a:ext cx="571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2800">
                <a:effectLst>
                  <a:outerShdw blurRad="38100" dist="38100" dir="2700000" algn="tl">
                    <a:srgbClr val="C0C0C0"/>
                  </a:outerShdw>
                </a:effectLst>
                <a:latin typeface="Comic Sans MS" panose="030F0702030302020204" pitchFamily="66" charset="0"/>
              </a:rPr>
              <a:t>12 dakika</a:t>
            </a:r>
          </a:p>
        </p:txBody>
      </p:sp>
      <p:sp>
        <p:nvSpPr>
          <p:cNvPr id="61452"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61453"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81500" y="1524001"/>
            <a:ext cx="3028950" cy="1636713"/>
          </a:xfrm>
          <a:prstGeom prst="rect">
            <a:avLst/>
          </a:prstGeom>
          <a:noFill/>
          <a:extLst>
            <a:ext uri="{909E8E84-426E-40DD-AFC4-6F175D3DCCD1}">
              <a14:hiddenFill xmlns:a14="http://schemas.microsoft.com/office/drawing/2010/main">
                <a:solidFill>
                  <a:srgbClr val="FFFFFF"/>
                </a:solidFill>
              </a14:hiddenFill>
            </a:ext>
          </a:extLst>
        </p:spPr>
      </p:pic>
      <p:pic>
        <p:nvPicPr>
          <p:cNvPr id="61454"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43900" y="1524000"/>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61455"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78726" y="1524000"/>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61456"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648826" y="2057400"/>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1457"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124950" y="2055813"/>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61458" name="AutoShape 18"/>
          <p:cNvSpPr>
            <a:spLocks/>
          </p:cNvSpPr>
          <p:nvPr/>
        </p:nvSpPr>
        <p:spPr bwMode="auto">
          <a:xfrm rot="-5400000">
            <a:off x="5829300" y="1981200"/>
            <a:ext cx="304800" cy="3048000"/>
          </a:xfrm>
          <a:prstGeom prst="leftBrace">
            <a:avLst>
              <a:gd name="adj1" fmla="val 83333"/>
              <a:gd name="adj2" fmla="val 49944"/>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 name="Veri Yer Tutucusu 1"/>
          <p:cNvSpPr>
            <a:spLocks noGrp="1"/>
          </p:cNvSpPr>
          <p:nvPr>
            <p:ph type="dt" sz="half" idx="10"/>
          </p:nvPr>
        </p:nvSpPr>
        <p:spPr/>
        <p:txBody>
          <a:bodyPr/>
          <a:lstStyle/>
          <a:p>
            <a:fld id="{87644C0B-EDF3-41D9-9D76-8C1BF36403C6}"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12</a:t>
            </a:fld>
            <a:endParaRPr lang="tr-TR"/>
          </a:p>
        </p:txBody>
      </p:sp>
    </p:spTree>
    <p:extLst>
      <p:ext uri="{BB962C8B-B14F-4D97-AF65-F5344CB8AC3E}">
        <p14:creationId xmlns:p14="http://schemas.microsoft.com/office/powerpoint/2010/main" val="1391365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58"/>
                                        </p:tgtEl>
                                        <p:attrNameLst>
                                          <p:attrName>style.visibility</p:attrName>
                                        </p:attrNameLst>
                                      </p:cBhvr>
                                      <p:to>
                                        <p:strVal val="visible"/>
                                      </p:to>
                                    </p:set>
                                    <p:anim calcmode="lin" valueType="num">
                                      <p:cBhvr>
                                        <p:cTn id="7" dur="500" fill="hold"/>
                                        <p:tgtEl>
                                          <p:spTgt spid="61458"/>
                                        </p:tgtEl>
                                        <p:attrNameLst>
                                          <p:attrName>ppt_w</p:attrName>
                                        </p:attrNameLst>
                                      </p:cBhvr>
                                      <p:tavLst>
                                        <p:tav tm="0">
                                          <p:val>
                                            <p:fltVal val="0"/>
                                          </p:val>
                                        </p:tav>
                                        <p:tav tm="100000">
                                          <p:val>
                                            <p:strVal val="#ppt_w"/>
                                          </p:val>
                                        </p:tav>
                                      </p:tavLst>
                                    </p:anim>
                                    <p:anim calcmode="lin" valueType="num">
                                      <p:cBhvr>
                                        <p:cTn id="8" dur="500" fill="hold"/>
                                        <p:tgtEl>
                                          <p:spTgt spid="61458"/>
                                        </p:tgtEl>
                                        <p:attrNameLst>
                                          <p:attrName>ppt_h</p:attrName>
                                        </p:attrNameLst>
                                      </p:cBhvr>
                                      <p:tavLst>
                                        <p:tav tm="0">
                                          <p:val>
                                            <p:fltVal val="0"/>
                                          </p:val>
                                        </p:tav>
                                        <p:tav tm="100000">
                                          <p:val>
                                            <p:strVal val="#ppt_h"/>
                                          </p:val>
                                        </p:tav>
                                      </p:tavLst>
                                    </p:anim>
                                    <p:animEffect transition="in" filter="fade">
                                      <p:cBhvr>
                                        <p:cTn id="9" dur="500"/>
                                        <p:tgtEl>
                                          <p:spTgt spid="6145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1451"/>
                                        </p:tgtEl>
                                        <p:attrNameLst>
                                          <p:attrName>style.visibility</p:attrName>
                                        </p:attrNameLst>
                                      </p:cBhvr>
                                      <p:to>
                                        <p:strVal val="visible"/>
                                      </p:to>
                                    </p:set>
                                    <p:anim calcmode="lin" valueType="num">
                                      <p:cBhvr>
                                        <p:cTn id="12" dur="500" fill="hold"/>
                                        <p:tgtEl>
                                          <p:spTgt spid="61451"/>
                                        </p:tgtEl>
                                        <p:attrNameLst>
                                          <p:attrName>ppt_w</p:attrName>
                                        </p:attrNameLst>
                                      </p:cBhvr>
                                      <p:tavLst>
                                        <p:tav tm="0">
                                          <p:val>
                                            <p:fltVal val="0"/>
                                          </p:val>
                                        </p:tav>
                                        <p:tav tm="100000">
                                          <p:val>
                                            <p:strVal val="#ppt_w"/>
                                          </p:val>
                                        </p:tav>
                                      </p:tavLst>
                                    </p:anim>
                                    <p:anim calcmode="lin" valueType="num">
                                      <p:cBhvr>
                                        <p:cTn id="13" dur="500" fill="hold"/>
                                        <p:tgtEl>
                                          <p:spTgt spid="61451"/>
                                        </p:tgtEl>
                                        <p:attrNameLst>
                                          <p:attrName>ppt_h</p:attrName>
                                        </p:attrNameLst>
                                      </p:cBhvr>
                                      <p:tavLst>
                                        <p:tav tm="0">
                                          <p:val>
                                            <p:fltVal val="0"/>
                                          </p:val>
                                        </p:tav>
                                        <p:tav tm="100000">
                                          <p:val>
                                            <p:strVal val="#ppt_h"/>
                                          </p:val>
                                        </p:tav>
                                      </p:tavLst>
                                    </p:anim>
                                    <p:animEffect transition="in" filter="fade">
                                      <p:cBhvr>
                                        <p:cTn id="14" dur="500"/>
                                        <p:tgtEl>
                                          <p:spTgt spid="61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1" grpId="0"/>
      <p:bldP spid="6145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6DE51AAE-CE66-4F7B-A3F7-510144810C31}"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13</a:t>
            </a:fld>
            <a:endParaRPr lang="tr-TR"/>
          </a:p>
        </p:txBody>
      </p:sp>
      <p:sp>
        <p:nvSpPr>
          <p:cNvPr id="8" name="Dikdörtgen 7"/>
          <p:cNvSpPr/>
          <p:nvPr/>
        </p:nvSpPr>
        <p:spPr>
          <a:xfrm>
            <a:off x="5283084" y="2945302"/>
            <a:ext cx="3013967" cy="923330"/>
          </a:xfrm>
          <a:prstGeom prst="rect">
            <a:avLst/>
          </a:prstGeom>
          <a:noFill/>
        </p:spPr>
        <p:txBody>
          <a:bodyPr wrap="none" lIns="91440" tIns="45720" rIns="91440" bIns="45720">
            <a:spAutoFit/>
          </a:bodyPr>
          <a:lstStyle/>
          <a:p>
            <a:pPr algn="ctr"/>
            <a:r>
              <a:rPr lang="tr-TR" sz="5400" dirty="0" smtClean="0">
                <a:ln w="0"/>
                <a:solidFill>
                  <a:schemeClr val="accent1"/>
                </a:solidFill>
                <a:effectLst>
                  <a:outerShdw blurRad="38100" dist="25400" dir="5400000" algn="ctr" rotWithShape="0">
                    <a:srgbClr val="6E747A">
                      <a:alpha val="43000"/>
                    </a:srgbClr>
                  </a:outerShdw>
                </a:effectLst>
              </a:rPr>
              <a:t>Zekâ???</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83715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279C9AE4-18E7-498E-9B63-BA51968FD3E4}"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14</a:t>
            </a:fld>
            <a:endParaRPr lang="tr-TR"/>
          </a:p>
        </p:txBody>
      </p:sp>
      <p:sp>
        <p:nvSpPr>
          <p:cNvPr id="6" name="Dikdörtgen 5"/>
          <p:cNvSpPr/>
          <p:nvPr/>
        </p:nvSpPr>
        <p:spPr>
          <a:xfrm>
            <a:off x="3191170" y="2945302"/>
            <a:ext cx="7197804" cy="923330"/>
          </a:xfrm>
          <a:prstGeom prst="rect">
            <a:avLst/>
          </a:prstGeom>
          <a:noFill/>
        </p:spPr>
        <p:txBody>
          <a:bodyPr wrap="none" lIns="91440" tIns="45720" rIns="91440" bIns="45720">
            <a:spAutoFit/>
          </a:bodyPr>
          <a:lstStyle/>
          <a:p>
            <a:pPr algn="ctr"/>
            <a:r>
              <a:rPr lang="tr-TR" sz="5400" dirty="0" smtClean="0">
                <a:ln w="0"/>
                <a:solidFill>
                  <a:schemeClr val="accent1"/>
                </a:solidFill>
                <a:effectLst>
                  <a:outerShdw blurRad="38100" dist="25400" dir="5400000" algn="ctr" rotWithShape="0">
                    <a:srgbClr val="6E747A">
                      <a:alpha val="43000"/>
                    </a:srgbClr>
                  </a:outerShdw>
                </a:effectLst>
              </a:rPr>
              <a:t>Çoklu Zeka Envanteri</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3107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Zekâ Nedir?</a:t>
            </a:r>
            <a:endParaRPr lang="tr-TR" dirty="0"/>
          </a:p>
        </p:txBody>
      </p:sp>
      <p:sp>
        <p:nvSpPr>
          <p:cNvPr id="3" name="İçerik Yer Tutucusu 2"/>
          <p:cNvSpPr>
            <a:spLocks noGrp="1"/>
          </p:cNvSpPr>
          <p:nvPr>
            <p:ph idx="1"/>
          </p:nvPr>
        </p:nvSpPr>
        <p:spPr>
          <a:xfrm>
            <a:off x="2592925" y="1516655"/>
            <a:ext cx="8915400" cy="4613781"/>
          </a:xfrm>
        </p:spPr>
        <p:txBody>
          <a:bodyPr>
            <a:normAutofit fontScale="92500" lnSpcReduction="10000"/>
          </a:bodyPr>
          <a:lstStyle/>
          <a:p>
            <a:pPr algn="just"/>
            <a:r>
              <a:rPr lang="tr-TR" dirty="0"/>
              <a:t>Gardner’ın geliştirdiği kurama göre, zekâ biyopsikolojik bir potansiyeldir ve şöyle tanımlanabilir; Zekâ, bir veya daha fazla kültürel yapıda değeri olan bir ürüne şekilde verme ya da problemleri çözme yeteneğidir (Bümen, 2007, s.3). </a:t>
            </a:r>
          </a:p>
          <a:p>
            <a:pPr algn="just"/>
            <a:r>
              <a:rPr lang="tr-TR" dirty="0"/>
              <a:t>Kuramın iki temel özelliği, onu geleneksel anlayıştan ayırmaktadır. Birincisi zekâ tanımı, gerçek yaşamda problem çözmeye ve bir ürün elde etmeye dayanır. İkinci özellik ise zekânın çoğul olarak ele alınmasıdır (Bümen, 2007, s.3). </a:t>
            </a:r>
          </a:p>
          <a:p>
            <a:pPr algn="just"/>
            <a:r>
              <a:rPr lang="tr-TR" dirty="0"/>
              <a:t>Kuramın ayırt edici özelliklerini sınıflandırdığımızda şöyle bir görünüm elde edilmektedir; </a:t>
            </a:r>
          </a:p>
          <a:p>
            <a:pPr lvl="1" algn="just"/>
            <a:r>
              <a:rPr lang="tr-TR" dirty="0"/>
              <a:t>Zekâ tanımı, gerçek yaşamdaki zekâya dayanır. </a:t>
            </a:r>
          </a:p>
          <a:p>
            <a:pPr lvl="1" algn="just"/>
            <a:r>
              <a:rPr lang="tr-TR" dirty="0"/>
              <a:t>Zekâya çoğul bir bakış açısıyla bakar. </a:t>
            </a:r>
          </a:p>
          <a:p>
            <a:pPr lvl="1" algn="just"/>
            <a:r>
              <a:rPr lang="tr-TR" dirty="0"/>
              <a:t>Tüm zekâlar evrenseldir. </a:t>
            </a:r>
          </a:p>
          <a:p>
            <a:pPr lvl="1" algn="just"/>
            <a:r>
              <a:rPr lang="tr-TR" dirty="0"/>
              <a:t>Zekânın bütünsel profili gelişir ve değişir.</a:t>
            </a:r>
          </a:p>
          <a:p>
            <a:pPr lvl="1" algn="just"/>
            <a:r>
              <a:rPr lang="tr-TR" dirty="0"/>
              <a:t>Her zekâ alt ya da ikincil yetenekler içerir ya da farklı biçimlerde ortaya çıkar. </a:t>
            </a:r>
          </a:p>
          <a:p>
            <a:pPr lvl="1" algn="just"/>
            <a:r>
              <a:rPr lang="tr-TR" dirty="0"/>
              <a:t>Zekâlar birbirinden tecrit edilmiş olarak değil; birleşerek, kaynaşarak çalışırlar (Gardner, 1999, Akt Bümen, 2007, s.4). </a:t>
            </a:r>
          </a:p>
        </p:txBody>
      </p:sp>
      <p:sp>
        <p:nvSpPr>
          <p:cNvPr id="4" name="Veri Yer Tutucusu 3"/>
          <p:cNvSpPr>
            <a:spLocks noGrp="1"/>
          </p:cNvSpPr>
          <p:nvPr>
            <p:ph type="dt" sz="half" idx="10"/>
          </p:nvPr>
        </p:nvSpPr>
        <p:spPr/>
        <p:txBody>
          <a:bodyPr/>
          <a:lstStyle/>
          <a:p>
            <a:fld id="{84B02159-113D-4749-B822-DEBA92631A57}"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15</a:t>
            </a:fld>
            <a:endParaRPr lang="tr-TR"/>
          </a:p>
        </p:txBody>
      </p:sp>
    </p:spTree>
    <p:extLst>
      <p:ext uri="{BB962C8B-B14F-4D97-AF65-F5344CB8AC3E}">
        <p14:creationId xmlns:p14="http://schemas.microsoft.com/office/powerpoint/2010/main" val="2797794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5153A67F-5FAA-4F14-851B-3B84CC713EE0}"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16</a:t>
            </a:fld>
            <a:endParaRPr lang="tr-TR"/>
          </a:p>
        </p:txBody>
      </p:sp>
      <p:graphicFrame>
        <p:nvGraphicFramePr>
          <p:cNvPr id="6" name="Tablo 5"/>
          <p:cNvGraphicFramePr>
            <a:graphicFrameLocks noGrp="1"/>
          </p:cNvGraphicFramePr>
          <p:nvPr>
            <p:extLst>
              <p:ext uri="{D42A27DB-BD31-4B8C-83A1-F6EECF244321}">
                <p14:modId xmlns:p14="http://schemas.microsoft.com/office/powerpoint/2010/main" val="111311673"/>
              </p:ext>
            </p:extLst>
          </p:nvPr>
        </p:nvGraphicFramePr>
        <p:xfrm>
          <a:off x="2345935" y="968004"/>
          <a:ext cx="9161960" cy="4645947"/>
        </p:xfrm>
        <a:graphic>
          <a:graphicData uri="http://schemas.openxmlformats.org/drawingml/2006/table">
            <a:tbl>
              <a:tblPr firstRow="1" firstCol="1" bandRow="1">
                <a:tableStyleId>{8A107856-5554-42FB-B03E-39F5DBC370BA}</a:tableStyleId>
              </a:tblPr>
              <a:tblGrid>
                <a:gridCol w="4580980">
                  <a:extLst>
                    <a:ext uri="{9D8B030D-6E8A-4147-A177-3AD203B41FA5}">
                      <a16:colId xmlns:a16="http://schemas.microsoft.com/office/drawing/2014/main" val="20000"/>
                    </a:ext>
                  </a:extLst>
                </a:gridCol>
                <a:gridCol w="4580980">
                  <a:extLst>
                    <a:ext uri="{9D8B030D-6E8A-4147-A177-3AD203B41FA5}">
                      <a16:colId xmlns:a16="http://schemas.microsoft.com/office/drawing/2014/main" val="20001"/>
                    </a:ext>
                  </a:extLst>
                </a:gridCol>
              </a:tblGrid>
              <a:tr h="560545">
                <a:tc>
                  <a:txBody>
                    <a:bodyPr/>
                    <a:lstStyle/>
                    <a:p>
                      <a:pPr algn="ctr">
                        <a:lnSpc>
                          <a:spcPct val="115000"/>
                        </a:lnSpc>
                        <a:spcAft>
                          <a:spcPts val="0"/>
                        </a:spcAft>
                      </a:pPr>
                      <a:r>
                        <a:rPr lang="tr-TR" sz="2000" dirty="0">
                          <a:effectLst/>
                        </a:rPr>
                        <a:t>ESKİ ANLAYIŞ</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dirty="0">
                          <a:effectLst/>
                        </a:rPr>
                        <a:t>YENİ ANLAYIŞ</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17080">
                <a:tc>
                  <a:txBody>
                    <a:bodyPr/>
                    <a:lstStyle/>
                    <a:p>
                      <a:pPr algn="just">
                        <a:lnSpc>
                          <a:spcPct val="115000"/>
                        </a:lnSpc>
                        <a:spcAft>
                          <a:spcPts val="0"/>
                        </a:spcAft>
                      </a:pPr>
                      <a:r>
                        <a:rPr lang="tr-TR" sz="1400" b="0" dirty="0">
                          <a:effectLst/>
                        </a:rPr>
                        <a:t>1. Zekâ doğuştan kazanılır, sabittir ve bu nedenle de asla değiştirilemez. </a:t>
                      </a:r>
                      <a:endParaRPr lang="tr-T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1.Bir bireyin kalıtımla birlikte getirdiği zekâ kapasitesi iyileştirilebilir, geliştirilebilir, değiştirilebilir.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17080">
                <a:tc>
                  <a:txBody>
                    <a:bodyPr/>
                    <a:lstStyle/>
                    <a:p>
                      <a:pPr algn="just">
                        <a:lnSpc>
                          <a:spcPct val="115000"/>
                        </a:lnSpc>
                        <a:spcAft>
                          <a:spcPts val="0"/>
                        </a:spcAft>
                      </a:pPr>
                      <a:r>
                        <a:rPr lang="tr-TR" sz="1400" b="0">
                          <a:effectLst/>
                        </a:rPr>
                        <a:t>2. Zekâ niceliksel olarak ölçülebilir ve tek bir sayıya indirgenebilir. </a:t>
                      </a:r>
                      <a:endParaRPr lang="tr-TR" sz="1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2. Zekâ herhangi bir performansta, üründe veya problem çözme sürecinde sergilenir.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38668">
                <a:tc>
                  <a:txBody>
                    <a:bodyPr/>
                    <a:lstStyle/>
                    <a:p>
                      <a:pPr algn="just">
                        <a:lnSpc>
                          <a:spcPct val="115000"/>
                        </a:lnSpc>
                        <a:spcAft>
                          <a:spcPts val="0"/>
                        </a:spcAft>
                      </a:pPr>
                      <a:r>
                        <a:rPr lang="tr-TR" sz="1400" b="0">
                          <a:effectLst/>
                        </a:rPr>
                        <a:t>3. Zekâ tekildir. </a:t>
                      </a:r>
                      <a:endParaRPr lang="tr-TR" sz="1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3. Zekâ çoğuldur ve çeşitli yollarla sergilenebilir.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38668">
                <a:tc>
                  <a:txBody>
                    <a:bodyPr/>
                    <a:lstStyle/>
                    <a:p>
                      <a:pPr algn="just">
                        <a:lnSpc>
                          <a:spcPct val="115000"/>
                        </a:lnSpc>
                        <a:spcAft>
                          <a:spcPts val="0"/>
                        </a:spcAft>
                      </a:pPr>
                      <a:r>
                        <a:rPr lang="tr-TR" sz="1400" b="0">
                          <a:effectLst/>
                        </a:rPr>
                        <a:t>4.  Zekâ gerçek hayattan soyutlanarak (zekâ testleri) ölçülür. </a:t>
                      </a:r>
                      <a:endParaRPr lang="tr-TR" sz="1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4. Zekâ gerçek hayat durumlarından veya koşullarından soyutlanamaz.</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373906">
                <a:tc>
                  <a:txBody>
                    <a:bodyPr/>
                    <a:lstStyle/>
                    <a:p>
                      <a:pPr algn="just">
                        <a:lnSpc>
                          <a:spcPct val="115000"/>
                        </a:lnSpc>
                        <a:spcAft>
                          <a:spcPts val="0"/>
                        </a:spcAft>
                      </a:pPr>
                      <a:r>
                        <a:rPr lang="tr-TR" sz="1400" b="0" dirty="0">
                          <a:effectLst/>
                        </a:rPr>
                        <a:t>5. Zekâ öğrencileri belli seviyelerle göre sınıflandırmak ve onların gelecekteki başarılarını tahmin etmek için kullanılır. </a:t>
                      </a:r>
                      <a:endParaRPr lang="tr-T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5. Zekâ bireylerin sahip oldukları gizil güçlerini veya doğal potansiyellerini anlamak ve onların başarmak için uygulayabilecekleri farklı yolları keşfetmek için kullanılır.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35865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9424" y="1990380"/>
            <a:ext cx="9946422" cy="2846025"/>
          </a:xfrm>
        </p:spPr>
        <p:txBody>
          <a:bodyPr>
            <a:normAutofit/>
          </a:bodyPr>
          <a:lstStyle/>
          <a:p>
            <a:pPr algn="just"/>
            <a:r>
              <a:rPr lang="tr-TR" dirty="0" smtClean="0"/>
              <a:t>Her birey tüm zekâ alanlarında kapasiteye sahiptir. </a:t>
            </a:r>
          </a:p>
          <a:p>
            <a:pPr algn="just"/>
            <a:r>
              <a:rPr lang="tr-TR" dirty="0" smtClean="0"/>
              <a:t>Uygun destek ve eğitimle tüm zekâ alanları belirli bir düzeye kadar geliştirilebilir.</a:t>
            </a:r>
          </a:p>
          <a:p>
            <a:pPr algn="just"/>
            <a:r>
              <a:rPr lang="tr-TR" dirty="0" smtClean="0"/>
              <a:t>Zekâ alanları birlikte çalışır. </a:t>
            </a:r>
          </a:p>
          <a:p>
            <a:pPr algn="just"/>
            <a:r>
              <a:rPr lang="tr-TR" dirty="0" smtClean="0"/>
              <a:t>Her zekâ alanının ortaya çıkması için belli standartlar yoktur. </a:t>
            </a:r>
          </a:p>
          <a:p>
            <a:pPr algn="just"/>
            <a:r>
              <a:rPr lang="tr-TR" dirty="0" smtClean="0"/>
              <a:t>Öğrenme stili ve çoklu zekâ alanları aynı şey değildir. </a:t>
            </a:r>
          </a:p>
          <a:p>
            <a:pPr algn="just"/>
            <a:r>
              <a:rPr lang="tr-TR" dirty="0" smtClean="0"/>
              <a:t>Bir alandaki zekâ her zaman her yerde ortaya çıkmayabilir. </a:t>
            </a:r>
          </a:p>
          <a:p>
            <a:pPr algn="just"/>
            <a:r>
              <a:rPr lang="tr-TR" dirty="0" smtClean="0"/>
              <a:t>Öğretmenler çoklu zekâyı öğrencilere uygulamadan önce kendilerine uygulamalıdır.  </a:t>
            </a:r>
            <a:endParaRPr lang="tr-TR" dirty="0"/>
          </a:p>
        </p:txBody>
      </p:sp>
      <p:sp>
        <p:nvSpPr>
          <p:cNvPr id="4" name="Veri Yer Tutucusu 3"/>
          <p:cNvSpPr>
            <a:spLocks noGrp="1"/>
          </p:cNvSpPr>
          <p:nvPr>
            <p:ph type="dt" sz="half" idx="10"/>
          </p:nvPr>
        </p:nvSpPr>
        <p:spPr/>
        <p:txBody>
          <a:bodyPr/>
          <a:lstStyle/>
          <a:p>
            <a:fld id="{CB820206-B8D7-43CA-825C-9D80D027C91C}"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17</a:t>
            </a:fld>
            <a:endParaRPr lang="tr-TR"/>
          </a:p>
        </p:txBody>
      </p:sp>
      <p:sp>
        <p:nvSpPr>
          <p:cNvPr id="7" name="Dikdörtgen 6"/>
          <p:cNvSpPr/>
          <p:nvPr/>
        </p:nvSpPr>
        <p:spPr>
          <a:xfrm>
            <a:off x="1311579" y="677956"/>
            <a:ext cx="8315925" cy="584775"/>
          </a:xfrm>
          <a:prstGeom prst="rect">
            <a:avLst/>
          </a:prstGeom>
          <a:noFill/>
        </p:spPr>
        <p:txBody>
          <a:bodyPr wrap="square" lIns="91440" tIns="45720" rIns="91440" bIns="45720">
            <a:spAutoFit/>
          </a:bodyPr>
          <a:lstStyle/>
          <a:p>
            <a:pPr algn="ctr"/>
            <a:r>
              <a:rPr lang="tr-TR" sz="3200" b="0" cap="none" spc="0" dirty="0" smtClean="0">
                <a:ln w="0"/>
                <a:solidFill>
                  <a:schemeClr val="accent1"/>
                </a:solidFill>
                <a:effectLst>
                  <a:outerShdw blurRad="38100" dist="25400" dir="5400000" algn="ctr" rotWithShape="0">
                    <a:srgbClr val="6E747A">
                      <a:alpha val="43000"/>
                    </a:srgbClr>
                  </a:outerShdw>
                </a:effectLst>
              </a:rPr>
              <a:t>Çoklu Zekâ: Kritik Noktalar </a:t>
            </a:r>
            <a:r>
              <a:rPr lang="tr-TR" sz="1200" b="0" cap="none" spc="0" dirty="0" smtClean="0">
                <a:ln w="0"/>
                <a:solidFill>
                  <a:schemeClr val="accent1"/>
                </a:solidFill>
                <a:effectLst>
                  <a:outerShdw blurRad="38100" dist="25400" dir="5400000" algn="ctr" rotWithShape="0">
                    <a:srgbClr val="6E747A">
                      <a:alpha val="43000"/>
                    </a:srgbClr>
                  </a:outerShdw>
                </a:effectLst>
              </a:rPr>
              <a:t>Özden, 2011</a:t>
            </a:r>
            <a:endParaRPr lang="tr-TR" sz="1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29550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Etkileyen Faktörler</a:t>
            </a:r>
            <a:endParaRPr lang="tr-TR" dirty="0"/>
          </a:p>
        </p:txBody>
      </p:sp>
      <p:sp>
        <p:nvSpPr>
          <p:cNvPr id="3" name="İçerik Yer Tutucusu 2"/>
          <p:cNvSpPr>
            <a:spLocks noGrp="1"/>
          </p:cNvSpPr>
          <p:nvPr>
            <p:ph idx="1"/>
          </p:nvPr>
        </p:nvSpPr>
        <p:spPr/>
        <p:txBody>
          <a:bodyPr>
            <a:normAutofit/>
          </a:bodyPr>
          <a:lstStyle/>
          <a:p>
            <a:r>
              <a:rPr lang="tr-TR" sz="2800" dirty="0" smtClean="0"/>
              <a:t>Biyolojik faktörler</a:t>
            </a:r>
          </a:p>
          <a:p>
            <a:r>
              <a:rPr lang="tr-TR" sz="2800" dirty="0" smtClean="0"/>
              <a:t>Kaynaklara ulaşım şansı</a:t>
            </a:r>
          </a:p>
          <a:p>
            <a:r>
              <a:rPr lang="tr-TR" sz="2800" dirty="0"/>
              <a:t>Tarihsel </a:t>
            </a:r>
            <a:r>
              <a:rPr lang="tr-TR" sz="2800" dirty="0" smtClean="0"/>
              <a:t>kültürel faktörler</a:t>
            </a:r>
          </a:p>
          <a:p>
            <a:r>
              <a:rPr lang="tr-TR" sz="2800" dirty="0"/>
              <a:t>Coğrafi </a:t>
            </a:r>
            <a:r>
              <a:rPr lang="tr-TR" sz="2800" dirty="0" smtClean="0"/>
              <a:t>faktörler</a:t>
            </a:r>
          </a:p>
          <a:p>
            <a:r>
              <a:rPr lang="tr-TR" sz="2800" dirty="0"/>
              <a:t>Ailesel </a:t>
            </a:r>
            <a:r>
              <a:rPr lang="tr-TR" sz="2800" dirty="0" smtClean="0"/>
              <a:t>faktörler</a:t>
            </a:r>
          </a:p>
          <a:p>
            <a:r>
              <a:rPr lang="tr-TR" sz="2800" dirty="0"/>
              <a:t>Durumsal faktörler</a:t>
            </a:r>
          </a:p>
        </p:txBody>
      </p:sp>
      <p:sp>
        <p:nvSpPr>
          <p:cNvPr id="4" name="Veri Yer Tutucusu 3"/>
          <p:cNvSpPr>
            <a:spLocks noGrp="1"/>
          </p:cNvSpPr>
          <p:nvPr>
            <p:ph type="dt" sz="half" idx="10"/>
          </p:nvPr>
        </p:nvSpPr>
        <p:spPr/>
        <p:txBody>
          <a:bodyPr/>
          <a:lstStyle/>
          <a:p>
            <a:fld id="{8A8EF142-DCD0-4856-AA5D-53B850BEB53C}"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18</a:t>
            </a:fld>
            <a:endParaRPr lang="tr-TR"/>
          </a:p>
        </p:txBody>
      </p:sp>
    </p:spTree>
    <p:extLst>
      <p:ext uri="{BB962C8B-B14F-4D97-AF65-F5344CB8AC3E}">
        <p14:creationId xmlns:p14="http://schemas.microsoft.com/office/powerpoint/2010/main" val="3312729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Zeka Alanları</a:t>
            </a:r>
            <a:endParaRPr lang="tr-TR" b="1" dirty="0"/>
          </a:p>
        </p:txBody>
      </p:sp>
      <p:sp>
        <p:nvSpPr>
          <p:cNvPr id="3" name="İçerik Yer Tutucusu 2"/>
          <p:cNvSpPr>
            <a:spLocks noGrp="1"/>
          </p:cNvSpPr>
          <p:nvPr>
            <p:ph idx="1"/>
          </p:nvPr>
        </p:nvSpPr>
        <p:spPr>
          <a:xfrm>
            <a:off x="2589212" y="1628632"/>
            <a:ext cx="8915400" cy="4367233"/>
          </a:xfrm>
        </p:spPr>
        <p:txBody>
          <a:bodyPr>
            <a:normAutofit lnSpcReduction="10000"/>
          </a:bodyPr>
          <a:lstStyle/>
          <a:p>
            <a:r>
              <a:rPr lang="tr-TR" sz="2800" b="1" i="1" dirty="0"/>
              <a:t>Dil </a:t>
            </a:r>
            <a:r>
              <a:rPr lang="tr-TR" sz="2800" b="1" i="1" dirty="0" smtClean="0"/>
              <a:t>Zekâsı</a:t>
            </a:r>
          </a:p>
          <a:p>
            <a:r>
              <a:rPr lang="tr-TR" sz="2800" b="1" i="1" dirty="0"/>
              <a:t>Mantıksal-Matematiksel </a:t>
            </a:r>
            <a:r>
              <a:rPr lang="tr-TR" sz="2800" b="1" i="1" dirty="0" smtClean="0"/>
              <a:t>Zekâ</a:t>
            </a:r>
          </a:p>
          <a:p>
            <a:r>
              <a:rPr lang="tr-TR" sz="2800" b="1" i="1" dirty="0"/>
              <a:t>Görsel-Uzamsal </a:t>
            </a:r>
            <a:r>
              <a:rPr lang="tr-TR" sz="2800" b="1" i="1" dirty="0" smtClean="0"/>
              <a:t>Zekâ</a:t>
            </a:r>
          </a:p>
          <a:p>
            <a:pPr lvl="0"/>
            <a:r>
              <a:rPr lang="tr-TR" sz="2800" b="1" i="1" dirty="0"/>
              <a:t>Müzikal </a:t>
            </a:r>
            <a:r>
              <a:rPr lang="tr-TR" sz="2800" b="1" i="1" dirty="0" smtClean="0"/>
              <a:t>Zekâ</a:t>
            </a:r>
            <a:endParaRPr lang="tr-TR" sz="2800" b="1" i="1" dirty="0"/>
          </a:p>
          <a:p>
            <a:r>
              <a:rPr lang="tr-TR" sz="2800" b="1" i="1" dirty="0"/>
              <a:t>Bedensel-</a:t>
            </a:r>
            <a:r>
              <a:rPr lang="tr-TR" sz="2800" b="1" i="1" dirty="0" err="1"/>
              <a:t>Kinestetik</a:t>
            </a:r>
            <a:r>
              <a:rPr lang="tr-TR" sz="2800" b="1" i="1" dirty="0"/>
              <a:t> Zekâ</a:t>
            </a:r>
          </a:p>
          <a:p>
            <a:r>
              <a:rPr lang="tr-TR" sz="2800" b="1" i="1" dirty="0"/>
              <a:t>Sosyal Zekâ</a:t>
            </a:r>
          </a:p>
          <a:p>
            <a:r>
              <a:rPr lang="tr-TR" sz="2800" b="1" i="1" dirty="0"/>
              <a:t>Öze dönük Zekâ: </a:t>
            </a:r>
          </a:p>
          <a:p>
            <a:r>
              <a:rPr lang="tr-TR" sz="2800" b="1" i="1" dirty="0"/>
              <a:t>Doğacı </a:t>
            </a:r>
            <a:r>
              <a:rPr lang="tr-TR" sz="2800" b="1" i="1" dirty="0" smtClean="0"/>
              <a:t>Zekâ </a:t>
            </a:r>
            <a:endParaRPr lang="tr-TR" sz="2800" b="1" i="1" dirty="0"/>
          </a:p>
          <a:p>
            <a:pPr marL="0" lvl="0" indent="0">
              <a:buNone/>
            </a:pPr>
            <a:endParaRPr lang="tr-TR" b="1" i="1" dirty="0" smtClean="0"/>
          </a:p>
        </p:txBody>
      </p:sp>
      <p:sp>
        <p:nvSpPr>
          <p:cNvPr id="4" name="Veri Yer Tutucusu 3"/>
          <p:cNvSpPr>
            <a:spLocks noGrp="1"/>
          </p:cNvSpPr>
          <p:nvPr>
            <p:ph type="dt" sz="half" idx="10"/>
          </p:nvPr>
        </p:nvSpPr>
        <p:spPr/>
        <p:txBody>
          <a:bodyPr/>
          <a:lstStyle/>
          <a:p>
            <a:fld id="{6B906948-125F-4BD0-B4CA-F6BBBCD075FF}"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19</a:t>
            </a:fld>
            <a:endParaRPr lang="tr-TR"/>
          </a:p>
        </p:txBody>
      </p:sp>
    </p:spTree>
    <p:extLst>
      <p:ext uri="{BB962C8B-B14F-4D97-AF65-F5344CB8AC3E}">
        <p14:creationId xmlns:p14="http://schemas.microsoft.com/office/powerpoint/2010/main" val="397440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279C9AE4-18E7-498E-9B63-BA51968FD3E4}"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a:t>
            </a:fld>
            <a:endParaRPr lang="tr-TR"/>
          </a:p>
        </p:txBody>
      </p:sp>
      <p:sp>
        <p:nvSpPr>
          <p:cNvPr id="6" name="Dikdörtgen 5"/>
          <p:cNvSpPr/>
          <p:nvPr/>
        </p:nvSpPr>
        <p:spPr>
          <a:xfrm>
            <a:off x="3482911" y="2945302"/>
            <a:ext cx="6614311"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Ne kadar zekisiniz!?</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097584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Zekası</a:t>
            </a:r>
            <a:endParaRPr lang="tr-TR" dirty="0"/>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sz="2000" dirty="0"/>
              <a:t>Sözcükler zekâsı ya da bir dilin temel işlemlerini açıkça kullanabilme yeteneğidir. Dil zekâsının kullanımı, önceki bilgiyi ve anlamayı yeni bilgiye bağlamaya yardımcı olmakta ve bağlantının nasıl olduğunu açıklamaktadır (</a:t>
            </a:r>
            <a:r>
              <a:rPr lang="tr-TR" sz="2000" dirty="0" err="1"/>
              <a:t>Bümen</a:t>
            </a:r>
            <a:r>
              <a:rPr lang="tr-TR" sz="2000" dirty="0"/>
              <a:t>, 2007, s. 5</a:t>
            </a:r>
            <a:r>
              <a:rPr lang="tr-TR" sz="2000" dirty="0" smtClean="0"/>
              <a:t>).</a:t>
            </a:r>
          </a:p>
          <a:p>
            <a:pPr algn="just"/>
            <a:r>
              <a:rPr lang="tr-TR" sz="2000" dirty="0"/>
              <a:t>Bu zekânın özündeki kapasiteler şunlardır: </a:t>
            </a:r>
          </a:p>
          <a:p>
            <a:pPr lvl="1" algn="just"/>
            <a:r>
              <a:rPr lang="tr-TR" sz="2000" dirty="0"/>
              <a:t>Düzeni ve sözcüklerin anlamını kavrama </a:t>
            </a:r>
          </a:p>
          <a:p>
            <a:pPr lvl="1" algn="just"/>
            <a:r>
              <a:rPr lang="tr-TR" sz="2000" dirty="0"/>
              <a:t>Açıklama, öğretme, öğrenme</a:t>
            </a:r>
          </a:p>
          <a:p>
            <a:pPr lvl="1" algn="just"/>
            <a:r>
              <a:rPr lang="tr-TR" sz="2000" dirty="0"/>
              <a:t>Mizaha dayalı anlatım</a:t>
            </a:r>
          </a:p>
          <a:p>
            <a:pPr lvl="1" algn="just"/>
            <a:r>
              <a:rPr lang="tr-TR" sz="2000" dirty="0"/>
              <a:t>Yazılı ya da sözlü olarak etkili hitabet, ikna ve güdüleme </a:t>
            </a:r>
            <a:r>
              <a:rPr lang="tr-TR" sz="2000" dirty="0" smtClean="0"/>
              <a:t>yeteneği </a:t>
            </a:r>
            <a:endParaRPr lang="tr-TR" sz="2000" dirty="0"/>
          </a:p>
          <a:p>
            <a:pPr lvl="1" algn="just"/>
            <a:r>
              <a:rPr lang="tr-TR" sz="2000" dirty="0"/>
              <a:t>Hatırlama ve geri getirme</a:t>
            </a:r>
          </a:p>
          <a:p>
            <a:pPr lvl="1" algn="just"/>
            <a:r>
              <a:rPr lang="tr-TR" sz="2000" dirty="0" err="1"/>
              <a:t>Metalinguistik</a:t>
            </a:r>
            <a:r>
              <a:rPr lang="tr-TR" sz="2000" dirty="0"/>
              <a:t> analiz: Dili araştırma için kullanabilme yeteneğidir (</a:t>
            </a:r>
            <a:r>
              <a:rPr lang="tr-TR" sz="2000" dirty="0" err="1"/>
              <a:t>Bümen</a:t>
            </a:r>
            <a:r>
              <a:rPr lang="tr-TR" sz="2000" dirty="0"/>
              <a:t>, 2007, s. 5). </a:t>
            </a:r>
          </a:p>
          <a:p>
            <a:pPr algn="just"/>
            <a:endParaRPr lang="tr-TR" sz="2000" dirty="0"/>
          </a:p>
        </p:txBody>
      </p:sp>
      <p:sp>
        <p:nvSpPr>
          <p:cNvPr id="4" name="Veri Yer Tutucusu 3"/>
          <p:cNvSpPr>
            <a:spLocks noGrp="1"/>
          </p:cNvSpPr>
          <p:nvPr>
            <p:ph type="dt" sz="half" idx="10"/>
          </p:nvPr>
        </p:nvSpPr>
        <p:spPr/>
        <p:txBody>
          <a:bodyPr/>
          <a:lstStyle/>
          <a:p>
            <a:fld id="{4487B78A-884D-4BCD-8E3A-AC1D780B81CE}"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20</a:t>
            </a:fld>
            <a:endParaRPr lang="tr-TR"/>
          </a:p>
        </p:txBody>
      </p:sp>
    </p:spTree>
    <p:extLst>
      <p:ext uri="{BB962C8B-B14F-4D97-AF65-F5344CB8AC3E}">
        <p14:creationId xmlns:p14="http://schemas.microsoft.com/office/powerpoint/2010/main" val="360108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Zekası</a:t>
            </a:r>
            <a:endParaRPr lang="tr-TR" dirty="0"/>
          </a:p>
        </p:txBody>
      </p:sp>
      <p:sp>
        <p:nvSpPr>
          <p:cNvPr id="3" name="İçerik Yer Tutucusu 2"/>
          <p:cNvSpPr>
            <a:spLocks noGrp="1"/>
          </p:cNvSpPr>
          <p:nvPr>
            <p:ph idx="1"/>
          </p:nvPr>
        </p:nvSpPr>
        <p:spPr>
          <a:xfrm>
            <a:off x="2589212" y="1514901"/>
            <a:ext cx="8915400" cy="4817660"/>
          </a:xfrm>
        </p:spPr>
        <p:txBody>
          <a:bodyPr>
            <a:noAutofit/>
          </a:bodyPr>
          <a:lstStyle/>
          <a:p>
            <a:pPr marL="0" indent="0">
              <a:buNone/>
            </a:pPr>
            <a:r>
              <a:rPr lang="tr-TR" dirty="0"/>
              <a:t>Dil zekâsının gelişmesinde kullanılabilecek </a:t>
            </a:r>
            <a:r>
              <a:rPr lang="tr-TR" dirty="0" smtClean="0"/>
              <a:t>teknikler;</a:t>
            </a:r>
          </a:p>
          <a:p>
            <a:pPr marL="0" indent="0">
              <a:buNone/>
            </a:pPr>
            <a:endParaRPr lang="tr-TR" dirty="0"/>
          </a:p>
          <a:p>
            <a:pPr lvl="2"/>
            <a:r>
              <a:rPr lang="tr-TR" sz="1800" dirty="0"/>
              <a:t>Verilen bilgileri betimleme</a:t>
            </a:r>
          </a:p>
          <a:p>
            <a:pPr lvl="2"/>
            <a:r>
              <a:rPr lang="tr-TR" sz="1800" dirty="0"/>
              <a:t>Araştırma projeleri hazırlama ve rapor yazma</a:t>
            </a:r>
          </a:p>
          <a:p>
            <a:pPr lvl="2"/>
            <a:r>
              <a:rPr lang="tr-TR" sz="1800" dirty="0"/>
              <a:t>Şiir, masal, efsane, öykü, kısa oyun veya makale yazma</a:t>
            </a:r>
          </a:p>
          <a:p>
            <a:pPr lvl="2"/>
            <a:r>
              <a:rPr lang="tr-TR" sz="1800" dirty="0"/>
              <a:t>Günlük yazma</a:t>
            </a:r>
          </a:p>
          <a:p>
            <a:pPr lvl="2"/>
            <a:r>
              <a:rPr lang="tr-TR" sz="1800" dirty="0"/>
              <a:t>Sözlük kullanma</a:t>
            </a:r>
          </a:p>
          <a:p>
            <a:pPr lvl="2"/>
            <a:r>
              <a:rPr lang="tr-TR" sz="1800" dirty="0"/>
              <a:t>Bulmaca hazırlama</a:t>
            </a:r>
          </a:p>
          <a:p>
            <a:pPr lvl="2"/>
            <a:r>
              <a:rPr lang="tr-TR" sz="1800" dirty="0"/>
              <a:t>Röportaj yapma</a:t>
            </a:r>
          </a:p>
          <a:p>
            <a:pPr lvl="2"/>
            <a:r>
              <a:rPr lang="tr-TR" sz="1800" dirty="0"/>
              <a:t>Tartışma yaratma</a:t>
            </a:r>
          </a:p>
          <a:p>
            <a:pPr lvl="2"/>
            <a:r>
              <a:rPr lang="tr-TR" sz="1800" dirty="0"/>
              <a:t>Mektup yazma</a:t>
            </a:r>
          </a:p>
          <a:p>
            <a:pPr lvl="2"/>
            <a:r>
              <a:rPr lang="tr-TR" sz="1800" dirty="0"/>
              <a:t>Sunum yapma</a:t>
            </a:r>
          </a:p>
        </p:txBody>
      </p:sp>
      <p:sp>
        <p:nvSpPr>
          <p:cNvPr id="4" name="Veri Yer Tutucusu 3"/>
          <p:cNvSpPr>
            <a:spLocks noGrp="1"/>
          </p:cNvSpPr>
          <p:nvPr>
            <p:ph type="dt" sz="half" idx="10"/>
          </p:nvPr>
        </p:nvSpPr>
        <p:spPr/>
        <p:txBody>
          <a:bodyPr/>
          <a:lstStyle/>
          <a:p>
            <a:fld id="{30BBBA11-2746-4922-9821-77E67A79FDF2}"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21</a:t>
            </a:fld>
            <a:endParaRPr lang="tr-TR"/>
          </a:p>
        </p:txBody>
      </p:sp>
    </p:spTree>
    <p:extLst>
      <p:ext uri="{BB962C8B-B14F-4D97-AF65-F5344CB8AC3E}">
        <p14:creationId xmlns:p14="http://schemas.microsoft.com/office/powerpoint/2010/main" val="1916679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Mantıksal-Matematiksel Zekâ</a:t>
            </a:r>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sz="2000" dirty="0"/>
              <a:t>Bu zekâ akıl yürütme zekâsı ya da tümdengelim ve tümevarım ile akıl yürütme, soyut problem çözme ve birbiri ile ilişkili kavramlar, düşünceler arasındaki karmaşık ilişkileri anlama yeteneğidir. Bu zekâ bilimsel hipotezi sınıflandırma, öngörü, öncelik verme ve oluşturma, neden-sonuç ilişkilerini anlama becerilerini içerir (</a:t>
            </a:r>
            <a:r>
              <a:rPr lang="tr-TR" sz="2000" dirty="0" err="1"/>
              <a:t>Bümen</a:t>
            </a:r>
            <a:r>
              <a:rPr lang="tr-TR" sz="2000" dirty="0"/>
              <a:t>, 2007, s. 6). </a:t>
            </a:r>
          </a:p>
          <a:p>
            <a:pPr algn="just"/>
            <a:r>
              <a:rPr lang="tr-TR" sz="2000" dirty="0" smtClean="0"/>
              <a:t>Bu </a:t>
            </a:r>
            <a:r>
              <a:rPr lang="tr-TR" sz="2000" dirty="0"/>
              <a:t>zekânın özündeki kapasiteler şunlardır: </a:t>
            </a:r>
          </a:p>
          <a:p>
            <a:pPr lvl="2" algn="just"/>
            <a:r>
              <a:rPr lang="tr-TR" sz="2000" dirty="0"/>
              <a:t>Soyut yapıları tanıma</a:t>
            </a:r>
          </a:p>
          <a:p>
            <a:pPr lvl="2" algn="just"/>
            <a:r>
              <a:rPr lang="tr-TR" sz="2000" dirty="0"/>
              <a:t>Tümevarım yoluyla akıl yürütme</a:t>
            </a:r>
          </a:p>
          <a:p>
            <a:pPr lvl="2" algn="just"/>
            <a:r>
              <a:rPr lang="tr-TR" sz="2000" dirty="0"/>
              <a:t>Tümdengelim yoluyla akıl yürütme</a:t>
            </a:r>
          </a:p>
          <a:p>
            <a:pPr lvl="2" algn="just"/>
            <a:r>
              <a:rPr lang="tr-TR" sz="2000" dirty="0"/>
              <a:t>Bağlantı ve ilişkileri ayırt etme</a:t>
            </a:r>
          </a:p>
          <a:p>
            <a:pPr lvl="2" algn="just"/>
            <a:r>
              <a:rPr lang="tr-TR" sz="2000" dirty="0"/>
              <a:t>Karmaşık hesaplamalar yapma</a:t>
            </a:r>
          </a:p>
          <a:p>
            <a:pPr lvl="2" algn="just"/>
            <a:r>
              <a:rPr lang="tr-TR" sz="2000" dirty="0"/>
              <a:t>Bilimsel yöntemi kullanma (</a:t>
            </a:r>
            <a:r>
              <a:rPr lang="tr-TR" sz="2000" dirty="0" err="1"/>
              <a:t>Akt</a:t>
            </a:r>
            <a:r>
              <a:rPr lang="tr-TR" sz="2000" dirty="0"/>
              <a:t>: </a:t>
            </a:r>
            <a:r>
              <a:rPr lang="tr-TR" sz="2000" dirty="0" err="1"/>
              <a:t>Bümen</a:t>
            </a:r>
            <a:r>
              <a:rPr lang="tr-TR" sz="2000" dirty="0"/>
              <a:t>, 2007, s.6). </a:t>
            </a:r>
          </a:p>
        </p:txBody>
      </p:sp>
      <p:sp>
        <p:nvSpPr>
          <p:cNvPr id="4" name="Veri Yer Tutucusu 3"/>
          <p:cNvSpPr>
            <a:spLocks noGrp="1"/>
          </p:cNvSpPr>
          <p:nvPr>
            <p:ph type="dt" sz="half" idx="10"/>
          </p:nvPr>
        </p:nvSpPr>
        <p:spPr/>
        <p:txBody>
          <a:bodyPr/>
          <a:lstStyle/>
          <a:p>
            <a:fld id="{C397BE55-1190-4156-A6CE-E2F332E247C1}"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22</a:t>
            </a:fld>
            <a:endParaRPr lang="tr-TR"/>
          </a:p>
        </p:txBody>
      </p:sp>
    </p:spTree>
    <p:extLst>
      <p:ext uri="{BB962C8B-B14F-4D97-AF65-F5344CB8AC3E}">
        <p14:creationId xmlns:p14="http://schemas.microsoft.com/office/powerpoint/2010/main" val="3900941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Mantıksal-Matematiksel Zekâ</a:t>
            </a:r>
          </a:p>
        </p:txBody>
      </p:sp>
      <p:sp>
        <p:nvSpPr>
          <p:cNvPr id="3" name="İçerik Yer Tutucusu 2"/>
          <p:cNvSpPr>
            <a:spLocks noGrp="1"/>
          </p:cNvSpPr>
          <p:nvPr>
            <p:ph idx="1"/>
          </p:nvPr>
        </p:nvSpPr>
        <p:spPr>
          <a:xfrm>
            <a:off x="2589212" y="1514901"/>
            <a:ext cx="8915400" cy="4817660"/>
          </a:xfrm>
        </p:spPr>
        <p:txBody>
          <a:bodyPr>
            <a:noAutofit/>
          </a:bodyPr>
          <a:lstStyle/>
          <a:p>
            <a:pPr marL="0" indent="0">
              <a:buNone/>
            </a:pPr>
            <a:r>
              <a:rPr lang="tr-TR" sz="2800" dirty="0" smtClean="0"/>
              <a:t>Zekânın </a:t>
            </a:r>
            <a:r>
              <a:rPr lang="tr-TR" sz="2800" dirty="0"/>
              <a:t>gelişmesinde kullanılabilecek </a:t>
            </a:r>
            <a:r>
              <a:rPr lang="tr-TR" sz="2800" dirty="0" smtClean="0"/>
              <a:t>teknikler;</a:t>
            </a:r>
          </a:p>
          <a:p>
            <a:pPr marL="0" indent="0">
              <a:buNone/>
            </a:pPr>
            <a:endParaRPr lang="tr-TR" sz="2800" dirty="0"/>
          </a:p>
          <a:p>
            <a:pPr lvl="0"/>
            <a:r>
              <a:rPr lang="tr-TR" sz="2800" dirty="0"/>
              <a:t>Beyin fırtınası,</a:t>
            </a:r>
          </a:p>
          <a:p>
            <a:pPr lvl="0"/>
            <a:r>
              <a:rPr lang="tr-TR" sz="2800" dirty="0"/>
              <a:t>Çizelgeler hazırlama</a:t>
            </a:r>
          </a:p>
          <a:p>
            <a:pPr lvl="0"/>
            <a:r>
              <a:rPr lang="tr-TR" sz="2800" dirty="0"/>
              <a:t>Problemi harita ya da akış şeması haline getirme</a:t>
            </a:r>
          </a:p>
          <a:p>
            <a:pPr lvl="0"/>
            <a:r>
              <a:rPr lang="tr-TR" sz="2800" dirty="0"/>
              <a:t>5N 1K sorularını sorma </a:t>
            </a:r>
          </a:p>
          <a:p>
            <a:pPr lvl="0"/>
            <a:r>
              <a:rPr lang="tr-TR" sz="2800" dirty="0"/>
              <a:t>Karşılaştırma yapma</a:t>
            </a:r>
          </a:p>
          <a:p>
            <a:pPr lvl="0"/>
            <a:r>
              <a:rPr lang="tr-TR" sz="2800" dirty="0"/>
              <a:t>Konuyu açıklamak için analoji oluşturma</a:t>
            </a:r>
          </a:p>
        </p:txBody>
      </p:sp>
      <p:sp>
        <p:nvSpPr>
          <p:cNvPr id="4" name="Veri Yer Tutucusu 3"/>
          <p:cNvSpPr>
            <a:spLocks noGrp="1"/>
          </p:cNvSpPr>
          <p:nvPr>
            <p:ph type="dt" sz="half" idx="10"/>
          </p:nvPr>
        </p:nvSpPr>
        <p:spPr/>
        <p:txBody>
          <a:bodyPr/>
          <a:lstStyle/>
          <a:p>
            <a:fld id="{4160CD0A-249F-4EE4-9A71-E92483C27C5C}"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23</a:t>
            </a:fld>
            <a:endParaRPr lang="tr-TR"/>
          </a:p>
        </p:txBody>
      </p:sp>
    </p:spTree>
    <p:extLst>
      <p:ext uri="{BB962C8B-B14F-4D97-AF65-F5344CB8AC3E}">
        <p14:creationId xmlns:p14="http://schemas.microsoft.com/office/powerpoint/2010/main" val="2909932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Görsel-Uzamsal Zekâ</a:t>
            </a:r>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sz="2000" dirty="0"/>
              <a:t>Beyin sözcüklere ulaşmadan önce, imaj ve resimlerle düşünür. Görsel-uzamsal zekânın dili, renkler, şekiller, desenler, dokular, imajlar, resimler ve diğer görsel sembollerdir (</a:t>
            </a:r>
            <a:r>
              <a:rPr lang="tr-TR" sz="2000" dirty="0" err="1"/>
              <a:t>Bümen</a:t>
            </a:r>
            <a:r>
              <a:rPr lang="tr-TR" sz="2000" dirty="0"/>
              <a:t>, 2007, s. 7).</a:t>
            </a:r>
          </a:p>
          <a:p>
            <a:pPr algn="just"/>
            <a:r>
              <a:rPr lang="tr-TR" sz="2000" dirty="0"/>
              <a:t>Görsel ve uzamsal zekânın özündeki kapasiteler şunlardır: </a:t>
            </a:r>
          </a:p>
          <a:p>
            <a:pPr lvl="1" algn="just"/>
            <a:r>
              <a:rPr lang="tr-TR" dirty="0"/>
              <a:t>Aktif imgelem/hayal gücü</a:t>
            </a:r>
          </a:p>
          <a:p>
            <a:pPr lvl="1" algn="just"/>
            <a:r>
              <a:rPr lang="tr-TR" dirty="0"/>
              <a:t>Zihinsel canlandırma</a:t>
            </a:r>
          </a:p>
          <a:p>
            <a:pPr lvl="1" algn="just"/>
            <a:r>
              <a:rPr lang="tr-TR" dirty="0" smtClean="0"/>
              <a:t>Yer/yön </a:t>
            </a:r>
            <a:r>
              <a:rPr lang="tr-TR" dirty="0"/>
              <a:t>bulma</a:t>
            </a:r>
          </a:p>
          <a:p>
            <a:pPr lvl="1" algn="just"/>
            <a:r>
              <a:rPr lang="tr-TR" dirty="0"/>
              <a:t>Grafik temsili</a:t>
            </a:r>
          </a:p>
          <a:p>
            <a:pPr lvl="1" algn="just"/>
            <a:r>
              <a:rPr lang="tr-TR" dirty="0"/>
              <a:t>Uzaydaki nesneler arasındaki ilişkileri tanıma</a:t>
            </a:r>
          </a:p>
          <a:p>
            <a:pPr lvl="1" algn="just"/>
            <a:r>
              <a:rPr lang="tr-TR" dirty="0" smtClean="0"/>
              <a:t>Çeşitli </a:t>
            </a:r>
            <a:r>
              <a:rPr lang="tr-TR" dirty="0"/>
              <a:t>açılardan objeler arasındaki benzerlik ve farklılıkları tanıma (Lazear, 2000, Akt: Bümen, 2007, s.8). </a:t>
            </a:r>
          </a:p>
        </p:txBody>
      </p:sp>
      <p:sp>
        <p:nvSpPr>
          <p:cNvPr id="4" name="Veri Yer Tutucusu 3"/>
          <p:cNvSpPr>
            <a:spLocks noGrp="1"/>
          </p:cNvSpPr>
          <p:nvPr>
            <p:ph type="dt" sz="half" idx="10"/>
          </p:nvPr>
        </p:nvSpPr>
        <p:spPr/>
        <p:txBody>
          <a:bodyPr/>
          <a:lstStyle/>
          <a:p>
            <a:fld id="{79A7DB09-4EAD-4224-A379-884B35EC4599}"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24</a:t>
            </a:fld>
            <a:endParaRPr lang="tr-TR"/>
          </a:p>
        </p:txBody>
      </p:sp>
    </p:spTree>
    <p:extLst>
      <p:ext uri="{BB962C8B-B14F-4D97-AF65-F5344CB8AC3E}">
        <p14:creationId xmlns:p14="http://schemas.microsoft.com/office/powerpoint/2010/main" val="3388703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marL="0" indent="0">
              <a:buNone/>
            </a:pPr>
            <a:r>
              <a:rPr lang="tr-TR" sz="2800" dirty="0" smtClean="0"/>
              <a:t>Zekânın </a:t>
            </a:r>
            <a:r>
              <a:rPr lang="tr-TR" sz="2800" dirty="0"/>
              <a:t>gelişmesinde kullanılabilecek </a:t>
            </a:r>
            <a:r>
              <a:rPr lang="tr-TR" sz="2800" dirty="0" smtClean="0"/>
              <a:t>teknikler;</a:t>
            </a:r>
          </a:p>
          <a:p>
            <a:pPr marL="0" indent="0">
              <a:buNone/>
            </a:pPr>
            <a:endParaRPr lang="tr-TR" sz="2800" dirty="0"/>
          </a:p>
          <a:p>
            <a:pPr lvl="0"/>
            <a:r>
              <a:rPr lang="tr-TR" sz="2400" dirty="0"/>
              <a:t>Karikatür çizme,</a:t>
            </a:r>
          </a:p>
          <a:p>
            <a:pPr lvl="0"/>
            <a:r>
              <a:rPr lang="tr-TR" sz="2400" dirty="0"/>
              <a:t>Fikirleri tablo haline getirme</a:t>
            </a:r>
          </a:p>
          <a:p>
            <a:pPr lvl="0"/>
            <a:r>
              <a:rPr lang="tr-TR" sz="2400" dirty="0"/>
              <a:t>Yapboz hazırlama</a:t>
            </a:r>
          </a:p>
          <a:p>
            <a:pPr lvl="0"/>
            <a:r>
              <a:rPr lang="tr-TR" sz="2400" dirty="0"/>
              <a:t>Konuşulan ya da okunan şeyin resmini yapma</a:t>
            </a:r>
          </a:p>
          <a:p>
            <a:pPr lvl="0"/>
            <a:r>
              <a:rPr lang="tr-TR" sz="2400" dirty="0"/>
              <a:t>Zihin haritası ya da kavram haritası yapma</a:t>
            </a:r>
          </a:p>
          <a:p>
            <a:pPr lvl="0"/>
            <a:r>
              <a:rPr lang="tr-TR" sz="2400" dirty="0"/>
              <a:t>Video izleme</a:t>
            </a:r>
          </a:p>
          <a:p>
            <a:pPr lvl="0"/>
            <a:r>
              <a:rPr lang="tr-TR" sz="2400" dirty="0"/>
              <a:t>Poster hazırlama</a:t>
            </a:r>
          </a:p>
          <a:p>
            <a:pPr lvl="0"/>
            <a:r>
              <a:rPr lang="tr-TR" sz="2400" dirty="0"/>
              <a:t>Harita, tablo, şekil inceleme</a:t>
            </a:r>
          </a:p>
        </p:txBody>
      </p:sp>
      <p:sp>
        <p:nvSpPr>
          <p:cNvPr id="4" name="Veri Yer Tutucusu 3"/>
          <p:cNvSpPr>
            <a:spLocks noGrp="1"/>
          </p:cNvSpPr>
          <p:nvPr>
            <p:ph type="dt" sz="half" idx="10"/>
          </p:nvPr>
        </p:nvSpPr>
        <p:spPr/>
        <p:txBody>
          <a:bodyPr/>
          <a:lstStyle/>
          <a:p>
            <a:fld id="{154F689A-CF3C-4BB8-9607-BE225270F018}"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25</a:t>
            </a:fld>
            <a:endParaRPr lang="tr-TR"/>
          </a:p>
        </p:txBody>
      </p:sp>
      <p:sp>
        <p:nvSpPr>
          <p:cNvPr id="7" name="Unvan 1"/>
          <p:cNvSpPr txBox="1">
            <a:spLocks/>
          </p:cNvSpPr>
          <p:nvPr/>
        </p:nvSpPr>
        <p:spPr>
          <a:xfrm>
            <a:off x="2023066" y="512462"/>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smtClean="0"/>
              <a:t>Görsel-Uzamsal Zekâ</a:t>
            </a:r>
            <a:endParaRPr lang="tr-TR" dirty="0"/>
          </a:p>
        </p:txBody>
      </p:sp>
    </p:spTree>
    <p:extLst>
      <p:ext uri="{BB962C8B-B14F-4D97-AF65-F5344CB8AC3E}">
        <p14:creationId xmlns:p14="http://schemas.microsoft.com/office/powerpoint/2010/main" val="2701482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i="1" dirty="0"/>
              <a:t>Müzikal </a:t>
            </a:r>
            <a:r>
              <a:rPr lang="tr-TR" b="1" i="1" dirty="0" smtClean="0"/>
              <a:t>Zekâ</a:t>
            </a:r>
            <a:endParaRPr lang="tr-TR" dirty="0"/>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sz="2000" dirty="0"/>
              <a:t>Bu zekâ aslında bireylerin </a:t>
            </a:r>
            <a:r>
              <a:rPr lang="tr-TR" sz="2000" dirty="0" smtClean="0"/>
              <a:t>doğmadan </a:t>
            </a:r>
            <a:r>
              <a:rPr lang="tr-TR" sz="2000" dirty="0"/>
              <a:t>önce gelişmeye başlayan ilk zekâsıdır. Çünkü sesler anne karnındayken duyulmaya başlar (</a:t>
            </a:r>
            <a:r>
              <a:rPr lang="tr-TR" sz="2000" dirty="0" err="1"/>
              <a:t>Bümen</a:t>
            </a:r>
            <a:r>
              <a:rPr lang="tr-TR" sz="2000" dirty="0"/>
              <a:t>, 2007, s.8). </a:t>
            </a:r>
          </a:p>
          <a:p>
            <a:pPr algn="just"/>
            <a:r>
              <a:rPr lang="tr-TR" sz="2000" dirty="0"/>
              <a:t>Müzikal zekânın özündeki kapasiteler şunlardır; </a:t>
            </a:r>
          </a:p>
          <a:p>
            <a:pPr lvl="1" algn="just"/>
            <a:r>
              <a:rPr lang="tr-TR" dirty="0"/>
              <a:t>Müziğin ve ritmin yapısına değer verme</a:t>
            </a:r>
          </a:p>
          <a:p>
            <a:pPr lvl="1" algn="just"/>
            <a:r>
              <a:rPr lang="tr-TR" dirty="0"/>
              <a:t>Müzikle ilgili şemalar oluşturma</a:t>
            </a:r>
          </a:p>
          <a:p>
            <a:pPr lvl="1" algn="just"/>
            <a:r>
              <a:rPr lang="tr-TR" dirty="0"/>
              <a:t>Seslere karşı duyarlılık</a:t>
            </a:r>
          </a:p>
          <a:p>
            <a:pPr lvl="1" algn="just"/>
            <a:r>
              <a:rPr lang="tr-TR" dirty="0"/>
              <a:t>Melodi, ritim ve sesleri taklit etme, tanıma ve yaratma</a:t>
            </a:r>
          </a:p>
          <a:p>
            <a:pPr lvl="1" algn="just"/>
            <a:r>
              <a:rPr lang="tr-TR" dirty="0"/>
              <a:t>Ton ve ritimlerin değişik özelliklerini kullanma</a:t>
            </a:r>
          </a:p>
        </p:txBody>
      </p:sp>
      <p:sp>
        <p:nvSpPr>
          <p:cNvPr id="4" name="Veri Yer Tutucusu 3"/>
          <p:cNvSpPr>
            <a:spLocks noGrp="1"/>
          </p:cNvSpPr>
          <p:nvPr>
            <p:ph type="dt" sz="half" idx="10"/>
          </p:nvPr>
        </p:nvSpPr>
        <p:spPr/>
        <p:txBody>
          <a:bodyPr/>
          <a:lstStyle/>
          <a:p>
            <a:fld id="{CEF092F9-CC0F-4DD9-A980-2922C93A3958}"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26</a:t>
            </a:fld>
            <a:endParaRPr lang="tr-TR"/>
          </a:p>
        </p:txBody>
      </p:sp>
    </p:spTree>
    <p:extLst>
      <p:ext uri="{BB962C8B-B14F-4D97-AF65-F5344CB8AC3E}">
        <p14:creationId xmlns:p14="http://schemas.microsoft.com/office/powerpoint/2010/main" val="650279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marL="0" indent="0">
              <a:buNone/>
            </a:pPr>
            <a:r>
              <a:rPr lang="tr-TR" sz="2800" dirty="0" smtClean="0"/>
              <a:t>Zekânın </a:t>
            </a:r>
            <a:r>
              <a:rPr lang="tr-TR" sz="2800" dirty="0"/>
              <a:t>gelişmesinde kullanılabilecek </a:t>
            </a:r>
            <a:r>
              <a:rPr lang="tr-TR" sz="2800" dirty="0" smtClean="0"/>
              <a:t>teknikler;</a:t>
            </a:r>
          </a:p>
          <a:p>
            <a:pPr marL="0" indent="0">
              <a:buNone/>
            </a:pPr>
            <a:endParaRPr lang="tr-TR" sz="2800" dirty="0"/>
          </a:p>
          <a:p>
            <a:pPr lvl="0"/>
            <a:r>
              <a:rPr lang="tr-TR" sz="2400" dirty="0"/>
              <a:t>Dinlenen müziğin yarattığı duyguları ifade etme,</a:t>
            </a:r>
          </a:p>
          <a:p>
            <a:pPr lvl="0"/>
            <a:r>
              <a:rPr lang="tr-TR" sz="2400" dirty="0"/>
              <a:t>Ritim yaratma</a:t>
            </a:r>
          </a:p>
          <a:p>
            <a:pPr lvl="0"/>
            <a:r>
              <a:rPr lang="tr-TR" sz="2400" dirty="0"/>
              <a:t>Konuyla ilgili müzik dinleme</a:t>
            </a:r>
          </a:p>
          <a:p>
            <a:pPr lvl="0"/>
            <a:r>
              <a:rPr lang="tr-TR" sz="2400" dirty="0"/>
              <a:t>Okurken ya da yazarken ritim tutma</a:t>
            </a:r>
          </a:p>
          <a:p>
            <a:pPr lvl="0"/>
            <a:r>
              <a:rPr lang="tr-TR" sz="2400" dirty="0"/>
              <a:t>Kafiye bulma</a:t>
            </a:r>
          </a:p>
          <a:p>
            <a:pPr lvl="0"/>
            <a:r>
              <a:rPr lang="tr-TR" sz="2400" dirty="0"/>
              <a:t>Konuyu müzik eşliğinde sunma</a:t>
            </a:r>
          </a:p>
        </p:txBody>
      </p:sp>
      <p:sp>
        <p:nvSpPr>
          <p:cNvPr id="4" name="Veri Yer Tutucusu 3"/>
          <p:cNvSpPr>
            <a:spLocks noGrp="1"/>
          </p:cNvSpPr>
          <p:nvPr>
            <p:ph type="dt" sz="half" idx="10"/>
          </p:nvPr>
        </p:nvSpPr>
        <p:spPr/>
        <p:txBody>
          <a:bodyPr/>
          <a:lstStyle/>
          <a:p>
            <a:fld id="{60FC44C8-65CD-4D4F-9697-C0C9781525BB}"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27</a:t>
            </a:fld>
            <a:endParaRPr lang="tr-TR"/>
          </a:p>
        </p:txBody>
      </p:sp>
      <p:sp>
        <p:nvSpPr>
          <p:cNvPr id="7" name="Unvan 1"/>
          <p:cNvSpPr txBox="1">
            <a:spLocks/>
          </p:cNvSpPr>
          <p:nvPr/>
        </p:nvSpPr>
        <p:spPr>
          <a:xfrm>
            <a:off x="2023066" y="512462"/>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i="1" dirty="0"/>
              <a:t>Müzikal Zekâ</a:t>
            </a:r>
            <a:endParaRPr lang="tr-TR" dirty="0"/>
          </a:p>
        </p:txBody>
      </p:sp>
    </p:spTree>
    <p:extLst>
      <p:ext uri="{BB962C8B-B14F-4D97-AF65-F5344CB8AC3E}">
        <p14:creationId xmlns:p14="http://schemas.microsoft.com/office/powerpoint/2010/main" val="22914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22519"/>
          </a:xfrm>
        </p:spPr>
        <p:txBody>
          <a:bodyPr/>
          <a:lstStyle/>
          <a:p>
            <a:r>
              <a:rPr lang="tr-TR" b="1" i="1" dirty="0"/>
              <a:t>Bedensel-</a:t>
            </a:r>
            <a:r>
              <a:rPr lang="tr-TR" b="1" i="1" dirty="0" err="1"/>
              <a:t>Kinestetik</a:t>
            </a:r>
            <a:r>
              <a:rPr lang="tr-TR" b="1" i="1" dirty="0"/>
              <a:t> </a:t>
            </a:r>
            <a:r>
              <a:rPr lang="tr-TR" b="1" i="1" dirty="0" smtClean="0"/>
              <a:t>Zekâ</a:t>
            </a:r>
            <a:endParaRPr lang="tr-TR" dirty="0"/>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dirty="0"/>
              <a:t>Bu zekâ tüm vücut ve eller ile ilgili zekâdır. Vücut hareketlerini kontrol etmeyi ve yorumlamayı, fiziksel nesneleri manipüle etmeyi ve vücut ile zihin arasında bir uyum oluşturmayı sağlar (</a:t>
            </a:r>
            <a:r>
              <a:rPr lang="tr-TR" dirty="0" err="1"/>
              <a:t>Bümen</a:t>
            </a:r>
            <a:r>
              <a:rPr lang="tr-TR" dirty="0"/>
              <a:t>, 2007, s. 9).</a:t>
            </a:r>
          </a:p>
          <a:p>
            <a:pPr algn="just"/>
            <a:r>
              <a:rPr lang="tr-TR" dirty="0" smtClean="0"/>
              <a:t>Bu </a:t>
            </a:r>
            <a:r>
              <a:rPr lang="tr-TR" dirty="0"/>
              <a:t>zekânın gelişimini sadece atletik yapıda olanlarla sınırlamak yanlış olur. Bir cerrahın açık kalp ameliyatı yaparken gösterdiği ince-devinim kontörlü de bu zekânın gelişimine örnektir (</a:t>
            </a:r>
            <a:r>
              <a:rPr lang="tr-TR" dirty="0" err="1"/>
              <a:t>Bümen</a:t>
            </a:r>
            <a:r>
              <a:rPr lang="tr-TR" dirty="0"/>
              <a:t>, 2007, s. 9).</a:t>
            </a:r>
          </a:p>
          <a:p>
            <a:pPr algn="just"/>
            <a:r>
              <a:rPr lang="tr-TR" dirty="0" smtClean="0"/>
              <a:t>Bedensel </a:t>
            </a:r>
            <a:r>
              <a:rPr lang="tr-TR" dirty="0"/>
              <a:t>ve </a:t>
            </a:r>
            <a:r>
              <a:rPr lang="tr-TR" dirty="0" err="1"/>
              <a:t>Kinestetik</a:t>
            </a:r>
            <a:r>
              <a:rPr lang="tr-TR" dirty="0"/>
              <a:t> zekânın özündeki kapasiteler şunlardır; </a:t>
            </a:r>
          </a:p>
          <a:p>
            <a:pPr lvl="2" algn="just"/>
            <a:r>
              <a:rPr lang="tr-TR" dirty="0"/>
              <a:t>Vücut hareketlerini kontrol etme</a:t>
            </a:r>
          </a:p>
          <a:p>
            <a:pPr lvl="2" algn="just"/>
            <a:r>
              <a:rPr lang="tr-TR" dirty="0" smtClean="0"/>
              <a:t>Bedenin </a:t>
            </a:r>
            <a:r>
              <a:rPr lang="tr-TR" dirty="0"/>
              <a:t>farkında olma</a:t>
            </a:r>
          </a:p>
          <a:p>
            <a:pPr lvl="2" algn="just"/>
            <a:r>
              <a:rPr lang="tr-TR" dirty="0"/>
              <a:t>Zihin ve beden arasında güçlü bir bağ kurma</a:t>
            </a:r>
          </a:p>
          <a:p>
            <a:pPr lvl="2" algn="just"/>
            <a:r>
              <a:rPr lang="tr-TR" dirty="0"/>
              <a:t>Pantomim yetenekleri</a:t>
            </a:r>
          </a:p>
          <a:p>
            <a:pPr lvl="2" algn="just"/>
            <a:r>
              <a:rPr lang="tr-TR" dirty="0"/>
              <a:t>Bedeni tümüyle iyi kullanma (</a:t>
            </a:r>
            <a:r>
              <a:rPr lang="tr-TR" dirty="0" err="1"/>
              <a:t>Lazear</a:t>
            </a:r>
            <a:r>
              <a:rPr lang="tr-TR" dirty="0"/>
              <a:t>, 2000, </a:t>
            </a:r>
            <a:r>
              <a:rPr lang="tr-TR" dirty="0" err="1"/>
              <a:t>Akt</a:t>
            </a:r>
            <a:r>
              <a:rPr lang="tr-TR" dirty="0"/>
              <a:t>: </a:t>
            </a:r>
            <a:r>
              <a:rPr lang="tr-TR" dirty="0" err="1"/>
              <a:t>Bümen</a:t>
            </a:r>
            <a:r>
              <a:rPr lang="tr-TR" dirty="0"/>
              <a:t>, 2007, s.10). </a:t>
            </a:r>
          </a:p>
        </p:txBody>
      </p:sp>
      <p:sp>
        <p:nvSpPr>
          <p:cNvPr id="4" name="Veri Yer Tutucusu 3"/>
          <p:cNvSpPr>
            <a:spLocks noGrp="1"/>
          </p:cNvSpPr>
          <p:nvPr>
            <p:ph type="dt" sz="half" idx="10"/>
          </p:nvPr>
        </p:nvSpPr>
        <p:spPr/>
        <p:txBody>
          <a:bodyPr/>
          <a:lstStyle/>
          <a:p>
            <a:fld id="{7C43C705-9772-45BD-AA2D-CBA32E86A5AE}"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28</a:t>
            </a:fld>
            <a:endParaRPr lang="tr-TR"/>
          </a:p>
        </p:txBody>
      </p:sp>
    </p:spTree>
    <p:extLst>
      <p:ext uri="{BB962C8B-B14F-4D97-AF65-F5344CB8AC3E}">
        <p14:creationId xmlns:p14="http://schemas.microsoft.com/office/powerpoint/2010/main" val="689356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marL="0" indent="0">
              <a:buNone/>
            </a:pPr>
            <a:r>
              <a:rPr lang="tr-TR" sz="2800" dirty="0" smtClean="0"/>
              <a:t>Zekânın </a:t>
            </a:r>
            <a:r>
              <a:rPr lang="tr-TR" sz="2800" dirty="0"/>
              <a:t>gelişmesinde kullanılabilecek </a:t>
            </a:r>
            <a:r>
              <a:rPr lang="tr-TR" sz="2800" dirty="0" smtClean="0"/>
              <a:t>teknikler;</a:t>
            </a:r>
          </a:p>
          <a:p>
            <a:pPr marL="0" indent="0">
              <a:buNone/>
            </a:pPr>
            <a:endParaRPr lang="tr-TR" sz="2800" dirty="0"/>
          </a:p>
          <a:p>
            <a:pPr lvl="0"/>
            <a:r>
              <a:rPr lang="tr-TR" sz="2400" dirty="0"/>
              <a:t>Heykel yapma</a:t>
            </a:r>
          </a:p>
          <a:p>
            <a:pPr lvl="0"/>
            <a:r>
              <a:rPr lang="tr-TR" sz="2400" dirty="0"/>
              <a:t>Koreografi hazırlama</a:t>
            </a:r>
          </a:p>
          <a:p>
            <a:pPr lvl="0"/>
            <a:r>
              <a:rPr lang="tr-TR" sz="2400" dirty="0"/>
              <a:t>Dans etme</a:t>
            </a:r>
          </a:p>
          <a:p>
            <a:pPr lvl="0"/>
            <a:r>
              <a:rPr lang="tr-TR" sz="2400" dirty="0"/>
              <a:t>Drama yapma</a:t>
            </a:r>
          </a:p>
        </p:txBody>
      </p:sp>
      <p:sp>
        <p:nvSpPr>
          <p:cNvPr id="4" name="Veri Yer Tutucusu 3"/>
          <p:cNvSpPr>
            <a:spLocks noGrp="1"/>
          </p:cNvSpPr>
          <p:nvPr>
            <p:ph type="dt" sz="half" idx="10"/>
          </p:nvPr>
        </p:nvSpPr>
        <p:spPr/>
        <p:txBody>
          <a:bodyPr/>
          <a:lstStyle/>
          <a:p>
            <a:fld id="{8EDD663C-5333-46BD-8880-FF6DAF8B3C5C}"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29</a:t>
            </a:fld>
            <a:endParaRPr lang="tr-TR"/>
          </a:p>
        </p:txBody>
      </p:sp>
      <p:sp>
        <p:nvSpPr>
          <p:cNvPr id="6" name="Unvan 1"/>
          <p:cNvSpPr>
            <a:spLocks noGrp="1"/>
          </p:cNvSpPr>
          <p:nvPr>
            <p:ph type="title"/>
          </p:nvPr>
        </p:nvSpPr>
        <p:spPr>
          <a:xfrm>
            <a:off x="2592925" y="624110"/>
            <a:ext cx="8911687" cy="722519"/>
          </a:xfrm>
        </p:spPr>
        <p:txBody>
          <a:bodyPr/>
          <a:lstStyle/>
          <a:p>
            <a:r>
              <a:rPr lang="tr-TR" b="1" i="1" dirty="0"/>
              <a:t>Bedensel-</a:t>
            </a:r>
            <a:r>
              <a:rPr lang="tr-TR" b="1" i="1" dirty="0" err="1"/>
              <a:t>Kinestetik</a:t>
            </a:r>
            <a:r>
              <a:rPr lang="tr-TR" b="1" i="1" dirty="0"/>
              <a:t> </a:t>
            </a:r>
            <a:r>
              <a:rPr lang="tr-TR" b="1" i="1" dirty="0" smtClean="0"/>
              <a:t>Zekâ</a:t>
            </a:r>
            <a:endParaRPr lang="tr-TR" dirty="0"/>
          </a:p>
        </p:txBody>
      </p:sp>
    </p:spTree>
    <p:extLst>
      <p:ext uri="{BB962C8B-B14F-4D97-AF65-F5344CB8AC3E}">
        <p14:creationId xmlns:p14="http://schemas.microsoft.com/office/powerpoint/2010/main" val="261675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1552575" y="14288"/>
            <a:ext cx="3600450" cy="6800850"/>
            <a:chOff x="18" y="9"/>
            <a:chExt cx="2268" cy="4284"/>
          </a:xfrm>
        </p:grpSpPr>
        <p:pic>
          <p:nvPicPr>
            <p:cNvPr id="37891"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37892"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37893"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37894"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37895"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37896"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37897"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37898"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37899" name="Text Box 11"/>
          <p:cNvSpPr txBox="1">
            <a:spLocks noChangeArrowheads="1"/>
          </p:cNvSpPr>
          <p:nvPr/>
        </p:nvSpPr>
        <p:spPr bwMode="auto">
          <a:xfrm>
            <a:off x="4038600" y="3275014"/>
            <a:ext cx="60960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2800">
                <a:effectLst>
                  <a:outerShdw blurRad="38100" dist="38100" dir="2700000" algn="tl">
                    <a:srgbClr val="C0C0C0"/>
                  </a:outerShdw>
                </a:effectLst>
                <a:latin typeface="Comic Sans MS" panose="030F0702030302020204" pitchFamily="66" charset="0"/>
              </a:rPr>
              <a:t>Anne, baba ve iki çocuktan oluşan bir aile bir tünelin başına gelmişler ve karşıya geçmeleri gerekiyor.</a:t>
            </a:r>
          </a:p>
        </p:txBody>
      </p:sp>
      <p:sp>
        <p:nvSpPr>
          <p:cNvPr id="37900"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37901"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77050" y="935038"/>
            <a:ext cx="3028950" cy="1636712"/>
          </a:xfrm>
          <a:prstGeom prst="rect">
            <a:avLst/>
          </a:prstGeom>
          <a:noFill/>
          <a:extLst>
            <a:ext uri="{909E8E84-426E-40DD-AFC4-6F175D3DCCD1}">
              <a14:hiddenFill xmlns:a14="http://schemas.microsoft.com/office/drawing/2010/main">
                <a:solidFill>
                  <a:srgbClr val="FFFFFF"/>
                </a:solidFill>
              </a14:hiddenFill>
            </a:ext>
          </a:extLst>
        </p:spPr>
      </p:pic>
      <p:pic>
        <p:nvPicPr>
          <p:cNvPr id="37902"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00" y="990600"/>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7903"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6426" y="990600"/>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7904"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1" y="1524000"/>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37905"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71913" y="1509713"/>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p:cNvSpPr>
            <a:spLocks noGrp="1"/>
          </p:cNvSpPr>
          <p:nvPr>
            <p:ph type="dt" sz="half" idx="10"/>
          </p:nvPr>
        </p:nvSpPr>
        <p:spPr/>
        <p:txBody>
          <a:bodyPr/>
          <a:lstStyle/>
          <a:p>
            <a:fld id="{75E6D8B9-60A5-44AF-8B88-C835B040F88F}"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3</a:t>
            </a:fld>
            <a:endParaRPr lang="tr-TR"/>
          </a:p>
        </p:txBody>
      </p:sp>
    </p:spTree>
    <p:extLst>
      <p:ext uri="{BB962C8B-B14F-4D97-AF65-F5344CB8AC3E}">
        <p14:creationId xmlns:p14="http://schemas.microsoft.com/office/powerpoint/2010/main" val="3097875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7902"/>
                                        </p:tgtEl>
                                        <p:attrNameLst>
                                          <p:attrName>style.visibility</p:attrName>
                                        </p:attrNameLst>
                                      </p:cBhvr>
                                      <p:to>
                                        <p:strVal val="visible"/>
                                      </p:to>
                                    </p:set>
                                    <p:anim calcmode="lin" valueType="num">
                                      <p:cBhvr>
                                        <p:cTn id="7" dur="500" fill="hold"/>
                                        <p:tgtEl>
                                          <p:spTgt spid="37902"/>
                                        </p:tgtEl>
                                        <p:attrNameLst>
                                          <p:attrName>ppt_w</p:attrName>
                                        </p:attrNameLst>
                                      </p:cBhvr>
                                      <p:tavLst>
                                        <p:tav tm="0">
                                          <p:val>
                                            <p:fltVal val="0"/>
                                          </p:val>
                                        </p:tav>
                                        <p:tav tm="100000">
                                          <p:val>
                                            <p:strVal val="#ppt_w"/>
                                          </p:val>
                                        </p:tav>
                                      </p:tavLst>
                                    </p:anim>
                                    <p:anim calcmode="lin" valueType="num">
                                      <p:cBhvr>
                                        <p:cTn id="8" dur="500" fill="hold"/>
                                        <p:tgtEl>
                                          <p:spTgt spid="37902"/>
                                        </p:tgtEl>
                                        <p:attrNameLst>
                                          <p:attrName>ppt_h</p:attrName>
                                        </p:attrNameLst>
                                      </p:cBhvr>
                                      <p:tavLst>
                                        <p:tav tm="0">
                                          <p:val>
                                            <p:fltVal val="0"/>
                                          </p:val>
                                        </p:tav>
                                        <p:tav tm="100000">
                                          <p:val>
                                            <p:strVal val="#ppt_h"/>
                                          </p:val>
                                        </p:tav>
                                      </p:tavLst>
                                    </p:anim>
                                    <p:animEffect transition="in" filter="fade">
                                      <p:cBhvr>
                                        <p:cTn id="9" dur="500"/>
                                        <p:tgtEl>
                                          <p:spTgt spid="379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7903"/>
                                        </p:tgtEl>
                                        <p:attrNameLst>
                                          <p:attrName>style.visibility</p:attrName>
                                        </p:attrNameLst>
                                      </p:cBhvr>
                                      <p:to>
                                        <p:strVal val="visible"/>
                                      </p:to>
                                    </p:set>
                                    <p:anim calcmode="lin" valueType="num">
                                      <p:cBhvr>
                                        <p:cTn id="14" dur="500" fill="hold"/>
                                        <p:tgtEl>
                                          <p:spTgt spid="37903"/>
                                        </p:tgtEl>
                                        <p:attrNameLst>
                                          <p:attrName>ppt_w</p:attrName>
                                        </p:attrNameLst>
                                      </p:cBhvr>
                                      <p:tavLst>
                                        <p:tav tm="0">
                                          <p:val>
                                            <p:fltVal val="0"/>
                                          </p:val>
                                        </p:tav>
                                        <p:tav tm="100000">
                                          <p:val>
                                            <p:strVal val="#ppt_w"/>
                                          </p:val>
                                        </p:tav>
                                      </p:tavLst>
                                    </p:anim>
                                    <p:anim calcmode="lin" valueType="num">
                                      <p:cBhvr>
                                        <p:cTn id="15" dur="500" fill="hold"/>
                                        <p:tgtEl>
                                          <p:spTgt spid="37903"/>
                                        </p:tgtEl>
                                        <p:attrNameLst>
                                          <p:attrName>ppt_h</p:attrName>
                                        </p:attrNameLst>
                                      </p:cBhvr>
                                      <p:tavLst>
                                        <p:tav tm="0">
                                          <p:val>
                                            <p:fltVal val="0"/>
                                          </p:val>
                                        </p:tav>
                                        <p:tav tm="100000">
                                          <p:val>
                                            <p:strVal val="#ppt_h"/>
                                          </p:val>
                                        </p:tav>
                                      </p:tavLst>
                                    </p:anim>
                                    <p:animEffect transition="in" filter="fade">
                                      <p:cBhvr>
                                        <p:cTn id="16" dur="500"/>
                                        <p:tgtEl>
                                          <p:spTgt spid="3790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37905"/>
                                        </p:tgtEl>
                                        <p:attrNameLst>
                                          <p:attrName>style.visibility</p:attrName>
                                        </p:attrNameLst>
                                      </p:cBhvr>
                                      <p:to>
                                        <p:strVal val="visible"/>
                                      </p:to>
                                    </p:set>
                                    <p:anim calcmode="lin" valueType="num">
                                      <p:cBhvr>
                                        <p:cTn id="21" dur="500" fill="hold"/>
                                        <p:tgtEl>
                                          <p:spTgt spid="37905"/>
                                        </p:tgtEl>
                                        <p:attrNameLst>
                                          <p:attrName>ppt_w</p:attrName>
                                        </p:attrNameLst>
                                      </p:cBhvr>
                                      <p:tavLst>
                                        <p:tav tm="0">
                                          <p:val>
                                            <p:fltVal val="0"/>
                                          </p:val>
                                        </p:tav>
                                        <p:tav tm="100000">
                                          <p:val>
                                            <p:strVal val="#ppt_w"/>
                                          </p:val>
                                        </p:tav>
                                      </p:tavLst>
                                    </p:anim>
                                    <p:anim calcmode="lin" valueType="num">
                                      <p:cBhvr>
                                        <p:cTn id="22" dur="500" fill="hold"/>
                                        <p:tgtEl>
                                          <p:spTgt spid="37905"/>
                                        </p:tgtEl>
                                        <p:attrNameLst>
                                          <p:attrName>ppt_h</p:attrName>
                                        </p:attrNameLst>
                                      </p:cBhvr>
                                      <p:tavLst>
                                        <p:tav tm="0">
                                          <p:val>
                                            <p:fltVal val="0"/>
                                          </p:val>
                                        </p:tav>
                                        <p:tav tm="100000">
                                          <p:val>
                                            <p:strVal val="#ppt_h"/>
                                          </p:val>
                                        </p:tav>
                                      </p:tavLst>
                                    </p:anim>
                                    <p:animEffect transition="in" filter="fade">
                                      <p:cBhvr>
                                        <p:cTn id="23" dur="500"/>
                                        <p:tgtEl>
                                          <p:spTgt spid="37905"/>
                                        </p:tgtEl>
                                      </p:cBhvr>
                                    </p:animEffect>
                                  </p:childTnLst>
                                </p:cTn>
                              </p:par>
                              <p:par>
                                <p:cTn id="24" presetID="53" presetClass="entr" presetSubtype="0" fill="hold" nodeType="withEffect">
                                  <p:stCondLst>
                                    <p:cond delay="0"/>
                                  </p:stCondLst>
                                  <p:childTnLst>
                                    <p:set>
                                      <p:cBhvr>
                                        <p:cTn id="25" dur="1" fill="hold">
                                          <p:stCondLst>
                                            <p:cond delay="0"/>
                                          </p:stCondLst>
                                        </p:cTn>
                                        <p:tgtEl>
                                          <p:spTgt spid="37904"/>
                                        </p:tgtEl>
                                        <p:attrNameLst>
                                          <p:attrName>style.visibility</p:attrName>
                                        </p:attrNameLst>
                                      </p:cBhvr>
                                      <p:to>
                                        <p:strVal val="visible"/>
                                      </p:to>
                                    </p:set>
                                    <p:anim calcmode="lin" valueType="num">
                                      <p:cBhvr>
                                        <p:cTn id="26" dur="500" fill="hold"/>
                                        <p:tgtEl>
                                          <p:spTgt spid="37904"/>
                                        </p:tgtEl>
                                        <p:attrNameLst>
                                          <p:attrName>ppt_w</p:attrName>
                                        </p:attrNameLst>
                                      </p:cBhvr>
                                      <p:tavLst>
                                        <p:tav tm="0">
                                          <p:val>
                                            <p:fltVal val="0"/>
                                          </p:val>
                                        </p:tav>
                                        <p:tav tm="100000">
                                          <p:val>
                                            <p:strVal val="#ppt_w"/>
                                          </p:val>
                                        </p:tav>
                                      </p:tavLst>
                                    </p:anim>
                                    <p:anim calcmode="lin" valueType="num">
                                      <p:cBhvr>
                                        <p:cTn id="27" dur="500" fill="hold"/>
                                        <p:tgtEl>
                                          <p:spTgt spid="37904"/>
                                        </p:tgtEl>
                                        <p:attrNameLst>
                                          <p:attrName>ppt_h</p:attrName>
                                        </p:attrNameLst>
                                      </p:cBhvr>
                                      <p:tavLst>
                                        <p:tav tm="0">
                                          <p:val>
                                            <p:fltVal val="0"/>
                                          </p:val>
                                        </p:tav>
                                        <p:tav tm="100000">
                                          <p:val>
                                            <p:strVal val="#ppt_h"/>
                                          </p:val>
                                        </p:tav>
                                      </p:tavLst>
                                    </p:anim>
                                    <p:animEffect transition="in" filter="fade">
                                      <p:cBhvr>
                                        <p:cTn id="28" dur="500"/>
                                        <p:tgtEl>
                                          <p:spTgt spid="3790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nodeType="clickEffect">
                                  <p:stCondLst>
                                    <p:cond delay="0"/>
                                  </p:stCondLst>
                                  <p:childTnLst>
                                    <p:set>
                                      <p:cBhvr>
                                        <p:cTn id="32" dur="1" fill="hold">
                                          <p:stCondLst>
                                            <p:cond delay="0"/>
                                          </p:stCondLst>
                                        </p:cTn>
                                        <p:tgtEl>
                                          <p:spTgt spid="37901"/>
                                        </p:tgtEl>
                                        <p:attrNameLst>
                                          <p:attrName>style.visibility</p:attrName>
                                        </p:attrNameLst>
                                      </p:cBhvr>
                                      <p:to>
                                        <p:strVal val="visible"/>
                                      </p:to>
                                    </p:set>
                                    <p:anim calcmode="lin" valueType="num">
                                      <p:cBhvr>
                                        <p:cTn id="33" dur="500" fill="hold"/>
                                        <p:tgtEl>
                                          <p:spTgt spid="37901"/>
                                        </p:tgtEl>
                                        <p:attrNameLst>
                                          <p:attrName>ppt_w</p:attrName>
                                        </p:attrNameLst>
                                      </p:cBhvr>
                                      <p:tavLst>
                                        <p:tav tm="0">
                                          <p:val>
                                            <p:fltVal val="0"/>
                                          </p:val>
                                        </p:tav>
                                        <p:tav tm="100000">
                                          <p:val>
                                            <p:strVal val="#ppt_w"/>
                                          </p:val>
                                        </p:tav>
                                      </p:tavLst>
                                    </p:anim>
                                    <p:anim calcmode="lin" valueType="num">
                                      <p:cBhvr>
                                        <p:cTn id="34" dur="500" fill="hold"/>
                                        <p:tgtEl>
                                          <p:spTgt spid="37901"/>
                                        </p:tgtEl>
                                        <p:attrNameLst>
                                          <p:attrName>ppt_h</p:attrName>
                                        </p:attrNameLst>
                                      </p:cBhvr>
                                      <p:tavLst>
                                        <p:tav tm="0">
                                          <p:val>
                                            <p:fltVal val="0"/>
                                          </p:val>
                                        </p:tav>
                                        <p:tav tm="100000">
                                          <p:val>
                                            <p:strVal val="#ppt_h"/>
                                          </p:val>
                                        </p:tav>
                                      </p:tavLst>
                                    </p:anim>
                                    <p:animEffect transition="in" filter="fade">
                                      <p:cBhvr>
                                        <p:cTn id="35" dur="500"/>
                                        <p:tgtEl>
                                          <p:spTgt spid="37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22519"/>
          </a:xfrm>
        </p:spPr>
        <p:txBody>
          <a:bodyPr>
            <a:normAutofit/>
          </a:bodyPr>
          <a:lstStyle/>
          <a:p>
            <a:pPr lvl="0"/>
            <a:r>
              <a:rPr lang="tr-TR" b="1" i="1" dirty="0"/>
              <a:t>Sosyal </a:t>
            </a:r>
            <a:r>
              <a:rPr lang="tr-TR" b="1" i="1" dirty="0" smtClean="0"/>
              <a:t>Zekâ</a:t>
            </a:r>
            <a:endParaRPr lang="tr-TR" dirty="0"/>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dirty="0"/>
              <a:t>Bu zekâ çevredeki bireylerle iletişim kurma, onları anlama, bu kişilerin ruh durumlarını ve yeteneklerini tanıma gibi davranışları ifade eder (</a:t>
            </a:r>
            <a:r>
              <a:rPr lang="tr-TR" dirty="0" err="1"/>
              <a:t>Bümen</a:t>
            </a:r>
            <a:r>
              <a:rPr lang="tr-TR" dirty="0"/>
              <a:t>, 2007, s. 10).</a:t>
            </a:r>
          </a:p>
          <a:p>
            <a:pPr algn="just"/>
            <a:r>
              <a:rPr lang="tr-TR" dirty="0"/>
              <a:t>Bu zekânın özündeki kapasiteler şunlardır;</a:t>
            </a:r>
          </a:p>
          <a:p>
            <a:pPr lvl="1" algn="just"/>
            <a:r>
              <a:rPr lang="tr-TR" dirty="0"/>
              <a:t>İnsanlarla sözlü ya da sözsüz etkili iletişim kurma</a:t>
            </a:r>
          </a:p>
          <a:p>
            <a:pPr lvl="1" algn="just"/>
            <a:r>
              <a:rPr lang="tr-TR" dirty="0"/>
              <a:t>Bir bireyin ruhsal durumunu duygularını okuma</a:t>
            </a:r>
          </a:p>
          <a:p>
            <a:pPr lvl="1" algn="just"/>
            <a:r>
              <a:rPr lang="tr-TR" dirty="0"/>
              <a:t>Grupta işbirliği içinde olma</a:t>
            </a:r>
          </a:p>
          <a:p>
            <a:pPr lvl="1" algn="just"/>
            <a:r>
              <a:rPr lang="tr-TR" dirty="0"/>
              <a:t>Karşısındaki kişinin bakış açısıyla dinleme</a:t>
            </a:r>
          </a:p>
          <a:p>
            <a:pPr lvl="1" algn="just"/>
            <a:r>
              <a:rPr lang="tr-TR" dirty="0"/>
              <a:t>Empati kurma</a:t>
            </a:r>
          </a:p>
          <a:p>
            <a:pPr lvl="1" algn="just"/>
            <a:r>
              <a:rPr lang="tr-TR" dirty="0"/>
              <a:t>Sinerji kazanma ve yaratma (</a:t>
            </a:r>
            <a:r>
              <a:rPr lang="tr-TR" dirty="0" err="1"/>
              <a:t>Lazear</a:t>
            </a:r>
            <a:r>
              <a:rPr lang="tr-TR" dirty="0"/>
              <a:t>, 2000, </a:t>
            </a:r>
            <a:r>
              <a:rPr lang="tr-TR" dirty="0" err="1"/>
              <a:t>Akt</a:t>
            </a:r>
            <a:r>
              <a:rPr lang="tr-TR" dirty="0"/>
              <a:t>: </a:t>
            </a:r>
            <a:r>
              <a:rPr lang="tr-TR" dirty="0" err="1"/>
              <a:t>Bümen</a:t>
            </a:r>
            <a:r>
              <a:rPr lang="tr-TR" dirty="0"/>
              <a:t>, 2007, s.10).</a:t>
            </a:r>
          </a:p>
        </p:txBody>
      </p:sp>
      <p:sp>
        <p:nvSpPr>
          <p:cNvPr id="4" name="Veri Yer Tutucusu 3"/>
          <p:cNvSpPr>
            <a:spLocks noGrp="1"/>
          </p:cNvSpPr>
          <p:nvPr>
            <p:ph type="dt" sz="half" idx="10"/>
          </p:nvPr>
        </p:nvSpPr>
        <p:spPr/>
        <p:txBody>
          <a:bodyPr/>
          <a:lstStyle/>
          <a:p>
            <a:fld id="{DB058710-CA27-4418-839E-D32105ED0F94}"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30</a:t>
            </a:fld>
            <a:endParaRPr lang="tr-TR"/>
          </a:p>
        </p:txBody>
      </p:sp>
    </p:spTree>
    <p:extLst>
      <p:ext uri="{BB962C8B-B14F-4D97-AF65-F5344CB8AC3E}">
        <p14:creationId xmlns:p14="http://schemas.microsoft.com/office/powerpoint/2010/main" val="304249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marL="0" indent="0">
              <a:buNone/>
            </a:pPr>
            <a:r>
              <a:rPr lang="tr-TR" sz="2800" dirty="0" smtClean="0"/>
              <a:t>Zekânın </a:t>
            </a:r>
            <a:r>
              <a:rPr lang="tr-TR" sz="2800" dirty="0"/>
              <a:t>gelişmesinde kullanılabilecek </a:t>
            </a:r>
            <a:r>
              <a:rPr lang="tr-TR" sz="2800" dirty="0" smtClean="0"/>
              <a:t>teknikler;</a:t>
            </a:r>
          </a:p>
          <a:p>
            <a:pPr marL="0" indent="0">
              <a:buNone/>
            </a:pPr>
            <a:endParaRPr lang="tr-TR" sz="2800" dirty="0"/>
          </a:p>
          <a:p>
            <a:pPr lvl="0"/>
            <a:r>
              <a:rPr lang="tr-TR" sz="2400" dirty="0"/>
              <a:t>Başkalarıyla beyin fırtınası yapma</a:t>
            </a:r>
          </a:p>
          <a:p>
            <a:pPr lvl="0"/>
            <a:r>
              <a:rPr lang="tr-TR" sz="2400" dirty="0"/>
              <a:t>Tartışma</a:t>
            </a:r>
          </a:p>
          <a:p>
            <a:pPr lvl="0"/>
            <a:r>
              <a:rPr lang="tr-TR" sz="2400" dirty="0"/>
              <a:t>Yardım derneklerine üye olma</a:t>
            </a:r>
          </a:p>
          <a:p>
            <a:pPr lvl="0"/>
            <a:r>
              <a:rPr lang="tr-TR" sz="2400" dirty="0"/>
              <a:t>Mektup yazma</a:t>
            </a:r>
          </a:p>
          <a:p>
            <a:pPr lvl="0"/>
            <a:r>
              <a:rPr lang="tr-TR" sz="2400" dirty="0"/>
              <a:t>Toplantı düzenleme</a:t>
            </a:r>
          </a:p>
        </p:txBody>
      </p:sp>
      <p:sp>
        <p:nvSpPr>
          <p:cNvPr id="4" name="Veri Yer Tutucusu 3"/>
          <p:cNvSpPr>
            <a:spLocks noGrp="1"/>
          </p:cNvSpPr>
          <p:nvPr>
            <p:ph type="dt" sz="half" idx="10"/>
          </p:nvPr>
        </p:nvSpPr>
        <p:spPr/>
        <p:txBody>
          <a:bodyPr/>
          <a:lstStyle/>
          <a:p>
            <a:fld id="{82A375CC-60BF-4E24-830D-A6E3930F809B}"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31</a:t>
            </a:fld>
            <a:endParaRPr lang="tr-TR"/>
          </a:p>
        </p:txBody>
      </p:sp>
      <p:sp>
        <p:nvSpPr>
          <p:cNvPr id="8" name="Unvan 1"/>
          <p:cNvSpPr>
            <a:spLocks noGrp="1"/>
          </p:cNvSpPr>
          <p:nvPr>
            <p:ph type="title"/>
          </p:nvPr>
        </p:nvSpPr>
        <p:spPr>
          <a:xfrm>
            <a:off x="2592925" y="624110"/>
            <a:ext cx="8911687" cy="722519"/>
          </a:xfrm>
        </p:spPr>
        <p:txBody>
          <a:bodyPr>
            <a:normAutofit/>
          </a:bodyPr>
          <a:lstStyle/>
          <a:p>
            <a:pPr lvl="0"/>
            <a:r>
              <a:rPr lang="tr-TR" b="1" i="1" dirty="0"/>
              <a:t>Sosyal </a:t>
            </a:r>
            <a:r>
              <a:rPr lang="tr-TR" b="1" i="1" dirty="0" smtClean="0"/>
              <a:t>Zekâ</a:t>
            </a:r>
            <a:endParaRPr lang="tr-TR" dirty="0"/>
          </a:p>
        </p:txBody>
      </p:sp>
    </p:spTree>
    <p:extLst>
      <p:ext uri="{BB962C8B-B14F-4D97-AF65-F5344CB8AC3E}">
        <p14:creationId xmlns:p14="http://schemas.microsoft.com/office/powerpoint/2010/main" val="1689583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22519"/>
          </a:xfrm>
        </p:spPr>
        <p:txBody>
          <a:bodyPr>
            <a:normAutofit/>
          </a:bodyPr>
          <a:lstStyle/>
          <a:p>
            <a:r>
              <a:rPr lang="tr-TR" b="1" i="1" dirty="0"/>
              <a:t>Öze dönük Zekâ: </a:t>
            </a:r>
            <a:endParaRPr lang="tr-TR" dirty="0"/>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dirty="0"/>
              <a:t>Kişinin kendisiyle ilgili bilgisi olması ya da yaşamı ve öğrenmesi ile ilgili sorumluluk almasına işaret eden zekâdır (</a:t>
            </a:r>
            <a:r>
              <a:rPr lang="tr-TR" dirty="0" err="1"/>
              <a:t>Bümen</a:t>
            </a:r>
            <a:r>
              <a:rPr lang="tr-TR" dirty="0"/>
              <a:t>, 2007, s.11). </a:t>
            </a:r>
          </a:p>
          <a:p>
            <a:pPr algn="just"/>
            <a:r>
              <a:rPr lang="tr-TR" dirty="0"/>
              <a:t>Düşünce ve duygular ne kadar bilinçli hale getirilirse, günlük yaşamla iç dünyamız arasındaki bağlar da o kadar kuvvetlenir. Kendi kendini </a:t>
            </a:r>
            <a:r>
              <a:rPr lang="tr-TR" dirty="0" smtClean="0"/>
              <a:t>gözlem </a:t>
            </a:r>
            <a:r>
              <a:rPr lang="tr-TR" dirty="0"/>
              <a:t>bu zekânın geliştirilmesi için başvurulabilecek bir yoldur (Campell vd., 1996, Akt: Bümen, 2007 s.11). </a:t>
            </a:r>
          </a:p>
          <a:p>
            <a:pPr algn="just"/>
            <a:r>
              <a:rPr lang="tr-TR" dirty="0"/>
              <a:t>Bu zekânın özündeki kapasiteler şunlardır;</a:t>
            </a:r>
          </a:p>
          <a:p>
            <a:pPr lvl="1" algn="just"/>
            <a:r>
              <a:rPr lang="tr-TR" dirty="0"/>
              <a:t>Konsantrasyon</a:t>
            </a:r>
          </a:p>
          <a:p>
            <a:pPr lvl="1" algn="just"/>
            <a:r>
              <a:rPr lang="tr-TR" dirty="0"/>
              <a:t>Düşünsellik</a:t>
            </a:r>
          </a:p>
          <a:p>
            <a:pPr lvl="1" algn="just"/>
            <a:r>
              <a:rPr lang="tr-TR" dirty="0"/>
              <a:t>Yürütücü biliş/üst biliş</a:t>
            </a:r>
          </a:p>
          <a:p>
            <a:pPr lvl="1" algn="just"/>
            <a:r>
              <a:rPr lang="tr-TR" dirty="0"/>
              <a:t>Değişik duyguların farkında olma</a:t>
            </a:r>
          </a:p>
          <a:p>
            <a:pPr lvl="1" algn="just"/>
            <a:r>
              <a:rPr lang="tr-TR" dirty="0"/>
              <a:t>“Öz” ü tanıma ve değer verme</a:t>
            </a:r>
          </a:p>
          <a:p>
            <a:pPr lvl="1" algn="just"/>
            <a:r>
              <a:rPr lang="tr-TR" dirty="0"/>
              <a:t>Yüksek düzeyli düşünme becerileri ve akıl yürütme</a:t>
            </a:r>
          </a:p>
        </p:txBody>
      </p:sp>
      <p:sp>
        <p:nvSpPr>
          <p:cNvPr id="4" name="Veri Yer Tutucusu 3"/>
          <p:cNvSpPr>
            <a:spLocks noGrp="1"/>
          </p:cNvSpPr>
          <p:nvPr>
            <p:ph type="dt" sz="half" idx="10"/>
          </p:nvPr>
        </p:nvSpPr>
        <p:spPr/>
        <p:txBody>
          <a:bodyPr/>
          <a:lstStyle/>
          <a:p>
            <a:fld id="{29834CF2-D50A-48D7-9CC6-4904F0F72E78}"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32</a:t>
            </a:fld>
            <a:endParaRPr lang="tr-TR"/>
          </a:p>
        </p:txBody>
      </p:sp>
    </p:spTree>
    <p:extLst>
      <p:ext uri="{BB962C8B-B14F-4D97-AF65-F5344CB8AC3E}">
        <p14:creationId xmlns:p14="http://schemas.microsoft.com/office/powerpoint/2010/main" val="2067224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marL="0" indent="0">
              <a:buNone/>
            </a:pPr>
            <a:r>
              <a:rPr lang="tr-TR" sz="2800" dirty="0" smtClean="0"/>
              <a:t>Zekânın </a:t>
            </a:r>
            <a:r>
              <a:rPr lang="tr-TR" sz="2800" dirty="0"/>
              <a:t>gelişmesinde kullanılabilecek </a:t>
            </a:r>
            <a:r>
              <a:rPr lang="tr-TR" sz="2800" dirty="0" smtClean="0"/>
              <a:t>teknikler;</a:t>
            </a:r>
          </a:p>
          <a:p>
            <a:pPr marL="0" indent="0">
              <a:buNone/>
            </a:pPr>
            <a:endParaRPr lang="tr-TR" sz="2800" dirty="0"/>
          </a:p>
          <a:p>
            <a:pPr lvl="0"/>
            <a:r>
              <a:rPr lang="tr-TR" sz="2400" dirty="0"/>
              <a:t>Senaryo yazma</a:t>
            </a:r>
          </a:p>
          <a:p>
            <a:pPr lvl="0"/>
            <a:r>
              <a:rPr lang="tr-TR" sz="2400" dirty="0"/>
              <a:t>Tek başına beyin fırtınası yapma</a:t>
            </a:r>
          </a:p>
          <a:p>
            <a:pPr lvl="0"/>
            <a:r>
              <a:rPr lang="tr-TR" sz="2400" dirty="0"/>
              <a:t>Günlük tutma</a:t>
            </a:r>
          </a:p>
          <a:p>
            <a:pPr lvl="0"/>
            <a:r>
              <a:rPr lang="tr-TR" sz="2400" dirty="0"/>
              <a:t>Teori üretme</a:t>
            </a:r>
          </a:p>
          <a:p>
            <a:pPr lvl="0"/>
            <a:r>
              <a:rPr lang="tr-TR" sz="2400" dirty="0"/>
              <a:t>Kişisel bir “neden-sonuç” ya da “etki-tepki” şeması hazırlama</a:t>
            </a:r>
          </a:p>
        </p:txBody>
      </p:sp>
      <p:sp>
        <p:nvSpPr>
          <p:cNvPr id="4" name="Veri Yer Tutucusu 3"/>
          <p:cNvSpPr>
            <a:spLocks noGrp="1"/>
          </p:cNvSpPr>
          <p:nvPr>
            <p:ph type="dt" sz="half" idx="10"/>
          </p:nvPr>
        </p:nvSpPr>
        <p:spPr/>
        <p:txBody>
          <a:bodyPr/>
          <a:lstStyle/>
          <a:p>
            <a:fld id="{7BFF19CC-D4D0-4A1B-9CB3-7F22A4B72619}"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33</a:t>
            </a:fld>
            <a:endParaRPr lang="tr-TR"/>
          </a:p>
        </p:txBody>
      </p:sp>
      <p:sp>
        <p:nvSpPr>
          <p:cNvPr id="8" name="Unvan 1"/>
          <p:cNvSpPr>
            <a:spLocks noGrp="1"/>
          </p:cNvSpPr>
          <p:nvPr>
            <p:ph type="title"/>
          </p:nvPr>
        </p:nvSpPr>
        <p:spPr>
          <a:xfrm>
            <a:off x="2592925" y="624110"/>
            <a:ext cx="8911687" cy="722519"/>
          </a:xfrm>
        </p:spPr>
        <p:txBody>
          <a:bodyPr>
            <a:normAutofit/>
          </a:bodyPr>
          <a:lstStyle/>
          <a:p>
            <a:pPr lvl="0"/>
            <a:r>
              <a:rPr lang="tr-TR" b="1" i="1" dirty="0"/>
              <a:t>Öze dönük Zekâ: </a:t>
            </a:r>
            <a:endParaRPr lang="tr-TR" dirty="0"/>
          </a:p>
        </p:txBody>
      </p:sp>
    </p:spTree>
    <p:extLst>
      <p:ext uri="{BB962C8B-B14F-4D97-AF65-F5344CB8AC3E}">
        <p14:creationId xmlns:p14="http://schemas.microsoft.com/office/powerpoint/2010/main" val="904386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22519"/>
          </a:xfrm>
        </p:spPr>
        <p:txBody>
          <a:bodyPr>
            <a:normAutofit/>
          </a:bodyPr>
          <a:lstStyle/>
          <a:p>
            <a:r>
              <a:rPr lang="tr-TR" dirty="0"/>
              <a:t>Doğacı Zekâ</a:t>
            </a:r>
          </a:p>
        </p:txBody>
      </p:sp>
      <p:sp>
        <p:nvSpPr>
          <p:cNvPr id="3" name="İçerik Yer Tutucusu 2"/>
          <p:cNvSpPr>
            <a:spLocks noGrp="1"/>
          </p:cNvSpPr>
          <p:nvPr>
            <p:ph idx="1"/>
          </p:nvPr>
        </p:nvSpPr>
        <p:spPr>
          <a:xfrm>
            <a:off x="2589212" y="1514901"/>
            <a:ext cx="8915400" cy="4817660"/>
          </a:xfrm>
        </p:spPr>
        <p:txBody>
          <a:bodyPr>
            <a:noAutofit/>
          </a:bodyPr>
          <a:lstStyle/>
          <a:p>
            <a:pPr algn="just"/>
            <a:r>
              <a:rPr lang="tr-TR" dirty="0"/>
              <a:t>Doğal çevreyi tanıma ve algılama ile ilgilidir. Kişinin çevredeki bitki ve hayvanların türlerini fark ettiklerinde ve alt türlerin sınıflandırma prensiplerini yaratabildiklerinde ortaya çıkmaktadır (</a:t>
            </a:r>
            <a:r>
              <a:rPr lang="tr-TR" dirty="0" err="1"/>
              <a:t>Bümen</a:t>
            </a:r>
            <a:r>
              <a:rPr lang="tr-TR" dirty="0"/>
              <a:t>, 2007, s.11). </a:t>
            </a:r>
          </a:p>
          <a:p>
            <a:pPr algn="just"/>
            <a:r>
              <a:rPr lang="tr-TR" dirty="0"/>
              <a:t>Bu zekânın özündeki kapasiteler şunlardır;</a:t>
            </a:r>
          </a:p>
          <a:p>
            <a:pPr lvl="1" algn="just"/>
            <a:r>
              <a:rPr lang="tr-TR" dirty="0"/>
              <a:t>Doğa ile bütünleşme</a:t>
            </a:r>
          </a:p>
          <a:p>
            <a:pPr lvl="1" algn="just"/>
            <a:r>
              <a:rPr lang="tr-TR" dirty="0"/>
              <a:t>Doğal bitki örtüsüne duyarlılık</a:t>
            </a:r>
          </a:p>
          <a:p>
            <a:pPr lvl="1" algn="just"/>
            <a:r>
              <a:rPr lang="tr-TR" dirty="0"/>
              <a:t>Canlılar ile etkileşim kurma</a:t>
            </a:r>
          </a:p>
          <a:p>
            <a:pPr lvl="1" algn="just"/>
            <a:r>
              <a:rPr lang="tr-TR" dirty="0"/>
              <a:t>Doğanın tepkilerine karşı duyarlılık</a:t>
            </a:r>
          </a:p>
          <a:p>
            <a:pPr lvl="1" algn="just"/>
            <a:r>
              <a:rPr lang="tr-TR" dirty="0"/>
              <a:t>Doğadaki bitki ve hayvanları tanıma ve sınıflandırma</a:t>
            </a:r>
          </a:p>
          <a:p>
            <a:pPr lvl="1" algn="just"/>
            <a:r>
              <a:rPr lang="tr-TR" dirty="0"/>
              <a:t>Bitki yetiştirme</a:t>
            </a:r>
          </a:p>
        </p:txBody>
      </p:sp>
      <p:sp>
        <p:nvSpPr>
          <p:cNvPr id="4" name="Veri Yer Tutucusu 3"/>
          <p:cNvSpPr>
            <a:spLocks noGrp="1"/>
          </p:cNvSpPr>
          <p:nvPr>
            <p:ph type="dt" sz="half" idx="10"/>
          </p:nvPr>
        </p:nvSpPr>
        <p:spPr/>
        <p:txBody>
          <a:bodyPr/>
          <a:lstStyle/>
          <a:p>
            <a:fld id="{7B65A48C-DBFB-4BB2-9D2A-D15CA5AD1CDF}"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34</a:t>
            </a:fld>
            <a:endParaRPr lang="tr-TR"/>
          </a:p>
        </p:txBody>
      </p:sp>
    </p:spTree>
    <p:extLst>
      <p:ext uri="{BB962C8B-B14F-4D97-AF65-F5344CB8AC3E}">
        <p14:creationId xmlns:p14="http://schemas.microsoft.com/office/powerpoint/2010/main" val="459410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marL="0" indent="0">
              <a:buNone/>
            </a:pPr>
            <a:r>
              <a:rPr lang="tr-TR" sz="2800" dirty="0" smtClean="0"/>
              <a:t>Zekânın </a:t>
            </a:r>
            <a:r>
              <a:rPr lang="tr-TR" sz="2800" dirty="0"/>
              <a:t>gelişmesinde kullanılabilecek </a:t>
            </a:r>
            <a:r>
              <a:rPr lang="tr-TR" sz="2800" dirty="0" smtClean="0"/>
              <a:t>teknikler;</a:t>
            </a:r>
          </a:p>
          <a:p>
            <a:pPr marL="0" indent="0">
              <a:buNone/>
            </a:pPr>
            <a:endParaRPr lang="tr-TR" sz="2800" dirty="0"/>
          </a:p>
          <a:p>
            <a:pPr lvl="0"/>
            <a:r>
              <a:rPr lang="tr-TR" sz="2400" dirty="0"/>
              <a:t>Taş, yaprak vb. biriktirme,</a:t>
            </a:r>
          </a:p>
          <a:p>
            <a:pPr lvl="0"/>
            <a:r>
              <a:rPr lang="tr-TR" sz="2400" dirty="0"/>
              <a:t>Öğrenilen yeni bilgilerle doğal nesneler arasında ilişki kurma</a:t>
            </a:r>
          </a:p>
          <a:p>
            <a:pPr lvl="0"/>
            <a:r>
              <a:rPr lang="tr-TR" sz="2400" dirty="0"/>
              <a:t>Deneyler hazırlama</a:t>
            </a:r>
          </a:p>
          <a:p>
            <a:pPr lvl="0"/>
            <a:r>
              <a:rPr lang="tr-TR" sz="2400" dirty="0"/>
              <a:t>Belgesel izleme</a:t>
            </a:r>
          </a:p>
          <a:p>
            <a:pPr lvl="0"/>
            <a:r>
              <a:rPr lang="tr-TR" sz="2400" dirty="0"/>
              <a:t>Hava durumunu takip etme</a:t>
            </a:r>
          </a:p>
          <a:p>
            <a:pPr lvl="0"/>
            <a:r>
              <a:rPr lang="tr-TR" sz="2400" dirty="0"/>
              <a:t>Bitki yetiştirme</a:t>
            </a:r>
          </a:p>
          <a:p>
            <a:pPr lvl="0"/>
            <a:r>
              <a:rPr lang="tr-TR" sz="2400" dirty="0"/>
              <a:t>Doğadaki nesnelerle duygudaşlık kurma</a:t>
            </a:r>
          </a:p>
        </p:txBody>
      </p:sp>
      <p:sp>
        <p:nvSpPr>
          <p:cNvPr id="4" name="Veri Yer Tutucusu 3"/>
          <p:cNvSpPr>
            <a:spLocks noGrp="1"/>
          </p:cNvSpPr>
          <p:nvPr>
            <p:ph type="dt" sz="half" idx="10"/>
          </p:nvPr>
        </p:nvSpPr>
        <p:spPr/>
        <p:txBody>
          <a:bodyPr/>
          <a:lstStyle/>
          <a:p>
            <a:fld id="{249A3341-F69F-484C-8393-BABEB67E00F1}"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35</a:t>
            </a:fld>
            <a:endParaRPr lang="tr-TR"/>
          </a:p>
        </p:txBody>
      </p:sp>
      <p:sp>
        <p:nvSpPr>
          <p:cNvPr id="8" name="Unvan 1"/>
          <p:cNvSpPr>
            <a:spLocks noGrp="1"/>
          </p:cNvSpPr>
          <p:nvPr>
            <p:ph type="title"/>
          </p:nvPr>
        </p:nvSpPr>
        <p:spPr>
          <a:xfrm>
            <a:off x="2592925" y="624110"/>
            <a:ext cx="8911687" cy="722519"/>
          </a:xfrm>
        </p:spPr>
        <p:txBody>
          <a:bodyPr>
            <a:normAutofit/>
          </a:bodyPr>
          <a:lstStyle/>
          <a:p>
            <a:pPr lvl="0"/>
            <a:r>
              <a:rPr lang="tr-TR" dirty="0"/>
              <a:t>Doğacı Zekâ</a:t>
            </a:r>
          </a:p>
        </p:txBody>
      </p:sp>
    </p:spTree>
    <p:extLst>
      <p:ext uri="{BB962C8B-B14F-4D97-AF65-F5344CB8AC3E}">
        <p14:creationId xmlns:p14="http://schemas.microsoft.com/office/powerpoint/2010/main" val="2937787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279C9AE4-18E7-498E-9B63-BA51968FD3E4}"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36</a:t>
            </a:fld>
            <a:endParaRPr lang="tr-TR"/>
          </a:p>
        </p:txBody>
      </p:sp>
      <p:sp>
        <p:nvSpPr>
          <p:cNvPr id="6" name="Dikdörtgen 5"/>
          <p:cNvSpPr/>
          <p:nvPr/>
        </p:nvSpPr>
        <p:spPr>
          <a:xfrm>
            <a:off x="3852410" y="2945302"/>
            <a:ext cx="5875326" cy="923330"/>
          </a:xfrm>
          <a:prstGeom prst="rect">
            <a:avLst/>
          </a:prstGeom>
          <a:noFill/>
        </p:spPr>
        <p:txBody>
          <a:bodyPr wrap="none" lIns="91440" tIns="45720" rIns="91440" bIns="45720">
            <a:spAutoFit/>
          </a:bodyPr>
          <a:lstStyle/>
          <a:p>
            <a:pPr algn="ctr"/>
            <a:r>
              <a:rPr lang="tr-TR" sz="5400" dirty="0" err="1" smtClean="0">
                <a:ln w="0"/>
                <a:solidFill>
                  <a:schemeClr val="accent1"/>
                </a:solidFill>
                <a:effectLst>
                  <a:outerShdw blurRad="38100" dist="25400" dir="5400000" algn="ctr" rotWithShape="0">
                    <a:srgbClr val="6E747A">
                      <a:alpha val="43000"/>
                    </a:srgbClr>
                  </a:outerShdw>
                </a:effectLst>
              </a:rPr>
              <a:t>Howard</a:t>
            </a:r>
            <a:r>
              <a:rPr lang="tr-TR" sz="5400" dirty="0" smtClean="0">
                <a:ln w="0"/>
                <a:solidFill>
                  <a:schemeClr val="accent1"/>
                </a:solidFill>
                <a:effectLst>
                  <a:outerShdw blurRad="38100" dist="25400" dir="5400000" algn="ctr" rotWithShape="0">
                    <a:srgbClr val="6E747A">
                      <a:alpha val="43000"/>
                    </a:srgbClr>
                  </a:outerShdw>
                </a:effectLst>
              </a:rPr>
              <a:t> Gardner</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191284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r>
              <a:rPr lang="tr-TR" dirty="0"/>
              <a:t>Çoklu zekâ kuramının öğretim sürecindeki en büyük etkisi öğretmenlerin öğretim yöntemlerini geliştirmede yaratıcılıklarını arttırmasıdır. Bu süreçte farklı zekâ türlerini sınıf etkinliklerinde kullanma söz konusu olduğundan farklı derslerde uzmanlaşmış öğretmenler arasında işbirliğini de geliştirmektedir (</a:t>
            </a:r>
            <a:r>
              <a:rPr lang="tr-TR" dirty="0" err="1"/>
              <a:t>Bümen</a:t>
            </a:r>
            <a:r>
              <a:rPr lang="tr-TR" dirty="0"/>
              <a:t>, 2007, s.13).</a:t>
            </a:r>
          </a:p>
          <a:p>
            <a:r>
              <a:rPr lang="tr-TR" dirty="0"/>
              <a:t>Bazı öğretmenler çoklu zekâ kuramını çocukların küçük yaşta belli bir alanda uzmanlaşmalarına imkân sağlayan bir gelişme olarak görmektedirler. Bazıları bu zekâları bir öğrenme stili olarak yorumlamaktadır. Bir çoğu ise öğretim programlarında bedensel, görsel ve müzikal sanat etkinliklerine daha fazla yer alması gerektiği sonucunu çıkarmaktadırlar (</a:t>
            </a:r>
            <a:r>
              <a:rPr lang="tr-TR" dirty="0" err="1"/>
              <a:t>Campell</a:t>
            </a:r>
            <a:r>
              <a:rPr lang="tr-TR" dirty="0"/>
              <a:t>, vd., 1996, </a:t>
            </a:r>
            <a:r>
              <a:rPr lang="tr-TR" dirty="0" err="1"/>
              <a:t>Akt</a:t>
            </a:r>
            <a:r>
              <a:rPr lang="tr-TR" dirty="0"/>
              <a:t>: </a:t>
            </a:r>
            <a:r>
              <a:rPr lang="tr-TR" dirty="0" err="1"/>
              <a:t>Bümen</a:t>
            </a:r>
            <a:r>
              <a:rPr lang="tr-TR" dirty="0"/>
              <a:t>, 2007, s.17). </a:t>
            </a:r>
          </a:p>
          <a:p>
            <a:r>
              <a:rPr lang="tr-TR" dirty="0"/>
              <a:t>Armstrong (1994, 50-60), çoklu zekâ kuramına dayalı öğretimin yapıldığı sınıflarda öğretmenin, yöntemlerini bir zekâdan diğerine sürekli değişerek uygulaması gerektiğini vurgulamaktadır (</a:t>
            </a:r>
            <a:r>
              <a:rPr lang="tr-TR" dirty="0" err="1"/>
              <a:t>Akt</a:t>
            </a:r>
            <a:r>
              <a:rPr lang="tr-TR" dirty="0"/>
              <a:t>: </a:t>
            </a:r>
            <a:r>
              <a:rPr lang="tr-TR" dirty="0" err="1"/>
              <a:t>Bümen</a:t>
            </a:r>
            <a:r>
              <a:rPr lang="tr-TR" dirty="0"/>
              <a:t>, 2007, s.17). </a:t>
            </a:r>
          </a:p>
          <a:p>
            <a:pPr marL="0" indent="0">
              <a:buNone/>
            </a:pPr>
            <a:endParaRPr lang="tr-TR" dirty="0"/>
          </a:p>
        </p:txBody>
      </p:sp>
      <p:sp>
        <p:nvSpPr>
          <p:cNvPr id="4" name="Veri Yer Tutucusu 3"/>
          <p:cNvSpPr>
            <a:spLocks noGrp="1"/>
          </p:cNvSpPr>
          <p:nvPr>
            <p:ph type="dt" sz="half" idx="10"/>
          </p:nvPr>
        </p:nvSpPr>
        <p:spPr/>
        <p:txBody>
          <a:bodyPr/>
          <a:lstStyle/>
          <a:p>
            <a:fld id="{F63CE8ED-5A39-422C-8199-9CBB05E9C6E4}"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37</a:t>
            </a:fld>
            <a:endParaRPr lang="tr-TR"/>
          </a:p>
        </p:txBody>
      </p:sp>
      <p:sp>
        <p:nvSpPr>
          <p:cNvPr id="8" name="Unvan 1"/>
          <p:cNvSpPr>
            <a:spLocks noGrp="1"/>
          </p:cNvSpPr>
          <p:nvPr>
            <p:ph type="title"/>
          </p:nvPr>
        </p:nvSpPr>
        <p:spPr>
          <a:xfrm>
            <a:off x="2592925" y="624110"/>
            <a:ext cx="8911687" cy="722519"/>
          </a:xfrm>
        </p:spPr>
        <p:txBody>
          <a:bodyPr>
            <a:normAutofit/>
          </a:bodyPr>
          <a:lstStyle/>
          <a:p>
            <a:pPr lvl="0"/>
            <a:r>
              <a:rPr lang="tr-TR" dirty="0"/>
              <a:t>Çoklu Zekâ Kuramı ve Öğretim</a:t>
            </a:r>
          </a:p>
        </p:txBody>
      </p:sp>
    </p:spTree>
    <p:extLst>
      <p:ext uri="{BB962C8B-B14F-4D97-AF65-F5344CB8AC3E}">
        <p14:creationId xmlns:p14="http://schemas.microsoft.com/office/powerpoint/2010/main" val="23741331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lvl="0"/>
            <a:r>
              <a:rPr lang="tr-TR" dirty="0"/>
              <a:t>Çoklu zekâ kuramına dayalı öğretim sürecine geçilmeden önce kuramın bütün yönleriyle tanınması ve kavranması çok önemlidir. Öncelikle kuramın temel felsefesi, eğitime yansımaları, eğitimcilerin görüşleri ve uygulamaları dikkatle incelenmeli, olası problemler öğretilmelidir. </a:t>
            </a:r>
          </a:p>
          <a:p>
            <a:pPr lvl="0"/>
            <a:r>
              <a:rPr lang="tr-TR" dirty="0"/>
              <a:t>Dersin ya da konunun hedefleri uygun şekilde saptanmalıdır. Hangi kuram ya da model temele alınırsa alınsın, öncelikle </a:t>
            </a:r>
            <a:r>
              <a:rPr lang="tr-TR" dirty="0" err="1"/>
              <a:t>öğretimsel</a:t>
            </a:r>
            <a:r>
              <a:rPr lang="tr-TR" dirty="0"/>
              <a:t> hedeflerin belirlenmesi gerektiği bazen gözden kaçırılmaktadır. Bu nedenle bu aşama çok önemlidir. Derste tüm zekâları kullanmak adına, hedefi belli olmayan etkinlikler hazırlanıp uygulanması tüm çabaları boşa çıkarır. </a:t>
            </a:r>
            <a:endParaRPr lang="tr-TR" dirty="0" smtClean="0"/>
          </a:p>
          <a:p>
            <a:pPr lvl="0"/>
            <a:r>
              <a:rPr lang="tr-TR" dirty="0"/>
              <a:t>Planlamaya başlamadan önce içerik tüm yönleriyle analiz edilmeli, gerekli ve önemli bilgiler seçilmelidir. Böylece süre daha verimli kullanılacak ve hedeflere ulaşma şansı artacaktır. </a:t>
            </a:r>
          </a:p>
          <a:p>
            <a:pPr lvl="0"/>
            <a:r>
              <a:rPr lang="tr-TR" dirty="0"/>
              <a:t>Planlanan etkinliklerin hedeflerle tutarlılığı mutlaka kontrol edilmelidir. </a:t>
            </a:r>
          </a:p>
          <a:p>
            <a:pPr lvl="0"/>
            <a:r>
              <a:rPr lang="tr-TR" dirty="0"/>
              <a:t>Hazırlanan etkinliklere uygun öğretim materyalleri, araç ve gereçler planlanmalı, gerekli ortam oluşturulmalıdır. </a:t>
            </a:r>
          </a:p>
        </p:txBody>
      </p:sp>
      <p:sp>
        <p:nvSpPr>
          <p:cNvPr id="4" name="Veri Yer Tutucusu 3"/>
          <p:cNvSpPr>
            <a:spLocks noGrp="1"/>
          </p:cNvSpPr>
          <p:nvPr>
            <p:ph type="dt" sz="half" idx="10"/>
          </p:nvPr>
        </p:nvSpPr>
        <p:spPr/>
        <p:txBody>
          <a:bodyPr/>
          <a:lstStyle/>
          <a:p>
            <a:fld id="{A68B1EC1-E861-45AC-966B-64D7946806F5}"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38</a:t>
            </a:fld>
            <a:endParaRPr lang="tr-TR"/>
          </a:p>
        </p:txBody>
      </p:sp>
      <p:sp>
        <p:nvSpPr>
          <p:cNvPr id="8" name="Unvan 1"/>
          <p:cNvSpPr>
            <a:spLocks noGrp="1"/>
          </p:cNvSpPr>
          <p:nvPr>
            <p:ph type="title"/>
          </p:nvPr>
        </p:nvSpPr>
        <p:spPr>
          <a:xfrm>
            <a:off x="1924184" y="609084"/>
            <a:ext cx="9580428" cy="722519"/>
          </a:xfrm>
        </p:spPr>
        <p:txBody>
          <a:bodyPr>
            <a:normAutofit/>
          </a:bodyPr>
          <a:lstStyle/>
          <a:p>
            <a:pPr lvl="0" algn="ctr"/>
            <a:r>
              <a:rPr lang="tr-TR" sz="2400" b="1" dirty="0"/>
              <a:t>Öğretimi Planlamada Dikkat Edilmesi Gereken Noktalar</a:t>
            </a:r>
          </a:p>
        </p:txBody>
      </p:sp>
    </p:spTree>
    <p:extLst>
      <p:ext uri="{BB962C8B-B14F-4D97-AF65-F5344CB8AC3E}">
        <p14:creationId xmlns:p14="http://schemas.microsoft.com/office/powerpoint/2010/main" val="3967083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pPr lvl="0"/>
            <a:r>
              <a:rPr lang="tr-TR" dirty="0"/>
              <a:t>Etkinliklerin birbirini tamamlayıcı ve akıcı bir şekilde sürdürülmesine dikkat edilmeli, sadece farklı bir zekâya ilgili etkinliğe geçme kaygısından uzak durulmalıdır.</a:t>
            </a:r>
          </a:p>
          <a:p>
            <a:pPr lvl="0"/>
            <a:r>
              <a:rPr lang="tr-TR" dirty="0"/>
              <a:t>Derslerde öğretmenin rehber ya da kolaylaştırıcı rolünün yanı sıra “yönlendirici” rolü de ihmal edilmemelidir. </a:t>
            </a:r>
          </a:p>
          <a:p>
            <a:pPr lvl="0"/>
            <a:r>
              <a:rPr lang="tr-TR" dirty="0"/>
              <a:t>Kuram sınıfa farklı etkinlikler getirdiğinden öğrenciler arasında çeşitli tepkiler oluşabilmektedir. Bu nedenle öğrencilere kuramla ilgili kısa süreli tanıtım yapılmasında fayda vardır. </a:t>
            </a:r>
          </a:p>
          <a:p>
            <a:pPr lvl="0"/>
            <a:r>
              <a:rPr lang="tr-TR" dirty="0"/>
              <a:t>Hazırlanan ders ya da ünite planları, materyalleri ile birlikte mümkün olduğunca arşivlenmeye çalışılmalıdır. </a:t>
            </a:r>
          </a:p>
        </p:txBody>
      </p:sp>
      <p:sp>
        <p:nvSpPr>
          <p:cNvPr id="4" name="Veri Yer Tutucusu 3"/>
          <p:cNvSpPr>
            <a:spLocks noGrp="1"/>
          </p:cNvSpPr>
          <p:nvPr>
            <p:ph type="dt" sz="half" idx="10"/>
          </p:nvPr>
        </p:nvSpPr>
        <p:spPr/>
        <p:txBody>
          <a:bodyPr/>
          <a:lstStyle/>
          <a:p>
            <a:fld id="{64B82B45-876F-49F0-B237-4D59F754D55D}"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39</a:t>
            </a:fld>
            <a:endParaRPr lang="tr-TR"/>
          </a:p>
        </p:txBody>
      </p:sp>
      <p:sp>
        <p:nvSpPr>
          <p:cNvPr id="8" name="Unvan 1"/>
          <p:cNvSpPr>
            <a:spLocks noGrp="1"/>
          </p:cNvSpPr>
          <p:nvPr>
            <p:ph type="title"/>
          </p:nvPr>
        </p:nvSpPr>
        <p:spPr>
          <a:xfrm>
            <a:off x="1924184" y="609084"/>
            <a:ext cx="9580428" cy="722519"/>
          </a:xfrm>
        </p:spPr>
        <p:txBody>
          <a:bodyPr>
            <a:normAutofit/>
          </a:bodyPr>
          <a:lstStyle/>
          <a:p>
            <a:pPr lvl="0" algn="ctr"/>
            <a:r>
              <a:rPr lang="tr-TR" sz="2400" b="1" dirty="0"/>
              <a:t>Öğretimi Planlamada Dikkat Edilmesi Gereken Noktalar</a:t>
            </a:r>
          </a:p>
        </p:txBody>
      </p:sp>
    </p:spTree>
    <p:extLst>
      <p:ext uri="{BB962C8B-B14F-4D97-AF65-F5344CB8AC3E}">
        <p14:creationId xmlns:p14="http://schemas.microsoft.com/office/powerpoint/2010/main" val="68369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p:cNvGrpSpPr>
            <a:grpSpLocks/>
          </p:cNvGrpSpPr>
          <p:nvPr/>
        </p:nvGrpSpPr>
        <p:grpSpPr bwMode="auto">
          <a:xfrm>
            <a:off x="1552575" y="14288"/>
            <a:ext cx="3600450" cy="6800850"/>
            <a:chOff x="18" y="9"/>
            <a:chExt cx="2268" cy="4284"/>
          </a:xfrm>
        </p:grpSpPr>
        <p:pic>
          <p:nvPicPr>
            <p:cNvPr id="55299"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55300"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5301"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55302"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55303"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55304"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55305"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5306"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55307" name="Text Box 11"/>
          <p:cNvSpPr txBox="1">
            <a:spLocks noChangeArrowheads="1"/>
          </p:cNvSpPr>
          <p:nvPr/>
        </p:nvSpPr>
        <p:spPr bwMode="auto">
          <a:xfrm>
            <a:off x="3581400" y="2328864"/>
            <a:ext cx="6858000"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tr-TR" sz="2800">
                <a:effectLst>
                  <a:outerShdw blurRad="38100" dist="38100" dir="2700000" algn="tl">
                    <a:srgbClr val="C0C0C0"/>
                  </a:outerShdw>
                </a:effectLst>
                <a:latin typeface="Comic Sans MS" panose="030F0702030302020204" pitchFamily="66" charset="0"/>
              </a:rPr>
              <a:t> Tüm aile fertleri karanlıktan çok korkuyor ve bu nedenle geçişlerde yanlarında mutlaka meşale olması gerekiyor.</a:t>
            </a:r>
          </a:p>
          <a:p>
            <a:pPr>
              <a:buFontTx/>
              <a:buAutoNum type="arabicPeriod"/>
            </a:pPr>
            <a:r>
              <a:rPr lang="tr-TR" sz="2800">
                <a:effectLst>
                  <a:outerShdw blurRad="38100" dist="38100" dir="2700000" algn="tl">
                    <a:srgbClr val="C0C0C0"/>
                  </a:outerShdw>
                </a:effectLst>
                <a:latin typeface="Comic Sans MS" panose="030F0702030302020204" pitchFamily="66" charset="0"/>
              </a:rPr>
              <a:t> Meşale sadece 12 dakika yanıyor dolayısıyla tüm fertlerin geçişi 12 (on iki) dakikada tamamlanmak zorunda.</a:t>
            </a:r>
          </a:p>
        </p:txBody>
      </p:sp>
      <p:sp>
        <p:nvSpPr>
          <p:cNvPr id="55308"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55309"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77050" y="214313"/>
            <a:ext cx="3028950" cy="1636712"/>
          </a:xfrm>
          <a:prstGeom prst="rect">
            <a:avLst/>
          </a:prstGeom>
          <a:noFill/>
          <a:extLst>
            <a:ext uri="{909E8E84-426E-40DD-AFC4-6F175D3DCCD1}">
              <a14:hiddenFill xmlns:a14="http://schemas.microsoft.com/office/drawing/2010/main">
                <a:solidFill>
                  <a:srgbClr val="FFFFFF"/>
                </a:solidFill>
              </a14:hiddenFill>
            </a:ext>
          </a:extLst>
        </p:spPr>
      </p:pic>
      <p:pic>
        <p:nvPicPr>
          <p:cNvPr id="55310"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00" y="269875"/>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5311"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6426" y="269875"/>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5312"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1" y="803275"/>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5313"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71913" y="788988"/>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p:cNvSpPr>
            <a:spLocks noGrp="1"/>
          </p:cNvSpPr>
          <p:nvPr>
            <p:ph type="dt" sz="half" idx="10"/>
          </p:nvPr>
        </p:nvSpPr>
        <p:spPr/>
        <p:txBody>
          <a:bodyPr/>
          <a:lstStyle/>
          <a:p>
            <a:fld id="{861F53B3-E2C9-4119-B5D6-F922B982295E}"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4</a:t>
            </a:fld>
            <a:endParaRPr lang="tr-TR"/>
          </a:p>
        </p:txBody>
      </p:sp>
    </p:spTree>
    <p:extLst>
      <p:ext uri="{BB962C8B-B14F-4D97-AF65-F5344CB8AC3E}">
        <p14:creationId xmlns:p14="http://schemas.microsoft.com/office/powerpoint/2010/main" val="18770684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r>
              <a:rPr lang="tr-TR" dirty="0"/>
              <a:t>Kurama göre, her zekâ psikolojik bir süreç gösterdiğinden bu süreçlerin zekâ tabanlı bir yöntemle değerlendirilmesi gerekir. Zekâ tabanlı ölçümler, her zekâdaki farklı düşünme süreçlerini ve performanslarını dikkate alır (</a:t>
            </a:r>
            <a:r>
              <a:rPr lang="tr-TR" dirty="0" err="1"/>
              <a:t>Bümen</a:t>
            </a:r>
            <a:r>
              <a:rPr lang="tr-TR" dirty="0"/>
              <a:t>, 2007, s.30). </a:t>
            </a:r>
          </a:p>
          <a:p>
            <a:r>
              <a:rPr lang="tr-TR" dirty="0"/>
              <a:t>Ayrıca ölçümler bireyleri sosyal çevreden soyutlamamalı, eski yaşantılarla uygun olmayan durumlar seçilmemeli, kişiye fark ettirilmeden gözlem yapılmalıdır. Araştırmalar öğrenciler konu alanı ya da materyal hakkında hiçbir bilgi ve deneyime sahip olmadıklarında anlamlı bir değerlendirme gerçekleştirilememektedir (</a:t>
            </a:r>
            <a:r>
              <a:rPr lang="tr-TR" dirty="0" err="1"/>
              <a:t>Bümen</a:t>
            </a:r>
            <a:r>
              <a:rPr lang="tr-TR" dirty="0"/>
              <a:t>, 2007, s.30). </a:t>
            </a:r>
          </a:p>
          <a:p>
            <a:r>
              <a:rPr lang="tr-TR" dirty="0"/>
              <a:t>Eğitimde önemli olan, öğrencilerin ne kadar yapabildiklerinin belirlenmesi değil; güçlü ve zayıf yönlerinin ortaya çıkarılmasıdır. Değerlendirme öncelikle öğrencilere yardım etme amacı taşımalıdır (</a:t>
            </a:r>
            <a:r>
              <a:rPr lang="tr-TR" dirty="0" err="1"/>
              <a:t>Bümen</a:t>
            </a:r>
            <a:r>
              <a:rPr lang="tr-TR" dirty="0"/>
              <a:t>, 2007, s.30).</a:t>
            </a:r>
          </a:p>
        </p:txBody>
      </p:sp>
      <p:sp>
        <p:nvSpPr>
          <p:cNvPr id="4" name="Veri Yer Tutucusu 3"/>
          <p:cNvSpPr>
            <a:spLocks noGrp="1"/>
          </p:cNvSpPr>
          <p:nvPr>
            <p:ph type="dt" sz="half" idx="10"/>
          </p:nvPr>
        </p:nvSpPr>
        <p:spPr/>
        <p:txBody>
          <a:bodyPr/>
          <a:lstStyle/>
          <a:p>
            <a:fld id="{57BFECD1-B795-4493-8793-0B47D49271CA}"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40</a:t>
            </a:fld>
            <a:endParaRPr lang="tr-TR"/>
          </a:p>
        </p:txBody>
      </p:sp>
      <p:sp>
        <p:nvSpPr>
          <p:cNvPr id="8" name="Unvan 1"/>
          <p:cNvSpPr>
            <a:spLocks noGrp="1"/>
          </p:cNvSpPr>
          <p:nvPr>
            <p:ph type="title"/>
          </p:nvPr>
        </p:nvSpPr>
        <p:spPr>
          <a:xfrm>
            <a:off x="1924184" y="609084"/>
            <a:ext cx="9580428" cy="722519"/>
          </a:xfrm>
        </p:spPr>
        <p:txBody>
          <a:bodyPr>
            <a:normAutofit/>
          </a:bodyPr>
          <a:lstStyle/>
          <a:p>
            <a:pPr lvl="0" algn="ctr"/>
            <a:r>
              <a:rPr lang="tr-TR" sz="2400" b="1" dirty="0"/>
              <a:t>Çoklu Zekâ Kuramı ve Ölçme Değerlendirme</a:t>
            </a:r>
          </a:p>
        </p:txBody>
      </p:sp>
    </p:spTree>
    <p:extLst>
      <p:ext uri="{BB962C8B-B14F-4D97-AF65-F5344CB8AC3E}">
        <p14:creationId xmlns:p14="http://schemas.microsoft.com/office/powerpoint/2010/main" val="3767523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14901"/>
            <a:ext cx="8915400" cy="4985932"/>
          </a:xfrm>
        </p:spPr>
        <p:txBody>
          <a:bodyPr>
            <a:noAutofit/>
          </a:bodyPr>
          <a:lstStyle/>
          <a:p>
            <a:r>
              <a:rPr lang="tr-TR" dirty="0"/>
              <a:t>Öğrenme sürecinin sekiz zekâ türü ile irdelenmesi çeşitli şekillerde yürütülebilir: </a:t>
            </a:r>
          </a:p>
          <a:p>
            <a:pPr lvl="0"/>
            <a:r>
              <a:rPr lang="tr-TR" dirty="0"/>
              <a:t>Öğrenciler en çok başarı gösterdikleri alanlar keşfedilmek üzere 8 performans görevi ile incelenebilir.</a:t>
            </a:r>
          </a:p>
          <a:p>
            <a:pPr lvl="0"/>
            <a:r>
              <a:rPr lang="tr-TR" dirty="0"/>
              <a:t>Öğrenciler öğretmenlerinin onların en gelişmiş zekâlarında dair kanılara dayalı olarak performans görevleriyle ödevlendirilebilir.  </a:t>
            </a:r>
          </a:p>
          <a:p>
            <a:pPr lvl="0"/>
            <a:r>
              <a:rPr lang="tr-TR" dirty="0"/>
              <a:t>Öğrenciler değerlendirilmek istedikleri alanları kendileri seçebilir. </a:t>
            </a:r>
          </a:p>
        </p:txBody>
      </p:sp>
      <p:sp>
        <p:nvSpPr>
          <p:cNvPr id="4" name="Veri Yer Tutucusu 3"/>
          <p:cNvSpPr>
            <a:spLocks noGrp="1"/>
          </p:cNvSpPr>
          <p:nvPr>
            <p:ph type="dt" sz="half" idx="10"/>
          </p:nvPr>
        </p:nvSpPr>
        <p:spPr/>
        <p:txBody>
          <a:bodyPr/>
          <a:lstStyle/>
          <a:p>
            <a:fld id="{67FAB2B1-649F-4E61-8E87-1962BED8727D}"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41</a:t>
            </a:fld>
            <a:endParaRPr lang="tr-TR"/>
          </a:p>
        </p:txBody>
      </p:sp>
      <p:sp>
        <p:nvSpPr>
          <p:cNvPr id="8" name="Unvan 1"/>
          <p:cNvSpPr>
            <a:spLocks noGrp="1"/>
          </p:cNvSpPr>
          <p:nvPr>
            <p:ph type="title"/>
          </p:nvPr>
        </p:nvSpPr>
        <p:spPr>
          <a:xfrm>
            <a:off x="1924184" y="609084"/>
            <a:ext cx="9580428" cy="722519"/>
          </a:xfrm>
        </p:spPr>
        <p:txBody>
          <a:bodyPr>
            <a:normAutofit/>
          </a:bodyPr>
          <a:lstStyle/>
          <a:p>
            <a:pPr lvl="0" algn="ctr"/>
            <a:r>
              <a:rPr lang="tr-TR" sz="2400" b="1" dirty="0"/>
              <a:t>Çoklu Zekâ Kuramı ve Ölçme Değerlendirme</a:t>
            </a:r>
          </a:p>
        </p:txBody>
      </p:sp>
    </p:spTree>
    <p:extLst>
      <p:ext uri="{BB962C8B-B14F-4D97-AF65-F5344CB8AC3E}">
        <p14:creationId xmlns:p14="http://schemas.microsoft.com/office/powerpoint/2010/main" val="2190771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38054"/>
            <a:ext cx="8915400" cy="4985932"/>
          </a:xfrm>
        </p:spPr>
        <p:txBody>
          <a:bodyPr>
            <a:noAutofit/>
          </a:bodyPr>
          <a:lstStyle/>
          <a:p>
            <a:pPr lvl="0"/>
            <a:r>
              <a:rPr lang="tr-TR" dirty="0" smtClean="0"/>
              <a:t>Anekdot </a:t>
            </a:r>
            <a:r>
              <a:rPr lang="tr-TR" dirty="0"/>
              <a:t>Kayıtları</a:t>
            </a:r>
          </a:p>
          <a:p>
            <a:pPr lvl="0"/>
            <a:r>
              <a:rPr lang="tr-TR" dirty="0"/>
              <a:t>Çalışma Örnekleri</a:t>
            </a:r>
          </a:p>
          <a:p>
            <a:pPr lvl="0"/>
            <a:r>
              <a:rPr lang="tr-TR" dirty="0"/>
              <a:t>Ses Kayıtları</a:t>
            </a:r>
          </a:p>
          <a:p>
            <a:pPr lvl="0"/>
            <a:r>
              <a:rPr lang="tr-TR" dirty="0"/>
              <a:t>Video Kayıtları</a:t>
            </a:r>
          </a:p>
          <a:p>
            <a:pPr lvl="0"/>
            <a:r>
              <a:rPr lang="tr-TR" dirty="0"/>
              <a:t>Fotoğraflar</a:t>
            </a:r>
          </a:p>
          <a:p>
            <a:pPr lvl="0"/>
            <a:r>
              <a:rPr lang="tr-TR" dirty="0"/>
              <a:t>Öğrenci Dergileri/Gazeteleri</a:t>
            </a:r>
          </a:p>
          <a:p>
            <a:pPr lvl="0"/>
            <a:r>
              <a:rPr lang="tr-TR" dirty="0"/>
              <a:t>Öğrenci Başarı Cetvelleri</a:t>
            </a:r>
          </a:p>
          <a:p>
            <a:pPr lvl="0"/>
            <a:r>
              <a:rPr lang="tr-TR" dirty="0" err="1"/>
              <a:t>İnformal</a:t>
            </a:r>
            <a:r>
              <a:rPr lang="tr-TR" dirty="0"/>
              <a:t> Testler</a:t>
            </a:r>
          </a:p>
          <a:p>
            <a:pPr lvl="0"/>
            <a:r>
              <a:rPr lang="tr-TR" dirty="0"/>
              <a:t>Standartlaşmış Testlerin </a:t>
            </a:r>
            <a:r>
              <a:rPr lang="tr-TR" dirty="0" err="1"/>
              <a:t>İnformal</a:t>
            </a:r>
            <a:r>
              <a:rPr lang="tr-TR" dirty="0"/>
              <a:t> Kullanımı</a:t>
            </a:r>
          </a:p>
          <a:p>
            <a:pPr lvl="0"/>
            <a:r>
              <a:rPr lang="tr-TR" dirty="0"/>
              <a:t>Öğrenci Görüşmeleri</a:t>
            </a:r>
          </a:p>
          <a:p>
            <a:pPr lvl="0"/>
            <a:r>
              <a:rPr lang="tr-TR" dirty="0"/>
              <a:t>Ölçüt Dayanıklı Değerlendirmeler</a:t>
            </a:r>
          </a:p>
          <a:p>
            <a:pPr lvl="0"/>
            <a:r>
              <a:rPr lang="tr-TR" dirty="0"/>
              <a:t>Kontrol Listeleri</a:t>
            </a:r>
          </a:p>
          <a:p>
            <a:pPr lvl="0"/>
            <a:r>
              <a:rPr lang="tr-TR" dirty="0"/>
              <a:t>Sınıf Krokileri</a:t>
            </a:r>
          </a:p>
          <a:p>
            <a:pPr lvl="0"/>
            <a:r>
              <a:rPr lang="tr-TR" dirty="0"/>
              <a:t>Takvim Kayıtları</a:t>
            </a:r>
          </a:p>
        </p:txBody>
      </p:sp>
      <p:sp>
        <p:nvSpPr>
          <p:cNvPr id="4" name="Veri Yer Tutucusu 3"/>
          <p:cNvSpPr>
            <a:spLocks noGrp="1"/>
          </p:cNvSpPr>
          <p:nvPr>
            <p:ph type="dt" sz="half" idx="10"/>
          </p:nvPr>
        </p:nvSpPr>
        <p:spPr/>
        <p:txBody>
          <a:bodyPr/>
          <a:lstStyle/>
          <a:p>
            <a:fld id="{6ADA3C0E-7174-4936-BD74-17F62942F2F5}"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42</a:t>
            </a:fld>
            <a:endParaRPr lang="tr-TR"/>
          </a:p>
        </p:txBody>
      </p:sp>
      <p:sp>
        <p:nvSpPr>
          <p:cNvPr id="8" name="Unvan 1"/>
          <p:cNvSpPr>
            <a:spLocks noGrp="1"/>
          </p:cNvSpPr>
          <p:nvPr>
            <p:ph type="title"/>
          </p:nvPr>
        </p:nvSpPr>
        <p:spPr>
          <a:xfrm>
            <a:off x="1924184" y="609084"/>
            <a:ext cx="9580428" cy="722519"/>
          </a:xfrm>
        </p:spPr>
        <p:txBody>
          <a:bodyPr>
            <a:normAutofit/>
          </a:bodyPr>
          <a:lstStyle/>
          <a:p>
            <a:pPr lvl="0" algn="ctr"/>
            <a:r>
              <a:rPr lang="tr-TR" sz="2400" b="1" dirty="0"/>
              <a:t>Çoklu Zekâ Kuramı ve Ölçme Değerlendirme</a:t>
            </a:r>
          </a:p>
        </p:txBody>
      </p:sp>
    </p:spTree>
    <p:extLst>
      <p:ext uri="{BB962C8B-B14F-4D97-AF65-F5344CB8AC3E}">
        <p14:creationId xmlns:p14="http://schemas.microsoft.com/office/powerpoint/2010/main" val="37285618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1" name="Rectangle 5"/>
          <p:cNvSpPr>
            <a:spLocks noGrp="1" noChangeArrowheads="1"/>
          </p:cNvSpPr>
          <p:nvPr>
            <p:ph type="body" idx="1"/>
          </p:nvPr>
        </p:nvSpPr>
        <p:spPr>
          <a:xfrm>
            <a:off x="2438400" y="1704975"/>
            <a:ext cx="8040688" cy="4114800"/>
          </a:xfrm>
        </p:spPr>
        <p:txBody>
          <a:bodyPr>
            <a:normAutofit/>
          </a:bodyPr>
          <a:lstStyle/>
          <a:p>
            <a:pPr eaLnBrk="1" hangingPunct="1">
              <a:lnSpc>
                <a:spcPct val="90000"/>
              </a:lnSpc>
              <a:buFont typeface="Wingdings" panose="05000000000000000000" pitchFamily="2" charset="2"/>
              <a:buNone/>
            </a:pPr>
            <a:r>
              <a:rPr lang="tr-TR" dirty="0">
                <a:solidFill>
                  <a:schemeClr val="tx2"/>
                </a:solidFill>
                <a:latin typeface="Century Gothic" panose="020B0502020202020204" pitchFamily="34" charset="0"/>
              </a:rPr>
              <a:t>ÖĞRENCİLER İÇİN :</a:t>
            </a:r>
          </a:p>
          <a:p>
            <a:pPr eaLnBrk="1" hangingPunct="1">
              <a:lnSpc>
                <a:spcPct val="90000"/>
              </a:lnSpc>
            </a:pPr>
            <a:r>
              <a:rPr lang="tr-TR" dirty="0">
                <a:solidFill>
                  <a:schemeClr val="tx2"/>
                </a:solidFill>
                <a:latin typeface="Century Gothic" panose="020B0502020202020204" pitchFamily="34" charset="0"/>
              </a:rPr>
              <a:t>Bireysel farklılıklara değer verilmesini ve geliştirilmesini sağlar.</a:t>
            </a:r>
          </a:p>
          <a:p>
            <a:pPr eaLnBrk="1" hangingPunct="1">
              <a:lnSpc>
                <a:spcPct val="90000"/>
              </a:lnSpc>
            </a:pPr>
            <a:r>
              <a:rPr lang="tr-TR" dirty="0">
                <a:solidFill>
                  <a:schemeClr val="tx2"/>
                </a:solidFill>
                <a:latin typeface="Century Gothic" panose="020B0502020202020204" pitchFamily="34" charset="0"/>
              </a:rPr>
              <a:t>Öğrenmenin daha güvenilir değerlendirilmesini sağlar.</a:t>
            </a:r>
          </a:p>
          <a:p>
            <a:pPr eaLnBrk="1" hangingPunct="1">
              <a:lnSpc>
                <a:spcPct val="90000"/>
              </a:lnSpc>
            </a:pPr>
            <a:r>
              <a:rPr lang="tr-TR" dirty="0">
                <a:solidFill>
                  <a:schemeClr val="tx2"/>
                </a:solidFill>
                <a:latin typeface="Century Gothic" panose="020B0502020202020204" pitchFamily="34" charset="0"/>
              </a:rPr>
              <a:t>Öğrencilerin hatırlama, düşünme, problem çözme ve akademik başarısını artırır.</a:t>
            </a:r>
          </a:p>
          <a:p>
            <a:pPr eaLnBrk="1" hangingPunct="1">
              <a:lnSpc>
                <a:spcPct val="90000"/>
              </a:lnSpc>
            </a:pPr>
            <a:r>
              <a:rPr lang="tr-TR" dirty="0">
                <a:solidFill>
                  <a:schemeClr val="tx2"/>
                </a:solidFill>
                <a:latin typeface="Century Gothic" panose="020B0502020202020204" pitchFamily="34" charset="0"/>
              </a:rPr>
              <a:t>Pek çok zeka kullanarak öğrenme, kendine güven duygusunu geliştirir.</a:t>
            </a:r>
          </a:p>
          <a:p>
            <a:pPr eaLnBrk="1" hangingPunct="1">
              <a:lnSpc>
                <a:spcPct val="90000"/>
              </a:lnSpc>
            </a:pPr>
            <a:r>
              <a:rPr lang="tr-TR" dirty="0">
                <a:solidFill>
                  <a:schemeClr val="tx2"/>
                </a:solidFill>
                <a:latin typeface="Century Gothic" panose="020B0502020202020204" pitchFamily="34" charset="0"/>
              </a:rPr>
              <a:t>21. yüzyıla uygun olarak bireyleri yaşam, iş hayatı ve sürekli öğrenmeye hazırlar.</a:t>
            </a:r>
          </a:p>
          <a:p>
            <a:pPr eaLnBrk="1" hangingPunct="1">
              <a:lnSpc>
                <a:spcPct val="90000"/>
              </a:lnSpc>
            </a:pPr>
            <a:r>
              <a:rPr lang="tr-TR" dirty="0">
                <a:solidFill>
                  <a:schemeClr val="tx2"/>
                </a:solidFill>
                <a:latin typeface="Century Gothic" panose="020B0502020202020204" pitchFamily="34" charset="0"/>
              </a:rPr>
              <a:t>Tüm öğrencilere eşit öğrenme olanağı sağlar.</a:t>
            </a:r>
          </a:p>
          <a:p>
            <a:pPr eaLnBrk="1" hangingPunct="1">
              <a:lnSpc>
                <a:spcPct val="90000"/>
              </a:lnSpc>
            </a:pPr>
            <a:r>
              <a:rPr lang="tr-TR" dirty="0">
                <a:solidFill>
                  <a:schemeClr val="tx2"/>
                </a:solidFill>
                <a:latin typeface="Century Gothic" panose="020B0502020202020204" pitchFamily="34" charset="0"/>
              </a:rPr>
              <a:t>Öğrenme yetersizlikleri yerine öğrenme farklılıklarını anlamayı sağlar.</a:t>
            </a:r>
          </a:p>
          <a:p>
            <a:pPr eaLnBrk="1" hangingPunct="1">
              <a:lnSpc>
                <a:spcPct val="90000"/>
              </a:lnSpc>
            </a:pPr>
            <a:r>
              <a:rPr lang="tr-TR" dirty="0">
                <a:solidFill>
                  <a:schemeClr val="tx2"/>
                </a:solidFill>
                <a:latin typeface="Century Gothic" panose="020B0502020202020204" pitchFamily="34" charset="0"/>
              </a:rPr>
              <a:t>Eğitim programının bir parçası olarak kişisel ve sosyal gelişim sağlar.</a:t>
            </a:r>
          </a:p>
        </p:txBody>
      </p:sp>
      <p:sp>
        <p:nvSpPr>
          <p:cNvPr id="5" name="Unvan 1"/>
          <p:cNvSpPr>
            <a:spLocks noGrp="1"/>
          </p:cNvSpPr>
          <p:nvPr>
            <p:ph type="title"/>
          </p:nvPr>
        </p:nvSpPr>
        <p:spPr>
          <a:xfrm>
            <a:off x="1641512" y="697219"/>
            <a:ext cx="5023693" cy="722519"/>
          </a:xfrm>
        </p:spPr>
        <p:txBody>
          <a:bodyPr>
            <a:normAutofit/>
          </a:bodyPr>
          <a:lstStyle/>
          <a:p>
            <a:pPr lvl="0" algn="ctr"/>
            <a:r>
              <a:rPr lang="tr-TR" sz="2400" b="1" dirty="0"/>
              <a:t>Çoklu Zekâ </a:t>
            </a:r>
            <a:r>
              <a:rPr lang="tr-TR" sz="2400" b="1" dirty="0" err="1" smtClean="0"/>
              <a:t>Kuramı’nın</a:t>
            </a:r>
            <a:r>
              <a:rPr lang="tr-TR" sz="2400" b="1" dirty="0" smtClean="0"/>
              <a:t> Yararları</a:t>
            </a:r>
            <a:endParaRPr lang="tr-TR" sz="2400" b="1" dirty="0"/>
          </a:p>
        </p:txBody>
      </p:sp>
      <p:sp>
        <p:nvSpPr>
          <p:cNvPr id="3" name="Veri Yer Tutucusu 2"/>
          <p:cNvSpPr>
            <a:spLocks noGrp="1"/>
          </p:cNvSpPr>
          <p:nvPr>
            <p:ph type="dt" sz="half" idx="10"/>
          </p:nvPr>
        </p:nvSpPr>
        <p:spPr/>
        <p:txBody>
          <a:bodyPr/>
          <a:lstStyle/>
          <a:p>
            <a:fld id="{4EEEA641-AF2F-4009-AD97-2DD7CB9FEA65}" type="datetime1">
              <a:rPr lang="tr-TR" smtClean="0"/>
              <a:t>24.01.2018</a:t>
            </a:fld>
            <a:endParaRPr lang="tr-TR"/>
          </a:p>
        </p:txBody>
      </p:sp>
      <p:sp>
        <p:nvSpPr>
          <p:cNvPr id="4" name="Slayt Numarası Yer Tutucusu 3"/>
          <p:cNvSpPr>
            <a:spLocks noGrp="1"/>
          </p:cNvSpPr>
          <p:nvPr>
            <p:ph type="sldNum" sz="quarter" idx="12"/>
          </p:nvPr>
        </p:nvSpPr>
        <p:spPr/>
        <p:txBody>
          <a:bodyPr/>
          <a:lstStyle/>
          <a:p>
            <a:fld id="{82F5038C-FC84-4079-B409-481DF367D444}" type="slidenum">
              <a:rPr lang="tr-TR" smtClean="0"/>
              <a:t>43</a:t>
            </a:fld>
            <a:endParaRPr lang="tr-TR"/>
          </a:p>
        </p:txBody>
      </p:sp>
    </p:spTree>
    <p:extLst>
      <p:ext uri="{BB962C8B-B14F-4D97-AF65-F5344CB8AC3E}">
        <p14:creationId xmlns:p14="http://schemas.microsoft.com/office/powerpoint/2010/main" val="3812403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301">
                                            <p:txEl>
                                              <p:pRg st="0" end="0"/>
                                            </p:txEl>
                                          </p:spTgt>
                                        </p:tgtEl>
                                        <p:attrNameLst>
                                          <p:attrName>style.visibility</p:attrName>
                                        </p:attrNameLst>
                                      </p:cBhvr>
                                      <p:to>
                                        <p:strVal val="visible"/>
                                      </p:to>
                                    </p:set>
                                    <p:anim calcmode="lin" valueType="num">
                                      <p:cBhvr additive="base">
                                        <p:cTn id="7" dur="500" fill="hold"/>
                                        <p:tgtEl>
                                          <p:spTgt spid="5530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30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301">
                                            <p:txEl>
                                              <p:pRg st="1" end="1"/>
                                            </p:txEl>
                                          </p:spTgt>
                                        </p:tgtEl>
                                        <p:attrNameLst>
                                          <p:attrName>style.visibility</p:attrName>
                                        </p:attrNameLst>
                                      </p:cBhvr>
                                      <p:to>
                                        <p:strVal val="visible"/>
                                      </p:to>
                                    </p:set>
                                    <p:anim calcmode="lin" valueType="num">
                                      <p:cBhvr additive="base">
                                        <p:cTn id="13" dur="500" fill="hold"/>
                                        <p:tgtEl>
                                          <p:spTgt spid="5530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30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301">
                                            <p:txEl>
                                              <p:pRg st="2" end="2"/>
                                            </p:txEl>
                                          </p:spTgt>
                                        </p:tgtEl>
                                        <p:attrNameLst>
                                          <p:attrName>style.visibility</p:attrName>
                                        </p:attrNameLst>
                                      </p:cBhvr>
                                      <p:to>
                                        <p:strVal val="visible"/>
                                      </p:to>
                                    </p:set>
                                    <p:anim calcmode="lin" valueType="num">
                                      <p:cBhvr additive="base">
                                        <p:cTn id="19" dur="500" fill="hold"/>
                                        <p:tgtEl>
                                          <p:spTgt spid="5530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30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301">
                                            <p:txEl>
                                              <p:pRg st="3" end="3"/>
                                            </p:txEl>
                                          </p:spTgt>
                                        </p:tgtEl>
                                        <p:attrNameLst>
                                          <p:attrName>style.visibility</p:attrName>
                                        </p:attrNameLst>
                                      </p:cBhvr>
                                      <p:to>
                                        <p:strVal val="visible"/>
                                      </p:to>
                                    </p:set>
                                    <p:anim calcmode="lin" valueType="num">
                                      <p:cBhvr additive="base">
                                        <p:cTn id="25" dur="500" fill="hold"/>
                                        <p:tgtEl>
                                          <p:spTgt spid="5530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30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5301">
                                            <p:txEl>
                                              <p:pRg st="4" end="4"/>
                                            </p:txEl>
                                          </p:spTgt>
                                        </p:tgtEl>
                                        <p:attrNameLst>
                                          <p:attrName>style.visibility</p:attrName>
                                        </p:attrNameLst>
                                      </p:cBhvr>
                                      <p:to>
                                        <p:strVal val="visible"/>
                                      </p:to>
                                    </p:set>
                                    <p:anim calcmode="lin" valueType="num">
                                      <p:cBhvr additive="base">
                                        <p:cTn id="31" dur="500" fill="hold"/>
                                        <p:tgtEl>
                                          <p:spTgt spid="5530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30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5301">
                                            <p:txEl>
                                              <p:pRg st="5" end="5"/>
                                            </p:txEl>
                                          </p:spTgt>
                                        </p:tgtEl>
                                        <p:attrNameLst>
                                          <p:attrName>style.visibility</p:attrName>
                                        </p:attrNameLst>
                                      </p:cBhvr>
                                      <p:to>
                                        <p:strVal val="visible"/>
                                      </p:to>
                                    </p:set>
                                    <p:anim calcmode="lin" valueType="num">
                                      <p:cBhvr additive="base">
                                        <p:cTn id="37" dur="500" fill="hold"/>
                                        <p:tgtEl>
                                          <p:spTgt spid="5530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530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5301">
                                            <p:txEl>
                                              <p:pRg st="6" end="6"/>
                                            </p:txEl>
                                          </p:spTgt>
                                        </p:tgtEl>
                                        <p:attrNameLst>
                                          <p:attrName>style.visibility</p:attrName>
                                        </p:attrNameLst>
                                      </p:cBhvr>
                                      <p:to>
                                        <p:strVal val="visible"/>
                                      </p:to>
                                    </p:set>
                                    <p:anim calcmode="lin" valueType="num">
                                      <p:cBhvr additive="base">
                                        <p:cTn id="43" dur="500" fill="hold"/>
                                        <p:tgtEl>
                                          <p:spTgt spid="5530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530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5301">
                                            <p:txEl>
                                              <p:pRg st="7" end="7"/>
                                            </p:txEl>
                                          </p:spTgt>
                                        </p:tgtEl>
                                        <p:attrNameLst>
                                          <p:attrName>style.visibility</p:attrName>
                                        </p:attrNameLst>
                                      </p:cBhvr>
                                      <p:to>
                                        <p:strVal val="visible"/>
                                      </p:to>
                                    </p:set>
                                    <p:anim calcmode="lin" valueType="num">
                                      <p:cBhvr additive="base">
                                        <p:cTn id="49" dur="500" fill="hold"/>
                                        <p:tgtEl>
                                          <p:spTgt spid="5530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530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5301">
                                            <p:txEl>
                                              <p:pRg st="8" end="8"/>
                                            </p:txEl>
                                          </p:spTgt>
                                        </p:tgtEl>
                                        <p:attrNameLst>
                                          <p:attrName>style.visibility</p:attrName>
                                        </p:attrNameLst>
                                      </p:cBhvr>
                                      <p:to>
                                        <p:strVal val="visible"/>
                                      </p:to>
                                    </p:set>
                                    <p:anim calcmode="lin" valueType="num">
                                      <p:cBhvr additive="base">
                                        <p:cTn id="55" dur="500" fill="hold"/>
                                        <p:tgtEl>
                                          <p:spTgt spid="5530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530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5" name="Rectangle 5"/>
          <p:cNvSpPr>
            <a:spLocks noGrp="1" noChangeArrowheads="1"/>
          </p:cNvSpPr>
          <p:nvPr>
            <p:ph type="body" idx="1"/>
          </p:nvPr>
        </p:nvSpPr>
        <p:spPr>
          <a:xfrm>
            <a:off x="2057400" y="1857376"/>
            <a:ext cx="8229600" cy="4391025"/>
          </a:xfrm>
        </p:spPr>
        <p:txBody>
          <a:bodyPr>
            <a:normAutofit/>
          </a:bodyPr>
          <a:lstStyle/>
          <a:p>
            <a:pPr marL="0" indent="0">
              <a:buNone/>
            </a:pPr>
            <a:r>
              <a:rPr lang="tr-TR" dirty="0" smtClean="0">
                <a:solidFill>
                  <a:schemeClr val="tx1"/>
                </a:solidFill>
                <a:latin typeface="Century Gothic" panose="020B0502020202020204" pitchFamily="34" charset="0"/>
              </a:rPr>
              <a:t>Öğretmenler İçin; </a:t>
            </a:r>
          </a:p>
          <a:p>
            <a:r>
              <a:rPr lang="tr-TR" dirty="0" smtClean="0">
                <a:solidFill>
                  <a:schemeClr val="tx1"/>
                </a:solidFill>
                <a:latin typeface="Century Gothic" panose="020B0502020202020204" pitchFamily="34" charset="0"/>
              </a:rPr>
              <a:t>Tüm </a:t>
            </a:r>
            <a:r>
              <a:rPr lang="tr-TR" dirty="0">
                <a:solidFill>
                  <a:schemeClr val="tx1"/>
                </a:solidFill>
                <a:latin typeface="Century Gothic" panose="020B0502020202020204" pitchFamily="34" charset="0"/>
              </a:rPr>
              <a:t>öğrenciler ve personele yönelik destek, güdüleme ve başarıyı artırma gibi davranışlarla öğrenme için olumlu bir iklim sağlar.</a:t>
            </a:r>
          </a:p>
          <a:p>
            <a:pPr eaLnBrk="1" hangingPunct="1"/>
            <a:r>
              <a:rPr lang="tr-TR" dirty="0">
                <a:solidFill>
                  <a:schemeClr val="tx1"/>
                </a:solidFill>
                <a:latin typeface="Century Gothic" panose="020B0502020202020204" pitchFamily="34" charset="0"/>
              </a:rPr>
              <a:t>Öğretim stratejilerini genişletir ve geliştirir.</a:t>
            </a:r>
          </a:p>
          <a:p>
            <a:pPr eaLnBrk="1" hangingPunct="1"/>
            <a:r>
              <a:rPr lang="tr-TR" dirty="0">
                <a:solidFill>
                  <a:schemeClr val="tx1"/>
                </a:solidFill>
                <a:latin typeface="Century Gothic" panose="020B0502020202020204" pitchFamily="34" charset="0"/>
              </a:rPr>
              <a:t>Farklı öğretme/öğrenme yaklaşımlarını uygulanabilir kılar.</a:t>
            </a:r>
          </a:p>
          <a:p>
            <a:pPr eaLnBrk="1" hangingPunct="1"/>
            <a:r>
              <a:rPr lang="tr-TR" dirty="0">
                <a:solidFill>
                  <a:schemeClr val="tx1"/>
                </a:solidFill>
                <a:latin typeface="Century Gothic" panose="020B0502020202020204" pitchFamily="34" charset="0"/>
              </a:rPr>
              <a:t>Öğretmen-veli işbirliğini artırır.</a:t>
            </a:r>
          </a:p>
          <a:p>
            <a:pPr eaLnBrk="1" hangingPunct="1"/>
            <a:r>
              <a:rPr lang="tr-TR" dirty="0">
                <a:solidFill>
                  <a:schemeClr val="tx1"/>
                </a:solidFill>
                <a:latin typeface="Century Gothic" panose="020B0502020202020204" pitchFamily="34" charset="0"/>
              </a:rPr>
              <a:t>Profesyonellik duygusunu yeniler.</a:t>
            </a:r>
          </a:p>
          <a:p>
            <a:pPr eaLnBrk="1" hangingPunct="1"/>
            <a:r>
              <a:rPr lang="tr-TR" dirty="0">
                <a:solidFill>
                  <a:schemeClr val="tx1"/>
                </a:solidFill>
                <a:latin typeface="Century Gothic" panose="020B0502020202020204" pitchFamily="34" charset="0"/>
              </a:rPr>
              <a:t>Okul kararlarının kapsamını artırır.</a:t>
            </a:r>
          </a:p>
        </p:txBody>
      </p:sp>
      <p:sp>
        <p:nvSpPr>
          <p:cNvPr id="5" name="Unvan 1"/>
          <p:cNvSpPr>
            <a:spLocks noGrp="1"/>
          </p:cNvSpPr>
          <p:nvPr>
            <p:ph type="title"/>
          </p:nvPr>
        </p:nvSpPr>
        <p:spPr>
          <a:xfrm>
            <a:off x="1641512" y="697219"/>
            <a:ext cx="5023693" cy="722519"/>
          </a:xfrm>
        </p:spPr>
        <p:txBody>
          <a:bodyPr>
            <a:normAutofit/>
          </a:bodyPr>
          <a:lstStyle/>
          <a:p>
            <a:pPr lvl="0" algn="ctr"/>
            <a:r>
              <a:rPr lang="tr-TR" sz="2400" b="1" dirty="0"/>
              <a:t>Çoklu Zekâ </a:t>
            </a:r>
            <a:r>
              <a:rPr lang="tr-TR" sz="2400" b="1" dirty="0" err="1" smtClean="0"/>
              <a:t>Kuramı’nın</a:t>
            </a:r>
            <a:r>
              <a:rPr lang="tr-TR" sz="2400" b="1" dirty="0" smtClean="0"/>
              <a:t> Yararları</a:t>
            </a:r>
            <a:endParaRPr lang="tr-TR" sz="2400" b="1" dirty="0"/>
          </a:p>
        </p:txBody>
      </p:sp>
      <p:sp>
        <p:nvSpPr>
          <p:cNvPr id="3" name="Veri Yer Tutucusu 2"/>
          <p:cNvSpPr>
            <a:spLocks noGrp="1"/>
          </p:cNvSpPr>
          <p:nvPr>
            <p:ph type="dt" sz="half" idx="10"/>
          </p:nvPr>
        </p:nvSpPr>
        <p:spPr/>
        <p:txBody>
          <a:bodyPr/>
          <a:lstStyle/>
          <a:p>
            <a:fld id="{10C430E2-9A6F-4A25-9E51-F9DB5E3139FC}" type="datetime1">
              <a:rPr lang="tr-TR" smtClean="0"/>
              <a:t>24.01.2018</a:t>
            </a:fld>
            <a:endParaRPr lang="tr-TR"/>
          </a:p>
        </p:txBody>
      </p:sp>
      <p:sp>
        <p:nvSpPr>
          <p:cNvPr id="4" name="Slayt Numarası Yer Tutucusu 3"/>
          <p:cNvSpPr>
            <a:spLocks noGrp="1"/>
          </p:cNvSpPr>
          <p:nvPr>
            <p:ph type="sldNum" sz="quarter" idx="12"/>
          </p:nvPr>
        </p:nvSpPr>
        <p:spPr/>
        <p:txBody>
          <a:bodyPr/>
          <a:lstStyle/>
          <a:p>
            <a:fld id="{82F5038C-FC84-4079-B409-481DF367D444}" type="slidenum">
              <a:rPr lang="tr-TR" smtClean="0"/>
              <a:t>44</a:t>
            </a:fld>
            <a:endParaRPr lang="tr-TR"/>
          </a:p>
        </p:txBody>
      </p:sp>
    </p:spTree>
    <p:extLst>
      <p:ext uri="{BB962C8B-B14F-4D97-AF65-F5344CB8AC3E}">
        <p14:creationId xmlns:p14="http://schemas.microsoft.com/office/powerpoint/2010/main" val="136604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5">
                                            <p:txEl>
                                              <p:pRg st="0" end="0"/>
                                            </p:txEl>
                                          </p:spTgt>
                                        </p:tgtEl>
                                        <p:attrNameLst>
                                          <p:attrName>style.visibility</p:attrName>
                                        </p:attrNameLst>
                                      </p:cBhvr>
                                      <p:to>
                                        <p:strVal val="visible"/>
                                      </p:to>
                                    </p:set>
                                    <p:anim calcmode="lin" valueType="num">
                                      <p:cBhvr additive="base">
                                        <p:cTn id="7" dur="500" fill="hold"/>
                                        <p:tgtEl>
                                          <p:spTgt spid="5632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5">
                                            <p:txEl>
                                              <p:pRg st="1" end="1"/>
                                            </p:txEl>
                                          </p:spTgt>
                                        </p:tgtEl>
                                        <p:attrNameLst>
                                          <p:attrName>style.visibility</p:attrName>
                                        </p:attrNameLst>
                                      </p:cBhvr>
                                      <p:to>
                                        <p:strVal val="visible"/>
                                      </p:to>
                                    </p:set>
                                    <p:anim calcmode="lin" valueType="num">
                                      <p:cBhvr additive="base">
                                        <p:cTn id="13" dur="500" fill="hold"/>
                                        <p:tgtEl>
                                          <p:spTgt spid="5632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325">
                                            <p:txEl>
                                              <p:pRg st="2" end="2"/>
                                            </p:txEl>
                                          </p:spTgt>
                                        </p:tgtEl>
                                        <p:attrNameLst>
                                          <p:attrName>style.visibility</p:attrName>
                                        </p:attrNameLst>
                                      </p:cBhvr>
                                      <p:to>
                                        <p:strVal val="visible"/>
                                      </p:to>
                                    </p:set>
                                    <p:anim calcmode="lin" valueType="num">
                                      <p:cBhvr additive="base">
                                        <p:cTn id="19" dur="500" fill="hold"/>
                                        <p:tgtEl>
                                          <p:spTgt spid="5632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32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6325">
                                            <p:txEl>
                                              <p:pRg st="3" end="3"/>
                                            </p:txEl>
                                          </p:spTgt>
                                        </p:tgtEl>
                                        <p:attrNameLst>
                                          <p:attrName>style.visibility</p:attrName>
                                        </p:attrNameLst>
                                      </p:cBhvr>
                                      <p:to>
                                        <p:strVal val="visible"/>
                                      </p:to>
                                    </p:set>
                                    <p:anim calcmode="lin" valueType="num">
                                      <p:cBhvr additive="base">
                                        <p:cTn id="25" dur="500" fill="hold"/>
                                        <p:tgtEl>
                                          <p:spTgt spid="5632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632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6325">
                                            <p:txEl>
                                              <p:pRg st="4" end="4"/>
                                            </p:txEl>
                                          </p:spTgt>
                                        </p:tgtEl>
                                        <p:attrNameLst>
                                          <p:attrName>style.visibility</p:attrName>
                                        </p:attrNameLst>
                                      </p:cBhvr>
                                      <p:to>
                                        <p:strVal val="visible"/>
                                      </p:to>
                                    </p:set>
                                    <p:anim calcmode="lin" valueType="num">
                                      <p:cBhvr additive="base">
                                        <p:cTn id="31" dur="500" fill="hold"/>
                                        <p:tgtEl>
                                          <p:spTgt spid="5632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632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6325">
                                            <p:txEl>
                                              <p:pRg st="5" end="5"/>
                                            </p:txEl>
                                          </p:spTgt>
                                        </p:tgtEl>
                                        <p:attrNameLst>
                                          <p:attrName>style.visibility</p:attrName>
                                        </p:attrNameLst>
                                      </p:cBhvr>
                                      <p:to>
                                        <p:strVal val="visible"/>
                                      </p:to>
                                    </p:set>
                                    <p:anim calcmode="lin" valueType="num">
                                      <p:cBhvr additive="base">
                                        <p:cTn id="37" dur="500" fill="hold"/>
                                        <p:tgtEl>
                                          <p:spTgt spid="5632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632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6325">
                                            <p:txEl>
                                              <p:pRg st="6" end="6"/>
                                            </p:txEl>
                                          </p:spTgt>
                                        </p:tgtEl>
                                        <p:attrNameLst>
                                          <p:attrName>style.visibility</p:attrName>
                                        </p:attrNameLst>
                                      </p:cBhvr>
                                      <p:to>
                                        <p:strVal val="visible"/>
                                      </p:to>
                                    </p:set>
                                    <p:anim calcmode="lin" valueType="num">
                                      <p:cBhvr additive="base">
                                        <p:cTn id="43" dur="500" fill="hold"/>
                                        <p:tgtEl>
                                          <p:spTgt spid="5632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632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9" name="Rectangle 5"/>
          <p:cNvSpPr>
            <a:spLocks noGrp="1" noChangeArrowheads="1"/>
          </p:cNvSpPr>
          <p:nvPr>
            <p:ph type="body" idx="1"/>
          </p:nvPr>
        </p:nvSpPr>
        <p:spPr>
          <a:xfrm>
            <a:off x="2438400" y="1704976"/>
            <a:ext cx="7772400" cy="4619625"/>
          </a:xfrm>
        </p:spPr>
        <p:txBody>
          <a:bodyPr>
            <a:noAutofit/>
          </a:bodyPr>
          <a:lstStyle/>
          <a:p>
            <a:pPr eaLnBrk="1" hangingPunct="1">
              <a:lnSpc>
                <a:spcPct val="90000"/>
              </a:lnSpc>
            </a:pPr>
            <a:r>
              <a:rPr lang="tr-TR" dirty="0">
                <a:latin typeface="Comic Sans MS" panose="030F0702030302020204" pitchFamily="66" charset="0"/>
              </a:rPr>
              <a:t>Diğer öğretmenler ve okul personeliyle görüşün.</a:t>
            </a:r>
          </a:p>
          <a:p>
            <a:pPr eaLnBrk="1" hangingPunct="1">
              <a:lnSpc>
                <a:spcPct val="90000"/>
              </a:lnSpc>
            </a:pPr>
            <a:r>
              <a:rPr lang="tr-TR" dirty="0">
                <a:latin typeface="Comic Sans MS" panose="030F0702030302020204" pitchFamily="66" charset="0"/>
              </a:rPr>
              <a:t>Velilere konferanslar düzenleyin.</a:t>
            </a:r>
          </a:p>
          <a:p>
            <a:pPr eaLnBrk="1" hangingPunct="1">
              <a:lnSpc>
                <a:spcPct val="90000"/>
              </a:lnSpc>
            </a:pPr>
            <a:r>
              <a:rPr lang="tr-TR" dirty="0">
                <a:latin typeface="Comic Sans MS" panose="030F0702030302020204" pitchFamily="66" charset="0"/>
              </a:rPr>
              <a:t>Öğrencilerin güçlü olan zekalarını ortaya çıkarabilmek için:</a:t>
            </a:r>
          </a:p>
          <a:p>
            <a:pPr eaLnBrk="1" hangingPunct="1">
              <a:lnSpc>
                <a:spcPct val="90000"/>
              </a:lnSpc>
            </a:pPr>
            <a:r>
              <a:rPr lang="tr-TR" dirty="0">
                <a:latin typeface="Comic Sans MS" panose="030F0702030302020204" pitchFamily="66" charset="0"/>
              </a:rPr>
              <a:t>gazete/dergi</a:t>
            </a:r>
          </a:p>
          <a:p>
            <a:pPr eaLnBrk="1" hangingPunct="1">
              <a:lnSpc>
                <a:spcPct val="90000"/>
              </a:lnSpc>
            </a:pPr>
            <a:r>
              <a:rPr lang="tr-TR" dirty="0">
                <a:latin typeface="Comic Sans MS" panose="030F0702030302020204" pitchFamily="66" charset="0"/>
              </a:rPr>
              <a:t>otobiyografi</a:t>
            </a:r>
          </a:p>
          <a:p>
            <a:pPr eaLnBrk="1" hangingPunct="1">
              <a:lnSpc>
                <a:spcPct val="90000"/>
              </a:lnSpc>
            </a:pPr>
            <a:r>
              <a:rPr lang="tr-TR" dirty="0">
                <a:latin typeface="Comic Sans MS" panose="030F0702030302020204" pitchFamily="66" charset="0"/>
              </a:rPr>
              <a:t>sanat faaliyetleri</a:t>
            </a:r>
          </a:p>
          <a:p>
            <a:pPr eaLnBrk="1" hangingPunct="1">
              <a:lnSpc>
                <a:spcPct val="90000"/>
              </a:lnSpc>
            </a:pPr>
            <a:r>
              <a:rPr lang="tr-TR" dirty="0">
                <a:latin typeface="Comic Sans MS" panose="030F0702030302020204" pitchFamily="66" charset="0"/>
              </a:rPr>
              <a:t>tartışma grupları</a:t>
            </a:r>
          </a:p>
          <a:p>
            <a:pPr eaLnBrk="1" hangingPunct="1">
              <a:lnSpc>
                <a:spcPct val="90000"/>
              </a:lnSpc>
            </a:pPr>
            <a:r>
              <a:rPr lang="tr-TR" dirty="0">
                <a:latin typeface="Comic Sans MS" panose="030F0702030302020204" pitchFamily="66" charset="0"/>
              </a:rPr>
              <a:t>projeler</a:t>
            </a:r>
          </a:p>
          <a:p>
            <a:pPr eaLnBrk="1" hangingPunct="1">
              <a:lnSpc>
                <a:spcPct val="90000"/>
              </a:lnSpc>
            </a:pPr>
            <a:r>
              <a:rPr lang="tr-TR" dirty="0">
                <a:latin typeface="Comic Sans MS" panose="030F0702030302020204" pitchFamily="66" charset="0"/>
              </a:rPr>
              <a:t>birebir görüşmelerden uygun olanları kullanın.</a:t>
            </a:r>
          </a:p>
          <a:p>
            <a:pPr eaLnBrk="1" hangingPunct="1">
              <a:lnSpc>
                <a:spcPct val="90000"/>
              </a:lnSpc>
            </a:pPr>
            <a:r>
              <a:rPr lang="tr-TR" dirty="0">
                <a:latin typeface="Comic Sans MS" panose="030F0702030302020204" pitchFamily="66" charset="0"/>
              </a:rPr>
              <a:t>Anket ve kontrol listesi yapın.</a:t>
            </a:r>
          </a:p>
          <a:p>
            <a:pPr eaLnBrk="1" hangingPunct="1">
              <a:lnSpc>
                <a:spcPct val="90000"/>
              </a:lnSpc>
            </a:pPr>
            <a:r>
              <a:rPr lang="tr-TR" dirty="0">
                <a:latin typeface="Comic Sans MS" panose="030F0702030302020204" pitchFamily="66" charset="0"/>
              </a:rPr>
              <a:t>Gösterilen ve gösterilmeyen davranışları gözleyin.</a:t>
            </a:r>
          </a:p>
          <a:p>
            <a:pPr eaLnBrk="1" hangingPunct="1">
              <a:lnSpc>
                <a:spcPct val="90000"/>
              </a:lnSpc>
            </a:pPr>
            <a:r>
              <a:rPr lang="tr-TR" dirty="0">
                <a:latin typeface="Comic Sans MS" panose="030F0702030302020204" pitchFamily="66" charset="0"/>
              </a:rPr>
              <a:t>Performansları birer doküman haline getirin.</a:t>
            </a:r>
          </a:p>
          <a:p>
            <a:pPr eaLnBrk="1" hangingPunct="1">
              <a:lnSpc>
                <a:spcPct val="90000"/>
              </a:lnSpc>
            </a:pPr>
            <a:r>
              <a:rPr lang="tr-TR" dirty="0">
                <a:latin typeface="Comic Sans MS" panose="030F0702030302020204" pitchFamily="66" charset="0"/>
              </a:rPr>
              <a:t>Okul kayıtlarına, sınav sonuçlarına, derece ve yorumlara bakın.</a:t>
            </a:r>
          </a:p>
        </p:txBody>
      </p:sp>
      <p:sp>
        <p:nvSpPr>
          <p:cNvPr id="6" name="Unvan 1"/>
          <p:cNvSpPr>
            <a:spLocks noGrp="1"/>
          </p:cNvSpPr>
          <p:nvPr>
            <p:ph type="title"/>
          </p:nvPr>
        </p:nvSpPr>
        <p:spPr>
          <a:xfrm>
            <a:off x="1795749" y="730270"/>
            <a:ext cx="5949109" cy="722519"/>
          </a:xfrm>
        </p:spPr>
        <p:txBody>
          <a:bodyPr>
            <a:normAutofit fontScale="90000"/>
          </a:bodyPr>
          <a:lstStyle/>
          <a:p>
            <a:pPr lvl="0" algn="ctr"/>
            <a:r>
              <a:rPr lang="tr-TR" sz="2400" b="1" dirty="0"/>
              <a:t>Çoklu Zekâ </a:t>
            </a:r>
            <a:r>
              <a:rPr lang="tr-TR" sz="2400" b="1" dirty="0" smtClean="0"/>
              <a:t>Alanlarını Belirleyebilmek İçin; </a:t>
            </a:r>
            <a:endParaRPr lang="tr-TR" sz="2400" b="1" dirty="0"/>
          </a:p>
        </p:txBody>
      </p:sp>
      <p:sp>
        <p:nvSpPr>
          <p:cNvPr id="4" name="Veri Yer Tutucusu 3"/>
          <p:cNvSpPr>
            <a:spLocks noGrp="1"/>
          </p:cNvSpPr>
          <p:nvPr>
            <p:ph type="dt" sz="half" idx="10"/>
          </p:nvPr>
        </p:nvSpPr>
        <p:spPr/>
        <p:txBody>
          <a:bodyPr/>
          <a:lstStyle/>
          <a:p>
            <a:fld id="{26660F03-EB8F-4B96-9FE5-E7E6858F1C0E}" type="datetime1">
              <a:rPr lang="tr-TR" smtClean="0"/>
              <a:t>24.01.2018</a:t>
            </a:fld>
            <a:endParaRPr lang="tr-TR"/>
          </a:p>
        </p:txBody>
      </p:sp>
      <p:sp>
        <p:nvSpPr>
          <p:cNvPr id="5" name="Slayt Numarası Yer Tutucusu 4"/>
          <p:cNvSpPr>
            <a:spLocks noGrp="1"/>
          </p:cNvSpPr>
          <p:nvPr>
            <p:ph type="sldNum" sz="quarter" idx="12"/>
          </p:nvPr>
        </p:nvSpPr>
        <p:spPr/>
        <p:txBody>
          <a:bodyPr/>
          <a:lstStyle/>
          <a:p>
            <a:fld id="{82F5038C-FC84-4079-B409-481DF367D444}" type="slidenum">
              <a:rPr lang="tr-TR" smtClean="0"/>
              <a:t>45</a:t>
            </a:fld>
            <a:endParaRPr lang="tr-TR"/>
          </a:p>
        </p:txBody>
      </p:sp>
    </p:spTree>
    <p:extLst>
      <p:ext uri="{BB962C8B-B14F-4D97-AF65-F5344CB8AC3E}">
        <p14:creationId xmlns:p14="http://schemas.microsoft.com/office/powerpoint/2010/main" val="1999836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9">
                                            <p:txEl>
                                              <p:pRg st="0" end="0"/>
                                            </p:txEl>
                                          </p:spTgt>
                                        </p:tgtEl>
                                        <p:attrNameLst>
                                          <p:attrName>style.visibility</p:attrName>
                                        </p:attrNameLst>
                                      </p:cBhvr>
                                      <p:to>
                                        <p:strVal val="visible"/>
                                      </p:to>
                                    </p:set>
                                    <p:anim calcmode="lin" valueType="num">
                                      <p:cBhvr additive="base">
                                        <p:cTn id="7" dur="500" fill="hold"/>
                                        <p:tgtEl>
                                          <p:spTgt spid="5734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9">
                                            <p:txEl>
                                              <p:pRg st="1" end="1"/>
                                            </p:txEl>
                                          </p:spTgt>
                                        </p:tgtEl>
                                        <p:attrNameLst>
                                          <p:attrName>style.visibility</p:attrName>
                                        </p:attrNameLst>
                                      </p:cBhvr>
                                      <p:to>
                                        <p:strVal val="visible"/>
                                      </p:to>
                                    </p:set>
                                    <p:anim calcmode="lin" valueType="num">
                                      <p:cBhvr additive="base">
                                        <p:cTn id="13" dur="500" fill="hold"/>
                                        <p:tgtEl>
                                          <p:spTgt spid="5734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349">
                                            <p:txEl>
                                              <p:pRg st="2" end="2"/>
                                            </p:txEl>
                                          </p:spTgt>
                                        </p:tgtEl>
                                        <p:attrNameLst>
                                          <p:attrName>style.visibility</p:attrName>
                                        </p:attrNameLst>
                                      </p:cBhvr>
                                      <p:to>
                                        <p:strVal val="visible"/>
                                      </p:to>
                                    </p:set>
                                    <p:anim calcmode="lin" valueType="num">
                                      <p:cBhvr additive="base">
                                        <p:cTn id="19" dur="500" fill="hold"/>
                                        <p:tgtEl>
                                          <p:spTgt spid="5734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349">
                                            <p:txEl>
                                              <p:pRg st="3" end="3"/>
                                            </p:txEl>
                                          </p:spTgt>
                                        </p:tgtEl>
                                        <p:attrNameLst>
                                          <p:attrName>style.visibility</p:attrName>
                                        </p:attrNameLst>
                                      </p:cBhvr>
                                      <p:to>
                                        <p:strVal val="visible"/>
                                      </p:to>
                                    </p:set>
                                    <p:anim calcmode="lin" valueType="num">
                                      <p:cBhvr additive="base">
                                        <p:cTn id="25" dur="500" fill="hold"/>
                                        <p:tgtEl>
                                          <p:spTgt spid="5734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34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349">
                                            <p:txEl>
                                              <p:pRg st="4" end="4"/>
                                            </p:txEl>
                                          </p:spTgt>
                                        </p:tgtEl>
                                        <p:attrNameLst>
                                          <p:attrName>style.visibility</p:attrName>
                                        </p:attrNameLst>
                                      </p:cBhvr>
                                      <p:to>
                                        <p:strVal val="visible"/>
                                      </p:to>
                                    </p:set>
                                    <p:anim calcmode="lin" valueType="num">
                                      <p:cBhvr additive="base">
                                        <p:cTn id="31" dur="500" fill="hold"/>
                                        <p:tgtEl>
                                          <p:spTgt spid="5734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34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7349">
                                            <p:txEl>
                                              <p:pRg st="5" end="5"/>
                                            </p:txEl>
                                          </p:spTgt>
                                        </p:tgtEl>
                                        <p:attrNameLst>
                                          <p:attrName>style.visibility</p:attrName>
                                        </p:attrNameLst>
                                      </p:cBhvr>
                                      <p:to>
                                        <p:strVal val="visible"/>
                                      </p:to>
                                    </p:set>
                                    <p:anim calcmode="lin" valueType="num">
                                      <p:cBhvr additive="base">
                                        <p:cTn id="37" dur="500" fill="hold"/>
                                        <p:tgtEl>
                                          <p:spTgt spid="5734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34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7349">
                                            <p:txEl>
                                              <p:pRg st="6" end="6"/>
                                            </p:txEl>
                                          </p:spTgt>
                                        </p:tgtEl>
                                        <p:attrNameLst>
                                          <p:attrName>style.visibility</p:attrName>
                                        </p:attrNameLst>
                                      </p:cBhvr>
                                      <p:to>
                                        <p:strVal val="visible"/>
                                      </p:to>
                                    </p:set>
                                    <p:anim calcmode="lin" valueType="num">
                                      <p:cBhvr additive="base">
                                        <p:cTn id="43" dur="500" fill="hold"/>
                                        <p:tgtEl>
                                          <p:spTgt spid="5734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734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7349">
                                            <p:txEl>
                                              <p:pRg st="7" end="7"/>
                                            </p:txEl>
                                          </p:spTgt>
                                        </p:tgtEl>
                                        <p:attrNameLst>
                                          <p:attrName>style.visibility</p:attrName>
                                        </p:attrNameLst>
                                      </p:cBhvr>
                                      <p:to>
                                        <p:strVal val="visible"/>
                                      </p:to>
                                    </p:set>
                                    <p:anim calcmode="lin" valueType="num">
                                      <p:cBhvr additive="base">
                                        <p:cTn id="49" dur="500" fill="hold"/>
                                        <p:tgtEl>
                                          <p:spTgt spid="5734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734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7349">
                                            <p:txEl>
                                              <p:pRg st="8" end="8"/>
                                            </p:txEl>
                                          </p:spTgt>
                                        </p:tgtEl>
                                        <p:attrNameLst>
                                          <p:attrName>style.visibility</p:attrName>
                                        </p:attrNameLst>
                                      </p:cBhvr>
                                      <p:to>
                                        <p:strVal val="visible"/>
                                      </p:to>
                                    </p:set>
                                    <p:anim calcmode="lin" valueType="num">
                                      <p:cBhvr additive="base">
                                        <p:cTn id="55" dur="500" fill="hold"/>
                                        <p:tgtEl>
                                          <p:spTgt spid="5734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7349">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7349">
                                            <p:txEl>
                                              <p:pRg st="9" end="9"/>
                                            </p:txEl>
                                          </p:spTgt>
                                        </p:tgtEl>
                                        <p:attrNameLst>
                                          <p:attrName>style.visibility</p:attrName>
                                        </p:attrNameLst>
                                      </p:cBhvr>
                                      <p:to>
                                        <p:strVal val="visible"/>
                                      </p:to>
                                    </p:set>
                                    <p:anim calcmode="lin" valueType="num">
                                      <p:cBhvr additive="base">
                                        <p:cTn id="61" dur="500" fill="hold"/>
                                        <p:tgtEl>
                                          <p:spTgt spid="57349">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7349">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whoo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7349">
                                            <p:txEl>
                                              <p:pRg st="10" end="10"/>
                                            </p:txEl>
                                          </p:spTgt>
                                        </p:tgtEl>
                                        <p:attrNameLst>
                                          <p:attrName>style.visibility</p:attrName>
                                        </p:attrNameLst>
                                      </p:cBhvr>
                                      <p:to>
                                        <p:strVal val="visible"/>
                                      </p:to>
                                    </p:set>
                                    <p:anim calcmode="lin" valueType="num">
                                      <p:cBhvr additive="base">
                                        <p:cTn id="67" dur="500" fill="hold"/>
                                        <p:tgtEl>
                                          <p:spTgt spid="57349">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7349">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whoosh.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57349">
                                            <p:txEl>
                                              <p:pRg st="11" end="11"/>
                                            </p:txEl>
                                          </p:spTgt>
                                        </p:tgtEl>
                                        <p:attrNameLst>
                                          <p:attrName>style.visibility</p:attrName>
                                        </p:attrNameLst>
                                      </p:cBhvr>
                                      <p:to>
                                        <p:strVal val="visible"/>
                                      </p:to>
                                    </p:set>
                                    <p:anim calcmode="lin" valueType="num">
                                      <p:cBhvr additive="base">
                                        <p:cTn id="73" dur="500" fill="hold"/>
                                        <p:tgtEl>
                                          <p:spTgt spid="57349">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7349">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whoosh.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7349">
                                            <p:txEl>
                                              <p:pRg st="12" end="12"/>
                                            </p:txEl>
                                          </p:spTgt>
                                        </p:tgtEl>
                                        <p:attrNameLst>
                                          <p:attrName>style.visibility</p:attrName>
                                        </p:attrNameLst>
                                      </p:cBhvr>
                                      <p:to>
                                        <p:strVal val="visible"/>
                                      </p:to>
                                    </p:set>
                                    <p:anim calcmode="lin" valueType="num">
                                      <p:cBhvr additive="base">
                                        <p:cTn id="79" dur="500" fill="hold"/>
                                        <p:tgtEl>
                                          <p:spTgt spid="57349">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7349">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92" name="Rectangle 88"/>
          <p:cNvSpPr>
            <a:spLocks noGrp="1" noChangeArrowheads="1"/>
          </p:cNvSpPr>
          <p:nvPr>
            <p:ph type="body" idx="1"/>
          </p:nvPr>
        </p:nvSpPr>
        <p:spPr>
          <a:xfrm>
            <a:off x="1981200" y="1704976"/>
            <a:ext cx="8497888" cy="4619625"/>
          </a:xfrm>
        </p:spPr>
        <p:txBody>
          <a:bodyPr>
            <a:normAutofit fontScale="92500" lnSpcReduction="20000"/>
          </a:bodyPr>
          <a:lstStyle/>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Planı hazırlarken hedef davranışlarına dikkat ederek hazırladım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Hedef davranışlara ulaşmak için gerekli kaynakları gözden geçirdim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Planımda zaman dilimini belirledim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Konu ile ilgili etkili bir dikkat çekme belirledim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Öğrencilerimin motivasyonlarını arttıracak yöntemleri belirledim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Konuya başlamadan önce ön bilgileri aktif hale getirdim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Konuyla ilgili uzmanlık bilgimi gözden geçirdim, eksiklerimi tamamladım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Planımda mantıksal, düşünme, sorguluma amaçlı soruları belirledim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Konunun anlatımını Çoklu Zeka tekniklerine göre belirledim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En az 3 zeka türüne hitap eden öğrenme etkinlikleri hazırladım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Planımda kullanacağım teknik araçları belirledim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Değerlendirme amaçlı geri bildirim uygulamaları hazırladım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Değerlendirme yöntemlerini belirledim</a:t>
            </a:r>
            <a:endParaRPr lang="en-US">
              <a:solidFill>
                <a:schemeClr val="tx2"/>
              </a:solidFill>
              <a:latin typeface="Comic Sans MS" panose="030F0702030302020204" pitchFamily="66" charset="0"/>
            </a:endParaRPr>
          </a:p>
          <a:p>
            <a:pPr marL="533400" indent="-533400">
              <a:lnSpc>
                <a:spcPct val="90000"/>
              </a:lnSpc>
              <a:buFont typeface="Wingdings" panose="05000000000000000000" pitchFamily="2" charset="2"/>
              <a:buAutoNum type="arabicPeriod"/>
            </a:pPr>
            <a:r>
              <a:rPr lang="tr-TR">
                <a:solidFill>
                  <a:schemeClr val="tx2"/>
                </a:solidFill>
                <a:latin typeface="Comic Sans MS" panose="030F0702030302020204" pitchFamily="66" charset="0"/>
              </a:rPr>
              <a:t>Öğrencilerim için ödev etkinlikleri hazırladım</a:t>
            </a:r>
          </a:p>
        </p:txBody>
      </p:sp>
      <p:sp>
        <p:nvSpPr>
          <p:cNvPr id="5" name="Unvan 1"/>
          <p:cNvSpPr>
            <a:spLocks noGrp="1"/>
          </p:cNvSpPr>
          <p:nvPr>
            <p:ph type="title"/>
          </p:nvPr>
        </p:nvSpPr>
        <p:spPr>
          <a:xfrm>
            <a:off x="1641512" y="697219"/>
            <a:ext cx="6521987" cy="722519"/>
          </a:xfrm>
        </p:spPr>
        <p:txBody>
          <a:bodyPr>
            <a:normAutofit fontScale="90000"/>
          </a:bodyPr>
          <a:lstStyle/>
          <a:p>
            <a:pPr lvl="0" algn="ctr"/>
            <a:r>
              <a:rPr lang="tr-TR" sz="2400" b="1" dirty="0"/>
              <a:t>Çoklu Zekâ </a:t>
            </a:r>
            <a:r>
              <a:rPr lang="tr-TR" sz="2400" b="1" dirty="0" err="1" smtClean="0"/>
              <a:t>Kuramı’na</a:t>
            </a:r>
            <a:r>
              <a:rPr lang="tr-TR" sz="2400" b="1" dirty="0" smtClean="0"/>
              <a:t> Yönelik Ders Tasarımı</a:t>
            </a:r>
            <a:endParaRPr lang="tr-TR" sz="2400" b="1" dirty="0"/>
          </a:p>
        </p:txBody>
      </p:sp>
      <p:sp>
        <p:nvSpPr>
          <p:cNvPr id="3" name="Veri Yer Tutucusu 2"/>
          <p:cNvSpPr>
            <a:spLocks noGrp="1"/>
          </p:cNvSpPr>
          <p:nvPr>
            <p:ph type="dt" sz="half" idx="10"/>
          </p:nvPr>
        </p:nvSpPr>
        <p:spPr/>
        <p:txBody>
          <a:bodyPr/>
          <a:lstStyle/>
          <a:p>
            <a:fld id="{83568B23-8565-4E32-B485-D828B3FB8B50}" type="datetime1">
              <a:rPr lang="tr-TR" smtClean="0"/>
              <a:t>24.01.2018</a:t>
            </a:fld>
            <a:endParaRPr lang="tr-TR"/>
          </a:p>
        </p:txBody>
      </p:sp>
      <p:sp>
        <p:nvSpPr>
          <p:cNvPr id="4" name="Slayt Numarası Yer Tutucusu 3"/>
          <p:cNvSpPr>
            <a:spLocks noGrp="1"/>
          </p:cNvSpPr>
          <p:nvPr>
            <p:ph type="sldNum" sz="quarter" idx="12"/>
          </p:nvPr>
        </p:nvSpPr>
        <p:spPr/>
        <p:txBody>
          <a:bodyPr/>
          <a:lstStyle/>
          <a:p>
            <a:fld id="{82F5038C-FC84-4079-B409-481DF367D444}" type="slidenum">
              <a:rPr lang="tr-TR" smtClean="0"/>
              <a:t>46</a:t>
            </a:fld>
            <a:endParaRPr lang="tr-TR"/>
          </a:p>
        </p:txBody>
      </p:sp>
    </p:spTree>
    <p:extLst>
      <p:ext uri="{BB962C8B-B14F-4D97-AF65-F5344CB8AC3E}">
        <p14:creationId xmlns:p14="http://schemas.microsoft.com/office/powerpoint/2010/main" val="950883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2792">
                                            <p:txEl>
                                              <p:pRg st="0" end="0"/>
                                            </p:txEl>
                                          </p:spTgt>
                                        </p:tgtEl>
                                        <p:attrNameLst>
                                          <p:attrName>style.visibility</p:attrName>
                                        </p:attrNameLst>
                                      </p:cBhvr>
                                      <p:to>
                                        <p:strVal val="visible"/>
                                      </p:to>
                                    </p:set>
                                    <p:anim calcmode="lin" valueType="num">
                                      <p:cBhvr>
                                        <p:cTn id="7" dur="1000" fill="hold"/>
                                        <p:tgtEl>
                                          <p:spTgt spid="7279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279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279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279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2792">
                                            <p:txEl>
                                              <p:pRg st="1" end="1"/>
                                            </p:txEl>
                                          </p:spTgt>
                                        </p:tgtEl>
                                        <p:attrNameLst>
                                          <p:attrName>style.visibility</p:attrName>
                                        </p:attrNameLst>
                                      </p:cBhvr>
                                      <p:to>
                                        <p:strVal val="visible"/>
                                      </p:to>
                                    </p:set>
                                    <p:anim calcmode="lin" valueType="num">
                                      <p:cBhvr>
                                        <p:cTn id="15" dur="1000" fill="hold"/>
                                        <p:tgtEl>
                                          <p:spTgt spid="7279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279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279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279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2792">
                                            <p:txEl>
                                              <p:pRg st="2" end="2"/>
                                            </p:txEl>
                                          </p:spTgt>
                                        </p:tgtEl>
                                        <p:attrNameLst>
                                          <p:attrName>style.visibility</p:attrName>
                                        </p:attrNameLst>
                                      </p:cBhvr>
                                      <p:to>
                                        <p:strVal val="visible"/>
                                      </p:to>
                                    </p:set>
                                    <p:anim calcmode="lin" valueType="num">
                                      <p:cBhvr>
                                        <p:cTn id="23" dur="1000" fill="hold"/>
                                        <p:tgtEl>
                                          <p:spTgt spid="7279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279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279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279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72792">
                                            <p:txEl>
                                              <p:pRg st="3" end="3"/>
                                            </p:txEl>
                                          </p:spTgt>
                                        </p:tgtEl>
                                        <p:attrNameLst>
                                          <p:attrName>style.visibility</p:attrName>
                                        </p:attrNameLst>
                                      </p:cBhvr>
                                      <p:to>
                                        <p:strVal val="visible"/>
                                      </p:to>
                                    </p:set>
                                    <p:anim calcmode="lin" valueType="num">
                                      <p:cBhvr>
                                        <p:cTn id="31" dur="1000" fill="hold"/>
                                        <p:tgtEl>
                                          <p:spTgt spid="7279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7279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7279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7279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72792">
                                            <p:txEl>
                                              <p:pRg st="4" end="4"/>
                                            </p:txEl>
                                          </p:spTgt>
                                        </p:tgtEl>
                                        <p:attrNameLst>
                                          <p:attrName>style.visibility</p:attrName>
                                        </p:attrNameLst>
                                      </p:cBhvr>
                                      <p:to>
                                        <p:strVal val="visible"/>
                                      </p:to>
                                    </p:set>
                                    <p:anim calcmode="lin" valueType="num">
                                      <p:cBhvr>
                                        <p:cTn id="39" dur="1000" fill="hold"/>
                                        <p:tgtEl>
                                          <p:spTgt spid="7279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7279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7279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7279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72792">
                                            <p:txEl>
                                              <p:pRg st="5" end="5"/>
                                            </p:txEl>
                                          </p:spTgt>
                                        </p:tgtEl>
                                        <p:attrNameLst>
                                          <p:attrName>style.visibility</p:attrName>
                                        </p:attrNameLst>
                                      </p:cBhvr>
                                      <p:to>
                                        <p:strVal val="visible"/>
                                      </p:to>
                                    </p:set>
                                    <p:anim calcmode="lin" valueType="num">
                                      <p:cBhvr>
                                        <p:cTn id="47" dur="1000" fill="hold"/>
                                        <p:tgtEl>
                                          <p:spTgt spid="7279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7279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72792">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72792">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72792">
                                            <p:txEl>
                                              <p:pRg st="6" end="6"/>
                                            </p:txEl>
                                          </p:spTgt>
                                        </p:tgtEl>
                                        <p:attrNameLst>
                                          <p:attrName>style.visibility</p:attrName>
                                        </p:attrNameLst>
                                      </p:cBhvr>
                                      <p:to>
                                        <p:strVal val="visible"/>
                                      </p:to>
                                    </p:set>
                                    <p:anim calcmode="lin" valueType="num">
                                      <p:cBhvr>
                                        <p:cTn id="55" dur="1000" fill="hold"/>
                                        <p:tgtEl>
                                          <p:spTgt spid="72792">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72792">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72792">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72792">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72792">
                                            <p:txEl>
                                              <p:pRg st="7" end="7"/>
                                            </p:txEl>
                                          </p:spTgt>
                                        </p:tgtEl>
                                        <p:attrNameLst>
                                          <p:attrName>style.visibility</p:attrName>
                                        </p:attrNameLst>
                                      </p:cBhvr>
                                      <p:to>
                                        <p:strVal val="visible"/>
                                      </p:to>
                                    </p:set>
                                    <p:anim calcmode="lin" valueType="num">
                                      <p:cBhvr>
                                        <p:cTn id="63" dur="1000" fill="hold"/>
                                        <p:tgtEl>
                                          <p:spTgt spid="72792">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72792">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72792">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72792">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72792">
                                            <p:txEl>
                                              <p:pRg st="8" end="8"/>
                                            </p:txEl>
                                          </p:spTgt>
                                        </p:tgtEl>
                                        <p:attrNameLst>
                                          <p:attrName>style.visibility</p:attrName>
                                        </p:attrNameLst>
                                      </p:cBhvr>
                                      <p:to>
                                        <p:strVal val="visible"/>
                                      </p:to>
                                    </p:set>
                                    <p:anim calcmode="lin" valueType="num">
                                      <p:cBhvr>
                                        <p:cTn id="71" dur="1000" fill="hold"/>
                                        <p:tgtEl>
                                          <p:spTgt spid="72792">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72792">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72792">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72792">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5" presetClass="entr" presetSubtype="0" fill="hold" grpId="0" nodeType="clickEffect">
                                  <p:stCondLst>
                                    <p:cond delay="0"/>
                                  </p:stCondLst>
                                  <p:childTnLst>
                                    <p:set>
                                      <p:cBhvr>
                                        <p:cTn id="78" dur="1" fill="hold">
                                          <p:stCondLst>
                                            <p:cond delay="0"/>
                                          </p:stCondLst>
                                        </p:cTn>
                                        <p:tgtEl>
                                          <p:spTgt spid="72792">
                                            <p:txEl>
                                              <p:pRg st="9" end="9"/>
                                            </p:txEl>
                                          </p:spTgt>
                                        </p:tgtEl>
                                        <p:attrNameLst>
                                          <p:attrName>style.visibility</p:attrName>
                                        </p:attrNameLst>
                                      </p:cBhvr>
                                      <p:to>
                                        <p:strVal val="visible"/>
                                      </p:to>
                                    </p:set>
                                    <p:anim calcmode="lin" valueType="num">
                                      <p:cBhvr>
                                        <p:cTn id="79" dur="1000" fill="hold"/>
                                        <p:tgtEl>
                                          <p:spTgt spid="72792">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72792">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72792">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72792">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5" presetClass="entr" presetSubtype="0" fill="hold" grpId="0" nodeType="clickEffect">
                                  <p:stCondLst>
                                    <p:cond delay="0"/>
                                  </p:stCondLst>
                                  <p:childTnLst>
                                    <p:set>
                                      <p:cBhvr>
                                        <p:cTn id="86" dur="1" fill="hold">
                                          <p:stCondLst>
                                            <p:cond delay="0"/>
                                          </p:stCondLst>
                                        </p:cTn>
                                        <p:tgtEl>
                                          <p:spTgt spid="72792">
                                            <p:txEl>
                                              <p:pRg st="10" end="10"/>
                                            </p:txEl>
                                          </p:spTgt>
                                        </p:tgtEl>
                                        <p:attrNameLst>
                                          <p:attrName>style.visibility</p:attrName>
                                        </p:attrNameLst>
                                      </p:cBhvr>
                                      <p:to>
                                        <p:strVal val="visible"/>
                                      </p:to>
                                    </p:set>
                                    <p:anim calcmode="lin" valueType="num">
                                      <p:cBhvr>
                                        <p:cTn id="87" dur="1000" fill="hold"/>
                                        <p:tgtEl>
                                          <p:spTgt spid="72792">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72792">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72792">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72792">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15" presetClass="entr" presetSubtype="0" fill="hold" grpId="0" nodeType="clickEffect">
                                  <p:stCondLst>
                                    <p:cond delay="0"/>
                                  </p:stCondLst>
                                  <p:childTnLst>
                                    <p:set>
                                      <p:cBhvr>
                                        <p:cTn id="94" dur="1" fill="hold">
                                          <p:stCondLst>
                                            <p:cond delay="0"/>
                                          </p:stCondLst>
                                        </p:cTn>
                                        <p:tgtEl>
                                          <p:spTgt spid="72792">
                                            <p:txEl>
                                              <p:pRg st="11" end="11"/>
                                            </p:txEl>
                                          </p:spTgt>
                                        </p:tgtEl>
                                        <p:attrNameLst>
                                          <p:attrName>style.visibility</p:attrName>
                                        </p:attrNameLst>
                                      </p:cBhvr>
                                      <p:to>
                                        <p:strVal val="visible"/>
                                      </p:to>
                                    </p:set>
                                    <p:anim calcmode="lin" valueType="num">
                                      <p:cBhvr>
                                        <p:cTn id="95" dur="1000" fill="hold"/>
                                        <p:tgtEl>
                                          <p:spTgt spid="72792">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72792">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72792">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72792">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15" presetClass="entr" presetSubtype="0" fill="hold" grpId="0" nodeType="clickEffect">
                                  <p:stCondLst>
                                    <p:cond delay="0"/>
                                  </p:stCondLst>
                                  <p:childTnLst>
                                    <p:set>
                                      <p:cBhvr>
                                        <p:cTn id="102" dur="1" fill="hold">
                                          <p:stCondLst>
                                            <p:cond delay="0"/>
                                          </p:stCondLst>
                                        </p:cTn>
                                        <p:tgtEl>
                                          <p:spTgt spid="72792">
                                            <p:txEl>
                                              <p:pRg st="12" end="12"/>
                                            </p:txEl>
                                          </p:spTgt>
                                        </p:tgtEl>
                                        <p:attrNameLst>
                                          <p:attrName>style.visibility</p:attrName>
                                        </p:attrNameLst>
                                      </p:cBhvr>
                                      <p:to>
                                        <p:strVal val="visible"/>
                                      </p:to>
                                    </p:set>
                                    <p:anim calcmode="lin" valueType="num">
                                      <p:cBhvr>
                                        <p:cTn id="103" dur="1000" fill="hold"/>
                                        <p:tgtEl>
                                          <p:spTgt spid="72792">
                                            <p:txEl>
                                              <p:pRg st="12" end="12"/>
                                            </p:txEl>
                                          </p:spTgt>
                                        </p:tgtEl>
                                        <p:attrNameLst>
                                          <p:attrName>ppt_w</p:attrName>
                                        </p:attrNameLst>
                                      </p:cBhvr>
                                      <p:tavLst>
                                        <p:tav tm="0">
                                          <p:val>
                                            <p:fltVal val="0"/>
                                          </p:val>
                                        </p:tav>
                                        <p:tav tm="100000">
                                          <p:val>
                                            <p:strVal val="#ppt_w"/>
                                          </p:val>
                                        </p:tav>
                                      </p:tavLst>
                                    </p:anim>
                                    <p:anim calcmode="lin" valueType="num">
                                      <p:cBhvr>
                                        <p:cTn id="104" dur="1000" fill="hold"/>
                                        <p:tgtEl>
                                          <p:spTgt spid="72792">
                                            <p:txEl>
                                              <p:pRg st="12" end="12"/>
                                            </p:txEl>
                                          </p:spTgt>
                                        </p:tgtEl>
                                        <p:attrNameLst>
                                          <p:attrName>ppt_h</p:attrName>
                                        </p:attrNameLst>
                                      </p:cBhvr>
                                      <p:tavLst>
                                        <p:tav tm="0">
                                          <p:val>
                                            <p:fltVal val="0"/>
                                          </p:val>
                                        </p:tav>
                                        <p:tav tm="100000">
                                          <p:val>
                                            <p:strVal val="#ppt_h"/>
                                          </p:val>
                                        </p:tav>
                                      </p:tavLst>
                                    </p:anim>
                                    <p:anim calcmode="lin" valueType="num">
                                      <p:cBhvr>
                                        <p:cTn id="105" dur="1000" fill="hold"/>
                                        <p:tgtEl>
                                          <p:spTgt spid="72792">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72792">
                                            <p:txEl>
                                              <p:pRg st="12" end="1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5" presetClass="entr" presetSubtype="0" fill="hold" grpId="0" nodeType="clickEffect">
                                  <p:stCondLst>
                                    <p:cond delay="0"/>
                                  </p:stCondLst>
                                  <p:childTnLst>
                                    <p:set>
                                      <p:cBhvr>
                                        <p:cTn id="110" dur="1" fill="hold">
                                          <p:stCondLst>
                                            <p:cond delay="0"/>
                                          </p:stCondLst>
                                        </p:cTn>
                                        <p:tgtEl>
                                          <p:spTgt spid="72792">
                                            <p:txEl>
                                              <p:pRg st="13" end="13"/>
                                            </p:txEl>
                                          </p:spTgt>
                                        </p:tgtEl>
                                        <p:attrNameLst>
                                          <p:attrName>style.visibility</p:attrName>
                                        </p:attrNameLst>
                                      </p:cBhvr>
                                      <p:to>
                                        <p:strVal val="visible"/>
                                      </p:to>
                                    </p:set>
                                    <p:anim calcmode="lin" valueType="num">
                                      <p:cBhvr>
                                        <p:cTn id="111" dur="1000" fill="hold"/>
                                        <p:tgtEl>
                                          <p:spTgt spid="72792">
                                            <p:txEl>
                                              <p:pRg st="13" end="13"/>
                                            </p:txEl>
                                          </p:spTgt>
                                        </p:tgtEl>
                                        <p:attrNameLst>
                                          <p:attrName>ppt_w</p:attrName>
                                        </p:attrNameLst>
                                      </p:cBhvr>
                                      <p:tavLst>
                                        <p:tav tm="0">
                                          <p:val>
                                            <p:fltVal val="0"/>
                                          </p:val>
                                        </p:tav>
                                        <p:tav tm="100000">
                                          <p:val>
                                            <p:strVal val="#ppt_w"/>
                                          </p:val>
                                        </p:tav>
                                      </p:tavLst>
                                    </p:anim>
                                    <p:anim calcmode="lin" valueType="num">
                                      <p:cBhvr>
                                        <p:cTn id="112" dur="1000" fill="hold"/>
                                        <p:tgtEl>
                                          <p:spTgt spid="72792">
                                            <p:txEl>
                                              <p:pRg st="13" end="13"/>
                                            </p:txEl>
                                          </p:spTgt>
                                        </p:tgtEl>
                                        <p:attrNameLst>
                                          <p:attrName>ppt_h</p:attrName>
                                        </p:attrNameLst>
                                      </p:cBhvr>
                                      <p:tavLst>
                                        <p:tav tm="0">
                                          <p:val>
                                            <p:fltVal val="0"/>
                                          </p:val>
                                        </p:tav>
                                        <p:tav tm="100000">
                                          <p:val>
                                            <p:strVal val="#ppt_h"/>
                                          </p:val>
                                        </p:tav>
                                      </p:tavLst>
                                    </p:anim>
                                    <p:anim calcmode="lin" valueType="num">
                                      <p:cBhvr>
                                        <p:cTn id="113" dur="1000" fill="hold"/>
                                        <p:tgtEl>
                                          <p:spTgt spid="72792">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114" dur="1000" fill="hold"/>
                                        <p:tgtEl>
                                          <p:spTgt spid="72792">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9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378" name="Group 2"/>
          <p:cNvGrpSpPr>
            <a:grpSpLocks/>
          </p:cNvGrpSpPr>
          <p:nvPr/>
        </p:nvGrpSpPr>
        <p:grpSpPr bwMode="auto">
          <a:xfrm>
            <a:off x="1552575" y="14288"/>
            <a:ext cx="3600450" cy="6800850"/>
            <a:chOff x="18" y="9"/>
            <a:chExt cx="2268" cy="4284"/>
          </a:xfrm>
        </p:grpSpPr>
        <p:pic>
          <p:nvPicPr>
            <p:cNvPr id="101379"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101380"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101381"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101382"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101383"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101384"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101385"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101386"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101387" name="Text Box 11"/>
          <p:cNvSpPr txBox="1">
            <a:spLocks noChangeArrowheads="1"/>
          </p:cNvSpPr>
          <p:nvPr/>
        </p:nvSpPr>
        <p:spPr bwMode="auto">
          <a:xfrm>
            <a:off x="3581400" y="2362200"/>
            <a:ext cx="6858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tr-TR" sz="2800">
                <a:effectLst>
                  <a:outerShdw blurRad="38100" dist="38100" dir="2700000" algn="tl">
                    <a:srgbClr val="C0C0C0"/>
                  </a:outerShdw>
                </a:effectLst>
                <a:latin typeface="Comic Sans MS" panose="030F0702030302020204" pitchFamily="66" charset="0"/>
              </a:rPr>
              <a:t>3. Tünelden aynı anda sadece 2 kişi geçebilir.</a:t>
            </a:r>
          </a:p>
          <a:p>
            <a:r>
              <a:rPr lang="tr-TR" sz="2800">
                <a:effectLst>
                  <a:outerShdw blurRad="38100" dist="38100" dir="2700000" algn="tl">
                    <a:srgbClr val="C0C0C0"/>
                  </a:outerShdw>
                </a:effectLst>
                <a:latin typeface="Comic Sans MS" panose="030F0702030302020204" pitchFamily="66" charset="0"/>
              </a:rPr>
              <a:t>4. Baba 1 dakikada karşıya geçebiliyor.</a:t>
            </a:r>
          </a:p>
          <a:p>
            <a:r>
              <a:rPr lang="tr-TR" sz="2800">
                <a:effectLst>
                  <a:outerShdw blurRad="38100" dist="38100" dir="2700000" algn="tl">
                    <a:srgbClr val="C0C0C0"/>
                  </a:outerShdw>
                </a:effectLst>
                <a:latin typeface="Comic Sans MS" panose="030F0702030302020204" pitchFamily="66" charset="0"/>
              </a:rPr>
              <a:t>5. Anne 2 dakikada karşıya geçebiliyor.</a:t>
            </a:r>
          </a:p>
          <a:p>
            <a:r>
              <a:rPr lang="tr-TR" sz="2800">
                <a:effectLst>
                  <a:outerShdw blurRad="38100" dist="38100" dir="2700000" algn="tl">
                    <a:srgbClr val="C0C0C0"/>
                  </a:outerShdw>
                </a:effectLst>
                <a:latin typeface="Comic Sans MS" panose="030F0702030302020204" pitchFamily="66" charset="0"/>
              </a:rPr>
              <a:t>6. Erkek çocuk 4 dakikada karşıya geçebiliyor.</a:t>
            </a:r>
          </a:p>
        </p:txBody>
      </p:sp>
      <p:sp>
        <p:nvSpPr>
          <p:cNvPr id="101388"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101389"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77050" y="214313"/>
            <a:ext cx="3028950" cy="1636712"/>
          </a:xfrm>
          <a:prstGeom prst="rect">
            <a:avLst/>
          </a:prstGeom>
          <a:noFill/>
          <a:extLst>
            <a:ext uri="{909E8E84-426E-40DD-AFC4-6F175D3DCCD1}">
              <a14:hiddenFill xmlns:a14="http://schemas.microsoft.com/office/drawing/2010/main">
                <a:solidFill>
                  <a:srgbClr val="FFFFFF"/>
                </a:solidFill>
              </a14:hiddenFill>
            </a:ext>
          </a:extLst>
        </p:spPr>
      </p:pic>
      <p:pic>
        <p:nvPicPr>
          <p:cNvPr id="101390"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00" y="269875"/>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1391"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6426" y="269875"/>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1392"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1" y="803275"/>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1393"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71913" y="788988"/>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p:cNvSpPr>
            <a:spLocks noGrp="1"/>
          </p:cNvSpPr>
          <p:nvPr>
            <p:ph type="dt" sz="half" idx="10"/>
          </p:nvPr>
        </p:nvSpPr>
        <p:spPr/>
        <p:txBody>
          <a:bodyPr/>
          <a:lstStyle/>
          <a:p>
            <a:fld id="{3E11F967-5702-48F8-94FB-E90B5E3532B2}"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5</a:t>
            </a:fld>
            <a:endParaRPr lang="tr-TR"/>
          </a:p>
        </p:txBody>
      </p:sp>
    </p:spTree>
    <p:extLst>
      <p:ext uri="{BB962C8B-B14F-4D97-AF65-F5344CB8AC3E}">
        <p14:creationId xmlns:p14="http://schemas.microsoft.com/office/powerpoint/2010/main" val="3909189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2"/>
          <p:cNvGrpSpPr>
            <a:grpSpLocks/>
          </p:cNvGrpSpPr>
          <p:nvPr/>
        </p:nvGrpSpPr>
        <p:grpSpPr bwMode="auto">
          <a:xfrm>
            <a:off x="1552575" y="14288"/>
            <a:ext cx="3600450" cy="6800850"/>
            <a:chOff x="18" y="9"/>
            <a:chExt cx="2268" cy="4284"/>
          </a:xfrm>
        </p:grpSpPr>
        <p:pic>
          <p:nvPicPr>
            <p:cNvPr id="56323"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56324"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6325"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56326"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56327"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56328"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56329"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6330"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56331" name="Text Box 11"/>
          <p:cNvSpPr txBox="1">
            <a:spLocks noChangeArrowheads="1"/>
          </p:cNvSpPr>
          <p:nvPr/>
        </p:nvSpPr>
        <p:spPr bwMode="auto">
          <a:xfrm>
            <a:off x="3581400" y="2481264"/>
            <a:ext cx="6858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tr-TR" sz="2800">
                <a:effectLst>
                  <a:outerShdw blurRad="38100" dist="38100" dir="2700000" algn="tl">
                    <a:srgbClr val="C0C0C0"/>
                  </a:outerShdw>
                </a:effectLst>
                <a:latin typeface="Comic Sans MS" panose="030F0702030302020204" pitchFamily="66" charset="0"/>
              </a:rPr>
              <a:t>7. Kız çocuk 5 dakikada karşıya geçebiliyor.</a:t>
            </a:r>
          </a:p>
          <a:p>
            <a:r>
              <a:rPr lang="tr-TR" sz="2800">
                <a:effectLst>
                  <a:outerShdw blurRad="38100" dist="38100" dir="2700000" algn="tl">
                    <a:srgbClr val="C0C0C0"/>
                  </a:outerShdw>
                </a:effectLst>
                <a:latin typeface="Comic Sans MS" panose="030F0702030302020204" pitchFamily="66" charset="0"/>
              </a:rPr>
              <a:t>8. Tüm bireyler için gidiş ve gelişler aynı sürede tamamlanıyor.</a:t>
            </a:r>
          </a:p>
        </p:txBody>
      </p:sp>
      <p:sp>
        <p:nvSpPr>
          <p:cNvPr id="56332"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56333"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77050" y="214313"/>
            <a:ext cx="3028950" cy="1636712"/>
          </a:xfrm>
          <a:prstGeom prst="rect">
            <a:avLst/>
          </a:prstGeom>
          <a:noFill/>
          <a:extLst>
            <a:ext uri="{909E8E84-426E-40DD-AFC4-6F175D3DCCD1}">
              <a14:hiddenFill xmlns:a14="http://schemas.microsoft.com/office/drawing/2010/main">
                <a:solidFill>
                  <a:srgbClr val="FFFFFF"/>
                </a:solidFill>
              </a14:hiddenFill>
            </a:ext>
          </a:extLst>
        </p:spPr>
      </p:pic>
      <p:pic>
        <p:nvPicPr>
          <p:cNvPr id="56334"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00" y="269875"/>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6335"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6426" y="269875"/>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6336"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1" y="803275"/>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6337"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71913" y="788988"/>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56339" name="Text Box 19"/>
          <p:cNvSpPr txBox="1">
            <a:spLocks noChangeArrowheads="1"/>
          </p:cNvSpPr>
          <p:nvPr/>
        </p:nvSpPr>
        <p:spPr bwMode="auto">
          <a:xfrm>
            <a:off x="5715000" y="4722814"/>
            <a:ext cx="47244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tr-TR" sz="2800" b="1" u="sng">
                <a:solidFill>
                  <a:srgbClr val="FF6600"/>
                </a:solidFill>
                <a:latin typeface="Comic Sans MS" panose="030F0702030302020204" pitchFamily="66" charset="0"/>
              </a:rPr>
              <a:t>Bu şartlar altında aileyi karşıdan karşıya geçirebilecek misiniz?</a:t>
            </a:r>
            <a:r>
              <a:rPr lang="tr-TR" sz="2800" b="1">
                <a:solidFill>
                  <a:srgbClr val="FF6600"/>
                </a:solidFill>
                <a:latin typeface="Comic Sans MS" panose="030F0702030302020204" pitchFamily="66" charset="0"/>
              </a:rPr>
              <a:t> </a:t>
            </a:r>
          </a:p>
        </p:txBody>
      </p:sp>
      <p:sp>
        <p:nvSpPr>
          <p:cNvPr id="2" name="Veri Yer Tutucusu 1"/>
          <p:cNvSpPr>
            <a:spLocks noGrp="1"/>
          </p:cNvSpPr>
          <p:nvPr>
            <p:ph type="dt" sz="half" idx="10"/>
          </p:nvPr>
        </p:nvSpPr>
        <p:spPr/>
        <p:txBody>
          <a:bodyPr/>
          <a:lstStyle/>
          <a:p>
            <a:fld id="{32659828-349C-469A-9AD0-3E55784F6619}"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6</a:t>
            </a:fld>
            <a:endParaRPr lang="tr-TR"/>
          </a:p>
        </p:txBody>
      </p:sp>
    </p:spTree>
    <p:extLst>
      <p:ext uri="{BB962C8B-B14F-4D97-AF65-F5344CB8AC3E}">
        <p14:creationId xmlns:p14="http://schemas.microsoft.com/office/powerpoint/2010/main" val="638339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6339"/>
                                        </p:tgtEl>
                                        <p:attrNameLst>
                                          <p:attrName>style.visibility</p:attrName>
                                        </p:attrNameLst>
                                      </p:cBhvr>
                                      <p:to>
                                        <p:strVal val="visible"/>
                                      </p:to>
                                    </p:set>
                                    <p:anim calcmode="lin" valueType="num">
                                      <p:cBhvr>
                                        <p:cTn id="7" dur="500" fill="hold"/>
                                        <p:tgtEl>
                                          <p:spTgt spid="56339"/>
                                        </p:tgtEl>
                                        <p:attrNameLst>
                                          <p:attrName>ppt_w</p:attrName>
                                        </p:attrNameLst>
                                      </p:cBhvr>
                                      <p:tavLst>
                                        <p:tav tm="0">
                                          <p:val>
                                            <p:fltVal val="0"/>
                                          </p:val>
                                        </p:tav>
                                        <p:tav tm="100000">
                                          <p:val>
                                            <p:strVal val="#ppt_w"/>
                                          </p:val>
                                        </p:tav>
                                      </p:tavLst>
                                    </p:anim>
                                    <p:anim calcmode="lin" valueType="num">
                                      <p:cBhvr>
                                        <p:cTn id="8" dur="500" fill="hold"/>
                                        <p:tgtEl>
                                          <p:spTgt spid="56339"/>
                                        </p:tgtEl>
                                        <p:attrNameLst>
                                          <p:attrName>ppt_h</p:attrName>
                                        </p:attrNameLst>
                                      </p:cBhvr>
                                      <p:tavLst>
                                        <p:tav tm="0">
                                          <p:val>
                                            <p:fltVal val="0"/>
                                          </p:val>
                                        </p:tav>
                                        <p:tav tm="100000">
                                          <p:val>
                                            <p:strVal val="#ppt_h"/>
                                          </p:val>
                                        </p:tav>
                                      </p:tavLst>
                                    </p:anim>
                                    <p:animEffect transition="in" filter="fade">
                                      <p:cBhvr>
                                        <p:cTn id="9" dur="500"/>
                                        <p:tgtEl>
                                          <p:spTgt spid="56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p:cNvGrpSpPr>
          <p:nvPr/>
        </p:nvGrpSpPr>
        <p:grpSpPr bwMode="auto">
          <a:xfrm>
            <a:off x="1552575" y="14288"/>
            <a:ext cx="3600450" cy="6800850"/>
            <a:chOff x="18" y="9"/>
            <a:chExt cx="2268" cy="4284"/>
          </a:xfrm>
        </p:grpSpPr>
        <p:pic>
          <p:nvPicPr>
            <p:cNvPr id="36867"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36868"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36869"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36870"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36871"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36872"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36873"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36874"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36875" name="Text Box 11"/>
          <p:cNvSpPr txBox="1">
            <a:spLocks noChangeArrowheads="1"/>
          </p:cNvSpPr>
          <p:nvPr/>
        </p:nvSpPr>
        <p:spPr bwMode="auto">
          <a:xfrm>
            <a:off x="4114800" y="3367088"/>
            <a:ext cx="5715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2800" b="1">
                <a:solidFill>
                  <a:srgbClr val="FF0000"/>
                </a:solidFill>
                <a:effectLst>
                  <a:outerShdw blurRad="38100" dist="38100" dir="2700000" algn="tl">
                    <a:srgbClr val="C0C0C0"/>
                  </a:outerShdw>
                </a:effectLst>
                <a:latin typeface="Comic Sans MS" panose="030F0702030302020204" pitchFamily="66" charset="0"/>
              </a:rPr>
              <a:t>3 DAKİKA</a:t>
            </a:r>
          </a:p>
        </p:txBody>
      </p:sp>
      <p:sp>
        <p:nvSpPr>
          <p:cNvPr id="36876"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36877" name="Picture 13" descr="HAND16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77000" y="2297114"/>
            <a:ext cx="838200" cy="750887"/>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p:cNvSpPr>
            <a:spLocks noGrp="1"/>
          </p:cNvSpPr>
          <p:nvPr>
            <p:ph type="dt" sz="half" idx="10"/>
          </p:nvPr>
        </p:nvSpPr>
        <p:spPr/>
        <p:txBody>
          <a:bodyPr/>
          <a:lstStyle/>
          <a:p>
            <a:fld id="{41D25595-5DA5-402B-B081-14353D9FF346}"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7</a:t>
            </a:fld>
            <a:endParaRPr lang="tr-TR"/>
          </a:p>
        </p:txBody>
      </p:sp>
    </p:spTree>
    <p:extLst>
      <p:ext uri="{BB962C8B-B14F-4D97-AF65-F5344CB8AC3E}">
        <p14:creationId xmlns:p14="http://schemas.microsoft.com/office/powerpoint/2010/main" val="426503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1552575" y="14288"/>
            <a:ext cx="3600450" cy="6800850"/>
            <a:chOff x="18" y="9"/>
            <a:chExt cx="2268" cy="4284"/>
          </a:xfrm>
        </p:grpSpPr>
        <p:pic>
          <p:nvPicPr>
            <p:cNvPr id="38915"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38916"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38917"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38918"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38919"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38920"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38921"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38922"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38923" name="Text Box 11"/>
          <p:cNvSpPr txBox="1">
            <a:spLocks noChangeArrowheads="1"/>
          </p:cNvSpPr>
          <p:nvPr/>
        </p:nvSpPr>
        <p:spPr bwMode="auto">
          <a:xfrm>
            <a:off x="3929063" y="3829051"/>
            <a:ext cx="571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2800">
                <a:effectLst>
                  <a:outerShdw blurRad="38100" dist="38100" dir="2700000" algn="tl">
                    <a:srgbClr val="C0C0C0"/>
                  </a:outerShdw>
                </a:effectLst>
                <a:latin typeface="Comic Sans MS" panose="030F0702030302020204" pitchFamily="66" charset="0"/>
              </a:rPr>
              <a:t>2 dakika</a:t>
            </a:r>
          </a:p>
        </p:txBody>
      </p:sp>
      <p:sp>
        <p:nvSpPr>
          <p:cNvPr id="38924"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38925"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1524001"/>
            <a:ext cx="3028950" cy="1636713"/>
          </a:xfrm>
          <a:prstGeom prst="rect">
            <a:avLst/>
          </a:prstGeom>
          <a:noFill/>
          <a:extLst>
            <a:ext uri="{909E8E84-426E-40DD-AFC4-6F175D3DCCD1}">
              <a14:hiddenFill xmlns:a14="http://schemas.microsoft.com/office/drawing/2010/main">
                <a:solidFill>
                  <a:srgbClr val="FFFFFF"/>
                </a:solidFill>
              </a14:hiddenFill>
            </a:ext>
          </a:extLst>
        </p:spPr>
      </p:pic>
      <p:pic>
        <p:nvPicPr>
          <p:cNvPr id="38926"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44000" y="1524000"/>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8927"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78826" y="1524000"/>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8928"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19601" y="2057400"/>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38929"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95725" y="2055813"/>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38930" name="AutoShape 18"/>
          <p:cNvSpPr>
            <a:spLocks/>
          </p:cNvSpPr>
          <p:nvPr/>
        </p:nvSpPr>
        <p:spPr bwMode="auto">
          <a:xfrm rot="-5400000">
            <a:off x="6629400" y="1981200"/>
            <a:ext cx="304800" cy="3048000"/>
          </a:xfrm>
          <a:prstGeom prst="leftBrace">
            <a:avLst>
              <a:gd name="adj1" fmla="val 83333"/>
              <a:gd name="adj2" fmla="val 49944"/>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 name="Veri Yer Tutucusu 1"/>
          <p:cNvSpPr>
            <a:spLocks noGrp="1"/>
          </p:cNvSpPr>
          <p:nvPr>
            <p:ph type="dt" sz="half" idx="10"/>
          </p:nvPr>
        </p:nvSpPr>
        <p:spPr/>
        <p:txBody>
          <a:bodyPr/>
          <a:lstStyle/>
          <a:p>
            <a:fld id="{E60747C0-971D-4AC2-AA8D-B1AF25C34EE2}"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8</a:t>
            </a:fld>
            <a:endParaRPr lang="tr-TR"/>
          </a:p>
        </p:txBody>
      </p:sp>
    </p:spTree>
    <p:extLst>
      <p:ext uri="{BB962C8B-B14F-4D97-AF65-F5344CB8AC3E}">
        <p14:creationId xmlns:p14="http://schemas.microsoft.com/office/powerpoint/2010/main" val="41845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8930"/>
                                        </p:tgtEl>
                                        <p:attrNameLst>
                                          <p:attrName>style.visibility</p:attrName>
                                        </p:attrNameLst>
                                      </p:cBhvr>
                                      <p:to>
                                        <p:strVal val="visible"/>
                                      </p:to>
                                    </p:set>
                                    <p:anim calcmode="lin" valueType="num">
                                      <p:cBhvr>
                                        <p:cTn id="7" dur="500" fill="hold"/>
                                        <p:tgtEl>
                                          <p:spTgt spid="38930"/>
                                        </p:tgtEl>
                                        <p:attrNameLst>
                                          <p:attrName>ppt_w</p:attrName>
                                        </p:attrNameLst>
                                      </p:cBhvr>
                                      <p:tavLst>
                                        <p:tav tm="0">
                                          <p:val>
                                            <p:fltVal val="0"/>
                                          </p:val>
                                        </p:tav>
                                        <p:tav tm="100000">
                                          <p:val>
                                            <p:strVal val="#ppt_w"/>
                                          </p:val>
                                        </p:tav>
                                      </p:tavLst>
                                    </p:anim>
                                    <p:anim calcmode="lin" valueType="num">
                                      <p:cBhvr>
                                        <p:cTn id="8" dur="500" fill="hold"/>
                                        <p:tgtEl>
                                          <p:spTgt spid="38930"/>
                                        </p:tgtEl>
                                        <p:attrNameLst>
                                          <p:attrName>ppt_h</p:attrName>
                                        </p:attrNameLst>
                                      </p:cBhvr>
                                      <p:tavLst>
                                        <p:tav tm="0">
                                          <p:val>
                                            <p:fltVal val="0"/>
                                          </p:val>
                                        </p:tav>
                                        <p:tav tm="100000">
                                          <p:val>
                                            <p:strVal val="#ppt_h"/>
                                          </p:val>
                                        </p:tav>
                                      </p:tavLst>
                                    </p:anim>
                                    <p:animEffect transition="in" filter="fade">
                                      <p:cBhvr>
                                        <p:cTn id="9" dur="500"/>
                                        <p:tgtEl>
                                          <p:spTgt spid="3893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8923"/>
                                        </p:tgtEl>
                                        <p:attrNameLst>
                                          <p:attrName>style.visibility</p:attrName>
                                        </p:attrNameLst>
                                      </p:cBhvr>
                                      <p:to>
                                        <p:strVal val="visible"/>
                                      </p:to>
                                    </p:set>
                                    <p:anim calcmode="lin" valueType="num">
                                      <p:cBhvr>
                                        <p:cTn id="12" dur="500" fill="hold"/>
                                        <p:tgtEl>
                                          <p:spTgt spid="38923"/>
                                        </p:tgtEl>
                                        <p:attrNameLst>
                                          <p:attrName>ppt_w</p:attrName>
                                        </p:attrNameLst>
                                      </p:cBhvr>
                                      <p:tavLst>
                                        <p:tav tm="0">
                                          <p:val>
                                            <p:fltVal val="0"/>
                                          </p:val>
                                        </p:tav>
                                        <p:tav tm="100000">
                                          <p:val>
                                            <p:strVal val="#ppt_w"/>
                                          </p:val>
                                        </p:tav>
                                      </p:tavLst>
                                    </p:anim>
                                    <p:anim calcmode="lin" valueType="num">
                                      <p:cBhvr>
                                        <p:cTn id="13" dur="500" fill="hold"/>
                                        <p:tgtEl>
                                          <p:spTgt spid="38923"/>
                                        </p:tgtEl>
                                        <p:attrNameLst>
                                          <p:attrName>ppt_h</p:attrName>
                                        </p:attrNameLst>
                                      </p:cBhvr>
                                      <p:tavLst>
                                        <p:tav tm="0">
                                          <p:val>
                                            <p:fltVal val="0"/>
                                          </p:val>
                                        </p:tav>
                                        <p:tav tm="100000">
                                          <p:val>
                                            <p:strVal val="#ppt_h"/>
                                          </p:val>
                                        </p:tav>
                                      </p:tavLst>
                                    </p:anim>
                                    <p:animEffect transition="in" filter="fade">
                                      <p:cBhvr>
                                        <p:cTn id="14" dur="500"/>
                                        <p:tgtEl>
                                          <p:spTgt spid="38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3" grpId="0"/>
      <p:bldP spid="389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p:cNvGrpSpPr>
            <a:grpSpLocks/>
          </p:cNvGrpSpPr>
          <p:nvPr/>
        </p:nvGrpSpPr>
        <p:grpSpPr bwMode="auto">
          <a:xfrm>
            <a:off x="1552575" y="14288"/>
            <a:ext cx="3600450" cy="6800850"/>
            <a:chOff x="18" y="9"/>
            <a:chExt cx="2268" cy="4284"/>
          </a:xfrm>
        </p:grpSpPr>
        <p:pic>
          <p:nvPicPr>
            <p:cNvPr id="57347" name="Picture 3" descr="brd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83267">
              <a:off x="1728" y="3600"/>
              <a:ext cx="558" cy="576"/>
            </a:xfrm>
            <a:prstGeom prst="rect">
              <a:avLst/>
            </a:prstGeom>
            <a:noFill/>
            <a:extLst>
              <a:ext uri="{909E8E84-426E-40DD-AFC4-6F175D3DCCD1}">
                <a14:hiddenFill xmlns:a14="http://schemas.microsoft.com/office/drawing/2010/main">
                  <a:solidFill>
                    <a:srgbClr val="FFFFFF"/>
                  </a:solidFill>
                </a14:hiddenFill>
              </a:ext>
            </a:extLst>
          </p:spPr>
        </p:pic>
        <p:pic>
          <p:nvPicPr>
            <p:cNvPr id="57348" name="Picture 4" descr="CCHLD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196543">
              <a:off x="144" y="3573"/>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7349" name="Picture 5" descr="MNOTE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2208"/>
              <a:ext cx="864" cy="594"/>
            </a:xfrm>
            <a:prstGeom prst="rect">
              <a:avLst/>
            </a:prstGeom>
            <a:noFill/>
            <a:extLst>
              <a:ext uri="{909E8E84-426E-40DD-AFC4-6F175D3DCCD1}">
                <a14:hiddenFill xmlns:a14="http://schemas.microsoft.com/office/drawing/2010/main">
                  <a:solidFill>
                    <a:srgbClr val="FFFFFF"/>
                  </a:solidFill>
                </a14:hiddenFill>
              </a:ext>
            </a:extLst>
          </p:spPr>
        </p:pic>
        <p:pic>
          <p:nvPicPr>
            <p:cNvPr id="57350" name="Picture 6" descr="RDUNC0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27365">
              <a:off x="960" y="3504"/>
              <a:ext cx="688" cy="706"/>
            </a:xfrm>
            <a:prstGeom prst="rect">
              <a:avLst/>
            </a:prstGeom>
            <a:noFill/>
            <a:extLst>
              <a:ext uri="{909E8E84-426E-40DD-AFC4-6F175D3DCCD1}">
                <a14:hiddenFill xmlns:a14="http://schemas.microsoft.com/office/drawing/2010/main">
                  <a:solidFill>
                    <a:srgbClr val="FFFFFF"/>
                  </a:solidFill>
                </a14:hiddenFill>
              </a:ext>
            </a:extLst>
          </p:spPr>
        </p:pic>
        <p:pic>
          <p:nvPicPr>
            <p:cNvPr id="57351" name="Picture 7" descr="BOOK06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3491">
              <a:off x="144" y="9"/>
              <a:ext cx="454" cy="728"/>
            </a:xfrm>
            <a:prstGeom prst="rect">
              <a:avLst/>
            </a:prstGeom>
            <a:noFill/>
            <a:extLst>
              <a:ext uri="{909E8E84-426E-40DD-AFC4-6F175D3DCCD1}">
                <a14:hiddenFill xmlns:a14="http://schemas.microsoft.com/office/drawing/2010/main">
                  <a:solidFill>
                    <a:srgbClr val="FFFFFF"/>
                  </a:solidFill>
                </a14:hiddenFill>
              </a:ext>
            </a:extLst>
          </p:spPr>
        </p:pic>
        <p:pic>
          <p:nvPicPr>
            <p:cNvPr id="57352" name="Picture 8" descr="CMENO06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43370">
              <a:off x="54" y="2904"/>
              <a:ext cx="720" cy="624"/>
            </a:xfrm>
            <a:prstGeom prst="rect">
              <a:avLst/>
            </a:prstGeom>
            <a:noFill/>
            <a:extLst>
              <a:ext uri="{909E8E84-426E-40DD-AFC4-6F175D3DCCD1}">
                <a14:hiddenFill xmlns:a14="http://schemas.microsoft.com/office/drawing/2010/main">
                  <a:solidFill>
                    <a:srgbClr val="FFFFFF"/>
                  </a:solidFill>
                </a14:hiddenFill>
              </a:ext>
            </a:extLst>
          </p:spPr>
        </p:pic>
        <p:pic>
          <p:nvPicPr>
            <p:cNvPr id="57353" name="Picture 9" descr="ARTEQ06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43041">
              <a:off x="18" y="144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57354" name="Picture 10" descr="ARTEQ0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6" y="720"/>
              <a:ext cx="720"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57355" name="Text Box 11"/>
          <p:cNvSpPr txBox="1">
            <a:spLocks noChangeArrowheads="1"/>
          </p:cNvSpPr>
          <p:nvPr/>
        </p:nvSpPr>
        <p:spPr bwMode="auto">
          <a:xfrm>
            <a:off x="4724400" y="3829051"/>
            <a:ext cx="571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2800">
                <a:effectLst>
                  <a:outerShdw blurRad="38100" dist="38100" dir="2700000" algn="tl">
                    <a:srgbClr val="C0C0C0"/>
                  </a:outerShdw>
                </a:effectLst>
                <a:latin typeface="Comic Sans MS" panose="030F0702030302020204" pitchFamily="66" charset="0"/>
              </a:rPr>
              <a:t>3 dakika</a:t>
            </a:r>
          </a:p>
        </p:txBody>
      </p:sp>
      <p:sp>
        <p:nvSpPr>
          <p:cNvPr id="57356" name="Text Box 12"/>
          <p:cNvSpPr txBox="1">
            <a:spLocks noChangeArrowheads="1"/>
          </p:cNvSpPr>
          <p:nvPr/>
        </p:nvSpPr>
        <p:spPr bwMode="auto">
          <a:xfrm>
            <a:off x="8958263" y="6534150"/>
            <a:ext cx="160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900" b="1">
                <a:latin typeface="Comic Sans MS" panose="030F0702030302020204" pitchFamily="66" charset="0"/>
                <a:cs typeface="Arial" panose="020B0604020202020204" pitchFamily="34" charset="0"/>
              </a:rPr>
              <a:t>©</a:t>
            </a:r>
            <a:r>
              <a:rPr lang="tr-TR" sz="900" b="1">
                <a:latin typeface="Comic Sans MS" panose="030F0702030302020204" pitchFamily="66" charset="0"/>
                <a:cs typeface="Arial" panose="020B0604020202020204" pitchFamily="34" charset="0"/>
              </a:rPr>
              <a:t> TED ANKARA KOLEJİ</a:t>
            </a:r>
            <a:endParaRPr lang="en-US" sz="900" b="1">
              <a:latin typeface="Comic Sans MS" panose="030F0702030302020204" pitchFamily="66" charset="0"/>
              <a:cs typeface="Arial" panose="020B0604020202020204" pitchFamily="34" charset="0"/>
            </a:endParaRPr>
          </a:p>
        </p:txBody>
      </p:sp>
      <p:pic>
        <p:nvPicPr>
          <p:cNvPr id="57357" name="Picture 13" descr="soru_1_tune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76938" y="1524001"/>
            <a:ext cx="3028950" cy="1636713"/>
          </a:xfrm>
          <a:prstGeom prst="rect">
            <a:avLst/>
          </a:prstGeom>
          <a:noFill/>
          <a:extLst>
            <a:ext uri="{909E8E84-426E-40DD-AFC4-6F175D3DCCD1}">
              <a14:hiddenFill xmlns:a14="http://schemas.microsoft.com/office/drawing/2010/main">
                <a:solidFill>
                  <a:srgbClr val="FFFFFF"/>
                </a:solidFill>
              </a14:hiddenFill>
            </a:ext>
          </a:extLst>
        </p:spPr>
      </p:pic>
      <p:pic>
        <p:nvPicPr>
          <p:cNvPr id="57358" name="Picture 14" descr="soru_1_ann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44000" y="1524000"/>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7359" name="Picture 15" descr="soru_1_bab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16364" y="1528763"/>
            <a:ext cx="7651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7360" name="Picture 16" descr="soru_1_Ecocu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14939" y="2057400"/>
            <a:ext cx="6572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7361" name="Picture 17" descr="soru_1_Kcocu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91063" y="2055813"/>
            <a:ext cx="533400" cy="1066800"/>
          </a:xfrm>
          <a:prstGeom prst="rect">
            <a:avLst/>
          </a:prstGeom>
          <a:noFill/>
          <a:extLst>
            <a:ext uri="{909E8E84-426E-40DD-AFC4-6F175D3DCCD1}">
              <a14:hiddenFill xmlns:a14="http://schemas.microsoft.com/office/drawing/2010/main">
                <a:solidFill>
                  <a:srgbClr val="FFFFFF"/>
                </a:solidFill>
              </a14:hiddenFill>
            </a:ext>
          </a:extLst>
        </p:spPr>
      </p:pic>
      <p:sp>
        <p:nvSpPr>
          <p:cNvPr id="57362" name="AutoShape 18"/>
          <p:cNvSpPr>
            <a:spLocks/>
          </p:cNvSpPr>
          <p:nvPr/>
        </p:nvSpPr>
        <p:spPr bwMode="auto">
          <a:xfrm rot="-5400000">
            <a:off x="7424738" y="1981200"/>
            <a:ext cx="304800" cy="3048000"/>
          </a:xfrm>
          <a:prstGeom prst="leftBrace">
            <a:avLst>
              <a:gd name="adj1" fmla="val 83333"/>
              <a:gd name="adj2" fmla="val 49944"/>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 name="Veri Yer Tutucusu 1"/>
          <p:cNvSpPr>
            <a:spLocks noGrp="1"/>
          </p:cNvSpPr>
          <p:nvPr>
            <p:ph type="dt" sz="half" idx="10"/>
          </p:nvPr>
        </p:nvSpPr>
        <p:spPr/>
        <p:txBody>
          <a:bodyPr/>
          <a:lstStyle/>
          <a:p>
            <a:fld id="{57555042-A4FD-4586-89A3-CBAC38BCCD0B}" type="datetime1">
              <a:rPr lang="tr-TR" smtClean="0"/>
              <a:t>24.01.2018</a:t>
            </a:fld>
            <a:endParaRPr lang="tr-TR"/>
          </a:p>
        </p:txBody>
      </p:sp>
      <p:sp>
        <p:nvSpPr>
          <p:cNvPr id="3" name="Slayt Numarası Yer Tutucusu 2"/>
          <p:cNvSpPr>
            <a:spLocks noGrp="1"/>
          </p:cNvSpPr>
          <p:nvPr>
            <p:ph type="sldNum" sz="quarter" idx="12"/>
          </p:nvPr>
        </p:nvSpPr>
        <p:spPr/>
        <p:txBody>
          <a:bodyPr/>
          <a:lstStyle/>
          <a:p>
            <a:fld id="{82F5038C-FC84-4079-B409-481DF367D444}" type="slidenum">
              <a:rPr lang="tr-TR" smtClean="0"/>
              <a:t>9</a:t>
            </a:fld>
            <a:endParaRPr lang="tr-TR"/>
          </a:p>
        </p:txBody>
      </p:sp>
    </p:spTree>
    <p:extLst>
      <p:ext uri="{BB962C8B-B14F-4D97-AF65-F5344CB8AC3E}">
        <p14:creationId xmlns:p14="http://schemas.microsoft.com/office/powerpoint/2010/main" val="3517411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7362"/>
                                        </p:tgtEl>
                                        <p:attrNameLst>
                                          <p:attrName>style.visibility</p:attrName>
                                        </p:attrNameLst>
                                      </p:cBhvr>
                                      <p:to>
                                        <p:strVal val="visible"/>
                                      </p:to>
                                    </p:set>
                                    <p:anim calcmode="lin" valueType="num">
                                      <p:cBhvr>
                                        <p:cTn id="7" dur="500" fill="hold"/>
                                        <p:tgtEl>
                                          <p:spTgt spid="57362"/>
                                        </p:tgtEl>
                                        <p:attrNameLst>
                                          <p:attrName>ppt_w</p:attrName>
                                        </p:attrNameLst>
                                      </p:cBhvr>
                                      <p:tavLst>
                                        <p:tav tm="0">
                                          <p:val>
                                            <p:fltVal val="0"/>
                                          </p:val>
                                        </p:tav>
                                        <p:tav tm="100000">
                                          <p:val>
                                            <p:strVal val="#ppt_w"/>
                                          </p:val>
                                        </p:tav>
                                      </p:tavLst>
                                    </p:anim>
                                    <p:anim calcmode="lin" valueType="num">
                                      <p:cBhvr>
                                        <p:cTn id="8" dur="500" fill="hold"/>
                                        <p:tgtEl>
                                          <p:spTgt spid="57362"/>
                                        </p:tgtEl>
                                        <p:attrNameLst>
                                          <p:attrName>ppt_h</p:attrName>
                                        </p:attrNameLst>
                                      </p:cBhvr>
                                      <p:tavLst>
                                        <p:tav tm="0">
                                          <p:val>
                                            <p:fltVal val="0"/>
                                          </p:val>
                                        </p:tav>
                                        <p:tav tm="100000">
                                          <p:val>
                                            <p:strVal val="#ppt_h"/>
                                          </p:val>
                                        </p:tav>
                                      </p:tavLst>
                                    </p:anim>
                                    <p:animEffect transition="in" filter="fade">
                                      <p:cBhvr>
                                        <p:cTn id="9" dur="500"/>
                                        <p:tgtEl>
                                          <p:spTgt spid="5736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7355"/>
                                        </p:tgtEl>
                                        <p:attrNameLst>
                                          <p:attrName>style.visibility</p:attrName>
                                        </p:attrNameLst>
                                      </p:cBhvr>
                                      <p:to>
                                        <p:strVal val="visible"/>
                                      </p:to>
                                    </p:set>
                                    <p:anim calcmode="lin" valueType="num">
                                      <p:cBhvr>
                                        <p:cTn id="12" dur="500" fill="hold"/>
                                        <p:tgtEl>
                                          <p:spTgt spid="57355"/>
                                        </p:tgtEl>
                                        <p:attrNameLst>
                                          <p:attrName>ppt_w</p:attrName>
                                        </p:attrNameLst>
                                      </p:cBhvr>
                                      <p:tavLst>
                                        <p:tav tm="0">
                                          <p:val>
                                            <p:fltVal val="0"/>
                                          </p:val>
                                        </p:tav>
                                        <p:tav tm="100000">
                                          <p:val>
                                            <p:strVal val="#ppt_w"/>
                                          </p:val>
                                        </p:tav>
                                      </p:tavLst>
                                    </p:anim>
                                    <p:anim calcmode="lin" valueType="num">
                                      <p:cBhvr>
                                        <p:cTn id="13" dur="500" fill="hold"/>
                                        <p:tgtEl>
                                          <p:spTgt spid="57355"/>
                                        </p:tgtEl>
                                        <p:attrNameLst>
                                          <p:attrName>ppt_h</p:attrName>
                                        </p:attrNameLst>
                                      </p:cBhvr>
                                      <p:tavLst>
                                        <p:tav tm="0">
                                          <p:val>
                                            <p:fltVal val="0"/>
                                          </p:val>
                                        </p:tav>
                                        <p:tav tm="100000">
                                          <p:val>
                                            <p:strVal val="#ppt_h"/>
                                          </p:val>
                                        </p:tav>
                                      </p:tavLst>
                                    </p:anim>
                                    <p:animEffect transition="in" filter="fade">
                                      <p:cBhvr>
                                        <p:cTn id="14" dur="500"/>
                                        <p:tgtEl>
                                          <p:spTgt spid="57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5" grpId="0"/>
      <p:bldP spid="57362" grpId="0" animBg="1"/>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833</TotalTime>
  <Words>2516</Words>
  <Application>Microsoft Office PowerPoint</Application>
  <PresentationFormat>Geniş ekran</PresentationFormat>
  <Paragraphs>405</Paragraphs>
  <Slides>46</Slides>
  <Notes>2</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46</vt:i4>
      </vt:variant>
    </vt:vector>
  </HeadingPairs>
  <TitlesOfParts>
    <vt:vector size="54" baseType="lpstr">
      <vt:lpstr>Arial</vt:lpstr>
      <vt:lpstr>Calibri</vt:lpstr>
      <vt:lpstr>Century Gothic</vt:lpstr>
      <vt:lpstr>Comic Sans MS</vt:lpstr>
      <vt:lpstr>Times New Roman</vt:lpstr>
      <vt:lpstr>Wingdings</vt:lpstr>
      <vt:lpstr>Wingdings 3</vt:lpstr>
      <vt:lpstr>Duman</vt:lpstr>
      <vt:lpstr>Çoklu Zeka Kuramı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Zekâ Nedir?</vt:lpstr>
      <vt:lpstr>PowerPoint Sunusu</vt:lpstr>
      <vt:lpstr>PowerPoint Sunusu</vt:lpstr>
      <vt:lpstr>Etkileyen Faktörler</vt:lpstr>
      <vt:lpstr>Zeka Alanları</vt:lpstr>
      <vt:lpstr>Dil Zekası</vt:lpstr>
      <vt:lpstr>Dil Zekası</vt:lpstr>
      <vt:lpstr>Mantıksal-Matematiksel Zekâ</vt:lpstr>
      <vt:lpstr>Mantıksal-Matematiksel Zekâ</vt:lpstr>
      <vt:lpstr>Görsel-Uzamsal Zekâ</vt:lpstr>
      <vt:lpstr>PowerPoint Sunusu</vt:lpstr>
      <vt:lpstr>Müzikal Zekâ</vt:lpstr>
      <vt:lpstr>PowerPoint Sunusu</vt:lpstr>
      <vt:lpstr>Bedensel-Kinestetik Zekâ</vt:lpstr>
      <vt:lpstr>Bedensel-Kinestetik Zekâ</vt:lpstr>
      <vt:lpstr>Sosyal Zekâ</vt:lpstr>
      <vt:lpstr>Sosyal Zekâ</vt:lpstr>
      <vt:lpstr>Öze dönük Zekâ: </vt:lpstr>
      <vt:lpstr>Öze dönük Zekâ: </vt:lpstr>
      <vt:lpstr>Doğacı Zekâ</vt:lpstr>
      <vt:lpstr>Doğacı Zekâ</vt:lpstr>
      <vt:lpstr>PowerPoint Sunusu</vt:lpstr>
      <vt:lpstr>Çoklu Zekâ Kuramı ve Öğretim</vt:lpstr>
      <vt:lpstr>Öğretimi Planlamada Dikkat Edilmesi Gereken Noktalar</vt:lpstr>
      <vt:lpstr>Öğretimi Planlamada Dikkat Edilmesi Gereken Noktalar</vt:lpstr>
      <vt:lpstr>Çoklu Zekâ Kuramı ve Ölçme Değerlendirme</vt:lpstr>
      <vt:lpstr>Çoklu Zekâ Kuramı ve Ölçme Değerlendirme</vt:lpstr>
      <vt:lpstr>Çoklu Zekâ Kuramı ve Ölçme Değerlendirme</vt:lpstr>
      <vt:lpstr>Çoklu Zekâ Kuramı’nın Yararları</vt:lpstr>
      <vt:lpstr>Çoklu Zekâ Kuramı’nın Yararları</vt:lpstr>
      <vt:lpstr>Çoklu Zekâ Alanlarını Belirleyebilmek İçin; </vt:lpstr>
      <vt:lpstr>Çoklu Zekâ Kuramı’na Yönelik Ders Tasarımı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serkan kelesoglu</dc:creator>
  <cp:lastModifiedBy>Hakem</cp:lastModifiedBy>
  <cp:revision>68</cp:revision>
  <dcterms:created xsi:type="dcterms:W3CDTF">2013-03-07T17:26:49Z</dcterms:created>
  <dcterms:modified xsi:type="dcterms:W3CDTF">2018-01-24T13:12:21Z</dcterms:modified>
</cp:coreProperties>
</file>