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32"/>
  </p:notesMasterIdLst>
  <p:sldIdLst>
    <p:sldId id="256" r:id="rId2"/>
    <p:sldId id="280" r:id="rId3"/>
    <p:sldId id="281" r:id="rId4"/>
    <p:sldId id="282" r:id="rId5"/>
    <p:sldId id="283" r:id="rId6"/>
    <p:sldId id="285" r:id="rId7"/>
    <p:sldId id="284" r:id="rId8"/>
    <p:sldId id="257" r:id="rId9"/>
    <p:sldId id="258" r:id="rId10"/>
    <p:sldId id="277"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8" r:id="rId29"/>
    <p:sldId id="276" r:id="rId30"/>
    <p:sldId id="279"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EF80D6-2710-4770-AAEC-0E77D2235081}" type="datetimeFigureOut">
              <a:rPr lang="tr-TR" smtClean="0"/>
              <a:t>24.4.2016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8CC202-F550-4A7D-9C9A-DF4B5D0F4722}" type="slidenum">
              <a:rPr lang="tr-TR" smtClean="0"/>
              <a:t>‹#›</a:t>
            </a:fld>
            <a:endParaRPr lang="tr-TR"/>
          </a:p>
        </p:txBody>
      </p:sp>
    </p:spTree>
    <p:extLst>
      <p:ext uri="{BB962C8B-B14F-4D97-AF65-F5344CB8AC3E}">
        <p14:creationId xmlns:p14="http://schemas.microsoft.com/office/powerpoint/2010/main" val="3345199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68CC202-F550-4A7D-9C9A-DF4B5D0F4722}" type="slidenum">
              <a:rPr lang="tr-TR" smtClean="0"/>
              <a:t>1</a:t>
            </a:fld>
            <a:endParaRPr lang="tr-TR"/>
          </a:p>
        </p:txBody>
      </p:sp>
    </p:spTree>
    <p:extLst>
      <p:ext uri="{BB962C8B-B14F-4D97-AF65-F5344CB8AC3E}">
        <p14:creationId xmlns:p14="http://schemas.microsoft.com/office/powerpoint/2010/main" val="4189131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68CC202-F550-4A7D-9C9A-DF4B5D0F4722}" type="slidenum">
              <a:rPr lang="tr-TR" smtClean="0"/>
              <a:t>27</a:t>
            </a:fld>
            <a:endParaRPr lang="tr-TR"/>
          </a:p>
        </p:txBody>
      </p:sp>
    </p:spTree>
    <p:extLst>
      <p:ext uri="{BB962C8B-B14F-4D97-AF65-F5344CB8AC3E}">
        <p14:creationId xmlns:p14="http://schemas.microsoft.com/office/powerpoint/2010/main" val="2991697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68CC202-F550-4A7D-9C9A-DF4B5D0F4722}" type="slidenum">
              <a:rPr lang="tr-TR" smtClean="0"/>
              <a:t>28</a:t>
            </a:fld>
            <a:endParaRPr lang="tr-TR"/>
          </a:p>
        </p:txBody>
      </p:sp>
    </p:spTree>
    <p:extLst>
      <p:ext uri="{BB962C8B-B14F-4D97-AF65-F5344CB8AC3E}">
        <p14:creationId xmlns:p14="http://schemas.microsoft.com/office/powerpoint/2010/main" val="302641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CBCBEC5B-A74D-4190-809C-35CD9E0DC358}" type="datetime1">
              <a:rPr lang="tr-TR" smtClean="0"/>
              <a:t>24.4.2016</a:t>
            </a:fld>
            <a:endParaRPr lang="tr-TR"/>
          </a:p>
        </p:txBody>
      </p:sp>
      <p:sp>
        <p:nvSpPr>
          <p:cNvPr id="5" name="Footer Placeholder 4"/>
          <p:cNvSpPr>
            <a:spLocks noGrp="1"/>
          </p:cNvSpPr>
          <p:nvPr>
            <p:ph type="ftr" sz="quarter" idx="11"/>
          </p:nvPr>
        </p:nvSpPr>
        <p:spPr>
          <a:xfrm>
            <a:off x="3962399" y="5870575"/>
            <a:ext cx="4893958" cy="377825"/>
          </a:xfrm>
        </p:spPr>
        <p:txBody>
          <a:bodyPr/>
          <a:lstStyle/>
          <a:p>
            <a:endParaRPr lang="tr-TR"/>
          </a:p>
        </p:txBody>
      </p:sp>
      <p:sp>
        <p:nvSpPr>
          <p:cNvPr id="6" name="Slide Number Placeholder 5"/>
          <p:cNvSpPr>
            <a:spLocks noGrp="1"/>
          </p:cNvSpPr>
          <p:nvPr>
            <p:ph type="sldNum" sz="quarter" idx="12"/>
          </p:nvPr>
        </p:nvSpPr>
        <p:spPr>
          <a:xfrm>
            <a:off x="10608958" y="5870575"/>
            <a:ext cx="551167" cy="377825"/>
          </a:xfrm>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27477735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E46A6E5-0C5A-4891-A233-D9238FC90C6E}" type="datetime1">
              <a:rPr lang="tr-TR" smtClean="0"/>
              <a:t>24.4.2016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2495536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4047028-DC94-4031-B784-BB583768D7A3}" type="datetime1">
              <a:rPr lang="tr-TR" smtClean="0"/>
              <a:t>24.4.2016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2373610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2EF8CB-FC1B-4CCD-8F45-56DB6FA2C98E}" type="datetime1">
              <a:rPr lang="tr-TR" smtClean="0"/>
              <a:t>24.4.2016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2774795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EE0EBDF-5B25-462B-97C5-E185A5B550C0}" type="datetime1">
              <a:rPr lang="tr-TR" smtClean="0"/>
              <a:t>24.4.2016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2264926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8ACED8C-DFC8-4801-B1E1-A7A80C730A67}" type="datetime1">
              <a:rPr lang="tr-TR" smtClean="0"/>
              <a:t>24.4.2016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4042068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E89A684-284C-49A2-AF76-AC7D14F88DD7}" type="datetime1">
              <a:rPr lang="tr-TR" smtClean="0"/>
              <a:t>24.4.2016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1011750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9E01C9-2B1A-403C-AB2D-B7F77971A518}" type="datetime1">
              <a:rPr lang="tr-TR" smtClean="0"/>
              <a:t>24.4.2016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6E8181-91C2-4009-9FF7-2221A22A5487}" type="slidenum">
              <a:rPr lang="tr-TR" smtClean="0"/>
              <a:t>‹#›</a:t>
            </a:fld>
            <a:endParaRPr lang="tr-TR"/>
          </a:p>
        </p:txBody>
      </p:sp>
      <p:sp>
        <p:nvSpPr>
          <p:cNvPr id="8" name="Title 1"/>
          <p:cNvSpPr>
            <a:spLocks noGrp="1"/>
          </p:cNvSpPr>
          <p:nvPr>
            <p:ph type="title"/>
          </p:nvPr>
        </p:nvSpPr>
        <p:spPr>
          <a:xfrm>
            <a:off x="685801" y="609600"/>
            <a:ext cx="10131425" cy="1456267"/>
          </a:xfrm>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3891131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7892A8A-3E79-4461-8E5A-0180C3A03E00}" type="datetime1">
              <a:rPr lang="tr-TR" smtClean="0"/>
              <a:t>24.4.2016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3272903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B66CD90-C8B3-4255-943F-91246E54FF16}" type="datetime1">
              <a:rPr lang="tr-TR" smtClean="0"/>
              <a:t>24.4.2016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688513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D4C04F8-5196-49FC-A4AE-10B15AFEEBBC}" type="datetime1">
              <a:rPr lang="tr-TR" smtClean="0"/>
              <a:t>24.4.2016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3994792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E315CA0-19E3-4CD4-AB3F-ABDDDDE6F24F}" type="datetime1">
              <a:rPr lang="tr-TR" smtClean="0"/>
              <a:t>24.4.2016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308374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D3DFD5A-599B-4DB0-87EC-4FF91A4CBBE2}" type="datetime1">
              <a:rPr lang="tr-TR" smtClean="0"/>
              <a:t>24.4.2016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1025990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A424583-F4EA-46B8-87B5-C598FCCFBDEA}" type="datetime1">
              <a:rPr lang="tr-TR" smtClean="0"/>
              <a:t>24.4.2016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2887950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439B6AF8-9BC9-43A3-9684-0B7342CCD69C}" type="datetime1">
              <a:rPr lang="tr-TR" smtClean="0"/>
              <a:t>24.4.2016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1356937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C9DF88A-79D8-4D39-B3B0-B6EDE75347B9}" type="datetime1">
              <a:rPr lang="tr-TR" smtClean="0"/>
              <a:t>24.4.2016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3374993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3B2361D-EBAE-4925-9048-A83670339933}" type="datetime1">
              <a:rPr lang="tr-TR" smtClean="0"/>
              <a:t>24.4.2016</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6E8181-91C2-4009-9FF7-2221A22A5487}" type="slidenum">
              <a:rPr lang="tr-TR" smtClean="0"/>
              <a:t>‹#›</a:t>
            </a:fld>
            <a:endParaRPr lang="tr-TR"/>
          </a:p>
        </p:txBody>
      </p:sp>
    </p:spTree>
    <p:extLst>
      <p:ext uri="{BB962C8B-B14F-4D97-AF65-F5344CB8AC3E}">
        <p14:creationId xmlns:p14="http://schemas.microsoft.com/office/powerpoint/2010/main" val="88557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852E2DF-1D59-45E7-908B-D3927E112B00}" type="datetime1">
              <a:rPr lang="tr-TR" smtClean="0"/>
              <a:t>24.4.2016</a:t>
            </a:fld>
            <a:endParaRPr lang="tr-TR"/>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E6E8181-91C2-4009-9FF7-2221A22A5487}" type="slidenum">
              <a:rPr lang="tr-TR" smtClean="0"/>
              <a:t>‹#›</a:t>
            </a:fld>
            <a:endParaRPr lang="tr-TR"/>
          </a:p>
        </p:txBody>
      </p:sp>
    </p:spTree>
    <p:extLst>
      <p:ext uri="{BB962C8B-B14F-4D97-AF65-F5344CB8AC3E}">
        <p14:creationId xmlns:p14="http://schemas.microsoft.com/office/powerpoint/2010/main" val="3103431090"/>
      </p:ext>
    </p:extLst>
  </p:cSld>
  <p:clrMap bg1="dk1" tx1="lt1" bg2="dk2" tx2="lt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 id="2147483765"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DEĞER EĞİTİMİ</a:t>
            </a:r>
            <a:endParaRPr lang="tr-TR" dirty="0"/>
          </a:p>
        </p:txBody>
      </p:sp>
      <p:sp>
        <p:nvSpPr>
          <p:cNvPr id="4" name="Slayt Numarası Yer Tutucusu 3"/>
          <p:cNvSpPr>
            <a:spLocks noGrp="1"/>
          </p:cNvSpPr>
          <p:nvPr>
            <p:ph type="sldNum" sz="quarter" idx="12"/>
          </p:nvPr>
        </p:nvSpPr>
        <p:spPr/>
        <p:txBody>
          <a:bodyPr/>
          <a:lstStyle/>
          <a:p>
            <a:fld id="{BE6E8181-91C2-4009-9FF7-2221A22A5487}" type="slidenum">
              <a:rPr lang="tr-TR" smtClean="0"/>
              <a:t>1</a:t>
            </a:fld>
            <a:endParaRPr lang="tr-TR"/>
          </a:p>
        </p:txBody>
      </p:sp>
    </p:spTree>
    <p:extLst>
      <p:ext uri="{BB962C8B-B14F-4D97-AF65-F5344CB8AC3E}">
        <p14:creationId xmlns:p14="http://schemas.microsoft.com/office/powerpoint/2010/main" val="819111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47811" y="607596"/>
            <a:ext cx="10269416" cy="5262979"/>
          </a:xfrm>
          <a:prstGeom prst="rect">
            <a:avLst/>
          </a:prstGeom>
          <a:noFill/>
        </p:spPr>
        <p:txBody>
          <a:bodyPr wrap="square" lIns="91440" tIns="45720" rIns="91440" bIns="45720">
            <a:spAutoFit/>
          </a:bodyPr>
          <a:lstStyle/>
          <a:p>
            <a:pPr algn="just">
              <a:lnSpc>
                <a:spcPct val="150000"/>
              </a:lnSpc>
            </a:pPr>
            <a:r>
              <a:rPr lang="tr-TR" sz="3200" b="0" cap="none" spc="0" dirty="0" smtClean="0">
                <a:ln w="0"/>
                <a:solidFill>
                  <a:schemeClr val="tx1"/>
                </a:solidFill>
                <a:effectLst>
                  <a:outerShdw blurRad="38100" dist="19050" dir="2700000" algn="tl" rotWithShape="0">
                    <a:schemeClr val="dk1">
                      <a:alpha val="40000"/>
                    </a:schemeClr>
                  </a:outerShdw>
                </a:effectLst>
              </a:rPr>
              <a:t>Değerlerin Sınıflandırılması; </a:t>
            </a:r>
          </a:p>
          <a:p>
            <a:pPr marL="1371600" lvl="2" indent="-457200" algn="just">
              <a:lnSpc>
                <a:spcPct val="150000"/>
              </a:lnSpc>
              <a:buFont typeface="Arial" panose="020B0604020202020204" pitchFamily="34" charset="0"/>
              <a:buChar char="•"/>
            </a:pPr>
            <a:r>
              <a:rPr lang="tr-TR" sz="3200" dirty="0" smtClean="0">
                <a:ln w="0"/>
                <a:effectLst>
                  <a:outerShdw blurRad="38100" dist="19050" dir="2700000" algn="tl" rotWithShape="0">
                    <a:schemeClr val="dk1">
                      <a:alpha val="40000"/>
                    </a:schemeClr>
                  </a:outerShdw>
                </a:effectLst>
              </a:rPr>
              <a:t>Bilimsel Değer: Bilimsel gerçek.</a:t>
            </a:r>
          </a:p>
          <a:p>
            <a:pPr marL="1371600" lvl="2" indent="-457200" algn="just">
              <a:lnSpc>
                <a:spcPct val="150000"/>
              </a:lnSpc>
              <a:buFont typeface="Arial" panose="020B0604020202020204" pitchFamily="34" charset="0"/>
              <a:buChar char="•"/>
            </a:pPr>
            <a:r>
              <a:rPr lang="tr-TR" sz="3200" b="0" cap="none" spc="0" dirty="0" smtClean="0">
                <a:ln w="0"/>
                <a:solidFill>
                  <a:schemeClr val="tx1"/>
                </a:solidFill>
                <a:effectLst>
                  <a:outerShdw blurRad="38100" dist="19050" dir="2700000" algn="tl" rotWithShape="0">
                    <a:schemeClr val="dk1">
                      <a:alpha val="40000"/>
                    </a:schemeClr>
                  </a:outerShdw>
                </a:effectLst>
              </a:rPr>
              <a:t>Ekonomik Değer: Yararlı ve pratik olan.</a:t>
            </a:r>
          </a:p>
          <a:p>
            <a:pPr marL="1371600" lvl="2" indent="-457200" algn="just">
              <a:lnSpc>
                <a:spcPct val="150000"/>
              </a:lnSpc>
              <a:buFont typeface="Arial" panose="020B0604020202020204" pitchFamily="34" charset="0"/>
              <a:buChar char="•"/>
            </a:pPr>
            <a:r>
              <a:rPr lang="tr-TR" sz="3200" dirty="0" smtClean="0">
                <a:ln w="0"/>
                <a:effectLst>
                  <a:outerShdw blurRad="38100" dist="19050" dir="2700000" algn="tl" rotWithShape="0">
                    <a:schemeClr val="dk1">
                      <a:alpha val="40000"/>
                    </a:schemeClr>
                  </a:outerShdw>
                </a:effectLst>
              </a:rPr>
              <a:t>Estetik Değer: Simetri, uyum ve form.</a:t>
            </a:r>
          </a:p>
          <a:p>
            <a:pPr marL="1371600" lvl="2" indent="-457200" algn="just">
              <a:lnSpc>
                <a:spcPct val="150000"/>
              </a:lnSpc>
              <a:buFont typeface="Arial" panose="020B0604020202020204" pitchFamily="34" charset="0"/>
              <a:buChar char="•"/>
            </a:pPr>
            <a:r>
              <a:rPr lang="tr-TR" sz="3200" b="0" cap="none" spc="0" dirty="0" smtClean="0">
                <a:ln w="0"/>
                <a:solidFill>
                  <a:schemeClr val="tx1"/>
                </a:solidFill>
                <a:effectLst>
                  <a:outerShdw blurRad="38100" dist="19050" dir="2700000" algn="tl" rotWithShape="0">
                    <a:schemeClr val="dk1">
                      <a:alpha val="40000"/>
                    </a:schemeClr>
                  </a:outerShdw>
                </a:effectLst>
              </a:rPr>
              <a:t>Sosyal Değer: Başkalarını sevme, bencil olmama.</a:t>
            </a:r>
          </a:p>
          <a:p>
            <a:pPr marL="1371600" lvl="2" indent="-457200" algn="just">
              <a:lnSpc>
                <a:spcPct val="150000"/>
              </a:lnSpc>
              <a:buFont typeface="Arial" panose="020B0604020202020204" pitchFamily="34" charset="0"/>
              <a:buChar char="•"/>
            </a:pPr>
            <a:r>
              <a:rPr lang="tr-TR" sz="3200" dirty="0" smtClean="0">
                <a:ln w="0"/>
                <a:effectLst>
                  <a:outerShdw blurRad="38100" dist="19050" dir="2700000" algn="tl" rotWithShape="0">
                    <a:schemeClr val="dk1">
                      <a:alpha val="40000"/>
                    </a:schemeClr>
                  </a:outerShdw>
                </a:effectLst>
              </a:rPr>
              <a:t>Politik Değer: Her şeyin üstünde kişisel güç</a:t>
            </a:r>
          </a:p>
          <a:p>
            <a:pPr marL="1371600" lvl="2" indent="-457200" algn="just">
              <a:lnSpc>
                <a:spcPct val="150000"/>
              </a:lnSpc>
              <a:buFont typeface="Arial" panose="020B0604020202020204" pitchFamily="34" charset="0"/>
              <a:buChar char="•"/>
            </a:pPr>
            <a:r>
              <a:rPr lang="tr-TR" sz="3200" b="0" cap="none" spc="0" dirty="0" smtClean="0">
                <a:ln w="0"/>
                <a:solidFill>
                  <a:schemeClr val="tx1"/>
                </a:solidFill>
                <a:effectLst>
                  <a:outerShdw blurRad="38100" dist="19050" dir="2700000" algn="tl" rotWithShape="0">
                    <a:schemeClr val="dk1">
                      <a:alpha val="40000"/>
                    </a:schemeClr>
                  </a:outerShdw>
                </a:effectLst>
              </a:rPr>
              <a:t>Dini Değer: Dini uğrunda dünyevi hazları feda eder. </a:t>
            </a:r>
            <a:endParaRPr lang="tr-TR" sz="3200" b="0" cap="none" spc="0" dirty="0">
              <a:ln w="0"/>
              <a:solidFill>
                <a:schemeClr val="tx1"/>
              </a:solidFill>
              <a:effectLst>
                <a:outerShdw blurRad="38100" dist="19050" dir="2700000" algn="tl" rotWithShape="0">
                  <a:schemeClr val="dk1">
                    <a:alpha val="40000"/>
                  </a:schemeClr>
                </a:outerShdw>
              </a:effectLst>
            </a:endParaRPr>
          </a:p>
        </p:txBody>
      </p:sp>
      <p:sp>
        <p:nvSpPr>
          <p:cNvPr id="2" name="Slayt Numarası Yer Tutucusu 1"/>
          <p:cNvSpPr>
            <a:spLocks noGrp="1"/>
          </p:cNvSpPr>
          <p:nvPr>
            <p:ph type="sldNum" sz="quarter" idx="12"/>
          </p:nvPr>
        </p:nvSpPr>
        <p:spPr/>
        <p:txBody>
          <a:bodyPr/>
          <a:lstStyle/>
          <a:p>
            <a:fld id="{BE6E8181-91C2-4009-9FF7-2221A22A5487}" type="slidenum">
              <a:rPr lang="tr-TR" smtClean="0"/>
              <a:t>10</a:t>
            </a:fld>
            <a:endParaRPr lang="tr-TR"/>
          </a:p>
        </p:txBody>
      </p:sp>
    </p:spTree>
    <p:extLst>
      <p:ext uri="{BB962C8B-B14F-4D97-AF65-F5344CB8AC3E}">
        <p14:creationId xmlns:p14="http://schemas.microsoft.com/office/powerpoint/2010/main" val="833078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42536" y="3404694"/>
            <a:ext cx="10269416" cy="2308324"/>
          </a:xfrm>
          <a:prstGeom prst="rect">
            <a:avLst/>
          </a:prstGeom>
          <a:noFill/>
        </p:spPr>
        <p:txBody>
          <a:bodyPr wrap="square" lIns="91440" tIns="45720" rIns="91440" bIns="45720">
            <a:spAutoFit/>
          </a:bodyPr>
          <a:lstStyle/>
          <a:p>
            <a:pPr algn="just">
              <a:lnSpc>
                <a:spcPct val="150000"/>
              </a:lnSpc>
            </a:pPr>
            <a:r>
              <a:rPr lang="tr-TR" sz="3200" b="0" cap="none" spc="0" dirty="0" smtClean="0">
                <a:ln w="0"/>
                <a:solidFill>
                  <a:schemeClr val="tx1"/>
                </a:solidFill>
                <a:effectLst>
                  <a:outerShdw blurRad="38100" dist="19050" dir="2700000" algn="tl" rotWithShape="0">
                    <a:schemeClr val="dk1">
                      <a:alpha val="40000"/>
                    </a:schemeClr>
                  </a:outerShdw>
                </a:effectLst>
              </a:rPr>
              <a:t>Tutum: Bir bireye atfedilen ve onun bir psikolojik obje ile ilgili düşünce, duygu ve davranışlarını düzenli bir biçimde oluşturan bir eğilim. </a:t>
            </a:r>
            <a:endParaRPr lang="tr-TR" sz="3200" b="0" cap="none" spc="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942536" y="1181998"/>
            <a:ext cx="10269416" cy="1569660"/>
          </a:xfrm>
          <a:prstGeom prst="rect">
            <a:avLst/>
          </a:prstGeom>
          <a:noFill/>
        </p:spPr>
        <p:txBody>
          <a:bodyPr wrap="square" lIns="91440" tIns="45720" rIns="91440" bIns="45720">
            <a:spAutoFit/>
          </a:bodyPr>
          <a:lstStyle/>
          <a:p>
            <a:pPr algn="just">
              <a:lnSpc>
                <a:spcPct val="150000"/>
              </a:lnSpc>
            </a:pPr>
            <a:r>
              <a:rPr lang="tr-TR" sz="3200" b="0" cap="none" spc="0" dirty="0" smtClean="0">
                <a:ln w="0"/>
                <a:solidFill>
                  <a:schemeClr val="tx1"/>
                </a:solidFill>
                <a:effectLst>
                  <a:outerShdw blurRad="38100" dist="19050" dir="2700000" algn="tl" rotWithShape="0">
                    <a:schemeClr val="dk1">
                      <a:alpha val="40000"/>
                    </a:schemeClr>
                  </a:outerShdw>
                </a:effectLst>
              </a:rPr>
              <a:t>İnanç: Bir söylem, olay ya da düşüncenin doğruluğu hakkındaki kanılarımızdır (Aktaran, Doğanay, 2008). </a:t>
            </a:r>
            <a:endParaRPr lang="tr-TR" sz="3200" b="0" cap="none" spc="0" dirty="0">
              <a:ln w="0"/>
              <a:solidFill>
                <a:schemeClr val="tx1"/>
              </a:solidFill>
              <a:effectLst>
                <a:outerShdw blurRad="38100" dist="19050" dir="2700000" algn="tl" rotWithShape="0">
                  <a:schemeClr val="dk1">
                    <a:alpha val="40000"/>
                  </a:schemeClr>
                </a:outerShdw>
              </a:effectLst>
            </a:endParaRPr>
          </a:p>
        </p:txBody>
      </p:sp>
      <p:sp>
        <p:nvSpPr>
          <p:cNvPr id="2" name="Slayt Numarası Yer Tutucusu 1"/>
          <p:cNvSpPr>
            <a:spLocks noGrp="1"/>
          </p:cNvSpPr>
          <p:nvPr>
            <p:ph type="sldNum" sz="quarter" idx="12"/>
          </p:nvPr>
        </p:nvSpPr>
        <p:spPr/>
        <p:txBody>
          <a:bodyPr/>
          <a:lstStyle/>
          <a:p>
            <a:fld id="{BE6E8181-91C2-4009-9FF7-2221A22A5487}" type="slidenum">
              <a:rPr lang="tr-TR" smtClean="0"/>
              <a:t>11</a:t>
            </a:fld>
            <a:endParaRPr lang="tr-TR"/>
          </a:p>
        </p:txBody>
      </p:sp>
    </p:spTree>
    <p:extLst>
      <p:ext uri="{BB962C8B-B14F-4D97-AF65-F5344CB8AC3E}">
        <p14:creationId xmlns:p14="http://schemas.microsoft.com/office/powerpoint/2010/main" val="3878907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42536" y="3404694"/>
            <a:ext cx="10269416" cy="1569660"/>
          </a:xfrm>
          <a:prstGeom prst="rect">
            <a:avLst/>
          </a:prstGeom>
          <a:noFill/>
        </p:spPr>
        <p:txBody>
          <a:bodyPr wrap="square" lIns="91440" tIns="45720" rIns="91440" bIns="45720">
            <a:spAutoFit/>
          </a:bodyPr>
          <a:lstStyle/>
          <a:p>
            <a:pPr algn="just">
              <a:lnSpc>
                <a:spcPct val="150000"/>
              </a:lnSpc>
            </a:pPr>
            <a:r>
              <a:rPr lang="tr-TR" sz="3200" b="0" cap="none" spc="0" dirty="0" smtClean="0">
                <a:ln w="0"/>
                <a:solidFill>
                  <a:schemeClr val="tx1"/>
                </a:solidFill>
                <a:effectLst>
                  <a:outerShdw blurRad="38100" dist="19050" dir="2700000" algn="tl" rotWithShape="0">
                    <a:schemeClr val="dk1">
                      <a:alpha val="40000"/>
                    </a:schemeClr>
                  </a:outerShdw>
                </a:effectLst>
              </a:rPr>
              <a:t>Karakter: Değer verilen norm ve geleneklere uygun davranmadır (Aktaran, Doğanay, 2008).  </a:t>
            </a:r>
            <a:endParaRPr lang="tr-TR" sz="3200" b="0" cap="none" spc="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942536" y="1181998"/>
            <a:ext cx="10269416" cy="1569660"/>
          </a:xfrm>
          <a:prstGeom prst="rect">
            <a:avLst/>
          </a:prstGeom>
          <a:noFill/>
        </p:spPr>
        <p:txBody>
          <a:bodyPr wrap="square" lIns="91440" tIns="45720" rIns="91440" bIns="45720">
            <a:spAutoFit/>
          </a:bodyPr>
          <a:lstStyle/>
          <a:p>
            <a:pPr algn="just">
              <a:lnSpc>
                <a:spcPct val="150000"/>
              </a:lnSpc>
            </a:pPr>
            <a:r>
              <a:rPr lang="tr-TR" sz="3200" b="0" cap="none" spc="0" dirty="0" smtClean="0">
                <a:ln w="0"/>
                <a:solidFill>
                  <a:schemeClr val="tx1"/>
                </a:solidFill>
                <a:effectLst>
                  <a:outerShdw blurRad="38100" dist="19050" dir="2700000" algn="tl" rotWithShape="0">
                    <a:schemeClr val="dk1">
                      <a:alpha val="40000"/>
                    </a:schemeClr>
                  </a:outerShdw>
                </a:effectLst>
              </a:rPr>
              <a:t>Erdem: Yüksek düzeyde ahlaki mükemmellik standardı (Aktaran, Doğanay, 2008). </a:t>
            </a:r>
            <a:endParaRPr lang="tr-TR" sz="3200" b="0" cap="none" spc="0" dirty="0">
              <a:ln w="0"/>
              <a:solidFill>
                <a:schemeClr val="tx1"/>
              </a:solidFill>
              <a:effectLst>
                <a:outerShdw blurRad="38100" dist="19050" dir="2700000" algn="tl" rotWithShape="0">
                  <a:schemeClr val="dk1">
                    <a:alpha val="40000"/>
                  </a:schemeClr>
                </a:outerShdw>
              </a:effectLst>
            </a:endParaRPr>
          </a:p>
        </p:txBody>
      </p:sp>
      <p:sp>
        <p:nvSpPr>
          <p:cNvPr id="2" name="Slayt Numarası Yer Tutucusu 1"/>
          <p:cNvSpPr>
            <a:spLocks noGrp="1"/>
          </p:cNvSpPr>
          <p:nvPr>
            <p:ph type="sldNum" sz="quarter" idx="12"/>
          </p:nvPr>
        </p:nvSpPr>
        <p:spPr/>
        <p:txBody>
          <a:bodyPr/>
          <a:lstStyle/>
          <a:p>
            <a:fld id="{BE6E8181-91C2-4009-9FF7-2221A22A5487}" type="slidenum">
              <a:rPr lang="tr-TR" smtClean="0"/>
              <a:t>12</a:t>
            </a:fld>
            <a:endParaRPr lang="tr-TR"/>
          </a:p>
        </p:txBody>
      </p:sp>
    </p:spTree>
    <p:extLst>
      <p:ext uri="{BB962C8B-B14F-4D97-AF65-F5344CB8AC3E}">
        <p14:creationId xmlns:p14="http://schemas.microsoft.com/office/powerpoint/2010/main" val="3176018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42536" y="3896013"/>
            <a:ext cx="10269416" cy="754694"/>
          </a:xfrm>
          <a:prstGeom prst="rect">
            <a:avLst/>
          </a:prstGeom>
          <a:noFill/>
        </p:spPr>
        <p:txBody>
          <a:bodyPr wrap="square" lIns="91440" tIns="45720" rIns="91440" bIns="45720">
            <a:spAutoFit/>
          </a:bodyPr>
          <a:lstStyle/>
          <a:p>
            <a:pPr algn="just">
              <a:lnSpc>
                <a:spcPct val="150000"/>
              </a:lnSpc>
            </a:pPr>
            <a:r>
              <a:rPr lang="tr-TR" sz="3200" b="0" cap="none" spc="0" dirty="0" smtClean="0">
                <a:ln w="0"/>
                <a:solidFill>
                  <a:schemeClr val="tx1"/>
                </a:solidFill>
                <a:effectLst>
                  <a:outerShdw blurRad="38100" dist="19050" dir="2700000" algn="tl" rotWithShape="0">
                    <a:schemeClr val="dk1">
                      <a:alpha val="40000"/>
                    </a:schemeClr>
                  </a:outerShdw>
                </a:effectLst>
              </a:rPr>
              <a:t>Ahlak: Davranışlarımıza rehberlik eden norm ve standartlar. </a:t>
            </a:r>
            <a:endParaRPr lang="tr-TR" sz="3200" b="0" cap="none" spc="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942536" y="1181998"/>
            <a:ext cx="10269416" cy="2232021"/>
          </a:xfrm>
          <a:prstGeom prst="rect">
            <a:avLst/>
          </a:prstGeom>
          <a:noFill/>
        </p:spPr>
        <p:txBody>
          <a:bodyPr wrap="square" lIns="91440" tIns="45720" rIns="91440" bIns="45720">
            <a:spAutoFit/>
          </a:bodyPr>
          <a:lstStyle/>
          <a:p>
            <a:pPr algn="just">
              <a:lnSpc>
                <a:spcPct val="150000"/>
              </a:lnSpc>
            </a:pPr>
            <a:r>
              <a:rPr lang="tr-TR" sz="3200" b="0" cap="none" spc="0" dirty="0" smtClean="0">
                <a:ln w="0"/>
                <a:solidFill>
                  <a:schemeClr val="tx1"/>
                </a:solidFill>
                <a:effectLst>
                  <a:outerShdw blurRad="38100" dist="19050" dir="2700000" algn="tl" rotWithShape="0">
                    <a:schemeClr val="dk1">
                      <a:alpha val="40000"/>
                    </a:schemeClr>
                  </a:outerShdw>
                </a:effectLst>
              </a:rPr>
              <a:t>Etik: Davranışları doğru ve iyi ya da yanlış ve kötü olarak yargılamak için oluşmuş norm ve standartları ifade etmektedir (Aktaran, Doğanay, 2008). </a:t>
            </a:r>
            <a:endParaRPr lang="tr-TR" sz="3200" b="0" cap="none" spc="0" dirty="0">
              <a:ln w="0"/>
              <a:solidFill>
                <a:schemeClr val="tx1"/>
              </a:solidFill>
              <a:effectLst>
                <a:outerShdw blurRad="38100" dist="19050" dir="2700000" algn="tl" rotWithShape="0">
                  <a:schemeClr val="dk1">
                    <a:alpha val="40000"/>
                  </a:schemeClr>
                </a:outerShdw>
              </a:effectLst>
            </a:endParaRPr>
          </a:p>
        </p:txBody>
      </p:sp>
      <p:sp>
        <p:nvSpPr>
          <p:cNvPr id="2" name="Slayt Numarası Yer Tutucusu 1"/>
          <p:cNvSpPr>
            <a:spLocks noGrp="1"/>
          </p:cNvSpPr>
          <p:nvPr>
            <p:ph type="sldNum" sz="quarter" idx="12"/>
          </p:nvPr>
        </p:nvSpPr>
        <p:spPr/>
        <p:txBody>
          <a:bodyPr/>
          <a:lstStyle/>
          <a:p>
            <a:fld id="{BE6E8181-91C2-4009-9FF7-2221A22A5487}" type="slidenum">
              <a:rPr lang="tr-TR" smtClean="0"/>
              <a:t>13</a:t>
            </a:fld>
            <a:endParaRPr lang="tr-TR"/>
          </a:p>
        </p:txBody>
      </p:sp>
    </p:spTree>
    <p:extLst>
      <p:ext uri="{BB962C8B-B14F-4D97-AF65-F5344CB8AC3E}">
        <p14:creationId xmlns:p14="http://schemas.microsoft.com/office/powerpoint/2010/main" val="1261807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92410" y="2423945"/>
            <a:ext cx="10269416" cy="2308324"/>
          </a:xfrm>
          <a:prstGeom prst="rect">
            <a:avLst/>
          </a:prstGeom>
          <a:noFill/>
        </p:spPr>
        <p:txBody>
          <a:bodyPr wrap="square" lIns="91440" tIns="45720" rIns="91440" bIns="45720">
            <a:spAutoFit/>
          </a:bodyPr>
          <a:lstStyle/>
          <a:p>
            <a:pPr algn="just">
              <a:lnSpc>
                <a:spcPct val="150000"/>
              </a:lnSpc>
            </a:pPr>
            <a:r>
              <a:rPr lang="tr-TR" sz="3200" b="0" cap="none" spc="0" dirty="0" smtClean="0">
                <a:ln w="0"/>
                <a:solidFill>
                  <a:schemeClr val="tx1"/>
                </a:solidFill>
                <a:effectLst>
                  <a:outerShdw blurRad="38100" dist="19050" dir="2700000" algn="tl" rotWithShape="0">
                    <a:schemeClr val="dk1">
                      <a:alpha val="40000"/>
                    </a:schemeClr>
                  </a:outerShdw>
                </a:effectLst>
              </a:rPr>
              <a:t>Demokrat yurttaşların yetiştirilmesi, </a:t>
            </a:r>
          </a:p>
          <a:p>
            <a:pPr algn="just">
              <a:lnSpc>
                <a:spcPct val="150000"/>
              </a:lnSpc>
            </a:pPr>
            <a:r>
              <a:rPr lang="tr-TR" sz="3200" dirty="0" smtClean="0">
                <a:ln w="0"/>
                <a:effectLst>
                  <a:outerShdw blurRad="38100" dist="19050" dir="2700000" algn="tl" rotWithShape="0">
                    <a:schemeClr val="dk1">
                      <a:alpha val="40000"/>
                    </a:schemeClr>
                  </a:outerShdw>
                </a:effectLst>
              </a:rPr>
              <a:t>Duyuşsal özellikler,</a:t>
            </a:r>
          </a:p>
          <a:p>
            <a:pPr algn="just">
              <a:lnSpc>
                <a:spcPct val="150000"/>
              </a:lnSpc>
            </a:pPr>
            <a:r>
              <a:rPr lang="tr-TR" sz="3200" b="0" cap="none" spc="0" dirty="0" smtClean="0">
                <a:ln w="0"/>
                <a:solidFill>
                  <a:schemeClr val="tx1"/>
                </a:solidFill>
                <a:effectLst>
                  <a:outerShdw blurRad="38100" dist="19050" dir="2700000" algn="tl" rotWithShape="0">
                    <a:schemeClr val="dk1">
                      <a:alpha val="40000"/>
                    </a:schemeClr>
                  </a:outerShdw>
                </a:effectLst>
              </a:rPr>
              <a:t>Mutlu bireyler,</a:t>
            </a:r>
          </a:p>
        </p:txBody>
      </p:sp>
      <p:sp>
        <p:nvSpPr>
          <p:cNvPr id="2" name="Dikdörtgen 1"/>
          <p:cNvSpPr/>
          <p:nvPr/>
        </p:nvSpPr>
        <p:spPr>
          <a:xfrm>
            <a:off x="1661046" y="742750"/>
            <a:ext cx="8532144" cy="923330"/>
          </a:xfrm>
          <a:prstGeom prst="rect">
            <a:avLst/>
          </a:prstGeom>
          <a:noFill/>
        </p:spPr>
        <p:txBody>
          <a:bodyPr wrap="none" lIns="91440" tIns="45720" rIns="91440" bIns="45720">
            <a:spAutoFit/>
          </a:bodyPr>
          <a:lstStyle/>
          <a:p>
            <a:pPr algn="ctr"/>
            <a:r>
              <a:rPr lang="tr-TR" sz="5400" dirty="0" smtClean="0">
                <a:ln w="0"/>
                <a:effectLst>
                  <a:outerShdw blurRad="38100" dist="19050" dir="2700000" algn="tl" rotWithShape="0">
                    <a:schemeClr val="dk1">
                      <a:alpha val="40000"/>
                    </a:schemeClr>
                  </a:outerShdw>
                </a:effectLst>
              </a:rPr>
              <a:t>Değerleri Niçin Öğretmeliyiz? </a:t>
            </a: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5" name="Slayt Numarası Yer Tutucusu 4"/>
          <p:cNvSpPr>
            <a:spLocks noGrp="1"/>
          </p:cNvSpPr>
          <p:nvPr>
            <p:ph type="sldNum" sz="quarter" idx="12"/>
          </p:nvPr>
        </p:nvSpPr>
        <p:spPr/>
        <p:txBody>
          <a:bodyPr/>
          <a:lstStyle/>
          <a:p>
            <a:fld id="{BE6E8181-91C2-4009-9FF7-2221A22A5487}" type="slidenum">
              <a:rPr lang="tr-TR" smtClean="0"/>
              <a:t>14</a:t>
            </a:fld>
            <a:endParaRPr lang="tr-TR"/>
          </a:p>
        </p:txBody>
      </p:sp>
    </p:spTree>
    <p:extLst>
      <p:ext uri="{BB962C8B-B14F-4D97-AF65-F5344CB8AC3E}">
        <p14:creationId xmlns:p14="http://schemas.microsoft.com/office/powerpoint/2010/main" val="3813560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02955" y="2803562"/>
            <a:ext cx="8721298" cy="923330"/>
          </a:xfrm>
          <a:prstGeom prst="rect">
            <a:avLst/>
          </a:prstGeom>
          <a:noFill/>
        </p:spPr>
        <p:txBody>
          <a:bodyPr wrap="none" lIns="91440" tIns="45720" rIns="91440" bIns="45720">
            <a:spAutoFit/>
          </a:bodyPr>
          <a:lstStyle/>
          <a:p>
            <a:pPr algn="ctr"/>
            <a:r>
              <a:rPr lang="tr-TR" sz="5400" b="0" cap="none" spc="0" dirty="0" smtClean="0">
                <a:ln w="0"/>
                <a:solidFill>
                  <a:schemeClr val="tx1"/>
                </a:solidFill>
                <a:effectLst>
                  <a:outerShdw blurRad="38100" dist="19050" dir="2700000" algn="tl" rotWithShape="0">
                    <a:schemeClr val="dk1">
                      <a:alpha val="40000"/>
                    </a:schemeClr>
                  </a:outerShdw>
                </a:effectLst>
              </a:rPr>
              <a:t>Hangi Değerleri Öğretmeliyiz? </a:t>
            </a: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4" name="Slayt Numarası Yer Tutucusu 3"/>
          <p:cNvSpPr>
            <a:spLocks noGrp="1"/>
          </p:cNvSpPr>
          <p:nvPr>
            <p:ph type="sldNum" sz="quarter" idx="12"/>
          </p:nvPr>
        </p:nvSpPr>
        <p:spPr/>
        <p:txBody>
          <a:bodyPr/>
          <a:lstStyle/>
          <a:p>
            <a:fld id="{BE6E8181-91C2-4009-9FF7-2221A22A5487}" type="slidenum">
              <a:rPr lang="tr-TR" smtClean="0"/>
              <a:t>15</a:t>
            </a:fld>
            <a:endParaRPr lang="tr-TR"/>
          </a:p>
        </p:txBody>
      </p:sp>
    </p:spTree>
    <p:extLst>
      <p:ext uri="{BB962C8B-B14F-4D97-AF65-F5344CB8AC3E}">
        <p14:creationId xmlns:p14="http://schemas.microsoft.com/office/powerpoint/2010/main" val="909723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57330" y="2394129"/>
            <a:ext cx="10058203" cy="1754326"/>
          </a:xfrm>
          <a:prstGeom prst="rect">
            <a:avLst/>
          </a:prstGeom>
          <a:noFill/>
        </p:spPr>
        <p:txBody>
          <a:bodyPr wrap="none" lIns="91440" tIns="45720" rIns="91440" bIns="45720">
            <a:spAutoFit/>
          </a:bodyPr>
          <a:lstStyle/>
          <a:p>
            <a:pPr algn="ctr"/>
            <a:r>
              <a:rPr lang="tr-TR" sz="5400" dirty="0" smtClean="0">
                <a:ln w="0"/>
                <a:effectLst>
                  <a:outerShdw blurRad="38100" dist="19050" dir="2700000" algn="tl" rotWithShape="0">
                    <a:schemeClr val="dk1">
                      <a:alpha val="40000"/>
                    </a:schemeClr>
                  </a:outerShdw>
                </a:effectLst>
              </a:rPr>
              <a:t>Değerler Ne Zaman, Nerede ve Kim</a:t>
            </a:r>
          </a:p>
          <a:p>
            <a:pPr algn="ctr"/>
            <a:r>
              <a:rPr lang="tr-TR" sz="5400" dirty="0" smtClean="0">
                <a:ln w="0"/>
                <a:effectLst>
                  <a:outerShdw blurRad="38100" dist="19050" dir="2700000" algn="tl" rotWithShape="0">
                    <a:schemeClr val="dk1">
                      <a:alpha val="40000"/>
                    </a:schemeClr>
                  </a:outerShdw>
                </a:effectLst>
              </a:rPr>
              <a:t>Tarafından Kazandırılmalıdır? </a:t>
            </a: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4" name="Slayt Numarası Yer Tutucusu 3"/>
          <p:cNvSpPr>
            <a:spLocks noGrp="1"/>
          </p:cNvSpPr>
          <p:nvPr>
            <p:ph type="sldNum" sz="quarter" idx="12"/>
          </p:nvPr>
        </p:nvSpPr>
        <p:spPr/>
        <p:txBody>
          <a:bodyPr/>
          <a:lstStyle/>
          <a:p>
            <a:fld id="{BE6E8181-91C2-4009-9FF7-2221A22A5487}" type="slidenum">
              <a:rPr lang="tr-TR" smtClean="0"/>
              <a:t>16</a:t>
            </a:fld>
            <a:endParaRPr lang="tr-TR"/>
          </a:p>
        </p:txBody>
      </p:sp>
    </p:spTree>
    <p:extLst>
      <p:ext uri="{BB962C8B-B14F-4D97-AF65-F5344CB8AC3E}">
        <p14:creationId xmlns:p14="http://schemas.microsoft.com/office/powerpoint/2010/main" val="3441317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71942" y="2503312"/>
            <a:ext cx="4101444" cy="1754326"/>
          </a:xfrm>
          <a:prstGeom prst="rect">
            <a:avLst/>
          </a:prstGeom>
          <a:noFill/>
        </p:spPr>
        <p:txBody>
          <a:bodyPr wrap="none" lIns="91440" tIns="45720" rIns="91440" bIns="45720">
            <a:spAutoFit/>
          </a:bodyPr>
          <a:lstStyle/>
          <a:p>
            <a:pPr algn="ctr"/>
            <a:r>
              <a:rPr lang="tr-TR" sz="5400" b="0" cap="none" spc="0" dirty="0" smtClean="0">
                <a:ln w="0"/>
                <a:solidFill>
                  <a:schemeClr val="tx1"/>
                </a:solidFill>
                <a:effectLst>
                  <a:outerShdw blurRad="38100" dist="19050" dir="2700000" algn="tl" rotWithShape="0">
                    <a:schemeClr val="dk1">
                      <a:alpha val="40000"/>
                    </a:schemeClr>
                  </a:outerShdw>
                </a:effectLst>
              </a:rPr>
              <a:t>Değer Eğitimi </a:t>
            </a:r>
          </a:p>
          <a:p>
            <a:pPr algn="ctr"/>
            <a:r>
              <a:rPr lang="tr-TR" sz="5400" b="0" cap="none" spc="0" dirty="0" smtClean="0">
                <a:ln w="0"/>
                <a:solidFill>
                  <a:schemeClr val="tx1"/>
                </a:solidFill>
                <a:effectLst>
                  <a:outerShdw blurRad="38100" dist="19050" dir="2700000" algn="tl" rotWithShape="0">
                    <a:schemeClr val="dk1">
                      <a:alpha val="40000"/>
                    </a:schemeClr>
                  </a:outerShdw>
                </a:effectLst>
              </a:rPr>
              <a:t>Yaklaşımları</a:t>
            </a: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4" name="Slayt Numarası Yer Tutucusu 3"/>
          <p:cNvSpPr>
            <a:spLocks noGrp="1"/>
          </p:cNvSpPr>
          <p:nvPr>
            <p:ph type="sldNum" sz="quarter" idx="12"/>
          </p:nvPr>
        </p:nvSpPr>
        <p:spPr/>
        <p:txBody>
          <a:bodyPr/>
          <a:lstStyle/>
          <a:p>
            <a:fld id="{BE6E8181-91C2-4009-9FF7-2221A22A5487}" type="slidenum">
              <a:rPr lang="tr-TR" smtClean="0"/>
              <a:t>17</a:t>
            </a:fld>
            <a:endParaRPr lang="tr-TR"/>
          </a:p>
        </p:txBody>
      </p:sp>
    </p:spTree>
    <p:extLst>
      <p:ext uri="{BB962C8B-B14F-4D97-AF65-F5344CB8AC3E}">
        <p14:creationId xmlns:p14="http://schemas.microsoft.com/office/powerpoint/2010/main" val="2913972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28478" y="497090"/>
            <a:ext cx="9370514" cy="923330"/>
          </a:xfrm>
          <a:prstGeom prst="rect">
            <a:avLst/>
          </a:prstGeom>
          <a:noFill/>
        </p:spPr>
        <p:txBody>
          <a:bodyPr wrap="none" lIns="91440" tIns="45720" rIns="91440" bIns="45720">
            <a:spAutoFit/>
          </a:bodyPr>
          <a:lstStyle/>
          <a:p>
            <a:pPr algn="ctr"/>
            <a:r>
              <a:rPr lang="tr-TR" sz="5400" b="0" cap="none" spc="0" dirty="0" smtClean="0">
                <a:ln w="0"/>
                <a:solidFill>
                  <a:schemeClr val="tx1"/>
                </a:solidFill>
                <a:effectLst>
                  <a:outerShdw blurRad="38100" dist="19050" dir="2700000" algn="tl" rotWithShape="0">
                    <a:schemeClr val="dk1">
                      <a:alpha val="40000"/>
                    </a:schemeClr>
                  </a:outerShdw>
                </a:effectLst>
              </a:rPr>
              <a:t>1. Değerlerin Doğrudan Öğretimi</a:t>
            </a: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784250" y="1970067"/>
            <a:ext cx="10674056" cy="1384995"/>
          </a:xfrm>
          <a:prstGeom prst="rect">
            <a:avLst/>
          </a:prstGeom>
          <a:noFill/>
        </p:spPr>
        <p:txBody>
          <a:bodyPr wrap="square" lIns="91440" tIns="45720" rIns="91440" bIns="45720">
            <a:spAutoFit/>
          </a:bodyPr>
          <a:lstStyle/>
          <a:p>
            <a:pPr algn="just"/>
            <a:r>
              <a:rPr lang="tr-TR" sz="2800" b="0" cap="none" spc="0" dirty="0" smtClean="0">
                <a:ln w="0"/>
                <a:solidFill>
                  <a:schemeClr val="tx1"/>
                </a:solidFill>
              </a:rPr>
              <a:t>Yaklaşımın temelinde yetişkinlerin çocuklara ahlaki değerleri  d</a:t>
            </a:r>
            <a:r>
              <a:rPr lang="tr-TR" sz="2800" dirty="0" smtClean="0">
                <a:ln w="0"/>
              </a:rPr>
              <a:t>oğrudan öğreterek, onların davranışlarını şekillendirme ve iyi alışkanlıklar kazandırma görev ve sorumluluğu olduğu inancı yatmaktadır. </a:t>
            </a:r>
            <a:endParaRPr lang="tr-TR" sz="2800" b="0" cap="none" spc="0" dirty="0">
              <a:ln w="0"/>
              <a:solidFill>
                <a:schemeClr val="tx1"/>
              </a:solidFill>
            </a:endParaRPr>
          </a:p>
        </p:txBody>
      </p:sp>
      <p:sp>
        <p:nvSpPr>
          <p:cNvPr id="4" name="Dikdörtgen 3"/>
          <p:cNvSpPr/>
          <p:nvPr/>
        </p:nvSpPr>
        <p:spPr>
          <a:xfrm>
            <a:off x="784250" y="3920321"/>
            <a:ext cx="10674056" cy="1384995"/>
          </a:xfrm>
          <a:prstGeom prst="rect">
            <a:avLst/>
          </a:prstGeom>
          <a:noFill/>
        </p:spPr>
        <p:txBody>
          <a:bodyPr wrap="square" lIns="91440" tIns="45720" rIns="91440" bIns="45720">
            <a:spAutoFit/>
          </a:bodyPr>
          <a:lstStyle/>
          <a:p>
            <a:pPr algn="just"/>
            <a:r>
              <a:rPr lang="tr-TR" sz="2800" b="0" cap="none" spc="0" dirty="0" smtClean="0">
                <a:ln w="0"/>
                <a:solidFill>
                  <a:schemeClr val="tx1"/>
                </a:solidFill>
              </a:rPr>
              <a:t>Yetişkinler doğru ve gerekli olarak düşündükleri temel değerleri belirler ve bunları telkin ve empoze etmeye dayalı bir yaklaşımla efsanevi kahramanlar, öyküler, töresel oyunlar aracılığıyla öğretiler. </a:t>
            </a:r>
            <a:endParaRPr lang="tr-TR" sz="2800" b="0" cap="none" spc="0" dirty="0">
              <a:ln w="0"/>
              <a:solidFill>
                <a:schemeClr val="tx1"/>
              </a:solidFill>
            </a:endParaRPr>
          </a:p>
        </p:txBody>
      </p:sp>
      <p:sp>
        <p:nvSpPr>
          <p:cNvPr id="5" name="Slayt Numarası Yer Tutucusu 4"/>
          <p:cNvSpPr>
            <a:spLocks noGrp="1"/>
          </p:cNvSpPr>
          <p:nvPr>
            <p:ph type="sldNum" sz="quarter" idx="12"/>
          </p:nvPr>
        </p:nvSpPr>
        <p:spPr/>
        <p:txBody>
          <a:bodyPr/>
          <a:lstStyle/>
          <a:p>
            <a:fld id="{BE6E8181-91C2-4009-9FF7-2221A22A5487}" type="slidenum">
              <a:rPr lang="tr-TR" smtClean="0"/>
              <a:t>18</a:t>
            </a:fld>
            <a:endParaRPr lang="tr-TR"/>
          </a:p>
        </p:txBody>
      </p:sp>
    </p:spTree>
    <p:extLst>
      <p:ext uri="{BB962C8B-B14F-4D97-AF65-F5344CB8AC3E}">
        <p14:creationId xmlns:p14="http://schemas.microsoft.com/office/powerpoint/2010/main" val="3675828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28478" y="387906"/>
            <a:ext cx="9370514" cy="923330"/>
          </a:xfrm>
          <a:prstGeom prst="rect">
            <a:avLst/>
          </a:prstGeom>
          <a:noFill/>
        </p:spPr>
        <p:txBody>
          <a:bodyPr wrap="none" lIns="91440" tIns="45720" rIns="91440" bIns="45720">
            <a:spAutoFit/>
          </a:bodyPr>
          <a:lstStyle/>
          <a:p>
            <a:pPr algn="ctr"/>
            <a:r>
              <a:rPr lang="tr-TR" sz="5400" b="0" cap="none" spc="0" dirty="0" smtClean="0">
                <a:ln w="0"/>
                <a:solidFill>
                  <a:schemeClr val="tx1"/>
                </a:solidFill>
                <a:effectLst>
                  <a:outerShdw blurRad="38100" dist="19050" dir="2700000" algn="tl" rotWithShape="0">
                    <a:schemeClr val="dk1">
                      <a:alpha val="40000"/>
                    </a:schemeClr>
                  </a:outerShdw>
                </a:effectLst>
              </a:rPr>
              <a:t>1. Değerlerin Doğrudan Öğretimi</a:t>
            </a: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784250" y="1698097"/>
            <a:ext cx="10674056" cy="2246769"/>
          </a:xfrm>
          <a:prstGeom prst="rect">
            <a:avLst/>
          </a:prstGeom>
          <a:noFill/>
        </p:spPr>
        <p:txBody>
          <a:bodyPr wrap="square" lIns="91440" tIns="45720" rIns="91440" bIns="45720">
            <a:spAutoFit/>
          </a:bodyPr>
          <a:lstStyle/>
          <a:p>
            <a:pPr algn="just"/>
            <a:r>
              <a:rPr lang="tr-TR" sz="2800" b="0" cap="none" spc="0" dirty="0" smtClean="0">
                <a:ln w="0"/>
                <a:solidFill>
                  <a:schemeClr val="tx1"/>
                </a:solidFill>
              </a:rPr>
              <a:t>Öğretmen örnek bir olay oluşturur ve bu olayı ve olası iki sonucu iki farklı karta yazar. Bu iki olası sonuçtan birisi olumlu diğeri de olumsuz bir sonucu ifade etmektedir. Daha sonra öğretmen bu kartların diğer tarafına her iki sonucun olası uzun vadeli doğrularını yazar. Bu kartlar öğrencilere verilerek oyun şeklinde oynamaları istenir. </a:t>
            </a:r>
            <a:endParaRPr lang="tr-TR" sz="2800" b="0" cap="none" spc="0" dirty="0">
              <a:ln w="0"/>
              <a:solidFill>
                <a:schemeClr val="tx1"/>
              </a:solidFill>
            </a:endParaRPr>
          </a:p>
        </p:txBody>
      </p:sp>
      <p:sp>
        <p:nvSpPr>
          <p:cNvPr id="4" name="Dikdörtgen 3"/>
          <p:cNvSpPr/>
          <p:nvPr/>
        </p:nvSpPr>
        <p:spPr>
          <a:xfrm>
            <a:off x="784250" y="4520825"/>
            <a:ext cx="10674056" cy="1384995"/>
          </a:xfrm>
          <a:prstGeom prst="rect">
            <a:avLst/>
          </a:prstGeom>
          <a:noFill/>
        </p:spPr>
        <p:txBody>
          <a:bodyPr wrap="square" lIns="91440" tIns="45720" rIns="91440" bIns="45720">
            <a:spAutoFit/>
          </a:bodyPr>
          <a:lstStyle/>
          <a:p>
            <a:pPr algn="just"/>
            <a:r>
              <a:rPr lang="tr-TR" sz="2800" b="0" cap="none" spc="0" dirty="0" smtClean="0">
                <a:ln w="0"/>
                <a:solidFill>
                  <a:schemeClr val="tx1"/>
                </a:solidFill>
              </a:rPr>
              <a:t>Telkin, beyin yıkamada olduğu gibi, eğer insanlara sürekli tekrar ederek neyin kötü olduğunu söylersen, o yönde davranacakları </a:t>
            </a:r>
            <a:r>
              <a:rPr lang="tr-TR" sz="2800" b="0" cap="none" spc="0" dirty="0" err="1" smtClean="0">
                <a:ln w="0"/>
                <a:solidFill>
                  <a:schemeClr val="tx1"/>
                </a:solidFill>
              </a:rPr>
              <a:t>sayıltısına</a:t>
            </a:r>
            <a:r>
              <a:rPr lang="tr-TR" sz="2800" b="0" cap="none" spc="0" dirty="0" smtClean="0">
                <a:ln w="0"/>
                <a:solidFill>
                  <a:schemeClr val="tx1"/>
                </a:solidFill>
              </a:rPr>
              <a:t> dayanır.</a:t>
            </a:r>
            <a:endParaRPr lang="tr-TR" sz="2800" b="0" cap="none" spc="0" dirty="0">
              <a:ln w="0"/>
              <a:solidFill>
                <a:schemeClr val="tx1"/>
              </a:solidFill>
            </a:endParaRPr>
          </a:p>
        </p:txBody>
      </p:sp>
      <p:sp>
        <p:nvSpPr>
          <p:cNvPr id="5" name="Slayt Numarası Yer Tutucusu 4"/>
          <p:cNvSpPr>
            <a:spLocks noGrp="1"/>
          </p:cNvSpPr>
          <p:nvPr>
            <p:ph type="sldNum" sz="quarter" idx="12"/>
          </p:nvPr>
        </p:nvSpPr>
        <p:spPr/>
        <p:txBody>
          <a:bodyPr/>
          <a:lstStyle/>
          <a:p>
            <a:fld id="{BE6E8181-91C2-4009-9FF7-2221A22A5487}" type="slidenum">
              <a:rPr lang="tr-TR" smtClean="0"/>
              <a:t>19</a:t>
            </a:fld>
            <a:endParaRPr lang="tr-TR"/>
          </a:p>
        </p:txBody>
      </p:sp>
    </p:spTree>
    <p:extLst>
      <p:ext uri="{BB962C8B-B14F-4D97-AF65-F5344CB8AC3E}">
        <p14:creationId xmlns:p14="http://schemas.microsoft.com/office/powerpoint/2010/main" val="839752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49060" y="783693"/>
            <a:ext cx="10592972" cy="5584606"/>
          </a:xfrm>
          <a:prstGeom prst="rect">
            <a:avLst/>
          </a:prstGeom>
          <a:noFill/>
        </p:spPr>
        <p:txBody>
          <a:bodyPr wrap="square" lIns="91440" tIns="45720" rIns="91440" bIns="45720">
            <a:spAutoFit/>
          </a:bodyPr>
          <a:lstStyle/>
          <a:p>
            <a:pPr algn="just">
              <a:lnSpc>
                <a:spcPct val="150000"/>
              </a:lnSpc>
            </a:pPr>
            <a:r>
              <a:rPr lang="tr-TR" sz="2000" dirty="0"/>
              <a:t>Ayşe Güngör, eşinden ayrılmış, iki çocuk annesi bir kadındır. On yıldır da özel bir şirkette muhasebeci olarak çalışmaktadır. Çalıştığı şirketin yönetim kurulunun değişmesinden sonra işlerin eskisi kadar yolunda gitmediğini fark etmiştir</a:t>
            </a:r>
            <a:r>
              <a:rPr lang="tr-TR" sz="2000" dirty="0" smtClean="0"/>
              <a:t>. </a:t>
            </a:r>
            <a:r>
              <a:rPr lang="tr-TR" sz="2000" dirty="0"/>
              <a:t>Yönetim kurulu başkanı Korhan Bey şirketin hesabını özel işlerinde kullanmakta ve bu durum hakkında yönetim kurulu üyelerini bilgilendirmemektedir. Bu durumu fark eden Ayşe Güngör yönetim kurulu başkanı Korhan Bey’le görüşerek harcamalar konusunda diğer üyeleri de bilgilendirmesi gerektiği görüşünü paylaşmış ancak hiç beklemediği bir tepki ile karşılaşmıştır</a:t>
            </a:r>
            <a:r>
              <a:rPr lang="tr-TR" sz="2000" dirty="0" smtClean="0"/>
              <a:t>. </a:t>
            </a:r>
            <a:r>
              <a:rPr lang="tr-TR" sz="2000" dirty="0"/>
              <a:t>Korhan Bey, Ayşe Güngör’ün sadece işlerini yapmasının gerektiğini, idari boyutlara karışmanın onun sorumluluğu olmadığını yoksa başkan olarak işine son vereceğini söylemiştir. Bu durum karşısında Ayşe Güngör yönetim kurulu üyelerini haberdar edip etmemesi konusunda kararsız kalmıştır. Sorumluluklarını yerine getirmesi gerektiğini düşünmektedir ancak Korhan Bey isterse Ayşe Güngör’ü hiçbir tazminat vermeden işten çıkarabilir. İşten atılırsa ailesinin geçimini sürdürebileceği bir kaynağı kalmayacaktır</a:t>
            </a:r>
            <a:r>
              <a:rPr lang="tr-TR" sz="2000" dirty="0" smtClean="0"/>
              <a:t>.</a:t>
            </a:r>
            <a:endParaRPr lang="tr-TR" sz="2000" dirty="0"/>
          </a:p>
        </p:txBody>
      </p:sp>
      <p:sp>
        <p:nvSpPr>
          <p:cNvPr id="5" name="Slayt Numarası Yer Tutucusu 4"/>
          <p:cNvSpPr>
            <a:spLocks noGrp="1"/>
          </p:cNvSpPr>
          <p:nvPr>
            <p:ph type="sldNum" sz="quarter" idx="12"/>
          </p:nvPr>
        </p:nvSpPr>
        <p:spPr/>
        <p:txBody>
          <a:bodyPr/>
          <a:lstStyle/>
          <a:p>
            <a:fld id="{BE6E8181-91C2-4009-9FF7-2221A22A5487}" type="slidenum">
              <a:rPr lang="tr-TR" smtClean="0"/>
              <a:t>2</a:t>
            </a:fld>
            <a:endParaRPr lang="tr-TR"/>
          </a:p>
        </p:txBody>
      </p:sp>
    </p:spTree>
    <p:extLst>
      <p:ext uri="{BB962C8B-B14F-4D97-AF65-F5344CB8AC3E}">
        <p14:creationId xmlns:p14="http://schemas.microsoft.com/office/powerpoint/2010/main" val="27921658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02354" y="387906"/>
            <a:ext cx="8022773" cy="923330"/>
          </a:xfrm>
          <a:prstGeom prst="rect">
            <a:avLst/>
          </a:prstGeom>
          <a:noFill/>
        </p:spPr>
        <p:txBody>
          <a:bodyPr wrap="none" lIns="91440" tIns="45720" rIns="91440" bIns="45720">
            <a:spAutoFit/>
          </a:bodyPr>
          <a:lstStyle/>
          <a:p>
            <a:pPr algn="ctr"/>
            <a:r>
              <a:rPr lang="tr-TR" sz="5400" dirty="0">
                <a:ln w="0"/>
                <a:effectLst>
                  <a:outerShdw blurRad="38100" dist="19050" dir="2700000" algn="tl" rotWithShape="0">
                    <a:schemeClr val="dk1">
                      <a:alpha val="40000"/>
                    </a:schemeClr>
                  </a:outerShdw>
                </a:effectLst>
              </a:rPr>
              <a:t>2</a:t>
            </a:r>
            <a:r>
              <a:rPr lang="tr-TR" sz="5400" b="0" cap="none" spc="0" dirty="0" smtClean="0">
                <a:ln w="0"/>
                <a:solidFill>
                  <a:schemeClr val="tx1"/>
                </a:solidFill>
                <a:effectLst>
                  <a:outerShdw blurRad="38100" dist="19050" dir="2700000" algn="tl" rotWithShape="0">
                    <a:schemeClr val="dk1">
                      <a:alpha val="40000"/>
                    </a:schemeClr>
                  </a:outerShdw>
                </a:effectLst>
              </a:rPr>
              <a:t>. Değerleri Belirginleştirme</a:t>
            </a: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770602" y="2325894"/>
            <a:ext cx="10674056" cy="1815882"/>
          </a:xfrm>
          <a:prstGeom prst="rect">
            <a:avLst/>
          </a:prstGeom>
          <a:noFill/>
        </p:spPr>
        <p:txBody>
          <a:bodyPr wrap="square" lIns="91440" tIns="45720" rIns="91440" bIns="45720">
            <a:spAutoFit/>
          </a:bodyPr>
          <a:lstStyle/>
          <a:p>
            <a:pPr algn="just"/>
            <a:r>
              <a:rPr lang="tr-TR" sz="2800" b="0" cap="none" spc="0" dirty="0" smtClean="0">
                <a:ln w="0"/>
                <a:solidFill>
                  <a:schemeClr val="tx1"/>
                </a:solidFill>
              </a:rPr>
              <a:t>Doğrudan yaklaşımların tersine bu yaklaşımda bireyin neye değer verip neye değer vermeyeceğine başkalarının telkiniyle değil, alternatifler ve olası doğurgularını inceledikten sonra özgürce kendisinin karar vermesi esastır. </a:t>
            </a:r>
            <a:endParaRPr lang="tr-TR" sz="2800" b="0" cap="none" spc="0" dirty="0">
              <a:ln w="0"/>
              <a:solidFill>
                <a:schemeClr val="tx1"/>
              </a:solidFill>
            </a:endParaRPr>
          </a:p>
        </p:txBody>
      </p:sp>
      <p:sp>
        <p:nvSpPr>
          <p:cNvPr id="5" name="Slayt Numarası Yer Tutucusu 4"/>
          <p:cNvSpPr>
            <a:spLocks noGrp="1"/>
          </p:cNvSpPr>
          <p:nvPr>
            <p:ph type="sldNum" sz="quarter" idx="12"/>
          </p:nvPr>
        </p:nvSpPr>
        <p:spPr/>
        <p:txBody>
          <a:bodyPr/>
          <a:lstStyle/>
          <a:p>
            <a:fld id="{BE6E8181-91C2-4009-9FF7-2221A22A5487}" type="slidenum">
              <a:rPr lang="tr-TR" smtClean="0"/>
              <a:t>20</a:t>
            </a:fld>
            <a:endParaRPr lang="tr-TR"/>
          </a:p>
        </p:txBody>
      </p:sp>
    </p:spTree>
    <p:extLst>
      <p:ext uri="{BB962C8B-B14F-4D97-AF65-F5344CB8AC3E}">
        <p14:creationId xmlns:p14="http://schemas.microsoft.com/office/powerpoint/2010/main" val="37674565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16001" y="265076"/>
            <a:ext cx="8022773" cy="923330"/>
          </a:xfrm>
          <a:prstGeom prst="rect">
            <a:avLst/>
          </a:prstGeom>
          <a:noFill/>
        </p:spPr>
        <p:txBody>
          <a:bodyPr wrap="none" lIns="91440" tIns="45720" rIns="91440" bIns="45720">
            <a:spAutoFit/>
          </a:bodyPr>
          <a:lstStyle/>
          <a:p>
            <a:pPr algn="ctr"/>
            <a:r>
              <a:rPr lang="tr-TR" sz="5400" dirty="0">
                <a:ln w="0"/>
                <a:effectLst>
                  <a:outerShdw blurRad="38100" dist="19050" dir="2700000" algn="tl" rotWithShape="0">
                    <a:schemeClr val="dk1">
                      <a:alpha val="40000"/>
                    </a:schemeClr>
                  </a:outerShdw>
                </a:effectLst>
              </a:rPr>
              <a:t>2</a:t>
            </a:r>
            <a:r>
              <a:rPr lang="tr-TR" sz="5400" b="0" cap="none" spc="0" dirty="0" smtClean="0">
                <a:ln w="0"/>
                <a:solidFill>
                  <a:schemeClr val="tx1"/>
                </a:solidFill>
                <a:effectLst>
                  <a:outerShdw blurRad="38100" dist="19050" dir="2700000" algn="tl" rotWithShape="0">
                    <a:schemeClr val="dk1">
                      <a:alpha val="40000"/>
                    </a:schemeClr>
                  </a:outerShdw>
                </a:effectLst>
              </a:rPr>
              <a:t>. Değerleri Belirginleştirme</a:t>
            </a: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756954" y="1691273"/>
            <a:ext cx="10674056" cy="954107"/>
          </a:xfrm>
          <a:prstGeom prst="rect">
            <a:avLst/>
          </a:prstGeom>
          <a:noFill/>
        </p:spPr>
        <p:txBody>
          <a:bodyPr wrap="square" lIns="91440" tIns="45720" rIns="91440" bIns="45720">
            <a:spAutoFit/>
          </a:bodyPr>
          <a:lstStyle/>
          <a:p>
            <a:pPr algn="just"/>
            <a:r>
              <a:rPr lang="tr-TR" sz="2800" dirty="0" smtClean="0">
                <a:ln w="0"/>
              </a:rPr>
              <a:t>Bir değerin kazanımında birbirinden farklı üç adımın bulunduğu ve bu adımların içinde de farklı etkinliklerin yer aldığını vurgular. </a:t>
            </a:r>
            <a:endParaRPr lang="tr-TR" sz="2800" b="0" cap="none" spc="0" dirty="0">
              <a:ln w="0"/>
              <a:solidFill>
                <a:schemeClr val="tx1"/>
              </a:solidFill>
            </a:endParaRPr>
          </a:p>
        </p:txBody>
      </p:sp>
      <p:sp>
        <p:nvSpPr>
          <p:cNvPr id="4" name="Dikdörtgen 3"/>
          <p:cNvSpPr/>
          <p:nvPr/>
        </p:nvSpPr>
        <p:spPr>
          <a:xfrm>
            <a:off x="756954" y="3148247"/>
            <a:ext cx="10674056" cy="2677656"/>
          </a:xfrm>
          <a:prstGeom prst="rect">
            <a:avLst/>
          </a:prstGeom>
          <a:noFill/>
        </p:spPr>
        <p:txBody>
          <a:bodyPr wrap="square" lIns="91440" tIns="45720" rIns="91440" bIns="45720">
            <a:spAutoFit/>
          </a:bodyPr>
          <a:lstStyle/>
          <a:p>
            <a:pPr algn="just"/>
            <a:r>
              <a:rPr lang="tr-TR" sz="2800" b="0" cap="none" spc="0" dirty="0" smtClean="0">
                <a:ln w="0"/>
                <a:solidFill>
                  <a:schemeClr val="tx1"/>
                </a:solidFill>
              </a:rPr>
              <a:t>Seçme</a:t>
            </a:r>
          </a:p>
          <a:p>
            <a:pPr algn="just"/>
            <a:r>
              <a:rPr lang="tr-TR" sz="2800" dirty="0">
                <a:ln w="0"/>
              </a:rPr>
              <a:t>	</a:t>
            </a:r>
            <a:r>
              <a:rPr lang="tr-TR" sz="2800" dirty="0" smtClean="0">
                <a:ln w="0"/>
              </a:rPr>
              <a:t>1. Çocukların özgürce seçim yapmasını özendirme,</a:t>
            </a:r>
          </a:p>
          <a:p>
            <a:pPr algn="just"/>
            <a:r>
              <a:rPr lang="tr-TR" sz="2800" b="0" cap="none" spc="0" dirty="0">
                <a:ln w="0"/>
                <a:solidFill>
                  <a:schemeClr val="tx1"/>
                </a:solidFill>
              </a:rPr>
              <a:t>	</a:t>
            </a:r>
            <a:r>
              <a:rPr lang="tr-TR" sz="2800" b="0" cap="none" spc="0" dirty="0" smtClean="0">
                <a:ln w="0"/>
                <a:solidFill>
                  <a:schemeClr val="tx1"/>
                </a:solidFill>
              </a:rPr>
              <a:t>2. Seçenek durumuyla karşılaşıldığında, alternatif seçenekler oluşturmaya yardımcı olma,</a:t>
            </a:r>
          </a:p>
          <a:p>
            <a:pPr algn="just"/>
            <a:r>
              <a:rPr lang="tr-TR" sz="2800" dirty="0">
                <a:ln w="0"/>
              </a:rPr>
              <a:t>	</a:t>
            </a:r>
            <a:r>
              <a:rPr lang="tr-TR" sz="2800" dirty="0" smtClean="0">
                <a:ln w="0"/>
              </a:rPr>
              <a:t>3. Her bir alternatifin doğurguları üzerinde düşünülerek alternatifleri değerlendirmede çocuklara yardımcı olma. </a:t>
            </a:r>
            <a:endParaRPr lang="tr-TR" sz="2800" b="0" cap="none" spc="0" dirty="0">
              <a:ln w="0"/>
              <a:solidFill>
                <a:schemeClr val="tx1"/>
              </a:solidFill>
            </a:endParaRPr>
          </a:p>
        </p:txBody>
      </p:sp>
      <p:sp>
        <p:nvSpPr>
          <p:cNvPr id="5" name="Slayt Numarası Yer Tutucusu 4"/>
          <p:cNvSpPr>
            <a:spLocks noGrp="1"/>
          </p:cNvSpPr>
          <p:nvPr>
            <p:ph type="sldNum" sz="quarter" idx="12"/>
          </p:nvPr>
        </p:nvSpPr>
        <p:spPr/>
        <p:txBody>
          <a:bodyPr/>
          <a:lstStyle/>
          <a:p>
            <a:fld id="{BE6E8181-91C2-4009-9FF7-2221A22A5487}" type="slidenum">
              <a:rPr lang="tr-TR" smtClean="0"/>
              <a:t>21</a:t>
            </a:fld>
            <a:endParaRPr lang="tr-TR"/>
          </a:p>
        </p:txBody>
      </p:sp>
    </p:spTree>
    <p:extLst>
      <p:ext uri="{BB962C8B-B14F-4D97-AF65-F5344CB8AC3E}">
        <p14:creationId xmlns:p14="http://schemas.microsoft.com/office/powerpoint/2010/main" val="1024549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16001" y="265076"/>
            <a:ext cx="8022773" cy="923330"/>
          </a:xfrm>
          <a:prstGeom prst="rect">
            <a:avLst/>
          </a:prstGeom>
          <a:noFill/>
        </p:spPr>
        <p:txBody>
          <a:bodyPr wrap="none" lIns="91440" tIns="45720" rIns="91440" bIns="45720">
            <a:spAutoFit/>
          </a:bodyPr>
          <a:lstStyle/>
          <a:p>
            <a:pPr algn="ctr"/>
            <a:r>
              <a:rPr lang="tr-TR" sz="5400" dirty="0">
                <a:ln w="0"/>
                <a:effectLst>
                  <a:outerShdw blurRad="38100" dist="19050" dir="2700000" algn="tl" rotWithShape="0">
                    <a:schemeClr val="dk1">
                      <a:alpha val="40000"/>
                    </a:schemeClr>
                  </a:outerShdw>
                </a:effectLst>
              </a:rPr>
              <a:t>2</a:t>
            </a:r>
            <a:r>
              <a:rPr lang="tr-TR" sz="5400" b="0" cap="none" spc="0" dirty="0" smtClean="0">
                <a:ln w="0"/>
                <a:solidFill>
                  <a:schemeClr val="tx1"/>
                </a:solidFill>
                <a:effectLst>
                  <a:outerShdw blurRad="38100" dist="19050" dir="2700000" algn="tl" rotWithShape="0">
                    <a:schemeClr val="dk1">
                      <a:alpha val="40000"/>
                    </a:schemeClr>
                  </a:outerShdw>
                </a:effectLst>
              </a:rPr>
              <a:t>. Değerleri Belirginleştirme</a:t>
            </a: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4" name="Dikdörtgen 3"/>
          <p:cNvSpPr/>
          <p:nvPr/>
        </p:nvSpPr>
        <p:spPr>
          <a:xfrm>
            <a:off x="702363" y="1592402"/>
            <a:ext cx="10674056" cy="4401205"/>
          </a:xfrm>
          <a:prstGeom prst="rect">
            <a:avLst/>
          </a:prstGeom>
          <a:noFill/>
        </p:spPr>
        <p:txBody>
          <a:bodyPr wrap="square" lIns="91440" tIns="45720" rIns="91440" bIns="45720">
            <a:spAutoFit/>
          </a:bodyPr>
          <a:lstStyle/>
          <a:p>
            <a:pPr algn="just"/>
            <a:r>
              <a:rPr lang="tr-TR" sz="2800" b="0" cap="none" spc="0" dirty="0" smtClean="0">
                <a:ln w="0"/>
                <a:solidFill>
                  <a:schemeClr val="tx1"/>
                </a:solidFill>
              </a:rPr>
              <a:t>Ödüllendirme</a:t>
            </a:r>
          </a:p>
          <a:p>
            <a:pPr algn="just"/>
            <a:r>
              <a:rPr lang="tr-TR" sz="2800" dirty="0">
                <a:ln w="0"/>
              </a:rPr>
              <a:t>	</a:t>
            </a:r>
            <a:r>
              <a:rPr lang="tr-TR" sz="2800" dirty="0" smtClean="0">
                <a:ln w="0"/>
              </a:rPr>
              <a:t>4. Çocukları neyin ödüllendirilip korunduğu konusunda düşünmelerini özendirme,</a:t>
            </a:r>
          </a:p>
          <a:p>
            <a:pPr algn="just"/>
            <a:r>
              <a:rPr lang="tr-TR" sz="2800" b="0" cap="none" spc="0" dirty="0">
                <a:ln w="0"/>
                <a:solidFill>
                  <a:schemeClr val="tx1"/>
                </a:solidFill>
              </a:rPr>
              <a:t>	</a:t>
            </a:r>
            <a:r>
              <a:rPr lang="tr-TR" sz="2800" b="0" cap="none" spc="0" dirty="0" smtClean="0">
                <a:ln w="0"/>
                <a:solidFill>
                  <a:schemeClr val="tx1"/>
                </a:solidFill>
              </a:rPr>
              <a:t>5. Seçeneklerini başkalarının onaylanması için fırsatlar sunma.</a:t>
            </a:r>
          </a:p>
          <a:p>
            <a:pPr algn="just"/>
            <a:endParaRPr lang="tr-TR" sz="2800" dirty="0">
              <a:ln w="0"/>
            </a:endParaRPr>
          </a:p>
          <a:p>
            <a:pPr algn="just"/>
            <a:r>
              <a:rPr lang="tr-TR" sz="2800" b="0" cap="none" spc="0" dirty="0" smtClean="0">
                <a:ln w="0"/>
                <a:solidFill>
                  <a:schemeClr val="tx1"/>
                </a:solidFill>
              </a:rPr>
              <a:t>Davranma</a:t>
            </a:r>
          </a:p>
          <a:p>
            <a:pPr algn="just"/>
            <a:r>
              <a:rPr lang="tr-TR" sz="2800" dirty="0">
                <a:ln w="0"/>
              </a:rPr>
              <a:t>	</a:t>
            </a:r>
            <a:r>
              <a:rPr lang="tr-TR" sz="2800" dirty="0" smtClean="0">
                <a:ln w="0"/>
              </a:rPr>
              <a:t>6. Çocukları seçimleriyle tutarlı yaşaması ve davranması için özendirme,</a:t>
            </a:r>
          </a:p>
          <a:p>
            <a:pPr algn="just"/>
            <a:r>
              <a:rPr lang="tr-TR" sz="2800" b="0" cap="none" spc="0" dirty="0">
                <a:ln w="0"/>
                <a:solidFill>
                  <a:schemeClr val="tx1"/>
                </a:solidFill>
              </a:rPr>
              <a:t>	</a:t>
            </a:r>
            <a:r>
              <a:rPr lang="tr-TR" sz="2800" b="0" cap="none" spc="0" dirty="0" smtClean="0">
                <a:ln w="0"/>
                <a:solidFill>
                  <a:schemeClr val="tx1"/>
                </a:solidFill>
              </a:rPr>
              <a:t>7. Yaşamında daha sonraki anlarında bu davranışın tekrarlanması için çocuklara yardımcı olma. </a:t>
            </a:r>
            <a:endParaRPr lang="tr-TR" sz="2800" b="0" cap="none" spc="0" dirty="0">
              <a:ln w="0"/>
              <a:solidFill>
                <a:schemeClr val="tx1"/>
              </a:solidFill>
            </a:endParaRPr>
          </a:p>
        </p:txBody>
      </p:sp>
      <p:sp>
        <p:nvSpPr>
          <p:cNvPr id="5" name="Slayt Numarası Yer Tutucusu 4"/>
          <p:cNvSpPr>
            <a:spLocks noGrp="1"/>
          </p:cNvSpPr>
          <p:nvPr>
            <p:ph type="sldNum" sz="quarter" idx="12"/>
          </p:nvPr>
        </p:nvSpPr>
        <p:spPr/>
        <p:txBody>
          <a:bodyPr/>
          <a:lstStyle/>
          <a:p>
            <a:fld id="{BE6E8181-91C2-4009-9FF7-2221A22A5487}" type="slidenum">
              <a:rPr lang="tr-TR" smtClean="0"/>
              <a:t>22</a:t>
            </a:fld>
            <a:endParaRPr lang="tr-TR"/>
          </a:p>
        </p:txBody>
      </p:sp>
    </p:spTree>
    <p:extLst>
      <p:ext uri="{BB962C8B-B14F-4D97-AF65-F5344CB8AC3E}">
        <p14:creationId xmlns:p14="http://schemas.microsoft.com/office/powerpoint/2010/main" val="10372147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16001" y="265076"/>
            <a:ext cx="8022773" cy="923330"/>
          </a:xfrm>
          <a:prstGeom prst="rect">
            <a:avLst/>
          </a:prstGeom>
          <a:noFill/>
        </p:spPr>
        <p:txBody>
          <a:bodyPr wrap="none" lIns="91440" tIns="45720" rIns="91440" bIns="45720">
            <a:spAutoFit/>
          </a:bodyPr>
          <a:lstStyle/>
          <a:p>
            <a:pPr algn="ctr"/>
            <a:r>
              <a:rPr lang="tr-TR" sz="5400" dirty="0">
                <a:ln w="0"/>
                <a:effectLst>
                  <a:outerShdw blurRad="38100" dist="19050" dir="2700000" algn="tl" rotWithShape="0">
                    <a:schemeClr val="dk1">
                      <a:alpha val="40000"/>
                    </a:schemeClr>
                  </a:outerShdw>
                </a:effectLst>
              </a:rPr>
              <a:t>2</a:t>
            </a:r>
            <a:r>
              <a:rPr lang="tr-TR" sz="5400" b="0" cap="none" spc="0" dirty="0" smtClean="0">
                <a:ln w="0"/>
                <a:solidFill>
                  <a:schemeClr val="tx1"/>
                </a:solidFill>
                <a:effectLst>
                  <a:outerShdw blurRad="38100" dist="19050" dir="2700000" algn="tl" rotWithShape="0">
                    <a:schemeClr val="dk1">
                      <a:alpha val="40000"/>
                    </a:schemeClr>
                  </a:outerShdw>
                </a:effectLst>
              </a:rPr>
              <a:t>. Değerleri Belirginleştirme</a:t>
            </a: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756954" y="1510743"/>
            <a:ext cx="10674056" cy="1384995"/>
          </a:xfrm>
          <a:prstGeom prst="rect">
            <a:avLst/>
          </a:prstGeom>
          <a:noFill/>
        </p:spPr>
        <p:txBody>
          <a:bodyPr wrap="square" lIns="91440" tIns="45720" rIns="91440" bIns="45720">
            <a:spAutoFit/>
          </a:bodyPr>
          <a:lstStyle/>
          <a:p>
            <a:pPr algn="just"/>
            <a:r>
              <a:rPr lang="tr-TR" sz="2800" b="0" cap="none" spc="0" dirty="0" smtClean="0">
                <a:ln w="0"/>
                <a:solidFill>
                  <a:schemeClr val="tx1"/>
                </a:solidFill>
              </a:rPr>
              <a:t>Bu yaklaşımda kullanılabilecek diğer bir etkinlik ise çalışma kağıtları kullanmaktır. Çalışma kağıtları bir paragraflık yazı olabileceği tek bir söz de olabilir. </a:t>
            </a:r>
            <a:endParaRPr lang="tr-TR" sz="2800" b="0" cap="none" spc="0" dirty="0">
              <a:ln w="0"/>
              <a:solidFill>
                <a:schemeClr val="tx1"/>
              </a:solidFill>
            </a:endParaRPr>
          </a:p>
        </p:txBody>
      </p:sp>
      <p:sp>
        <p:nvSpPr>
          <p:cNvPr id="4" name="Dikdörtgen 3"/>
          <p:cNvSpPr/>
          <p:nvPr/>
        </p:nvSpPr>
        <p:spPr>
          <a:xfrm>
            <a:off x="756954" y="3271076"/>
            <a:ext cx="10674056" cy="954107"/>
          </a:xfrm>
          <a:prstGeom prst="rect">
            <a:avLst/>
          </a:prstGeom>
          <a:noFill/>
        </p:spPr>
        <p:txBody>
          <a:bodyPr wrap="square" lIns="91440" tIns="45720" rIns="91440" bIns="45720">
            <a:spAutoFit/>
          </a:bodyPr>
          <a:lstStyle/>
          <a:p>
            <a:pPr algn="ctr"/>
            <a:r>
              <a:rPr lang="tr-TR" sz="2800" i="1" dirty="0" smtClean="0">
                <a:ln w="0"/>
              </a:rPr>
              <a:t>«İnsanların güvenini kaybedeceğime para kaybederim daha iyi.»</a:t>
            </a:r>
          </a:p>
          <a:p>
            <a:pPr algn="r"/>
            <a:r>
              <a:rPr lang="tr-TR" sz="2800" b="0" i="1" cap="none" spc="0" dirty="0" smtClean="0">
                <a:ln w="0"/>
                <a:solidFill>
                  <a:schemeClr val="tx1"/>
                </a:solidFill>
              </a:rPr>
              <a:t>R. </a:t>
            </a:r>
            <a:r>
              <a:rPr lang="tr-TR" sz="2800" b="0" i="1" cap="none" spc="0" dirty="0" err="1" smtClean="0">
                <a:ln w="0"/>
                <a:solidFill>
                  <a:schemeClr val="tx1"/>
                </a:solidFill>
              </a:rPr>
              <a:t>Bosch</a:t>
            </a:r>
            <a:endParaRPr lang="tr-TR" sz="2800" b="0" i="1" cap="none" spc="0" dirty="0">
              <a:ln w="0"/>
              <a:solidFill>
                <a:schemeClr val="tx1"/>
              </a:solidFill>
            </a:endParaRPr>
          </a:p>
        </p:txBody>
      </p:sp>
      <p:sp>
        <p:nvSpPr>
          <p:cNvPr id="5" name="Dikdörtgen 4"/>
          <p:cNvSpPr/>
          <p:nvPr/>
        </p:nvSpPr>
        <p:spPr>
          <a:xfrm>
            <a:off x="890359" y="4423100"/>
            <a:ext cx="10674056" cy="2246769"/>
          </a:xfrm>
          <a:prstGeom prst="rect">
            <a:avLst/>
          </a:prstGeom>
          <a:noFill/>
        </p:spPr>
        <p:txBody>
          <a:bodyPr wrap="square" lIns="91440" tIns="45720" rIns="91440" bIns="45720">
            <a:spAutoFit/>
          </a:bodyPr>
          <a:lstStyle/>
          <a:p>
            <a:pPr algn="just"/>
            <a:r>
              <a:rPr lang="tr-TR" sz="2800" b="0" cap="none" spc="0" dirty="0" smtClean="0">
                <a:ln w="0"/>
                <a:solidFill>
                  <a:schemeClr val="tx1"/>
                </a:solidFill>
              </a:rPr>
              <a:t>Bu sözün senin için anlamı nedir? </a:t>
            </a:r>
          </a:p>
          <a:p>
            <a:pPr algn="just"/>
            <a:r>
              <a:rPr lang="tr-TR" sz="2800" dirty="0" err="1" smtClean="0">
                <a:ln w="0"/>
              </a:rPr>
              <a:t>Bosch</a:t>
            </a:r>
            <a:r>
              <a:rPr lang="tr-TR" sz="2800" dirty="0" smtClean="0">
                <a:ln w="0"/>
              </a:rPr>
              <a:t> niçin böyle düşünüyor olabilir?</a:t>
            </a:r>
          </a:p>
          <a:p>
            <a:pPr algn="just"/>
            <a:r>
              <a:rPr lang="tr-TR" sz="2800" b="0" cap="none" spc="0" dirty="0" smtClean="0">
                <a:ln w="0"/>
                <a:solidFill>
                  <a:schemeClr val="tx1"/>
                </a:solidFill>
              </a:rPr>
              <a:t>Herkes aynı şekilde düşünüyor olabilir mi?</a:t>
            </a:r>
          </a:p>
          <a:p>
            <a:pPr algn="just"/>
            <a:r>
              <a:rPr lang="tr-TR" sz="2800" dirty="0" smtClean="0">
                <a:ln w="0"/>
              </a:rPr>
              <a:t>Farklı düşünenler niçin farklı düşünüyor olabilir? </a:t>
            </a:r>
          </a:p>
          <a:p>
            <a:pPr algn="just"/>
            <a:r>
              <a:rPr lang="tr-TR" sz="2800" dirty="0" smtClean="0">
                <a:ln w="0"/>
              </a:rPr>
              <a:t>Bu konuda sen ne düşünüyorsun? </a:t>
            </a:r>
            <a:endParaRPr lang="tr-TR" sz="2800" b="0" cap="none" spc="0" dirty="0">
              <a:ln w="0"/>
              <a:solidFill>
                <a:schemeClr val="tx1"/>
              </a:solidFill>
            </a:endParaRPr>
          </a:p>
        </p:txBody>
      </p:sp>
      <p:sp>
        <p:nvSpPr>
          <p:cNvPr id="6" name="Slayt Numarası Yer Tutucusu 5"/>
          <p:cNvSpPr>
            <a:spLocks noGrp="1"/>
          </p:cNvSpPr>
          <p:nvPr>
            <p:ph type="sldNum" sz="quarter" idx="12"/>
          </p:nvPr>
        </p:nvSpPr>
        <p:spPr/>
        <p:txBody>
          <a:bodyPr/>
          <a:lstStyle/>
          <a:p>
            <a:fld id="{BE6E8181-91C2-4009-9FF7-2221A22A5487}" type="slidenum">
              <a:rPr lang="tr-TR" smtClean="0"/>
              <a:t>23</a:t>
            </a:fld>
            <a:endParaRPr lang="tr-TR"/>
          </a:p>
        </p:txBody>
      </p:sp>
    </p:spTree>
    <p:extLst>
      <p:ext uri="{BB962C8B-B14F-4D97-AF65-F5344CB8AC3E}">
        <p14:creationId xmlns:p14="http://schemas.microsoft.com/office/powerpoint/2010/main" val="37301658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16001" y="265076"/>
            <a:ext cx="8022773" cy="923330"/>
          </a:xfrm>
          <a:prstGeom prst="rect">
            <a:avLst/>
          </a:prstGeom>
          <a:noFill/>
        </p:spPr>
        <p:txBody>
          <a:bodyPr wrap="none" lIns="91440" tIns="45720" rIns="91440" bIns="45720">
            <a:spAutoFit/>
          </a:bodyPr>
          <a:lstStyle/>
          <a:p>
            <a:pPr algn="ctr"/>
            <a:r>
              <a:rPr lang="tr-TR" sz="5400" dirty="0">
                <a:ln w="0"/>
                <a:effectLst>
                  <a:outerShdw blurRad="38100" dist="19050" dir="2700000" algn="tl" rotWithShape="0">
                    <a:schemeClr val="dk1">
                      <a:alpha val="40000"/>
                    </a:schemeClr>
                  </a:outerShdw>
                </a:effectLst>
              </a:rPr>
              <a:t>2</a:t>
            </a:r>
            <a:r>
              <a:rPr lang="tr-TR" sz="5400" b="0" cap="none" spc="0" dirty="0" smtClean="0">
                <a:ln w="0"/>
                <a:solidFill>
                  <a:schemeClr val="tx1"/>
                </a:solidFill>
                <a:effectLst>
                  <a:outerShdw blurRad="38100" dist="19050" dir="2700000" algn="tl" rotWithShape="0">
                    <a:schemeClr val="dk1">
                      <a:alpha val="40000"/>
                    </a:schemeClr>
                  </a:outerShdw>
                </a:effectLst>
              </a:rPr>
              <a:t>. Değerleri Belirginleştirme</a:t>
            </a: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756954" y="1510743"/>
            <a:ext cx="10674056" cy="3970318"/>
          </a:xfrm>
          <a:prstGeom prst="rect">
            <a:avLst/>
          </a:prstGeom>
          <a:noFill/>
        </p:spPr>
        <p:txBody>
          <a:bodyPr wrap="square" lIns="91440" tIns="45720" rIns="91440" bIns="45720">
            <a:spAutoFit/>
          </a:bodyPr>
          <a:lstStyle/>
          <a:p>
            <a:pPr algn="just"/>
            <a:r>
              <a:rPr lang="tr-TR" sz="2800" dirty="0" smtClean="0">
                <a:ln w="0"/>
              </a:rPr>
              <a:t>Kesinlikle yapılmaması gerekenler;</a:t>
            </a:r>
          </a:p>
          <a:p>
            <a:pPr algn="just"/>
            <a:endParaRPr lang="tr-TR" sz="2800" dirty="0" smtClean="0">
              <a:ln w="0"/>
            </a:endParaRPr>
          </a:p>
          <a:p>
            <a:pPr marL="914400" lvl="1" indent="-457200" algn="just">
              <a:buFont typeface="Arial" panose="020B0604020202020204" pitchFamily="34" charset="0"/>
              <a:buChar char="•"/>
            </a:pPr>
            <a:r>
              <a:rPr lang="tr-TR" sz="2800" b="0" i="1" cap="none" spc="0" dirty="0" smtClean="0">
                <a:ln w="0"/>
                <a:solidFill>
                  <a:schemeClr val="tx1"/>
                </a:solidFill>
              </a:rPr>
              <a:t>Öğrencilerin belirttikleri değerler kesinlikle eleştirilmemeli ya da öğretmen kendi değerini öğrenciye belirtmemeli.</a:t>
            </a:r>
          </a:p>
          <a:p>
            <a:pPr marL="914400" lvl="1" indent="-457200" algn="just">
              <a:buFont typeface="Arial" panose="020B0604020202020204" pitchFamily="34" charset="0"/>
              <a:buChar char="•"/>
            </a:pPr>
            <a:r>
              <a:rPr lang="tr-TR" sz="2800" i="1" dirty="0" smtClean="0">
                <a:ln w="0"/>
              </a:rPr>
              <a:t>Öğrencilere yanıt vermeleri için baskı oluşturulmamalı.</a:t>
            </a:r>
          </a:p>
          <a:p>
            <a:pPr marL="914400" lvl="1" indent="-457200" algn="just">
              <a:buFont typeface="Arial" panose="020B0604020202020204" pitchFamily="34" charset="0"/>
              <a:buChar char="•"/>
            </a:pPr>
            <a:r>
              <a:rPr lang="tr-TR" sz="2800" b="0" i="1" cap="none" spc="0" dirty="0" smtClean="0">
                <a:ln w="0"/>
                <a:solidFill>
                  <a:schemeClr val="tx1"/>
                </a:solidFill>
              </a:rPr>
              <a:t>Tartışmalar çok uzun tutulmamalı.</a:t>
            </a:r>
          </a:p>
          <a:p>
            <a:pPr marL="914400" lvl="1" indent="-457200" algn="just">
              <a:buFont typeface="Arial" panose="020B0604020202020204" pitchFamily="34" charset="0"/>
              <a:buChar char="•"/>
            </a:pPr>
            <a:r>
              <a:rPr lang="tr-TR" sz="2800" i="1" dirty="0" smtClean="0">
                <a:ln w="0"/>
              </a:rPr>
              <a:t>Grup için uygun olabilecek bir soru, bireysel olarak sorulmamalı.</a:t>
            </a:r>
          </a:p>
          <a:p>
            <a:pPr marL="914400" lvl="1" indent="-457200" algn="just">
              <a:buFont typeface="Arial" panose="020B0604020202020204" pitchFamily="34" charset="0"/>
              <a:buChar char="•"/>
            </a:pPr>
            <a:r>
              <a:rPr lang="tr-TR" sz="2800" b="0" i="1" cap="none" spc="0" dirty="0" smtClean="0">
                <a:ln w="0"/>
                <a:solidFill>
                  <a:schemeClr val="tx1"/>
                </a:solidFill>
              </a:rPr>
              <a:t>Öğrencilerin sahip olduğu duyuşsal özelliklerin hepsi değer belirginleştirme için kullanılmamalı</a:t>
            </a:r>
            <a:r>
              <a:rPr lang="tr-TR" sz="2800" b="0" cap="none" spc="0" dirty="0" smtClean="0">
                <a:ln w="0"/>
                <a:solidFill>
                  <a:schemeClr val="tx1"/>
                </a:solidFill>
              </a:rPr>
              <a:t>.</a:t>
            </a:r>
            <a:endParaRPr lang="tr-TR" sz="2800" b="0" cap="none" spc="0" dirty="0">
              <a:ln w="0"/>
              <a:solidFill>
                <a:schemeClr val="tx1"/>
              </a:solidFill>
            </a:endParaRPr>
          </a:p>
        </p:txBody>
      </p:sp>
      <p:sp>
        <p:nvSpPr>
          <p:cNvPr id="7" name="Slayt Numarası Yer Tutucusu 6"/>
          <p:cNvSpPr>
            <a:spLocks noGrp="1"/>
          </p:cNvSpPr>
          <p:nvPr>
            <p:ph type="sldNum" sz="quarter" idx="12"/>
          </p:nvPr>
        </p:nvSpPr>
        <p:spPr/>
        <p:txBody>
          <a:bodyPr/>
          <a:lstStyle/>
          <a:p>
            <a:fld id="{BE6E8181-91C2-4009-9FF7-2221A22A5487}" type="slidenum">
              <a:rPr lang="tr-TR" smtClean="0"/>
              <a:t>24</a:t>
            </a:fld>
            <a:endParaRPr lang="tr-TR"/>
          </a:p>
        </p:txBody>
      </p:sp>
    </p:spTree>
    <p:extLst>
      <p:ext uri="{BB962C8B-B14F-4D97-AF65-F5344CB8AC3E}">
        <p14:creationId xmlns:p14="http://schemas.microsoft.com/office/powerpoint/2010/main" val="41234809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3048" y="265076"/>
            <a:ext cx="4548681" cy="923330"/>
          </a:xfrm>
          <a:prstGeom prst="rect">
            <a:avLst/>
          </a:prstGeom>
          <a:noFill/>
        </p:spPr>
        <p:txBody>
          <a:bodyPr wrap="none" lIns="91440" tIns="45720" rIns="91440" bIns="45720">
            <a:spAutoFit/>
          </a:bodyPr>
          <a:lstStyle/>
          <a:p>
            <a:pPr algn="ctr"/>
            <a:r>
              <a:rPr lang="tr-TR" sz="5400" dirty="0" smtClean="0">
                <a:ln w="0"/>
                <a:effectLst>
                  <a:outerShdw blurRad="38100" dist="19050" dir="2700000" algn="tl" rotWithShape="0">
                    <a:schemeClr val="dk1">
                      <a:alpha val="40000"/>
                    </a:schemeClr>
                  </a:outerShdw>
                </a:effectLst>
              </a:rPr>
              <a:t>3</a:t>
            </a:r>
            <a:r>
              <a:rPr lang="tr-TR" sz="5400" b="0" cap="none" spc="0" dirty="0" smtClean="0">
                <a:ln w="0"/>
                <a:solidFill>
                  <a:schemeClr val="tx1"/>
                </a:solidFill>
                <a:effectLst>
                  <a:outerShdw blurRad="38100" dist="19050" dir="2700000" algn="tl" rotWithShape="0">
                    <a:schemeClr val="dk1">
                      <a:alpha val="40000"/>
                    </a:schemeClr>
                  </a:outerShdw>
                </a:effectLst>
              </a:rPr>
              <a:t>. Değer Analizi</a:t>
            </a: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388463" y="1292379"/>
            <a:ext cx="11334963" cy="1384995"/>
          </a:xfrm>
          <a:prstGeom prst="rect">
            <a:avLst/>
          </a:prstGeom>
          <a:noFill/>
        </p:spPr>
        <p:txBody>
          <a:bodyPr wrap="square" lIns="91440" tIns="45720" rIns="91440" bIns="45720">
            <a:spAutoFit/>
          </a:bodyPr>
          <a:lstStyle/>
          <a:p>
            <a:pPr algn="just"/>
            <a:r>
              <a:rPr lang="tr-TR" sz="2800" b="0" cap="none" spc="0" dirty="0" smtClean="0">
                <a:ln w="0"/>
                <a:solidFill>
                  <a:schemeClr val="tx1"/>
                </a:solidFill>
              </a:rPr>
              <a:t>Bu yaklaşımın temel amacı öğrencilere, karşılaştıkları değerlerle ilgili sorunlar hakkında karar verebilmek için bilimsel araştırma ve mantıksal düşünme sürecini kullanabilmelerine yardımcı olmaktır. </a:t>
            </a:r>
            <a:endParaRPr lang="tr-TR" sz="2800" b="0" cap="none" spc="0" dirty="0">
              <a:ln w="0"/>
              <a:solidFill>
                <a:schemeClr val="tx1"/>
              </a:solidFill>
            </a:endParaRPr>
          </a:p>
        </p:txBody>
      </p:sp>
      <p:sp>
        <p:nvSpPr>
          <p:cNvPr id="4" name="Dikdörtgen 3"/>
          <p:cNvSpPr/>
          <p:nvPr/>
        </p:nvSpPr>
        <p:spPr>
          <a:xfrm>
            <a:off x="388462" y="2887682"/>
            <a:ext cx="11334963" cy="3970318"/>
          </a:xfrm>
          <a:prstGeom prst="rect">
            <a:avLst/>
          </a:prstGeom>
          <a:noFill/>
        </p:spPr>
        <p:txBody>
          <a:bodyPr wrap="square" lIns="91440" tIns="45720" rIns="91440" bIns="45720">
            <a:spAutoFit/>
          </a:bodyPr>
          <a:lstStyle/>
          <a:p>
            <a:pPr marL="514350" indent="-514350" algn="just">
              <a:buAutoNum type="arabicPeriod"/>
            </a:pPr>
            <a:r>
              <a:rPr lang="tr-TR" sz="2800" b="0" cap="none" spc="0" dirty="0" smtClean="0">
                <a:ln w="0"/>
                <a:solidFill>
                  <a:schemeClr val="tx1"/>
                </a:solidFill>
              </a:rPr>
              <a:t>Değer sorununu belirleme.</a:t>
            </a:r>
          </a:p>
          <a:p>
            <a:pPr marL="514350" indent="-514350" algn="just">
              <a:buAutoNum type="arabicPeriod"/>
            </a:pPr>
            <a:r>
              <a:rPr lang="tr-TR" sz="2800" dirty="0" smtClean="0">
                <a:ln w="0"/>
              </a:rPr>
              <a:t>Karşılaşılan değer sorununu açıklığa kavuşturma</a:t>
            </a:r>
          </a:p>
          <a:p>
            <a:pPr marL="514350" indent="-514350" algn="just">
              <a:buAutoNum type="arabicPeriod"/>
            </a:pPr>
            <a:r>
              <a:rPr lang="tr-TR" sz="2800" b="0" cap="none" spc="0" dirty="0" smtClean="0">
                <a:ln w="0"/>
                <a:solidFill>
                  <a:schemeClr val="tx1"/>
                </a:solidFill>
              </a:rPr>
              <a:t>Sorun hakkında bilgi ve kanıtlar toplama</a:t>
            </a:r>
          </a:p>
          <a:p>
            <a:pPr marL="514350" indent="-514350" algn="just">
              <a:buAutoNum type="arabicPeriod"/>
            </a:pPr>
            <a:r>
              <a:rPr lang="tr-TR" sz="2800" dirty="0" smtClean="0">
                <a:ln w="0"/>
              </a:rPr>
              <a:t>Bilgi ve kanıtların uygunluğunu ve doğruluğunu değerlendirme</a:t>
            </a:r>
          </a:p>
          <a:p>
            <a:pPr marL="514350" indent="-514350" algn="just">
              <a:buAutoNum type="arabicPeriod"/>
            </a:pPr>
            <a:r>
              <a:rPr lang="tr-TR" sz="2800" b="0" cap="none" spc="0" dirty="0" smtClean="0">
                <a:ln w="0"/>
                <a:solidFill>
                  <a:schemeClr val="tx1"/>
                </a:solidFill>
              </a:rPr>
              <a:t>Olası çözüm yollarını belirleme</a:t>
            </a:r>
          </a:p>
          <a:p>
            <a:pPr marL="514350" indent="-514350" algn="just">
              <a:buAutoNum type="arabicPeriod"/>
            </a:pPr>
            <a:r>
              <a:rPr lang="tr-TR" sz="2800" dirty="0" smtClean="0">
                <a:ln w="0"/>
              </a:rPr>
              <a:t>Çözüm yollarının her birinin olası doğurgularını belirleme ve değerlendirme</a:t>
            </a:r>
          </a:p>
          <a:p>
            <a:pPr marL="514350" indent="-514350" algn="just">
              <a:buAutoNum type="arabicPeriod"/>
            </a:pPr>
            <a:r>
              <a:rPr lang="tr-TR" sz="2800" b="0" cap="none" spc="0" dirty="0" smtClean="0">
                <a:ln w="0"/>
                <a:solidFill>
                  <a:schemeClr val="tx1"/>
                </a:solidFill>
              </a:rPr>
              <a:t>Seçenekler arasından birini seçme</a:t>
            </a:r>
          </a:p>
          <a:p>
            <a:pPr marL="514350" indent="-514350" algn="just">
              <a:buAutoNum type="arabicPeriod"/>
            </a:pPr>
            <a:r>
              <a:rPr lang="tr-TR" sz="2800" dirty="0" smtClean="0">
                <a:ln w="0"/>
              </a:rPr>
              <a:t>Seçilen öneri doğrultusunda davranımda bulunma. </a:t>
            </a:r>
            <a:endParaRPr lang="tr-TR" sz="2800" b="0" cap="none" spc="0" dirty="0">
              <a:ln w="0"/>
              <a:solidFill>
                <a:schemeClr val="tx1"/>
              </a:solidFill>
            </a:endParaRPr>
          </a:p>
        </p:txBody>
      </p:sp>
      <p:sp>
        <p:nvSpPr>
          <p:cNvPr id="5" name="Slayt Numarası Yer Tutucusu 4"/>
          <p:cNvSpPr>
            <a:spLocks noGrp="1"/>
          </p:cNvSpPr>
          <p:nvPr>
            <p:ph type="sldNum" sz="quarter" idx="12"/>
          </p:nvPr>
        </p:nvSpPr>
        <p:spPr/>
        <p:txBody>
          <a:bodyPr/>
          <a:lstStyle/>
          <a:p>
            <a:fld id="{BE6E8181-91C2-4009-9FF7-2221A22A5487}" type="slidenum">
              <a:rPr lang="tr-TR" smtClean="0"/>
              <a:t>25</a:t>
            </a:fld>
            <a:endParaRPr lang="tr-TR"/>
          </a:p>
        </p:txBody>
      </p:sp>
    </p:spTree>
    <p:extLst>
      <p:ext uri="{BB962C8B-B14F-4D97-AF65-F5344CB8AC3E}">
        <p14:creationId xmlns:p14="http://schemas.microsoft.com/office/powerpoint/2010/main" val="5661193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45830" y="265076"/>
            <a:ext cx="5563126" cy="923330"/>
          </a:xfrm>
          <a:prstGeom prst="rect">
            <a:avLst/>
          </a:prstGeom>
          <a:noFill/>
        </p:spPr>
        <p:txBody>
          <a:bodyPr wrap="none" lIns="91440" tIns="45720" rIns="91440" bIns="45720">
            <a:spAutoFit/>
          </a:bodyPr>
          <a:lstStyle/>
          <a:p>
            <a:pPr algn="ctr"/>
            <a:r>
              <a:rPr lang="tr-TR" sz="5400" b="0" cap="none" spc="0" dirty="0" smtClean="0">
                <a:ln w="0"/>
                <a:solidFill>
                  <a:schemeClr val="tx1"/>
                </a:solidFill>
                <a:effectLst>
                  <a:outerShdw blurRad="38100" dist="19050" dir="2700000" algn="tl" rotWithShape="0">
                    <a:schemeClr val="dk1">
                      <a:alpha val="40000"/>
                    </a:schemeClr>
                  </a:outerShdw>
                </a:effectLst>
              </a:rPr>
              <a:t>4. İkilem Tartışması</a:t>
            </a: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388463" y="1578984"/>
            <a:ext cx="11334963" cy="1384995"/>
          </a:xfrm>
          <a:prstGeom prst="rect">
            <a:avLst/>
          </a:prstGeom>
          <a:noFill/>
        </p:spPr>
        <p:txBody>
          <a:bodyPr wrap="square" lIns="91440" tIns="45720" rIns="91440" bIns="45720">
            <a:spAutoFit/>
          </a:bodyPr>
          <a:lstStyle/>
          <a:p>
            <a:pPr algn="just"/>
            <a:r>
              <a:rPr lang="tr-TR" sz="2800" b="0" cap="none" spc="0" dirty="0" smtClean="0">
                <a:ln w="0"/>
                <a:solidFill>
                  <a:schemeClr val="tx1"/>
                </a:solidFill>
              </a:rPr>
              <a:t>Lawrence </a:t>
            </a:r>
            <a:r>
              <a:rPr lang="tr-TR" sz="2800" b="0" cap="none" spc="0" dirty="0" err="1" smtClean="0">
                <a:ln w="0"/>
                <a:solidFill>
                  <a:schemeClr val="tx1"/>
                </a:solidFill>
              </a:rPr>
              <a:t>Kohlberg</a:t>
            </a:r>
            <a:r>
              <a:rPr lang="tr-TR" sz="2800" b="0" cap="none" spc="0" dirty="0" smtClean="0">
                <a:ln w="0"/>
                <a:solidFill>
                  <a:schemeClr val="tx1"/>
                </a:solidFill>
              </a:rPr>
              <a:t> ahlaki değerlerin kazanımının, değerlerin başkaları tarafından değil, kişinin bilişsel ahlaki gelişim düzeyine göre şekillenen akıl yürütmesi sonucunda oluştuğunu belirtmiştir. </a:t>
            </a:r>
            <a:endParaRPr lang="tr-TR" sz="2800" b="0" cap="none" spc="0" dirty="0">
              <a:ln w="0"/>
              <a:solidFill>
                <a:schemeClr val="tx1"/>
              </a:solidFill>
            </a:endParaRPr>
          </a:p>
        </p:txBody>
      </p:sp>
      <p:sp>
        <p:nvSpPr>
          <p:cNvPr id="5" name="Dikdörtgen 4"/>
          <p:cNvSpPr/>
          <p:nvPr/>
        </p:nvSpPr>
        <p:spPr>
          <a:xfrm>
            <a:off x="388463" y="3189420"/>
            <a:ext cx="11334963" cy="2677656"/>
          </a:xfrm>
          <a:prstGeom prst="rect">
            <a:avLst/>
          </a:prstGeom>
          <a:noFill/>
        </p:spPr>
        <p:txBody>
          <a:bodyPr wrap="square" lIns="91440" tIns="45720" rIns="91440" bIns="45720">
            <a:spAutoFit/>
          </a:bodyPr>
          <a:lstStyle/>
          <a:p>
            <a:pPr algn="just"/>
            <a:r>
              <a:rPr lang="tr-TR" sz="2800" b="0" cap="none" spc="0" dirty="0" err="1" smtClean="0">
                <a:ln w="0"/>
                <a:solidFill>
                  <a:schemeClr val="tx1"/>
                </a:solidFill>
              </a:rPr>
              <a:t>Kohlberg</a:t>
            </a:r>
            <a:r>
              <a:rPr lang="tr-TR" sz="2800" b="0" cap="none" spc="0" dirty="0" smtClean="0">
                <a:ln w="0"/>
                <a:solidFill>
                  <a:schemeClr val="tx1"/>
                </a:solidFill>
              </a:rPr>
              <a:t>  ikişer düzeyden oluşan üç evreli, toplam altı basamaklı zihinsel ahlaki gelişim kuramını geliştirmiştir. </a:t>
            </a:r>
          </a:p>
          <a:p>
            <a:pPr algn="just"/>
            <a:endParaRPr lang="tr-TR" sz="2800" b="0" cap="none" spc="0" dirty="0" smtClean="0">
              <a:ln w="0"/>
              <a:solidFill>
                <a:schemeClr val="tx1"/>
              </a:solidFill>
            </a:endParaRPr>
          </a:p>
          <a:p>
            <a:pPr marL="1371600" lvl="2" indent="-457200" algn="just">
              <a:buFont typeface="Arial" panose="020B0604020202020204" pitchFamily="34" charset="0"/>
              <a:buChar char="•"/>
            </a:pPr>
            <a:r>
              <a:rPr lang="tr-TR" sz="2800" dirty="0">
                <a:ln w="0"/>
              </a:rPr>
              <a:t>	</a:t>
            </a:r>
            <a:r>
              <a:rPr lang="tr-TR" sz="2800" dirty="0" smtClean="0">
                <a:ln w="0"/>
              </a:rPr>
              <a:t>Birinci Evre: Gelenek Öncesi</a:t>
            </a:r>
          </a:p>
          <a:p>
            <a:pPr marL="1371600" lvl="2" indent="-457200" algn="just">
              <a:buFont typeface="Arial" panose="020B0604020202020204" pitchFamily="34" charset="0"/>
              <a:buChar char="•"/>
            </a:pPr>
            <a:r>
              <a:rPr lang="tr-TR" sz="2800" b="0" cap="none" spc="0" dirty="0">
                <a:ln w="0"/>
                <a:solidFill>
                  <a:schemeClr val="tx1"/>
                </a:solidFill>
              </a:rPr>
              <a:t>	</a:t>
            </a:r>
            <a:r>
              <a:rPr lang="tr-TR" sz="2800" b="0" cap="none" spc="0" dirty="0" smtClean="0">
                <a:ln w="0"/>
                <a:solidFill>
                  <a:schemeClr val="tx1"/>
                </a:solidFill>
              </a:rPr>
              <a:t>İkinci Evre: Geleneksel </a:t>
            </a:r>
          </a:p>
          <a:p>
            <a:pPr marL="1371600" lvl="2" indent="-457200" algn="just">
              <a:buFont typeface="Arial" panose="020B0604020202020204" pitchFamily="34" charset="0"/>
              <a:buChar char="•"/>
            </a:pPr>
            <a:r>
              <a:rPr lang="tr-TR" sz="2800" dirty="0">
                <a:ln w="0"/>
              </a:rPr>
              <a:t>	</a:t>
            </a:r>
            <a:r>
              <a:rPr lang="tr-TR" sz="2800" dirty="0" smtClean="0">
                <a:ln w="0"/>
              </a:rPr>
              <a:t>Üçüncü Evre: Gelenek Ötesi</a:t>
            </a:r>
            <a:endParaRPr lang="tr-TR" sz="2800" b="0" cap="none" spc="0" dirty="0">
              <a:ln w="0"/>
              <a:solidFill>
                <a:schemeClr val="tx1"/>
              </a:solidFill>
            </a:endParaRPr>
          </a:p>
        </p:txBody>
      </p:sp>
      <p:sp>
        <p:nvSpPr>
          <p:cNvPr id="6" name="Slayt Numarası Yer Tutucusu 5"/>
          <p:cNvSpPr>
            <a:spLocks noGrp="1"/>
          </p:cNvSpPr>
          <p:nvPr>
            <p:ph type="sldNum" sz="quarter" idx="12"/>
          </p:nvPr>
        </p:nvSpPr>
        <p:spPr/>
        <p:txBody>
          <a:bodyPr/>
          <a:lstStyle/>
          <a:p>
            <a:fld id="{BE6E8181-91C2-4009-9FF7-2221A22A5487}" type="slidenum">
              <a:rPr lang="tr-TR" smtClean="0"/>
              <a:t>26</a:t>
            </a:fld>
            <a:endParaRPr lang="tr-TR"/>
          </a:p>
        </p:txBody>
      </p:sp>
    </p:spTree>
    <p:extLst>
      <p:ext uri="{BB962C8B-B14F-4D97-AF65-F5344CB8AC3E}">
        <p14:creationId xmlns:p14="http://schemas.microsoft.com/office/powerpoint/2010/main" val="22838399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45830" y="265076"/>
            <a:ext cx="5563126" cy="923330"/>
          </a:xfrm>
          <a:prstGeom prst="rect">
            <a:avLst/>
          </a:prstGeom>
          <a:noFill/>
        </p:spPr>
        <p:txBody>
          <a:bodyPr wrap="none" lIns="91440" tIns="45720" rIns="91440" bIns="45720">
            <a:spAutoFit/>
          </a:bodyPr>
          <a:lstStyle/>
          <a:p>
            <a:pPr algn="ctr"/>
            <a:r>
              <a:rPr lang="tr-TR" sz="5400" b="0" cap="none" spc="0" dirty="0" smtClean="0">
                <a:ln w="0"/>
                <a:solidFill>
                  <a:schemeClr val="tx1"/>
                </a:solidFill>
                <a:effectLst>
                  <a:outerShdw blurRad="38100" dist="19050" dir="2700000" algn="tl" rotWithShape="0">
                    <a:schemeClr val="dk1">
                      <a:alpha val="40000"/>
                    </a:schemeClr>
                  </a:outerShdw>
                </a:effectLst>
              </a:rPr>
              <a:t>4. İkilem Tartışması</a:t>
            </a: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388463" y="1578984"/>
            <a:ext cx="11621567" cy="4893647"/>
          </a:xfrm>
          <a:prstGeom prst="rect">
            <a:avLst/>
          </a:prstGeom>
          <a:noFill/>
        </p:spPr>
        <p:txBody>
          <a:bodyPr wrap="square" lIns="91440" tIns="45720" rIns="91440" bIns="45720">
            <a:spAutoFit/>
          </a:bodyPr>
          <a:lstStyle/>
          <a:p>
            <a:pPr algn="just"/>
            <a:r>
              <a:rPr lang="tr-TR" sz="2400" dirty="0">
                <a:ln w="0"/>
              </a:rPr>
              <a:t>	</a:t>
            </a:r>
            <a:r>
              <a:rPr lang="tr-TR" sz="2400" dirty="0" smtClean="0">
                <a:ln w="0"/>
              </a:rPr>
              <a:t>I. Gelenek Öncesi Düzey</a:t>
            </a:r>
          </a:p>
          <a:p>
            <a:pPr algn="just"/>
            <a:r>
              <a:rPr lang="tr-TR" sz="2400" b="0" cap="none" spc="0" dirty="0">
                <a:ln w="0"/>
                <a:solidFill>
                  <a:schemeClr val="tx1"/>
                </a:solidFill>
              </a:rPr>
              <a:t>	</a:t>
            </a:r>
            <a:r>
              <a:rPr lang="tr-TR" sz="2400" b="0" cap="none" spc="0" dirty="0" smtClean="0">
                <a:ln w="0"/>
                <a:solidFill>
                  <a:schemeClr val="tx1"/>
                </a:solidFill>
              </a:rPr>
              <a:t>	1. Dönem: Ceza-İtaat (4-5 yaş): Cezadan kaçındığı için kurallara uyar.</a:t>
            </a:r>
          </a:p>
          <a:p>
            <a:pPr algn="just"/>
            <a:r>
              <a:rPr lang="tr-TR" sz="2400" dirty="0">
                <a:ln w="0"/>
              </a:rPr>
              <a:t>	</a:t>
            </a:r>
            <a:r>
              <a:rPr lang="tr-TR" sz="2400" dirty="0" smtClean="0">
                <a:ln w="0"/>
              </a:rPr>
              <a:t>	2. Dönem: Çıkara Dayalı Alış-Veriş (6-9 yaş): Ödüle ulaşmak için kurallara uyar.</a:t>
            </a:r>
          </a:p>
          <a:p>
            <a:pPr algn="just"/>
            <a:r>
              <a:rPr lang="tr-TR" sz="2400" dirty="0">
                <a:ln w="0"/>
              </a:rPr>
              <a:t>	</a:t>
            </a:r>
            <a:r>
              <a:rPr lang="tr-TR" sz="2400" dirty="0" smtClean="0">
                <a:ln w="0"/>
              </a:rPr>
              <a:t>II. Geleneksel Düzey</a:t>
            </a:r>
          </a:p>
          <a:p>
            <a:pPr algn="just"/>
            <a:r>
              <a:rPr lang="tr-TR" sz="2400" dirty="0">
                <a:ln w="0"/>
              </a:rPr>
              <a:t>	</a:t>
            </a:r>
            <a:r>
              <a:rPr lang="tr-TR" sz="2400" dirty="0" smtClean="0">
                <a:ln w="0"/>
              </a:rPr>
              <a:t>	3. Dönem: Kişiler Arası Uyum (10-15 yaş): İyi çocuk evresinde olup başkalarının onayını almak için kurallara uyar.</a:t>
            </a:r>
          </a:p>
          <a:p>
            <a:pPr algn="just"/>
            <a:r>
              <a:rPr lang="tr-TR" sz="2400" dirty="0">
                <a:ln w="0"/>
              </a:rPr>
              <a:t>	</a:t>
            </a:r>
            <a:r>
              <a:rPr lang="tr-TR" sz="2400" dirty="0" smtClean="0">
                <a:ln w="0"/>
              </a:rPr>
              <a:t>	4. Dönem: (Kanun ve Düzen (15-18 yaş): Otoriteye, sosyal kurallara ve kanunlara suçluluk ve dışlanma kaygısından dolayı uyar. </a:t>
            </a:r>
          </a:p>
          <a:p>
            <a:pPr algn="just"/>
            <a:r>
              <a:rPr lang="tr-TR" sz="2400" b="0" cap="none" spc="0" dirty="0">
                <a:ln w="0"/>
                <a:solidFill>
                  <a:schemeClr val="tx1"/>
                </a:solidFill>
              </a:rPr>
              <a:t>	</a:t>
            </a:r>
            <a:r>
              <a:rPr lang="tr-TR" sz="2400" b="0" cap="none" spc="0" dirty="0" smtClean="0">
                <a:ln w="0"/>
                <a:solidFill>
                  <a:schemeClr val="tx1"/>
                </a:solidFill>
              </a:rPr>
              <a:t>III. Gelenek Ötesi Düzey</a:t>
            </a:r>
          </a:p>
          <a:p>
            <a:pPr algn="just"/>
            <a:r>
              <a:rPr lang="tr-TR" sz="2400" dirty="0">
                <a:ln w="0"/>
              </a:rPr>
              <a:t>	</a:t>
            </a:r>
            <a:r>
              <a:rPr lang="tr-TR" sz="2400" dirty="0" smtClean="0">
                <a:ln w="0"/>
              </a:rPr>
              <a:t>	5. Dönem: Sosyal Anlaşma (18-20 yaş): Davranışlarına insanlığın mutluluğu için gerekli olan ahlaki ilkelere yön verir.</a:t>
            </a:r>
          </a:p>
          <a:p>
            <a:pPr algn="just"/>
            <a:r>
              <a:rPr lang="tr-TR" sz="2400" b="0" cap="none" spc="0" dirty="0">
                <a:ln w="0"/>
                <a:solidFill>
                  <a:schemeClr val="tx1"/>
                </a:solidFill>
              </a:rPr>
              <a:t>	</a:t>
            </a:r>
            <a:r>
              <a:rPr lang="tr-TR" sz="2400" b="0" cap="none" spc="0" dirty="0" smtClean="0">
                <a:ln w="0"/>
                <a:solidFill>
                  <a:schemeClr val="tx1"/>
                </a:solidFill>
              </a:rPr>
              <a:t>	6. Dönem: Evrensel Ahlaki İlkeler (20 + ): Davranışlarına insan hakları, eşitlik, demokrasi özgürlük gibi evrensel ilkeler yön verir. </a:t>
            </a:r>
            <a:endParaRPr lang="tr-TR" sz="2400" b="0" cap="none" spc="0" dirty="0">
              <a:ln w="0"/>
              <a:solidFill>
                <a:schemeClr val="tx1"/>
              </a:solidFill>
            </a:endParaRPr>
          </a:p>
        </p:txBody>
      </p:sp>
      <p:sp>
        <p:nvSpPr>
          <p:cNvPr id="4" name="Slayt Numarası Yer Tutucusu 3"/>
          <p:cNvSpPr>
            <a:spLocks noGrp="1"/>
          </p:cNvSpPr>
          <p:nvPr>
            <p:ph type="sldNum" sz="quarter" idx="12"/>
          </p:nvPr>
        </p:nvSpPr>
        <p:spPr/>
        <p:txBody>
          <a:bodyPr/>
          <a:lstStyle/>
          <a:p>
            <a:fld id="{BE6E8181-91C2-4009-9FF7-2221A22A5487}" type="slidenum">
              <a:rPr lang="tr-TR" smtClean="0"/>
              <a:t>27</a:t>
            </a:fld>
            <a:endParaRPr lang="tr-TR"/>
          </a:p>
        </p:txBody>
      </p:sp>
    </p:spTree>
    <p:extLst>
      <p:ext uri="{BB962C8B-B14F-4D97-AF65-F5344CB8AC3E}">
        <p14:creationId xmlns:p14="http://schemas.microsoft.com/office/powerpoint/2010/main" val="9650900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45830" y="265076"/>
            <a:ext cx="5563126" cy="923330"/>
          </a:xfrm>
          <a:prstGeom prst="rect">
            <a:avLst/>
          </a:prstGeom>
          <a:noFill/>
        </p:spPr>
        <p:txBody>
          <a:bodyPr wrap="none" lIns="91440" tIns="45720" rIns="91440" bIns="45720">
            <a:spAutoFit/>
          </a:bodyPr>
          <a:lstStyle/>
          <a:p>
            <a:pPr algn="ctr"/>
            <a:r>
              <a:rPr lang="tr-TR" sz="5400" b="0" cap="none" spc="0" dirty="0" smtClean="0">
                <a:ln w="0"/>
                <a:solidFill>
                  <a:schemeClr val="tx1"/>
                </a:solidFill>
                <a:effectLst>
                  <a:outerShdw blurRad="38100" dist="19050" dir="2700000" algn="tl" rotWithShape="0">
                    <a:schemeClr val="dk1">
                      <a:alpha val="40000"/>
                    </a:schemeClr>
                  </a:outerShdw>
                </a:effectLst>
              </a:rPr>
              <a:t>4. İkilem Tartışması</a:t>
            </a: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388463" y="1578984"/>
            <a:ext cx="11334963" cy="4832092"/>
          </a:xfrm>
          <a:prstGeom prst="rect">
            <a:avLst/>
          </a:prstGeom>
          <a:noFill/>
        </p:spPr>
        <p:txBody>
          <a:bodyPr wrap="square" lIns="91440" tIns="45720" rIns="91440" bIns="45720">
            <a:spAutoFit/>
          </a:bodyPr>
          <a:lstStyle/>
          <a:p>
            <a:pPr algn="just"/>
            <a:r>
              <a:rPr lang="tr-TR" sz="2800" dirty="0">
                <a:ln w="0"/>
              </a:rPr>
              <a:t>	</a:t>
            </a:r>
            <a:r>
              <a:rPr lang="tr-TR" sz="2800" dirty="0" smtClean="0">
                <a:ln w="0"/>
              </a:rPr>
              <a:t>Ahlaki ikilem iki farklı değer ilkesinin çatıştığı gerçek yaşam problemleridir. </a:t>
            </a:r>
          </a:p>
          <a:p>
            <a:pPr algn="just"/>
            <a:endParaRPr lang="tr-TR" sz="2800" dirty="0" smtClean="0">
              <a:ln w="0"/>
            </a:endParaRPr>
          </a:p>
          <a:p>
            <a:pPr algn="just"/>
            <a:r>
              <a:rPr lang="tr-TR" sz="2800" b="0" cap="none" spc="0" dirty="0">
                <a:ln w="0"/>
                <a:solidFill>
                  <a:schemeClr val="tx1"/>
                </a:solidFill>
              </a:rPr>
              <a:t>	</a:t>
            </a:r>
            <a:r>
              <a:rPr lang="tr-TR" sz="2800" b="0" cap="none" spc="0" dirty="0" err="1" smtClean="0">
                <a:ln w="0"/>
                <a:solidFill>
                  <a:schemeClr val="tx1"/>
                </a:solidFill>
              </a:rPr>
              <a:t>Fenton’a</a:t>
            </a:r>
            <a:r>
              <a:rPr lang="tr-TR" sz="2800" b="0" cap="none" spc="0" dirty="0" smtClean="0">
                <a:ln w="0"/>
                <a:solidFill>
                  <a:schemeClr val="tx1"/>
                </a:solidFill>
              </a:rPr>
              <a:t> göre iyi bir ahlaki ikilem;</a:t>
            </a:r>
          </a:p>
          <a:p>
            <a:pPr marL="1828800" lvl="3" indent="-457200" algn="just">
              <a:buFont typeface="Arial" panose="020B0604020202020204" pitchFamily="34" charset="0"/>
              <a:buChar char="•"/>
            </a:pPr>
            <a:r>
              <a:rPr lang="tr-TR" sz="2800" dirty="0" smtClean="0">
                <a:ln w="0"/>
              </a:rPr>
              <a:t>Derste ele alınan konuyla ilişkili olmalı,</a:t>
            </a:r>
          </a:p>
          <a:p>
            <a:pPr marL="1828800" lvl="3" indent="-457200" algn="just">
              <a:buFont typeface="Arial" panose="020B0604020202020204" pitchFamily="34" charset="0"/>
              <a:buChar char="•"/>
            </a:pPr>
            <a:r>
              <a:rPr lang="tr-TR" sz="2800" b="0" cap="none" spc="0" dirty="0" smtClean="0">
                <a:ln w="0"/>
                <a:solidFill>
                  <a:schemeClr val="tx1"/>
                </a:solidFill>
              </a:rPr>
              <a:t>Mümkün olduğunca basit olmalı,</a:t>
            </a:r>
          </a:p>
          <a:p>
            <a:pPr marL="1828800" lvl="3" indent="-457200" algn="just">
              <a:buFont typeface="Arial" panose="020B0604020202020204" pitchFamily="34" charset="0"/>
              <a:buChar char="•"/>
            </a:pPr>
            <a:r>
              <a:rPr lang="tr-TR" sz="2800" dirty="0" smtClean="0">
                <a:ln w="0"/>
              </a:rPr>
              <a:t>Tek bir yanıt yerine, farklı yanıt seçeneklerini içerecek şekilde açık uçlu olmalı,</a:t>
            </a:r>
          </a:p>
          <a:p>
            <a:pPr marL="1828800" lvl="3" indent="-457200" algn="just">
              <a:buFont typeface="Arial" panose="020B0604020202020204" pitchFamily="34" charset="0"/>
              <a:buChar char="•"/>
            </a:pPr>
            <a:r>
              <a:rPr lang="tr-TR" sz="2800" b="0" cap="none" spc="0" dirty="0" smtClean="0">
                <a:ln w="0"/>
                <a:solidFill>
                  <a:schemeClr val="tx1"/>
                </a:solidFill>
              </a:rPr>
              <a:t>Çatışmanın akıl yürütme boyutuna odaklanılmasına yardımcı olmalıdır.</a:t>
            </a:r>
          </a:p>
          <a:p>
            <a:pPr marL="1828800" lvl="3" indent="-457200" algn="just">
              <a:buFont typeface="Arial" panose="020B0604020202020204" pitchFamily="34" charset="0"/>
              <a:buChar char="•"/>
            </a:pPr>
            <a:r>
              <a:rPr lang="tr-TR" sz="2800" dirty="0" smtClean="0">
                <a:ln w="0"/>
              </a:rPr>
              <a:t>Öğrenci düzeyine uygun olmalıdır.</a:t>
            </a:r>
            <a:endParaRPr lang="tr-TR" sz="2800" b="0" cap="none" spc="0" dirty="0">
              <a:ln w="0"/>
              <a:solidFill>
                <a:schemeClr val="tx1"/>
              </a:solidFill>
            </a:endParaRPr>
          </a:p>
        </p:txBody>
      </p:sp>
      <p:sp>
        <p:nvSpPr>
          <p:cNvPr id="4" name="Slayt Numarası Yer Tutucusu 3"/>
          <p:cNvSpPr>
            <a:spLocks noGrp="1"/>
          </p:cNvSpPr>
          <p:nvPr>
            <p:ph type="sldNum" sz="quarter" idx="12"/>
          </p:nvPr>
        </p:nvSpPr>
        <p:spPr/>
        <p:txBody>
          <a:bodyPr/>
          <a:lstStyle/>
          <a:p>
            <a:fld id="{BE6E8181-91C2-4009-9FF7-2221A22A5487}" type="slidenum">
              <a:rPr lang="tr-TR" smtClean="0"/>
              <a:t>28</a:t>
            </a:fld>
            <a:endParaRPr lang="tr-TR"/>
          </a:p>
        </p:txBody>
      </p:sp>
    </p:spTree>
    <p:extLst>
      <p:ext uri="{BB962C8B-B14F-4D97-AF65-F5344CB8AC3E}">
        <p14:creationId xmlns:p14="http://schemas.microsoft.com/office/powerpoint/2010/main" val="1839616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36156" y="265076"/>
            <a:ext cx="8382487" cy="1446550"/>
          </a:xfrm>
          <a:prstGeom prst="rect">
            <a:avLst/>
          </a:prstGeom>
          <a:noFill/>
        </p:spPr>
        <p:txBody>
          <a:bodyPr wrap="none" lIns="91440" tIns="45720" rIns="91440" bIns="45720">
            <a:spAutoFit/>
          </a:bodyPr>
          <a:lstStyle/>
          <a:p>
            <a:pPr algn="ctr"/>
            <a:r>
              <a:rPr lang="tr-TR" sz="4400" b="0" cap="none" spc="0" dirty="0" smtClean="0">
                <a:ln w="0"/>
                <a:solidFill>
                  <a:schemeClr val="tx1"/>
                </a:solidFill>
                <a:effectLst>
                  <a:outerShdw blurRad="38100" dist="19050" dir="2700000" algn="tl" rotWithShape="0">
                    <a:schemeClr val="dk1">
                      <a:alpha val="40000"/>
                    </a:schemeClr>
                  </a:outerShdw>
                </a:effectLst>
              </a:rPr>
              <a:t>Değer Eğitimine Bütüncül Yaklaşım: </a:t>
            </a:r>
          </a:p>
          <a:p>
            <a:pPr algn="ctr"/>
            <a:r>
              <a:rPr lang="tr-TR" sz="4400" dirty="0" err="1" smtClean="0">
                <a:ln w="0"/>
                <a:effectLst>
                  <a:outerShdw blurRad="38100" dist="19050" dir="2700000" algn="tl" rotWithShape="0">
                    <a:schemeClr val="dk1">
                      <a:alpha val="40000"/>
                    </a:schemeClr>
                  </a:outerShdw>
                </a:effectLst>
              </a:rPr>
              <a:t>Kohlberg’in</a:t>
            </a:r>
            <a:r>
              <a:rPr lang="tr-TR" sz="4400" dirty="0" smtClean="0">
                <a:ln w="0"/>
                <a:effectLst>
                  <a:outerShdw blurRad="38100" dist="19050" dir="2700000" algn="tl" rotWithShape="0">
                    <a:schemeClr val="dk1">
                      <a:alpha val="40000"/>
                    </a:schemeClr>
                  </a:outerShdw>
                </a:effectLst>
              </a:rPr>
              <a:t> Adil Topluluk Okulları</a:t>
            </a:r>
            <a:endParaRPr lang="tr-TR" sz="4400" b="0" cap="none" spc="0" dirty="0">
              <a:ln w="0"/>
              <a:solidFill>
                <a:schemeClr val="tx1"/>
              </a:solidFill>
              <a:effectLst>
                <a:outerShdw blurRad="38100" dist="19050" dir="2700000" algn="tl" rotWithShape="0">
                  <a:schemeClr val="dk1">
                    <a:alpha val="40000"/>
                  </a:schemeClr>
                </a:outerShdw>
              </a:effectLst>
            </a:endParaRPr>
          </a:p>
        </p:txBody>
      </p:sp>
      <p:sp>
        <p:nvSpPr>
          <p:cNvPr id="3" name="Dikdörtgen 2"/>
          <p:cNvSpPr/>
          <p:nvPr/>
        </p:nvSpPr>
        <p:spPr>
          <a:xfrm>
            <a:off x="388463" y="2056654"/>
            <a:ext cx="11334963" cy="3970318"/>
          </a:xfrm>
          <a:prstGeom prst="rect">
            <a:avLst/>
          </a:prstGeom>
          <a:noFill/>
        </p:spPr>
        <p:txBody>
          <a:bodyPr wrap="square" lIns="91440" tIns="45720" rIns="91440" bIns="45720">
            <a:spAutoFit/>
          </a:bodyPr>
          <a:lstStyle/>
          <a:p>
            <a:pPr algn="just"/>
            <a:r>
              <a:rPr lang="tr-TR" sz="2800" b="0" cap="none" spc="0" dirty="0" smtClean="0">
                <a:ln w="0"/>
                <a:solidFill>
                  <a:schemeClr val="tx1"/>
                </a:solidFill>
              </a:rPr>
              <a:t>	Bu yaklaşımın temelinde, okul yapısını çocukların karar alma ve yürütme sürecine katılabilecekleri doğrultuda demokratikleştirmek ve çocuklara demokrasinin ilklerini öğrenirken paralel uygulama olanakları sağlamak yatmaktadır.</a:t>
            </a:r>
          </a:p>
          <a:p>
            <a:pPr algn="just"/>
            <a:endParaRPr lang="tr-TR" sz="2800" dirty="0">
              <a:ln w="0"/>
            </a:endParaRPr>
          </a:p>
          <a:p>
            <a:pPr algn="just"/>
            <a:r>
              <a:rPr lang="tr-TR" sz="2800" b="0" cap="none" spc="0" dirty="0" smtClean="0">
                <a:ln w="0"/>
                <a:solidFill>
                  <a:schemeClr val="tx1"/>
                </a:solidFill>
              </a:rPr>
              <a:t>	Bu okullarda üç farklı komite bulunmaktadır.</a:t>
            </a:r>
          </a:p>
          <a:p>
            <a:pPr algn="just"/>
            <a:r>
              <a:rPr lang="tr-TR" sz="2800" dirty="0">
                <a:ln w="0"/>
              </a:rPr>
              <a:t>	</a:t>
            </a:r>
            <a:r>
              <a:rPr lang="tr-TR" sz="2800" dirty="0" smtClean="0">
                <a:ln w="0"/>
              </a:rPr>
              <a:t>	a. Danışma Kurulu</a:t>
            </a:r>
          </a:p>
          <a:p>
            <a:pPr algn="just"/>
            <a:r>
              <a:rPr lang="tr-TR" sz="2800" b="0" cap="none" spc="0" dirty="0">
                <a:ln w="0"/>
                <a:solidFill>
                  <a:schemeClr val="tx1"/>
                </a:solidFill>
              </a:rPr>
              <a:t>	</a:t>
            </a:r>
            <a:r>
              <a:rPr lang="tr-TR" sz="2800" b="0" cap="none" spc="0" dirty="0" smtClean="0">
                <a:ln w="0"/>
                <a:solidFill>
                  <a:schemeClr val="tx1"/>
                </a:solidFill>
              </a:rPr>
              <a:t>	b. Haftalık Toplantılar</a:t>
            </a:r>
          </a:p>
          <a:p>
            <a:pPr algn="just"/>
            <a:r>
              <a:rPr lang="tr-TR" sz="2800" dirty="0">
                <a:ln w="0"/>
              </a:rPr>
              <a:t>	</a:t>
            </a:r>
            <a:r>
              <a:rPr lang="tr-TR" sz="2800" dirty="0" smtClean="0">
                <a:ln w="0"/>
              </a:rPr>
              <a:t>	c. Disiplin Komitesi</a:t>
            </a:r>
            <a:endParaRPr lang="tr-TR" sz="2800" b="0" cap="none" spc="0" dirty="0">
              <a:ln w="0"/>
              <a:solidFill>
                <a:schemeClr val="tx1"/>
              </a:solidFill>
            </a:endParaRPr>
          </a:p>
        </p:txBody>
      </p:sp>
    </p:spTree>
    <p:extLst>
      <p:ext uri="{BB962C8B-B14F-4D97-AF65-F5344CB8AC3E}">
        <p14:creationId xmlns:p14="http://schemas.microsoft.com/office/powerpoint/2010/main" val="3526715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49060" y="783693"/>
            <a:ext cx="10592972" cy="4199611"/>
          </a:xfrm>
          <a:prstGeom prst="rect">
            <a:avLst/>
          </a:prstGeom>
          <a:noFill/>
        </p:spPr>
        <p:txBody>
          <a:bodyPr wrap="square" lIns="91440" tIns="45720" rIns="91440" bIns="45720">
            <a:spAutoFit/>
          </a:bodyPr>
          <a:lstStyle/>
          <a:p>
            <a:pPr algn="just">
              <a:lnSpc>
                <a:spcPct val="150000"/>
              </a:lnSpc>
            </a:pPr>
            <a:r>
              <a:rPr lang="tr-TR" sz="2000" dirty="0"/>
              <a:t>Sinan AKSOY, ülkesinin içinde bulunduğu ekonomik krizden dolayı yabancı bir ülkenin verdiği bursu kazanarak öğrenim hayatını yurt dışında tamamladı. Dünya çapında tanınan çok ünlü bir doktor olduktan sonra ülkesine geri döndü. Uzun yıllar süren çalışmalarından sonra belki Nobel’e bile aday olabileceği bir ilâç keşfetmişti. Bu ilâcı kendi ülkesinde üretip yurtdışına satarak ülkesinin ekonomik krizden kurtulmasını sağlamayı planlıyordu. Asya ve Afrika kıtalarında görülen önemli bir hastalığın tek çaresi olan bu ilâcın üretilip satılması ile Doktor Sinan’ın ülkesindeki ekonomik kriz çözümlenebilirdi, ancak bu hastalığın kurbanı olan Afrikalı fakir insanlar ilâcın maliyetinin yüksek olmasından dolayı ilâcı ithal edemeyeceklerdi. Doktor Sinan ilâcın maliyetini düşürürse de ülkesinin içinde bulunduğu ekonomik kriz daha da büyüyecekti. Doktor Sinan ne karar vereceğini bilmiyordu.</a:t>
            </a:r>
          </a:p>
        </p:txBody>
      </p:sp>
      <p:sp>
        <p:nvSpPr>
          <p:cNvPr id="5" name="Slayt Numarası Yer Tutucusu 4"/>
          <p:cNvSpPr>
            <a:spLocks noGrp="1"/>
          </p:cNvSpPr>
          <p:nvPr>
            <p:ph type="sldNum" sz="quarter" idx="12"/>
          </p:nvPr>
        </p:nvSpPr>
        <p:spPr/>
        <p:txBody>
          <a:bodyPr/>
          <a:lstStyle/>
          <a:p>
            <a:fld id="{BE6E8181-91C2-4009-9FF7-2221A22A5487}" type="slidenum">
              <a:rPr lang="tr-TR" smtClean="0"/>
              <a:t>3</a:t>
            </a:fld>
            <a:endParaRPr lang="tr-TR"/>
          </a:p>
        </p:txBody>
      </p:sp>
    </p:spTree>
    <p:extLst>
      <p:ext uri="{BB962C8B-B14F-4D97-AF65-F5344CB8AC3E}">
        <p14:creationId xmlns:p14="http://schemas.microsoft.com/office/powerpoint/2010/main" val="21197083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23612" y="2967335"/>
            <a:ext cx="4344780" cy="923330"/>
          </a:xfrm>
          <a:prstGeom prst="rect">
            <a:avLst/>
          </a:prstGeom>
          <a:noFill/>
        </p:spPr>
        <p:txBody>
          <a:bodyPr wrap="none" lIns="91440" tIns="45720" rIns="91440" bIns="45720">
            <a:spAutoFit/>
          </a:bodyPr>
          <a:lstStyle/>
          <a:p>
            <a:pPr algn="ctr"/>
            <a:r>
              <a:rPr lang="tr-TR" sz="5400" dirty="0" smtClean="0">
                <a:ln w="0"/>
                <a:effectLst>
                  <a:outerShdw blurRad="38100" dist="19050" dir="2700000" algn="tl" rotWithShape="0">
                    <a:schemeClr val="dk1">
                      <a:alpha val="40000"/>
                    </a:schemeClr>
                  </a:outerShdw>
                </a:effectLst>
              </a:rPr>
              <a:t>Örtük Program</a:t>
            </a:r>
            <a:endParaRPr lang="tr-TR"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96694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49060" y="783693"/>
            <a:ext cx="10592972" cy="5632311"/>
          </a:xfrm>
          <a:prstGeom prst="rect">
            <a:avLst/>
          </a:prstGeom>
          <a:noFill/>
        </p:spPr>
        <p:txBody>
          <a:bodyPr wrap="square" lIns="91440" tIns="45720" rIns="91440" bIns="45720">
            <a:spAutoFit/>
          </a:bodyPr>
          <a:lstStyle/>
          <a:p>
            <a:r>
              <a:rPr lang="tr-TR" sz="2400" dirty="0"/>
              <a:t>Küçük bir kasaba olan </a:t>
            </a:r>
            <a:r>
              <a:rPr lang="tr-TR" sz="2400" dirty="0" err="1" smtClean="0"/>
              <a:t>Koma’da</a:t>
            </a:r>
            <a:r>
              <a:rPr lang="tr-TR" sz="2400" dirty="0" smtClean="0"/>
              <a:t> halkın </a:t>
            </a:r>
            <a:r>
              <a:rPr lang="tr-TR" sz="2400" dirty="0"/>
              <a:t>çoğu aynı fabrikada çalışmaktaydı. Zaten kasabada bu fabrikadan başka da fabrika yoktu. Fabrikanın sahibi İlhan Bey kasabanın her şeyi olmuştu. Kasabada yaşayan hemen herkes onun fabrikasından geçimini sağlıyordu. İlhan Bey sadece kasabalıyı fabrikasında çalıştırmakla kalmıyor, hayır işlerinde de katkıda bulunuyordu.</a:t>
            </a:r>
          </a:p>
          <a:p>
            <a:r>
              <a:rPr lang="tr-TR" sz="2400" dirty="0"/>
              <a:t>Bir süre sonra kasabada anlaşılamaz şekilde çocuklar hastalanmaya başladı. Kasabalı bu hastalığın sebebini bulamayınca ilden sağlık görevlileri çağrıldı. Yapılan araştırmalar sonucunda fabrikanın ürettiği atık maddelerin çevreye yayıldığı ve çocukların bu sebepten hastalandığı fark edildi. Yasalara göre çevreyi kirletmenin cezası ağır hapis cezası idi. Hastalanan iki çocuğun ailesi İlhan Bey’e gerekli cezanın verilmesi için dava açtı. Davaya bakan hâkim yanında binlerce kişi çalıştıran ve kasabanın gelişmesini sağlayan İlhan Bey’e vereceği ceza ile tüm kasabanın hayatını değiştirebilirdi.</a:t>
            </a:r>
          </a:p>
          <a:p>
            <a:r>
              <a:rPr lang="tr-TR" sz="2400" dirty="0"/>
              <a:t>Bir yandan da davacı ailelerin ve hasta çocukların geleceğini düşünüyordu. Hâkim henüz bir karar verememişti</a:t>
            </a:r>
            <a:r>
              <a:rPr lang="tr-TR" sz="2400" dirty="0" smtClean="0"/>
              <a:t>.</a:t>
            </a:r>
            <a:endParaRPr lang="tr-TR" sz="2400" dirty="0"/>
          </a:p>
        </p:txBody>
      </p:sp>
      <p:sp>
        <p:nvSpPr>
          <p:cNvPr id="5" name="Slayt Numarası Yer Tutucusu 4"/>
          <p:cNvSpPr>
            <a:spLocks noGrp="1"/>
          </p:cNvSpPr>
          <p:nvPr>
            <p:ph type="sldNum" sz="quarter" idx="12"/>
          </p:nvPr>
        </p:nvSpPr>
        <p:spPr/>
        <p:txBody>
          <a:bodyPr/>
          <a:lstStyle/>
          <a:p>
            <a:fld id="{BE6E8181-91C2-4009-9FF7-2221A22A5487}" type="slidenum">
              <a:rPr lang="tr-TR" smtClean="0"/>
              <a:t>4</a:t>
            </a:fld>
            <a:endParaRPr lang="tr-TR"/>
          </a:p>
        </p:txBody>
      </p:sp>
    </p:spTree>
    <p:extLst>
      <p:ext uri="{BB962C8B-B14F-4D97-AF65-F5344CB8AC3E}">
        <p14:creationId xmlns:p14="http://schemas.microsoft.com/office/powerpoint/2010/main" val="893710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49060" y="1452434"/>
            <a:ext cx="10592972" cy="3785652"/>
          </a:xfrm>
          <a:prstGeom prst="rect">
            <a:avLst/>
          </a:prstGeom>
          <a:noFill/>
        </p:spPr>
        <p:txBody>
          <a:bodyPr wrap="square" lIns="91440" tIns="45720" rIns="91440" bIns="45720">
            <a:spAutoFit/>
          </a:bodyPr>
          <a:lstStyle/>
          <a:p>
            <a:r>
              <a:rPr lang="tr-TR" sz="2400" dirty="0"/>
              <a:t>Erdoğan Bey büyük bir otelin sahibidir. Kendisine yardımcı olması için işe yeni bir otel müdürü almak istedi fakat uygun bir müdür bulmak çok zordu. Uygun özellikleri taşıyan sadece bir kişi bulabilmişti. Fakat </a:t>
            </a:r>
            <a:r>
              <a:rPr lang="tr-TR" sz="2400" dirty="0" err="1"/>
              <a:t>Samuel</a:t>
            </a:r>
            <a:r>
              <a:rPr lang="tr-TR" sz="2400" dirty="0"/>
              <a:t> adındaki bu kişi Afrikalı idi. Erdoğan Bey’in Afrikalı insanlara karşı herhangi bir önyargısı yoktu ama Bay </a:t>
            </a:r>
            <a:r>
              <a:rPr lang="tr-TR" sz="2400" dirty="0" err="1"/>
              <a:t>Samuel’i</a:t>
            </a:r>
            <a:r>
              <a:rPr lang="tr-TR" sz="2400" dirty="0"/>
              <a:t> işe almaktan çekiniyordu. Çünkü müşterilerinin birçoğu Afrikalıları sevmiyorlardı. Eğer </a:t>
            </a:r>
            <a:r>
              <a:rPr lang="tr-TR" sz="2400" dirty="0" err="1"/>
              <a:t>Samuel</a:t>
            </a:r>
            <a:r>
              <a:rPr lang="tr-TR" sz="2400" dirty="0"/>
              <a:t> otelde çalışırsa müşterilerinin başka otellerle anlaşarak onunla çalışmayabileceklerini düşünüyordu.</a:t>
            </a:r>
          </a:p>
          <a:p>
            <a:r>
              <a:rPr lang="tr-TR" sz="2400" dirty="0"/>
              <a:t>Erdoğan Bey, </a:t>
            </a:r>
            <a:r>
              <a:rPr lang="tr-TR" sz="2400" dirty="0" err="1"/>
              <a:t>Samuel</a:t>
            </a:r>
            <a:r>
              <a:rPr lang="tr-TR" sz="2400" dirty="0"/>
              <a:t> kadar uygun niteliklere sahip birini bulamamıştı ancak müşterilerini kaybetme pahasına </a:t>
            </a:r>
            <a:r>
              <a:rPr lang="tr-TR" sz="2400" dirty="0" err="1"/>
              <a:t>Samuel’i</a:t>
            </a:r>
            <a:r>
              <a:rPr lang="tr-TR" sz="2400" dirty="0"/>
              <a:t> işe alıp almama konusunda kararsız kalmıştı.</a:t>
            </a:r>
          </a:p>
        </p:txBody>
      </p:sp>
      <p:sp>
        <p:nvSpPr>
          <p:cNvPr id="5" name="Slayt Numarası Yer Tutucusu 4"/>
          <p:cNvSpPr>
            <a:spLocks noGrp="1"/>
          </p:cNvSpPr>
          <p:nvPr>
            <p:ph type="sldNum" sz="quarter" idx="12"/>
          </p:nvPr>
        </p:nvSpPr>
        <p:spPr/>
        <p:txBody>
          <a:bodyPr/>
          <a:lstStyle/>
          <a:p>
            <a:fld id="{BE6E8181-91C2-4009-9FF7-2221A22A5487}" type="slidenum">
              <a:rPr lang="tr-TR" smtClean="0"/>
              <a:t>5</a:t>
            </a:fld>
            <a:endParaRPr lang="tr-TR"/>
          </a:p>
        </p:txBody>
      </p:sp>
    </p:spTree>
    <p:extLst>
      <p:ext uri="{BB962C8B-B14F-4D97-AF65-F5344CB8AC3E}">
        <p14:creationId xmlns:p14="http://schemas.microsoft.com/office/powerpoint/2010/main" val="879356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BE6E8181-91C2-4009-9FF7-2221A22A5487}" type="slidenum">
              <a:rPr lang="tr-TR" smtClean="0"/>
              <a:t>6</a:t>
            </a:fld>
            <a:endParaRPr lang="tr-TR"/>
          </a:p>
        </p:txBody>
      </p:sp>
      <p:pic>
        <p:nvPicPr>
          <p:cNvPr id="4" name="Resim 3"/>
          <p:cNvPicPr/>
          <p:nvPr/>
        </p:nvPicPr>
        <p:blipFill>
          <a:blip r:embed="rId2">
            <a:extLst>
              <a:ext uri="{28A0092B-C50C-407E-A947-70E740481C1C}">
                <a14:useLocalDpi xmlns:a14="http://schemas.microsoft.com/office/drawing/2010/main" val="0"/>
              </a:ext>
            </a:extLst>
          </a:blip>
          <a:srcRect/>
          <a:stretch>
            <a:fillRect/>
          </a:stretch>
        </p:blipFill>
        <p:spPr bwMode="auto">
          <a:xfrm>
            <a:off x="1191903" y="286604"/>
            <a:ext cx="9808194" cy="6284794"/>
          </a:xfrm>
          <a:prstGeom prst="rect">
            <a:avLst/>
          </a:prstGeom>
          <a:noFill/>
          <a:ln>
            <a:noFill/>
          </a:ln>
        </p:spPr>
      </p:pic>
    </p:spTree>
    <p:extLst>
      <p:ext uri="{BB962C8B-B14F-4D97-AF65-F5344CB8AC3E}">
        <p14:creationId xmlns:p14="http://schemas.microsoft.com/office/powerpoint/2010/main" val="399191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BE6E8181-91C2-4009-9FF7-2221A22A5487}" type="slidenum">
              <a:rPr lang="tr-TR" smtClean="0"/>
              <a:t>7</a:t>
            </a:fld>
            <a:endParaRPr lang="tr-TR"/>
          </a:p>
        </p:txBody>
      </p:sp>
      <p:pic>
        <p:nvPicPr>
          <p:cNvPr id="6" name="Resim 5"/>
          <p:cNvPicPr/>
          <p:nvPr/>
        </p:nvPicPr>
        <p:blipFill>
          <a:blip r:embed="rId2">
            <a:extLst>
              <a:ext uri="{28A0092B-C50C-407E-A947-70E740481C1C}">
                <a14:useLocalDpi xmlns:a14="http://schemas.microsoft.com/office/drawing/2010/main" val="0"/>
              </a:ext>
            </a:extLst>
          </a:blip>
          <a:srcRect/>
          <a:stretch>
            <a:fillRect/>
          </a:stretch>
        </p:blipFill>
        <p:spPr bwMode="auto">
          <a:xfrm>
            <a:off x="823414" y="873458"/>
            <a:ext cx="10545172" cy="5111084"/>
          </a:xfrm>
          <a:prstGeom prst="rect">
            <a:avLst/>
          </a:prstGeom>
          <a:noFill/>
          <a:ln>
            <a:noFill/>
          </a:ln>
        </p:spPr>
      </p:pic>
    </p:spTree>
    <p:extLst>
      <p:ext uri="{BB962C8B-B14F-4D97-AF65-F5344CB8AC3E}">
        <p14:creationId xmlns:p14="http://schemas.microsoft.com/office/powerpoint/2010/main" val="2573924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29696" y="1097592"/>
            <a:ext cx="11578298" cy="5262979"/>
          </a:xfrm>
          <a:prstGeom prst="rect">
            <a:avLst/>
          </a:prstGeom>
          <a:noFill/>
        </p:spPr>
        <p:txBody>
          <a:bodyPr wrap="none" lIns="91440" tIns="45720" rIns="91440" bIns="45720">
            <a:spAutoFit/>
          </a:bodyPr>
          <a:lstStyle/>
          <a:p>
            <a:pPr algn="just">
              <a:lnSpc>
                <a:spcPct val="150000"/>
              </a:lnSpc>
            </a:pPr>
            <a:r>
              <a:rPr lang="tr-TR" sz="3200" dirty="0" smtClean="0">
                <a:ln w="0"/>
                <a:effectLst>
                  <a:outerShdw blurRad="38100" dist="19050" dir="2700000" algn="tl" rotWithShape="0">
                    <a:schemeClr val="dk1">
                      <a:alpha val="40000"/>
                    </a:schemeClr>
                  </a:outerShdw>
                </a:effectLst>
              </a:rPr>
              <a:t>Niçin? – Çocuklara değerleri niçin öğretmeliyiz?</a:t>
            </a:r>
          </a:p>
          <a:p>
            <a:pPr algn="just">
              <a:lnSpc>
                <a:spcPct val="150000"/>
              </a:lnSpc>
            </a:pPr>
            <a:r>
              <a:rPr lang="tr-TR" sz="3200" b="0" cap="none" spc="0" dirty="0" smtClean="0">
                <a:ln w="0"/>
                <a:solidFill>
                  <a:schemeClr val="tx1"/>
                </a:solidFill>
                <a:effectLst>
                  <a:outerShdw blurRad="38100" dist="19050" dir="2700000" algn="tl" rotWithShape="0">
                    <a:schemeClr val="dk1">
                      <a:alpha val="40000"/>
                    </a:schemeClr>
                  </a:outerShdw>
                </a:effectLst>
              </a:rPr>
              <a:t>Ne? – Çocuklara kazandırılması gereken değerler nelerdir?</a:t>
            </a:r>
          </a:p>
          <a:p>
            <a:pPr algn="just">
              <a:lnSpc>
                <a:spcPct val="150000"/>
              </a:lnSpc>
            </a:pPr>
            <a:r>
              <a:rPr lang="tr-TR" sz="3200" dirty="0" smtClean="0">
                <a:ln w="0"/>
                <a:effectLst>
                  <a:outerShdw blurRad="38100" dist="19050" dir="2700000" algn="tl" rotWithShape="0">
                    <a:schemeClr val="dk1">
                      <a:alpha val="40000"/>
                    </a:schemeClr>
                  </a:outerShdw>
                </a:effectLst>
              </a:rPr>
              <a:t>Ne Zaman? – Çocuklara değerleri ne zaman öğretmeye başlamalıyız?</a:t>
            </a:r>
          </a:p>
          <a:p>
            <a:pPr algn="just">
              <a:lnSpc>
                <a:spcPct val="150000"/>
              </a:lnSpc>
            </a:pPr>
            <a:r>
              <a:rPr lang="tr-TR" sz="3200" b="0" cap="none" spc="0" dirty="0" smtClean="0">
                <a:ln w="0"/>
                <a:solidFill>
                  <a:schemeClr val="tx1"/>
                </a:solidFill>
                <a:effectLst>
                  <a:outerShdw blurRad="38100" dist="19050" dir="2700000" algn="tl" rotWithShape="0">
                    <a:schemeClr val="dk1">
                      <a:alpha val="40000"/>
                    </a:schemeClr>
                  </a:outerShdw>
                </a:effectLst>
              </a:rPr>
              <a:t>Nerede? – Çocuklara değerleri nerede öğretmeliyiz?</a:t>
            </a:r>
          </a:p>
          <a:p>
            <a:pPr algn="just">
              <a:lnSpc>
                <a:spcPct val="150000"/>
              </a:lnSpc>
            </a:pPr>
            <a:r>
              <a:rPr lang="tr-TR" sz="3200" dirty="0" smtClean="0">
                <a:ln w="0"/>
                <a:effectLst>
                  <a:outerShdw blurRad="38100" dist="19050" dir="2700000" algn="tl" rotWithShape="0">
                    <a:schemeClr val="dk1">
                      <a:alpha val="40000"/>
                    </a:schemeClr>
                  </a:outerShdw>
                </a:effectLst>
              </a:rPr>
              <a:t>Kim? – Çocuklara değerleri kimler öğretmeli?</a:t>
            </a:r>
          </a:p>
          <a:p>
            <a:pPr algn="just">
              <a:lnSpc>
                <a:spcPct val="150000"/>
              </a:lnSpc>
            </a:pPr>
            <a:r>
              <a:rPr lang="tr-TR" sz="3200" b="0" cap="none" spc="0" dirty="0" smtClean="0">
                <a:ln w="0"/>
                <a:solidFill>
                  <a:schemeClr val="tx1"/>
                </a:solidFill>
                <a:effectLst>
                  <a:outerShdw blurRad="38100" dist="19050" dir="2700000" algn="tl" rotWithShape="0">
                    <a:schemeClr val="dk1">
                      <a:alpha val="40000"/>
                    </a:schemeClr>
                  </a:outerShdw>
                </a:effectLst>
              </a:rPr>
              <a:t>Nasıl? – Çocuklara değerleri nasıl öğretebiliriz?</a:t>
            </a:r>
          </a:p>
          <a:p>
            <a:pPr algn="r">
              <a:lnSpc>
                <a:spcPct val="150000"/>
              </a:lnSpc>
            </a:pPr>
            <a:r>
              <a:rPr lang="tr-TR" sz="3200" dirty="0" smtClean="0">
                <a:ln w="0"/>
                <a:effectLst>
                  <a:outerShdw blurRad="38100" dist="19050" dir="2700000" algn="tl" rotWithShape="0">
                    <a:schemeClr val="dk1">
                      <a:alpha val="40000"/>
                    </a:schemeClr>
                  </a:outerShdw>
                </a:effectLst>
              </a:rPr>
              <a:t>(Doğanay, 2008)</a:t>
            </a:r>
            <a:endParaRPr lang="tr-TR" sz="3200" b="0" cap="none" spc="0" dirty="0">
              <a:ln w="0"/>
              <a:solidFill>
                <a:schemeClr val="tx1"/>
              </a:solidFill>
              <a:effectLst>
                <a:outerShdw blurRad="38100" dist="19050" dir="2700000" algn="tl" rotWithShape="0">
                  <a:schemeClr val="dk1">
                    <a:alpha val="40000"/>
                  </a:schemeClr>
                </a:outerShdw>
              </a:effectLst>
            </a:endParaRPr>
          </a:p>
        </p:txBody>
      </p:sp>
      <p:sp>
        <p:nvSpPr>
          <p:cNvPr id="5" name="Slayt Numarası Yer Tutucusu 4"/>
          <p:cNvSpPr>
            <a:spLocks noGrp="1"/>
          </p:cNvSpPr>
          <p:nvPr>
            <p:ph type="sldNum" sz="quarter" idx="12"/>
          </p:nvPr>
        </p:nvSpPr>
        <p:spPr/>
        <p:txBody>
          <a:bodyPr/>
          <a:lstStyle/>
          <a:p>
            <a:fld id="{BE6E8181-91C2-4009-9FF7-2221A22A5487}" type="slidenum">
              <a:rPr lang="tr-TR" smtClean="0"/>
              <a:t>8</a:t>
            </a:fld>
            <a:endParaRPr lang="tr-TR"/>
          </a:p>
        </p:txBody>
      </p:sp>
    </p:spTree>
    <p:extLst>
      <p:ext uri="{BB962C8B-B14F-4D97-AF65-F5344CB8AC3E}">
        <p14:creationId xmlns:p14="http://schemas.microsoft.com/office/powerpoint/2010/main" val="2991165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89317" y="1871315"/>
            <a:ext cx="10269416" cy="2308324"/>
          </a:xfrm>
          <a:prstGeom prst="rect">
            <a:avLst/>
          </a:prstGeom>
          <a:noFill/>
        </p:spPr>
        <p:txBody>
          <a:bodyPr wrap="square" lIns="91440" tIns="45720" rIns="91440" bIns="45720">
            <a:spAutoFit/>
          </a:bodyPr>
          <a:lstStyle/>
          <a:p>
            <a:pPr algn="just">
              <a:lnSpc>
                <a:spcPct val="150000"/>
              </a:lnSpc>
            </a:pPr>
            <a:r>
              <a:rPr lang="tr-TR" sz="3200" dirty="0" smtClean="0">
                <a:ln w="0"/>
                <a:effectLst>
                  <a:outerShdw blurRad="38100" dist="19050" dir="2700000" algn="tl" rotWithShape="0">
                    <a:schemeClr val="dk1">
                      <a:alpha val="40000"/>
                    </a:schemeClr>
                  </a:outerShdw>
                </a:effectLst>
              </a:rPr>
              <a:t>Değer: Davranışlara genel olarak rehberlik eden ilkeler ve temel inançlar, eylemlerin iyi ya da istenilen olarak yargılandığı standartlar (Aktaran: Doğanay, 2008).</a:t>
            </a:r>
            <a:endParaRPr lang="tr-TR" sz="3200" b="0" cap="none" spc="0" dirty="0">
              <a:ln w="0"/>
              <a:solidFill>
                <a:schemeClr val="tx1"/>
              </a:solidFill>
              <a:effectLst>
                <a:outerShdw blurRad="38100" dist="19050" dir="2700000" algn="tl" rotWithShape="0">
                  <a:schemeClr val="dk1">
                    <a:alpha val="40000"/>
                  </a:schemeClr>
                </a:outerShdw>
              </a:effectLst>
            </a:endParaRPr>
          </a:p>
        </p:txBody>
      </p:sp>
      <p:sp>
        <p:nvSpPr>
          <p:cNvPr id="2" name="Slayt Numarası Yer Tutucusu 1"/>
          <p:cNvSpPr>
            <a:spLocks noGrp="1"/>
          </p:cNvSpPr>
          <p:nvPr>
            <p:ph type="sldNum" sz="quarter" idx="12"/>
          </p:nvPr>
        </p:nvSpPr>
        <p:spPr/>
        <p:txBody>
          <a:bodyPr/>
          <a:lstStyle/>
          <a:p>
            <a:fld id="{BE6E8181-91C2-4009-9FF7-2221A22A5487}" type="slidenum">
              <a:rPr lang="tr-TR" smtClean="0"/>
              <a:t>9</a:t>
            </a:fld>
            <a:endParaRPr lang="tr-TR"/>
          </a:p>
        </p:txBody>
      </p:sp>
    </p:spTree>
    <p:extLst>
      <p:ext uri="{BB962C8B-B14F-4D97-AF65-F5344CB8AC3E}">
        <p14:creationId xmlns:p14="http://schemas.microsoft.com/office/powerpoint/2010/main" val="19235314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kyüzü">
  <a:themeElements>
    <a:clrScheme name="Gökyüzü">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Gökyüzü">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ökyüzü">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TC103457452[[fn=Gök]]</Template>
  <TotalTime>556</TotalTime>
  <Words>1295</Words>
  <Application>Microsoft Office PowerPoint</Application>
  <PresentationFormat>Geniş ekran</PresentationFormat>
  <Paragraphs>153</Paragraphs>
  <Slides>30</Slides>
  <Notes>3</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30</vt:i4>
      </vt:variant>
    </vt:vector>
  </HeadingPairs>
  <TitlesOfParts>
    <vt:vector size="34" baseType="lpstr">
      <vt:lpstr>Arial</vt:lpstr>
      <vt:lpstr>Calibri</vt:lpstr>
      <vt:lpstr>Calibri Light</vt:lpstr>
      <vt:lpstr>Gökyüzü</vt:lpstr>
      <vt:lpstr>DEĞER EĞİTİMİ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DEĞER EĞİTİMİ</dc:title>
  <dc:creator>serkan kelesoglu</dc:creator>
  <cp:lastModifiedBy>serkan kelesoglu</cp:lastModifiedBy>
  <cp:revision>25</cp:revision>
  <dcterms:created xsi:type="dcterms:W3CDTF">2013-03-28T21:38:40Z</dcterms:created>
  <dcterms:modified xsi:type="dcterms:W3CDTF">2016-04-24T22:09:24Z</dcterms:modified>
</cp:coreProperties>
</file>