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285" r:id="rId2"/>
    <p:sldId id="256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58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66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Sûfîlerin eserlerinde zayıf hadislere yer vermelerinin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sebebi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: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Sünneti, hayatta uygulanması gereken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ahlâki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erdemler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çerçevesinde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algılamalarıdır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9929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Tasavvufi eserlerdeki zayıf ve mevzu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rivâyetlerden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hareketle bu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kaynaklarda yer alan hadislere güvenilemeyeceği,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çoğunun uydurma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olduğu şeklindeki aşırı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yorumlar KABUL EDİLEBİLİR DEĞİLDİR.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534575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sûfî </a:t>
            </a:r>
            <a:r>
              <a:rPr lang="tr-TR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müelliflerİN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 hadisçilere YÖNELİK ELEŞTİRİLERİ: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Senet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metin tenkidi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üzerine yoğunlaşarak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hadisin ihtiva ettiği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mânâyı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hayatlarında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uygulama çabası Göstermemeleri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endParaRPr lang="tr-TR" sz="2800" b="1" dirty="0" smtClean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882709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sûfî </a:t>
            </a:r>
            <a:r>
              <a:rPr lang="tr-TR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müelliflerİN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 hadisçilere YÖNELİK ELEŞTİRİLERİ: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hadis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rivâyetinin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taşıdığı mesuliyetin farkında olmamaları,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hadis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rivâyetinin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dünyalık elde etme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aracı haline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gelmesi,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80396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sûfî </a:t>
            </a:r>
            <a:r>
              <a:rPr lang="tr-TR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müelliflerİN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 hadisçilere YÖNELİK ELEŞTİRİLERİ: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cerh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ta’dilin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sübjektif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olması, bir nevi gıybet sayılması,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riya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kibre düşmeleri</a:t>
            </a:r>
            <a:endParaRPr lang="tr-TR" sz="2800" b="1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767694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“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istediğiniz kadar ilim öğrenin. Allah’a yemin olsun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ki ilimle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amel edinceye kadar Allah size ecir nasip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etmeyecektir. Sefihlerin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gayreti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rivâyet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etmektir. Âlimlerin gayreti ise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riâyettir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”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(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Hasan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Basrî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ö. 110/725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) </a:t>
            </a:r>
            <a:endParaRPr lang="tr-TR" sz="2800" b="1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259114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tasavvufun temel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kaynaklarındaki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hedislerin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%65’i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hadisçilerce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makbul kabul edilen dokuz ana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 mecmuasında yer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almaktadır.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Diğer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hadis koleksiyonlarında geçen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hadislerin ilavesiyle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bu oran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% 80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’lere ulaşmaktadır.</a:t>
            </a:r>
            <a:endParaRPr lang="tr-TR" sz="2800" b="1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105519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Tasavvufi eserler,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teknik anlamda bir hadis mecmuası olmadığı gibi,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Buharî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Müslim’in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Sahih’leri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gibi, sahih hadisleri derlemeyi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hedefleyen birer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eser de değillerdir.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İlgi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alanları genelde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zühd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rikak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gibi Müslüman’ın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ruhâni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hayatıdır. Bu ise teknik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tabiriyle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Fedâil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A’mâl’in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sahasını ilgilendirmektedir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b="1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356310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38400"/>
            <a:ext cx="8689976" cy="38862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Zühd kelime olarak, soğuk ve ilgisiz davranmak, rağbet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etmemek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yüz çevirmek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demektir.</a:t>
            </a:r>
            <a:r>
              <a:rPr lang="tr-TR" sz="800" dirty="0" smtClean="0">
                <a:solidFill>
                  <a:schemeClr val="tx1"/>
                </a:solidFill>
                <a:latin typeface="SohoGothicPro-Light"/>
              </a:rPr>
              <a:t>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ıstılahında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Hakk’a yönelmek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için gönülde mal mülk sevgisine yer vermeme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dünyaya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rağbet etmemektir. Helâl ve mubah olan şeylerden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bile ihtiyaç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fazlasını terk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etmektir.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17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8299"/>
          </a:xfrm>
        </p:spPr>
        <p:txBody>
          <a:bodyPr>
            <a:no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İnsanın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fıtratı… Hangi devirde olursa olsun insanı sistemli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bir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zühdî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yaşama yönelten temel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âmillerden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biri, onun meşrebidir.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Dünya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hayatının geçiciliğine,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âhiretin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daha hayırlı ve bâkî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oluşuna dair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âyet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ve hadisler.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Dini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ruhsatlar değil de azimet boyutunda yaşama arzusu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,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815203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03299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TASAVVUF I 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30400"/>
            <a:ext cx="8689976" cy="4394200"/>
          </a:xfrm>
        </p:spPr>
        <p:txBody>
          <a:bodyPr>
            <a:noAutofit/>
          </a:bodyPr>
          <a:lstStyle/>
          <a:p>
            <a:pPr algn="just"/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HAFTA  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 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müelliflerin eserlerinde hadisleri </a:t>
            </a:r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kullanış 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şekli </a:t>
            </a:r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hakkında neler söylenebilir?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Hicri 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 iki asırda insanların zühde ve tasavvufa </a:t>
            </a:r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yönelmelerinin sebepleri </a:t>
            </a:r>
            <a:r>
              <a:rPr lang="tr-TR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nelerdir</a:t>
            </a:r>
            <a:r>
              <a:rPr lang="tr-TR" sz="2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8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Allah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Rasûlü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(s.)’nün 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Ashâb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-ı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Suffe’nin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zâhidane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yaşamına duyulan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özlem...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Bu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özlemin tezahürü niteliğindeki ameli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nazari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tarzda yaşanan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zahidâne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hayat, tasavvufi müessese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sistemleri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ortaya çıkarmıştır.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Hz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Osman döneminde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atanan liyakati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tartışmalı valilerin icraatları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319056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Sahabe’nin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ileri gelenleri arasındaki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Cemel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Vakası,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Muaviye’nin Hz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Ali’nin halifeliğini kabul etmemesi, Haricîler,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Sıffin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Savaşı,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Emevi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yöneticilerin baskıcı tutumları gibi siyasi çatışmalar,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Fetihlerle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beraber gelen zenginlik ve dünyalığa meyle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tepki.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60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Farklı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kültürlerle iletişim. Karşılaşılan farklı din, kültür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medeniyetlerin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mistik kültürleri,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Kelâmi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felsefi tartışmaların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insanların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iç dünyalarına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hitap edememesi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84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SohoGothicPro-Light"/>
              </a:rPr>
              <a:t>Hicrî ilk iki asırda ortaya çıkan merkezler</a:t>
            </a:r>
          </a:p>
          <a:p>
            <a:r>
              <a:rPr lang="tr-TR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SohoGothicPro-Light"/>
              </a:rPr>
              <a:t>şunlardır:</a:t>
            </a:r>
          </a:p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Medine: Allah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Rasûlü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(s.)’nün ve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sonrasında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sahabenin,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tabiînin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zahidâne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hayatları, Medine ekolünü besleyen en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önemli unsurlardır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Medine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özellikle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Emevi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saltanatı döneminde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huzur kenti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olmuştur. 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65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549399"/>
          </a:xfrm>
        </p:spPr>
        <p:txBody>
          <a:bodyPr>
            <a:normAutofit/>
          </a:bodyPr>
          <a:lstStyle/>
          <a:p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Basra: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korku, hüzün ve sevgi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bu ekolün öne çıkan temel öğretileridir.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Hadis araştırmaları,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siyasetten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uzak bir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zühdi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hayat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Hasan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Basri Kitap 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Sünnet’e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dayalı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Ehl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Sünnet anlayışının teşekkülü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terminolojide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önemli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gelişmeler...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Kûfe</a:t>
            </a:r>
            <a:r>
              <a:rPr lang="tr-TR" sz="2800" dirty="0">
                <a:latin typeface="SohoGothicPro-Light"/>
              </a:rPr>
              <a:t>: </a:t>
            </a:r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Hz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Hüseyin’in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şehid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edilmesi doktrinlerine 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yansımıştır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pişmanlıklarından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dolayı 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Tevvâbûn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çokça ağlamalarından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dolayı 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Bekkâûn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 gibi adlarla da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anılmışlardır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Ehl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Beyt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sevgisi bu ekolün kimliğini belirlemede önemli bir etkendir.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0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Horasan: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Bağdat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Basra civarındaki sûfîlerin tesiri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vardır.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tevekkül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teslimiyet, bu mektebin ana karakterini oluşturmaktadır.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Şakîk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Belhî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(ö. 194/810), İbrahim b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 Ethem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(ö. 161/778), Abdullah b. Mübarek (ö. 181/797)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önemli şahsiyetlerdir.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80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38843"/>
            <a:ext cx="8689976" cy="1805214"/>
          </a:xfrm>
        </p:spPr>
        <p:txBody>
          <a:bodyPr>
            <a:normAutofit/>
          </a:bodyPr>
          <a:lstStyle/>
          <a:p>
            <a:r>
              <a:rPr lang="tr-TR" sz="3600" b="1" cap="all" dirty="0" smtClean="0">
                <a:solidFill>
                  <a:schemeClr val="tx1"/>
                </a:solidFill>
                <a:cs typeface="Arial" panose="020B0604020202020204" pitchFamily="34" charset="0"/>
              </a:rPr>
              <a:t>Sûfî </a:t>
            </a:r>
            <a:r>
              <a:rPr lang="tr-TR" sz="3600" b="1" cap="all" dirty="0">
                <a:solidFill>
                  <a:schemeClr val="tx1"/>
                </a:solidFill>
                <a:cs typeface="Arial" panose="020B0604020202020204" pitchFamily="34" charset="0"/>
              </a:rPr>
              <a:t>müelliflerin eserlerinde hadisleri kullanış şekli hakkında neler söylenebilir</a:t>
            </a:r>
            <a:r>
              <a:rPr lang="tr-TR" sz="3600" b="1" cap="all" dirty="0" smtClean="0">
                <a:solidFill>
                  <a:schemeClr val="tx1"/>
                </a:solidFill>
                <a:cs typeface="Arial" panose="020B0604020202020204" pitchFamily="34" charset="0"/>
              </a:rPr>
              <a:t>?</a:t>
            </a:r>
            <a:endParaRPr lang="tr-TR" sz="3600" b="1" cap="all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endParaRPr lang="tr-TR" sz="3000" b="1" dirty="0" smtClean="0">
              <a:latin typeface="SohoGothicPro-Light"/>
            </a:endParaRPr>
          </a:p>
          <a:p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Hadis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Allah </a:t>
            </a:r>
            <a:r>
              <a:rPr lang="tr-TR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Rasûlü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(s.)’nün söz, fiil, takrir ve tabiatıyla ilgili </a:t>
            </a:r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vasıf ve 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özelliklerini inceleyen ilimdir</a:t>
            </a:r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3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tanımı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hadis ilmini 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 ilgi alanı içerisine almaktadır.</a:t>
            </a:r>
          </a:p>
        </p:txBody>
      </p:sp>
    </p:spTree>
    <p:extLst>
      <p:ext uri="{BB962C8B-B14F-4D97-AF65-F5344CB8AC3E}">
        <p14:creationId xmlns:p14="http://schemas.microsoft.com/office/powerpoint/2010/main" val="2690415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sûfîlerin Sünnet hakkındaki </a:t>
            </a:r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düşünceleriyle ilgili şunlar söylenebilir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Sünnet; Kur’an-ı Kerim’in tefsirinde, dinin daha iyi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anlaşılmasında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Cenab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-ı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Hakk’ın bahşetmiş olduğu bir nimettir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.</a:t>
            </a:r>
            <a:endParaRPr lang="tr-TR" sz="32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053415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Allah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Rasûlü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(s.)’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nden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sahih olarak gelen hadislerin kabul edilmesi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vacip; ona itaat farzdır.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Bid’at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seyyielerden kesinlikle kaçınılmalıdır.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tr-TR" sz="3200" dirty="0">
              <a:solidFill>
                <a:srgbClr val="1E5155">
                  <a:lumMod val="40000"/>
                  <a:lumOff val="60000"/>
                </a:srgbClr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75636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Sünnet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bağlayıcıdır. Tahsis edici başka bir delil olmadığı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müddetçe gelen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haber, genele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şamildir</a:t>
            </a:r>
            <a:endParaRPr lang="tr-TR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5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tr-TR" sz="3200" dirty="0" smtClean="0">
              <a:solidFill>
                <a:prstClr val="white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prstClr val="white"/>
                </a:solidFill>
                <a:latin typeface="SohoGothicPro-Light"/>
              </a:rPr>
              <a:t>- </a:t>
            </a:r>
            <a:r>
              <a:rPr lang="tr-TR" sz="3200" dirty="0" err="1" smtClean="0">
                <a:solidFill>
                  <a:prstClr val="white"/>
                </a:solidFill>
                <a:latin typeface="SohoGothicPro-Light"/>
              </a:rPr>
              <a:t>Kitabu’z-zühdler</a:t>
            </a:r>
            <a:r>
              <a:rPr lang="tr-TR" sz="3200" dirty="0" smtClean="0">
                <a:solidFill>
                  <a:prstClr val="white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kırk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hadis mecmuaları Hadis ilmiyle Tasavvuf arasında bir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köprü görevi görmüş,</a:t>
            </a:r>
            <a:r>
              <a:rPr lang="tr-TR" sz="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bu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ilme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işâri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yöntemle katkıda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bulunulmuştur.</a:t>
            </a:r>
            <a:endParaRPr lang="tr-TR" sz="32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085413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 </a:t>
            </a:r>
            <a:r>
              <a:rPr lang="tr-T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müelliflerin eserlerinde hadisleri kullanış şekli hakkında neler söylenebilir</a:t>
            </a:r>
            <a:r>
              <a:rPr lang="tr-T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28613"/>
            <a:ext cx="8689976" cy="3921674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Sûfî müelliflere </a:t>
            </a:r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yöneltilen 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eleştiriler:</a:t>
            </a:r>
            <a:endParaRPr lang="tr-TR" sz="2800" b="1" dirty="0">
              <a:solidFill>
                <a:schemeClr val="accent3">
                  <a:lumMod val="40000"/>
                  <a:lumOff val="60000"/>
                </a:schemeClr>
              </a:solidFill>
              <a:latin typeface="SohoGothicPro-Light"/>
            </a:endParaRPr>
          </a:p>
          <a:p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Hadis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naklinde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sened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 zincirinin belirtilmemesi, </a:t>
            </a:r>
          </a:p>
          <a:p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Sened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 zinciri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ve metin tenkidi açısından zayıf ve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mevzû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olanlarına eserlerde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yer verilmesi, 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574603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b="1" dirty="0">
                <a:solidFill>
                  <a:srgbClr val="E6B729">
                    <a:lumMod val="40000"/>
                    <a:lumOff val="60000"/>
                  </a:srgbClr>
                </a:solidFill>
                <a:latin typeface="SohoGothicPro-Light"/>
              </a:rPr>
              <a:t>Sûfî müelliflere yöneltilen eleştiriler: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mânâ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ile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rivâyet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edilmesi, 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hadis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rivâyet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 ve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naklinde rüya, keşif ve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ilhâma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yer verilmesi, 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hadislerin kendi anlayışları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doğrultusunda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te’vil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edilmesi</a:t>
            </a:r>
          </a:p>
        </p:txBody>
      </p:sp>
    </p:spTree>
    <p:extLst>
      <p:ext uri="{BB962C8B-B14F-4D97-AF65-F5344CB8AC3E}">
        <p14:creationId xmlns:p14="http://schemas.microsoft.com/office/powerpoint/2010/main" val="301952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144</TotalTime>
  <Words>1075</Words>
  <Application>Microsoft Office PowerPoint</Application>
  <PresentationFormat>Geniş ekran</PresentationFormat>
  <Paragraphs>100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SohoGothicPro-Light</vt:lpstr>
      <vt:lpstr>Times New Roman</vt:lpstr>
      <vt:lpstr>Wingdings 3</vt:lpstr>
      <vt:lpstr>İyon</vt:lpstr>
      <vt:lpstr>TASAVVUF I  VI. YARIYIL BAHAR DÖNEMİ</vt:lpstr>
      <vt:lpstr>TASAVVUF I 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akademisyen</cp:lastModifiedBy>
  <cp:revision>22</cp:revision>
  <dcterms:created xsi:type="dcterms:W3CDTF">2017-02-25T18:57:10Z</dcterms:created>
  <dcterms:modified xsi:type="dcterms:W3CDTF">2017-12-13T12:47:33Z</dcterms:modified>
</cp:coreProperties>
</file>