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303" r:id="rId2"/>
    <p:sldId id="256" r:id="rId3"/>
    <p:sldId id="257" r:id="rId4"/>
    <p:sldId id="260" r:id="rId5"/>
    <p:sldId id="266" r:id="rId6"/>
    <p:sldId id="265" r:id="rId7"/>
    <p:sldId id="264" r:id="rId8"/>
    <p:sldId id="263" r:id="rId9"/>
    <p:sldId id="262" r:id="rId10"/>
    <p:sldId id="261" r:id="rId11"/>
    <p:sldId id="274" r:id="rId12"/>
    <p:sldId id="273" r:id="rId13"/>
    <p:sldId id="272" r:id="rId14"/>
    <p:sldId id="271" r:id="rId15"/>
    <p:sldId id="270" r:id="rId16"/>
    <p:sldId id="269" r:id="rId17"/>
    <p:sldId id="268" r:id="rId18"/>
    <p:sldId id="267" r:id="rId19"/>
    <p:sldId id="277" r:id="rId20"/>
    <p:sldId id="276" r:id="rId21"/>
    <p:sldId id="275" r:id="rId22"/>
    <p:sldId id="282" r:id="rId23"/>
    <p:sldId id="281" r:id="rId24"/>
    <p:sldId id="280" r:id="rId25"/>
    <p:sldId id="279" r:id="rId26"/>
    <p:sldId id="286" r:id="rId27"/>
    <p:sldId id="278" r:id="rId28"/>
    <p:sldId id="285" r:id="rId29"/>
    <p:sldId id="284" r:id="rId30"/>
    <p:sldId id="283" r:id="rId31"/>
    <p:sldId id="289" r:id="rId32"/>
    <p:sldId id="288" r:id="rId33"/>
    <p:sldId id="290" r:id="rId34"/>
    <p:sldId id="287" r:id="rId35"/>
    <p:sldId id="300" r:id="rId36"/>
    <p:sldId id="299" r:id="rId37"/>
    <p:sldId id="302"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14.12.2017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14.12.2017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5151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Kur’an’da bildirildiğine göre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c.c</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önce Hz. Âdem’i sonra da Hz.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Havvâ’yı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yaratmıştır.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İkisi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birlikte cennete konulmuş, ikisi birlikte cennetten çıkarılmış ve nihâyet ikisi birlikte affedilmiştir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232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 Hatice, ilk Müslüman olan kişidir. İslâm’ın ilk zamanlarında kadınlar sosyal hayatın her safhasında erkekle beraber yer almışlardır. Akabe’de kadın Sahabeler de biat etmişler  hatta gazâlara bile fiilen iştirak etmişlerdir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485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kadınların isteği üzerine onlara sohbet etmek için bir gün ayarlamış, halka açık sohbetlerinin sonunda kadınların yanına gelip tavsiye ve nasihatlerde bulunmuştur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14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Kur’an-ı Kerim’de </a:t>
            </a:r>
            <a:r>
              <a:rPr lang="tr-TR" altLang="tr-TR"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mü’minlere</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hitap eden; “Müslüman erkekler ve Müslüman kadınlar, </a:t>
            </a:r>
            <a:r>
              <a:rPr lang="tr-TR" altLang="tr-TR"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erkekler ve </a:t>
            </a:r>
            <a:r>
              <a:rPr lang="tr-TR" altLang="tr-TR"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kadınlar, itaatkâr erkekler ve itaatkâr kadınlar, </a:t>
            </a:r>
            <a:r>
              <a:rPr lang="tr-TR" altLang="tr-TR"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sâdık</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erkekler ve </a:t>
            </a:r>
            <a:r>
              <a:rPr lang="tr-TR" altLang="tr-TR"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sâdık</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kadınlar, sabreden erkekler ve sabreden kadınlar, (Allah’a) gönülden bağlı (</a:t>
            </a:r>
            <a:r>
              <a:rPr lang="tr-TR" altLang="tr-TR"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mütevâzı</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erkekler ve (Allah’a) gönülden bağlı (</a:t>
            </a:r>
            <a:r>
              <a:rPr lang="tr-TR" altLang="tr-TR"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mütevâzı</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kadınlar, sadaka veren erkekler ve sadaka veren kadınlar, oruç tutan erkekler ve oruç tutan kadınlar, ırzlarını koruyan erkekler ve ırzlarını koruyan kadınlar, Allah’ı çok zikreden erkekler ve Allah’ı çok zikreden kadınlar”  </a:t>
            </a:r>
            <a:endParaRPr lang="tr-TR" altLang="tr-TR"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Ayetleri</a:t>
            </a:r>
            <a:r>
              <a:rPr lang="tr-TR" altLang="tr-TR"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kadın ve erkeğin iman açısından eşit olduğuna işaret etmektedir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207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Tasavvufta hedef erdemli, dürüst ve güzel ahlâk sahibi fertler yetiştirmektir. Bunu, sadece erkeklere has değil, toplumun diğer yarısını oluşturan kadınları da içine alan bir anlayışla gerçekleştirmeye çalışmışlardır. </a:t>
            </a:r>
          </a:p>
        </p:txBody>
      </p:sp>
    </p:spTree>
    <p:extLst>
      <p:ext uri="{BB962C8B-B14F-4D97-AF65-F5344CB8AC3E}">
        <p14:creationId xmlns:p14="http://schemas.microsoft.com/office/powerpoint/2010/main" val="2459611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Tasavvufta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kadının konumunu ele alırken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tek tip kadın imajından bahsetmek mümkün değildir.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kadın konusuna yaklaşım çağlara, bölgelere,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düşünürlerin meşreplerine ve mensup oldukları tarikatlara göre değişebilmektedir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750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Hicrî ilk iki asırda “rahip” denen erkeklere rastlandığı gibi “rahibe” denen kadınlara da rastlanmaktadır. Osman b.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Sevde’nin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annesi Rahibe ile Rahibe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Mevsıliyye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bunlardandır. Fatma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binti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Hüseyin, Hafsa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binti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Sîrîn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Fatma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binti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Abbas,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Rabiatü’l-Adeviyye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gibi isimler bu devrin önemli simaları arasında yer almışlardır.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346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Evhâdüddin</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Kirmânî’nin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kızı ve Ahî Evran’ın hanımı Fatma Bacı gibi isimler kendilerine ait tekkelerde hemcinslerine sohbet etmiş, zikir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âyinleri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icra etmiş, tasavvufî fikirlerini yaymaya çalışan kadınlardandır.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759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Zünnûn-ı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Mısrî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Bayezid-i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Bistamî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Şiblî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kendi devirlerinde insanları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irşad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eden kadınlardan bahsetmişlerdir. Yine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Arabî, tasavvuf yolunda üstatları arasında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Kurtubalı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Fatıma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binti’l-Müsennâ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Ümmü’l-Fukarâ’yı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 sayar.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718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469036"/>
            <a:ext cx="8689976" cy="5021705"/>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Kadın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hakkında tasavvuf literatüründeki ilk eser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Ebû</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Abdurrahman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Sülemi’nin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Zikru’un-nisveti’l-müteabbidati’s-sûfîyyat’ı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olup eserde seksen dört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kadından söz etmektedir.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Sülemî</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Tabakâtu’s-sûfiyye’de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otuzdan fazla kadın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biyografisini, tasavvufi görüşlerini nakleder.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Hilyetü’l-evliyâ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Sıfatü’s-Safve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Tabakâtü’l</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Kübra,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Nefahâtü’l-üns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gibi kaynaklar kadın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sûfîlerden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bahsederken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Kuşeyri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Risale’sinde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kadın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hiç yer vermemektedir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240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 </a:t>
            </a:r>
            <a:r>
              <a:rPr lang="tr-TR" sz="4400" b="1" dirty="0"/>
              <a:t/>
            </a:r>
            <a:br>
              <a:rPr lang="tr-TR" sz="4400" b="1" dirty="0"/>
            </a:br>
            <a:r>
              <a:rPr lang="tr-TR" sz="4400" b="1" dirty="0" smtClean="0"/>
              <a:t>ÜÇÜNCÜ BÖLÜM</a:t>
            </a:r>
            <a:r>
              <a:rPr lang="tr-TR" sz="4400" b="1" dirty="0"/>
              <a:t/>
            </a:r>
            <a:br>
              <a:rPr lang="tr-TR" sz="4400" b="1" dirty="0"/>
            </a:br>
            <a:r>
              <a:rPr lang="tr-TR" sz="4400" b="1" dirty="0"/>
              <a:t>MÜRİT VE MÜRŞİDE DAİR MESELELER</a:t>
            </a:r>
            <a:endParaRPr lang="tr-TR" b="1" dirty="0"/>
          </a:p>
        </p:txBody>
      </p:sp>
      <p:sp>
        <p:nvSpPr>
          <p:cNvPr id="3" name="Alt Başlık 2"/>
          <p:cNvSpPr>
            <a:spLocks noGrp="1"/>
          </p:cNvSpPr>
          <p:nvPr>
            <p:ph type="subTitle" idx="1"/>
          </p:nvPr>
        </p:nvSpPr>
        <p:spPr>
          <a:xfrm>
            <a:off x="1751012" y="2563317"/>
            <a:ext cx="8689976" cy="3927423"/>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marL="457200" lvl="0" indent="-457200" algn="just"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ziyaretlerinde ölçü nedir?	</a:t>
            </a: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Tasavvufta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kadının yeri nedir?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Tarikata intisapta ön şart olarak evlilik ya da bekarlık durumu da zamana ve bölgeye göre çeşitlilik arz etmektedir.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Cüneyd</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Bağdâdî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döneminde kişinin evlenmeden önce tasavvufi eğitim alması tavsiye edilirken on dokuzuncu ve yirminci yüzyıllarda Kuzey Afrika’da etkin rol oynayan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Senûsîliğe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intisabın şartlarından biri evlilikti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435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618938"/>
            <a:ext cx="8689976" cy="4871803"/>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Anadolu’daki tasavvufi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hareketlerde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mürşid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için manevî baba, eşi için de manevî anne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telakkisi söz konusudur.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Ana-bacı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denilen şeyh eşleri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müridelerin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manevî eğitiminde önemli role sahiptirler.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Tarikatlarda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hanımların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zikir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semâ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gibi tasavvufî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ayinleri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erkeklerle birlikte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yürütmeleri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uygun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görülmediği için ana-bacılar, şeyhle mürideler arasında vasıta olmuşlardır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8611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Tarikata giren kadınlar manevî yolda mesafe aldığında şeyh tarafından halife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veya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vekil tayin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edilebilmişler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bazen de zikir meclislerini idare edip hanımların ruhî problemlerinin çözümüne yardımcı olmuşlardır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4365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Gayb</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erenleri anlamındaki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ricalu’l-gayb</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kelimesinde geçen “rical”,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cinsiyet belirten bir kavram değildir. Nefsinin isteklerine mağlup olmayıp Allah’ın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kulları arasına giren kadın ve erkekleri kapsamaktadır.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652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Tabakât türü eserlerde velâyet mertebesine ulaştığı düşünülen,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sahibi hanımlardan bahsedilmekle birlikte bunların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mürşid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olup olamayacakları tartışılmıştır.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Kimi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tarikatlarda kadınların mürşitlik görevi üstlenemeyeceği prensibi benimsenirken Mevlevilikte kadınların şeyhlik makamına kadar yükseldikleri görülür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869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İntisap Süreci</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İntisap,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inâbe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el alma, tarikata bağlanma,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tevbe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etme ve biat benzer anlamlarda kullanılan kelimelerdir. Kaynağını,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biatından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alır. Biat, kelime olarak karşılıklı anlaşmaya varmak için yapılan bir sözleşmedir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608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Ashâbı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değişik zaman ve mekânlarda biat yapmıştır. Bunlardan İkinci Akabe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Biat’ına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iki hanım Sahabe de katılmış ve erkeklerle biat etmişlerdir. Sonrasında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mü’minlerden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canlarını ve mallarını cennet karşılığı satın almıştır”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nâzil</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olmuştur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747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erkeklerin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biatında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elini uzatırken kadınların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biatı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sözlü olarak, kaptaki suya el batırmak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kadın vekil aracılığı ile ve bir bez parçasının ucundan tutmak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gerçekleşmiştir.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58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Kadınların tarikata intisabında da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(s.)’ne yapılan biat şekilleri örnek alınmıştır.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Kadınların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mürşid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görüşmesinin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yanlış anlaşılmaya meydan vermeyecek biçimde gerçekleştirilmesi, el öpmek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bile olsa yabancı bir erkeğe temas edilmemesi gereği üzerinde durulmuştur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9564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Evli ya da bekâr bayanların dini hassasiyetleri taşıyan bir tarikata intisabında bir mahzur görülmemiştir.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Ancak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Müslüman için asıl olan inanmak, ibadet etmek ve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bildirdiği hükümlere bağlı kalmaktır. Tarikata girişte müride ders olarak verilen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evrâd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ezkâr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nafile ibadet kategorisinde değerlendirilebilir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3098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fontScale="90000"/>
          </a:bodyPr>
          <a:lstStyle/>
          <a:p>
            <a:pPr algn="ctr"/>
            <a:r>
              <a:rPr lang="tr-TR" sz="4400" b="1" dirty="0"/>
              <a:t>Türbe ziyaretlerinde ölçü nedir?	</a:t>
            </a:r>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Nübüvvetin ilk dönemlerinde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câhiliyye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döneminden kalma âdetler sebebiyle bir süre kabir ziyaretini yasaklamış, sonra izin vermiştir. “…Kabirleri ziyaret ediniz, çünkü kabir ziyaretleri ölümü hatırlatır’’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buyurmuştur.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475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erkeğin eşini farz ibadetlerden alıkoyması mümkün değildir. Ancak nafile ibadet hususunda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“kadın, kocası varken izin almadan nafile oruç tutmasın”  hadisinden hareketle evli kadınların, eşlerinin rızasını almadan böyle bir yola girmeleri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uygun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görülmemiştir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9900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5878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Diğer taraftan gece ibadetine kalkacağı zaman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Hz.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Aişe’den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izin istemesi, üzerinde durulması gereken bir diğer inceliktir.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Her işte olması gerektiği gibi mutlu bir aile açısından tarikata intisapta da temel hareket noktası, karşılıklı istişare ve rızadır</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2585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Uygulaması</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Günümüzde önemli tartışma konularından biri, hanımların şeyhe rabıtası meselesidir.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953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sevilen kişiye karşı muhabbeti canlı tutmaktır. Her ne kadar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şemâiline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dair nakiller,  zihinlerde onun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sîmasını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 düşünme yönündeki yine fıtrî bir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temâyülü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gösterse de rabıtada mürşidin yüzü düşünülmelidir diye bir şart yoktur. Mürşidi insan-ı kâmil yapan dış görünüşü değil, bâtınıdır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5621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Burada kanaatimizce ideal hareket noktası, rabıtanın gerçek mahiyeti konusundaki farkındalık, yanlış anlamaya meydan verebilecek tavırlardan kaçınmak ve eşlerin hassasiyetlerinin gözetilerek karşılıklı istişare ile hareket edilmesidir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436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Sonuç olarak; tasavvuf ve tarikatların uygulamalarında coğrafi bölgelere, örf, gelenek, âdet ve kültüre, zamanın şartlarına göre değişiklikler söz konusu olabilmektedir. Tarih boyunca insanın mistik yönünün suiistimal edilebildiği gerçeğinden hareketle, kötü niyetli kişilerin taciz ve sömürülerine maruz kalmamaya dikkat edilmeli, ehil olmayan kişi ve tarikatlardan uzak durulmalıdır.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867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Tarikatla ilgili bütün uygulamalarda evli ya da bekâr, erkek ya da kadın herkes için temel belirleyici unsur, dinin öngördüğü kurallar ve içinde yaşanılan toplumun örf, âdet ve gelenekleridir.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Suizanna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fitne ve dedikoduya sebep olabilecek tavırlardan sakınmak elzemdir.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822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a:bodyPr>
          <a:lstStyle/>
          <a:p>
            <a:pPr algn="ctr"/>
            <a:r>
              <a:rPr lang="tr-TR" sz="4400" b="1" dirty="0" smtClean="0"/>
              <a:t>Tasavvufta Kadının yeri</a:t>
            </a:r>
            <a:endParaRPr lang="tr-TR" sz="4400" b="1" dirty="0"/>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Evli çiftler için önemli bir diğer husus, en küçük sosyal topluluk konumundaki ailede, birey ve toplum huzuru açısından karşılıklı rıza ve sorumlulukların göz ardı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edilmemesidir.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9753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fontScale="90000"/>
          </a:bodyPr>
          <a:lstStyle/>
          <a:p>
            <a:pPr algn="ctr"/>
            <a:r>
              <a:rPr lang="tr-TR" sz="4400" b="1" dirty="0"/>
              <a:t>Türbe ziyaretlerinde ölçü nedir?	</a:t>
            </a:r>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Kabir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ziyareti şu amaçlarla yapılır: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Kabirde metfun kişi için Allah’a dua edilir, af dilenir.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Ziyaret edilen türbedeki peygamber ya 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zatlardan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istifade umulur.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Kabir ziyareti, ölümü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âhireti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hatırlattığı için ibret vericidir.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kendini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asıl vatanı için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hazırlayacak, kötü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davranışları terk edip, iyiliklere yönelecektir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179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fontScale="90000"/>
          </a:bodyPr>
          <a:lstStyle/>
          <a:p>
            <a:pPr algn="ctr"/>
            <a:r>
              <a:rPr lang="tr-TR" sz="4400" b="1" dirty="0"/>
              <a:t>Türbe ziyaretlerinde ölçü nedir?	</a:t>
            </a:r>
          </a:p>
        </p:txBody>
      </p:sp>
      <p:sp>
        <p:nvSpPr>
          <p:cNvPr id="3" name="Alt Başlık 2"/>
          <p:cNvSpPr>
            <a:spLocks noGrp="1"/>
          </p:cNvSpPr>
          <p:nvPr>
            <p:ph type="subTitle" idx="1"/>
          </p:nvPr>
        </p:nvSpPr>
        <p:spPr>
          <a:xfrm>
            <a:off x="1751012" y="1678898"/>
            <a:ext cx="8689976" cy="488679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 ziyaretinin </a:t>
            </a: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âdabı</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Türbeler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etrafları temiz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tutulmalı,</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İmkân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dâhilinde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ağaçlandırılmalı,</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ziyaretinde niyet, Allah rızası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olmalı, </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Mümkünse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abdestli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bulunulmalıdır. </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Türbeye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girince selam verilir,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mevtânın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sol tarafında ve ayakucunda durulur. Kabirde yatan zât için dua edilir. Türbeden ayrılırken de saygılı bir şekilde çıkılır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4386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fontScale="90000"/>
          </a:bodyPr>
          <a:lstStyle/>
          <a:p>
            <a:pPr algn="ctr"/>
            <a:r>
              <a:rPr lang="tr-TR" sz="4400" b="1" dirty="0"/>
              <a:t>Türbe ziyaretlerinde ölçü nedir?	</a:t>
            </a:r>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 ziyaretlerinde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kaçınılması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gereken bazı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tavırlar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Bizzat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türbede yatan zattan medet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ummak</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Türbeye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adak adamak,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Türbedeki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zât için kurban kesmek,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Duaların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kabulü için herhangi bir bez bağlamak, mum yakmak,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Kabri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mesh etmek, öpmek, </a:t>
            </a:r>
          </a:p>
        </p:txBody>
      </p:sp>
    </p:spTree>
    <p:extLst>
      <p:ext uri="{BB962C8B-B14F-4D97-AF65-F5344CB8AC3E}">
        <p14:creationId xmlns:p14="http://schemas.microsoft.com/office/powerpoint/2010/main" val="2464262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fontScale="90000"/>
          </a:bodyPr>
          <a:lstStyle/>
          <a:p>
            <a:pPr algn="ctr"/>
            <a:r>
              <a:rPr lang="tr-TR" sz="4400" b="1" dirty="0"/>
              <a:t>Türbe ziyaretlerinde ölçü nedir?	</a:t>
            </a:r>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etrafında tavaf,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Kabir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üzerine veya etrafına mescit yapmak,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Kabre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karşı secde edip namaz kılmak,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Saygısızca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çirkin davranışlarda bulunmak,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aş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ot ve ağaçları kesmek kaçınılması gereken tavırlardandır.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909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fontScale="90000"/>
          </a:bodyPr>
          <a:lstStyle/>
          <a:p>
            <a:pPr algn="ctr"/>
            <a:r>
              <a:rPr lang="tr-TR" sz="4400" b="1" dirty="0"/>
              <a:t>Türbe ziyaretlerinde ölçü nedir?	</a:t>
            </a:r>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 ziyaretlerinde bu tür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bid’at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hurafelerden uzak dururken aynı hassasiyeti göstermeyenleri uyarmada da uygun bir dil kullanılmalıdır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224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28414"/>
          </a:xfrm>
        </p:spPr>
        <p:txBody>
          <a:bodyPr>
            <a:normAutofit fontScale="90000"/>
          </a:bodyPr>
          <a:lstStyle/>
          <a:p>
            <a:pPr algn="ctr"/>
            <a:r>
              <a:rPr lang="tr-TR" sz="4400" b="1" dirty="0"/>
              <a:t>Türbe ziyaretlerinde ölçü nedir?	</a:t>
            </a:r>
          </a:p>
        </p:txBody>
      </p:sp>
      <p:sp>
        <p:nvSpPr>
          <p:cNvPr id="3" name="Alt Başlık 2"/>
          <p:cNvSpPr>
            <a:spLocks noGrp="1"/>
          </p:cNvSpPr>
          <p:nvPr>
            <p:ph type="subTitle" idx="1"/>
          </p:nvPr>
        </p:nvSpPr>
        <p:spPr>
          <a:xfrm>
            <a:off x="1751012" y="1873771"/>
            <a:ext cx="8689976" cy="461697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Türbede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dua eden bir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hangi anlayışla, maksat ve niyetle dua ettiğini başkaları bilemez.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Meseleye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dışardan bakanların görevi, onun bu hâlini hüsnü zan kuralına göre yorumlayıp şirk ve küfür saymamaktır.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hakkında suizanda bulunmak ve onun duasını şirk olarak yorumlamak kimsenin hakkı ve haddi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değildir.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805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630</TotalTime>
  <Words>1619</Words>
  <Application>Microsoft Office PowerPoint</Application>
  <PresentationFormat>Geniş ekran</PresentationFormat>
  <Paragraphs>149</Paragraphs>
  <Slides>37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37</vt:i4>
      </vt:variant>
    </vt:vector>
  </HeadingPairs>
  <TitlesOfParts>
    <vt:vector size="43" baseType="lpstr">
      <vt:lpstr>Arial</vt:lpstr>
      <vt:lpstr>Calibri</vt:lpstr>
      <vt:lpstr>Century Gothic</vt:lpstr>
      <vt:lpstr>Times New Roman</vt:lpstr>
      <vt:lpstr>Wingdings 3</vt:lpstr>
      <vt:lpstr>İyon</vt:lpstr>
      <vt:lpstr>TASAVVUF I  VI. YARIYIL BAHAR DÖNEMİ</vt:lpstr>
      <vt:lpstr>TASAVVUF I  ÜÇÜNCÜ BÖLÜM MÜRİT VE MÜRŞİDE DAİR MESELELER</vt:lpstr>
      <vt:lpstr>Türbe ziyaretlerinde ölçü nedir? </vt:lpstr>
      <vt:lpstr>Türbe ziyaretlerinde ölçü nedir? </vt:lpstr>
      <vt:lpstr>Türbe ziyaretlerinde ölçü nedir? </vt:lpstr>
      <vt:lpstr>Türbe ziyaretlerinde ölçü nedir? </vt:lpstr>
      <vt:lpstr>Türbe ziyaretlerinde ölçü nedir? </vt:lpstr>
      <vt:lpstr>Türbe ziyaretlerinde ölçü nedir? </vt:lpstr>
      <vt:lpstr>Türbe ziyaretlerinde ölçü nedir? </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lpstr>Tasavvufta Kadının yeri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69</cp:revision>
  <dcterms:created xsi:type="dcterms:W3CDTF">2017-02-25T18:57:10Z</dcterms:created>
  <dcterms:modified xsi:type="dcterms:W3CDTF">2017-12-14T11:26:10Z</dcterms:modified>
</cp:coreProperties>
</file>