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62" r:id="rId4"/>
    <p:sldId id="263" r:id="rId5"/>
    <p:sldId id="266" r:id="rId6"/>
    <p:sldId id="264" r:id="rId7"/>
    <p:sldId id="257" r:id="rId8"/>
    <p:sldId id="258" r:id="rId9"/>
    <p:sldId id="267" r:id="rId10"/>
    <p:sldId id="265" r:id="rId11"/>
    <p:sldId id="259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9979"/>
          </a:xfrm>
        </p:spPr>
        <p:txBody>
          <a:bodyPr/>
          <a:lstStyle/>
          <a:p>
            <a:r>
              <a:rPr lang="tr-TR" dirty="0"/>
              <a:t>MBT-303</a:t>
            </a:r>
            <a:br>
              <a:rPr lang="tr-TR" dirty="0"/>
            </a:br>
            <a:r>
              <a:rPr lang="tr-TR" dirty="0"/>
              <a:t>özel öğretim yöntemleri-ı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2100" y="4830184"/>
            <a:ext cx="9070848" cy="548639"/>
          </a:xfrm>
        </p:spPr>
        <p:txBody>
          <a:bodyPr>
            <a:normAutofit/>
          </a:bodyPr>
          <a:lstStyle/>
          <a:p>
            <a:r>
              <a:rPr lang="tr-TR" b="1" dirty="0" smtClean="0"/>
              <a:t>Hafta 6 </a:t>
            </a:r>
            <a:r>
              <a:rPr lang="tr-TR" b="1" dirty="0"/>
              <a:t>: </a:t>
            </a:r>
            <a:r>
              <a:rPr lang="tr-TR" dirty="0"/>
              <a:t>BT</a:t>
            </a:r>
            <a:r>
              <a:rPr lang="tr-TR" b="1" dirty="0"/>
              <a:t> </a:t>
            </a:r>
            <a:r>
              <a:rPr lang="tr-TR" dirty="0"/>
              <a:t>Öğretim </a:t>
            </a:r>
            <a:r>
              <a:rPr lang="tr-TR" dirty="0" smtClean="0"/>
              <a:t>Yöntemleri-1: BT İle İlgili Sözel Bilgiler ve Kavramların Öğretimi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94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7415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Kavram Öğretimi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5" y="1947135"/>
            <a:ext cx="6185647" cy="4098664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90283" y="2108499"/>
            <a:ext cx="4634752" cy="3937299"/>
          </a:xfrm>
        </p:spPr>
        <p:txBody>
          <a:bodyPr/>
          <a:lstStyle/>
          <a:p>
            <a:r>
              <a:rPr lang="tr-TR" sz="2000" dirty="0"/>
              <a:t>BT derslerinde kavram öğretimi sürecinde </a:t>
            </a:r>
            <a:r>
              <a:rPr lang="tr-TR" sz="2000" dirty="0" smtClean="0"/>
              <a:t>öğretmenler grafik düzenleyiciler kullanabilirler.</a:t>
            </a:r>
          </a:p>
          <a:p>
            <a:endParaRPr lang="tr-TR" sz="2000" dirty="0"/>
          </a:p>
          <a:p>
            <a:r>
              <a:rPr lang="tr-TR" sz="2000" dirty="0" smtClean="0"/>
              <a:t>Grafik düzenleyiciler öğretilecek ana kavramın ve bu kavramla ilişkili örnek ya da uygulamaları gösteren görsel yapılardır.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73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3477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</a:t>
            </a:r>
            <a:r>
              <a:rPr lang="tr-TR" sz="4000" dirty="0" smtClean="0"/>
              <a:t>Kavram </a:t>
            </a:r>
            <a:r>
              <a:rPr lang="tr-TR" sz="4000" dirty="0"/>
              <a:t>Öğretimi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787102" y="2425849"/>
            <a:ext cx="5301726" cy="374904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BT derslerinde kavram öğretimi sürecinde öğretmenler kavram haritalarından yararlanabilirler. </a:t>
            </a:r>
          </a:p>
          <a:p>
            <a:endParaRPr lang="tr-TR" sz="2000" dirty="0"/>
          </a:p>
          <a:p>
            <a:r>
              <a:rPr lang="tr-TR" sz="2000" dirty="0" smtClean="0"/>
              <a:t>Kavram haritaları, belirli kavramlar arası ilişkileri düzeyler biçiminde gösteren görsel yapılardır. </a:t>
            </a:r>
            <a:endParaRPr lang="tr-TR" sz="20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63" y="2226833"/>
            <a:ext cx="5314278" cy="3948056"/>
          </a:xfrm>
        </p:spPr>
      </p:pic>
    </p:spTree>
    <p:extLst>
      <p:ext uri="{BB962C8B-B14F-4D97-AF65-F5344CB8AC3E}">
        <p14:creationId xmlns:p14="http://schemas.microsoft.com/office/powerpoint/2010/main" val="28918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26808"/>
          </a:xfrm>
        </p:spPr>
        <p:txBody>
          <a:bodyPr>
            <a:noAutofit/>
          </a:bodyPr>
          <a:lstStyle/>
          <a:p>
            <a:r>
              <a:rPr lang="tr-TR" sz="4000" dirty="0"/>
              <a:t>BT Derslerinde Kavram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94851" y="2103120"/>
            <a:ext cx="5561703" cy="374904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Öğretmenler BT derslerinde kavram öğretimi sürecinde kendi hazırladıkları kavram haritaları ya da grafik düzenleyicileri kullanabilecekleri gibi, bunları öğrencilerin oluşturmasını da isteyebilirler.</a:t>
            </a:r>
          </a:p>
          <a:p>
            <a:endParaRPr lang="tr-TR" sz="2000" dirty="0"/>
          </a:p>
          <a:p>
            <a:r>
              <a:rPr lang="tr-TR" sz="2000" dirty="0" smtClean="0"/>
              <a:t>Böylece öğrencilerin zihninde öğretilmeye çalışılan kavramın nasıl bir yapıda örgütlendiğini de görmüş olurlar.</a:t>
            </a:r>
            <a:endParaRPr lang="tr-TR" sz="2000" dirty="0"/>
          </a:p>
        </p:txBody>
      </p:sp>
      <p:pic>
        <p:nvPicPr>
          <p:cNvPr id="1026" name="Picture 2" descr="in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99" y="2103120"/>
            <a:ext cx="571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1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7265"/>
          </a:xfrm>
        </p:spPr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2127" y="2103120"/>
            <a:ext cx="10574767" cy="3931920"/>
          </a:xfrm>
        </p:spPr>
        <p:txBody>
          <a:bodyPr/>
          <a:lstStyle/>
          <a:p>
            <a:r>
              <a:rPr lang="tr-TR" dirty="0" err="1"/>
              <a:t>Deryakulu</a:t>
            </a:r>
            <a:r>
              <a:rPr lang="tr-TR" dirty="0"/>
              <a:t>, D. (2006). Sözel Bilgilerin Öğretimi. (Editör: A. Şimşek). </a:t>
            </a:r>
            <a:r>
              <a:rPr lang="tr-TR" i="1" dirty="0"/>
              <a:t>İçerik Türlerine Dayalı Öğretim</a:t>
            </a:r>
            <a:r>
              <a:rPr lang="tr-TR" dirty="0"/>
              <a:t> içinde (ss.1-25). Ankara: Nobel Yayın-Dağıtım</a:t>
            </a:r>
            <a:r>
              <a:rPr lang="tr-TR" dirty="0" smtClean="0"/>
              <a:t>.</a:t>
            </a:r>
          </a:p>
          <a:p>
            <a:r>
              <a:rPr lang="nb-NO" dirty="0"/>
              <a:t>Gedizgil, Z. ve Deryakulu, D. (2008). Kavram Haritalamanın Bilgisayardan Hoşlanma ve Bilgisayar Dersine Yönelik Güdülenme Üzerindeki Etkisi. </a:t>
            </a:r>
            <a:r>
              <a:rPr lang="nb-NO" i="1" dirty="0"/>
              <a:t>Hacettepe Üniversitesi Eğitim Fakültesi Dergisi, 34, </a:t>
            </a:r>
            <a:r>
              <a:rPr lang="nb-NO" dirty="0"/>
              <a:t>106-115.</a:t>
            </a:r>
            <a:endParaRPr lang="tr-TR" dirty="0"/>
          </a:p>
          <a:p>
            <a:r>
              <a:rPr lang="tr-TR" dirty="0" err="1"/>
              <a:t>Gedizgil</a:t>
            </a:r>
            <a:r>
              <a:rPr lang="tr-TR" dirty="0"/>
              <a:t>, Z. (2006). </a:t>
            </a:r>
            <a:r>
              <a:rPr lang="tr-TR" i="1" dirty="0"/>
              <a:t>Kavram Haritalama Stratejisinin İlköğretim Öğrencilerinin Bilgisayara İlişkin Tutumları ve Bilgisayar Dersine Yönelik Güdülenmeleri Üzerindeki Etkisi.</a:t>
            </a:r>
            <a:r>
              <a:rPr lang="tr-TR" dirty="0"/>
              <a:t> Yayınlanmamış Yüksek Lisans Tezi, Ankara Üniversitesi, Eğitim Bilimleri Enstitüsü, Ankara.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27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609" y="484095"/>
            <a:ext cx="10619591" cy="731520"/>
          </a:xfrm>
        </p:spPr>
        <p:txBody>
          <a:bodyPr>
            <a:noAutofit/>
          </a:bodyPr>
          <a:lstStyle/>
          <a:p>
            <a:r>
              <a:rPr lang="tr-TR" sz="4000" dirty="0" smtClean="0"/>
              <a:t>Sözel Bilgiler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765" y="1742739"/>
            <a:ext cx="9703398" cy="453972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Sözel bilgiler; bir şeyin ne olduğunu ve niçin öyle olduğunu anlatan bilgilerdir. 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Sözel bilgi kategorisi içinde; sözcükler, listeler, tanımlar, olgular, sınıflamalar, bilimsel yasalar ve modeller, kişi, varlık, nesne, olay ve yer adları, semboller, tarihler, terimler, kategoriler, açıklamalar ve öyküler sayılabilir.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303058"/>
            <a:ext cx="5905500" cy="19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287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BT Derslerinde Sözel Bilgilerin Öğretimi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882" y="1731981"/>
            <a:ext cx="4227756" cy="4472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BT derslerinin içeriğinde de pek çok sözcük, liste, tanım, olgu, sınıflama, model, </a:t>
            </a:r>
            <a:r>
              <a:rPr lang="tr-TR" sz="2000" dirty="0"/>
              <a:t>kişi, varlık, nesne, olay ve yer adları, </a:t>
            </a:r>
            <a:r>
              <a:rPr lang="tr-TR" sz="2000" dirty="0" smtClean="0"/>
              <a:t>sembol, tarih, terim, kategori ve açıklama yer almaktadır.      </a:t>
            </a:r>
          </a:p>
          <a:p>
            <a:endParaRPr lang="tr-TR" sz="2000" dirty="0"/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39" y="1731981"/>
            <a:ext cx="6917168" cy="44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4234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Sözel Bilgilerin Öğretimi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6" y="2014195"/>
            <a:ext cx="6745045" cy="423599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22729" y="2232530"/>
            <a:ext cx="42815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BT derslerinin öğretim programlarındaki kazanımlar incelenerek ya da BT ders kitaplarında yer verilen sözlük kısımları incelenerek BT derslerinin içeriğinde bulunan sözel bilgiler ve kavramlar belirlenebilir.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715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2870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Sözel Bilgilerin Öğretimi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half" idx="1"/>
          </p:nvPr>
        </p:nvSpPr>
        <p:spPr>
          <a:xfrm>
            <a:off x="494851" y="1710466"/>
            <a:ext cx="10757648" cy="414169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Sözel bilgilerin öğretimi sürecinde öğretmenler öğrencilerin;</a:t>
            </a:r>
          </a:p>
          <a:p>
            <a:r>
              <a:rPr lang="tr-TR" sz="2000" dirty="0" smtClean="0"/>
              <a:t> dikkat odaklama ve yineleme uygulamalarını</a:t>
            </a:r>
          </a:p>
          <a:p>
            <a:r>
              <a:rPr lang="tr-TR" sz="2000" dirty="0" smtClean="0"/>
              <a:t>Bellek destekleyicileri (Görsel ve sözel)</a:t>
            </a:r>
          </a:p>
          <a:p>
            <a:r>
              <a:rPr lang="tr-TR" sz="2000" dirty="0" smtClean="0"/>
              <a:t>Öğrenme stratejilerini (Açımlama</a:t>
            </a:r>
            <a:r>
              <a:rPr lang="tr-TR" sz="2000" dirty="0"/>
              <a:t> </a:t>
            </a:r>
            <a:r>
              <a:rPr lang="tr-TR" sz="2000" dirty="0" smtClean="0"/>
              <a:t>ve düzenleme gibi) kullanmalarını özendirmelidirler.</a:t>
            </a:r>
          </a:p>
          <a:p>
            <a:endParaRPr lang="tr-TR" sz="2000" dirty="0"/>
          </a:p>
          <a:p>
            <a:r>
              <a:rPr lang="tr-TR" sz="2000" dirty="0"/>
              <a:t>Sözel bilgilerin öğretimi sürecinde </a:t>
            </a:r>
            <a:r>
              <a:rPr lang="tr-TR" sz="2000" dirty="0" smtClean="0"/>
              <a:t>öğretmenler;</a:t>
            </a:r>
          </a:p>
          <a:p>
            <a:r>
              <a:rPr lang="tr-TR" sz="2000" dirty="0" smtClean="0"/>
              <a:t>Anlatım</a:t>
            </a:r>
          </a:p>
          <a:p>
            <a:r>
              <a:rPr lang="tr-TR" sz="2000" dirty="0" smtClean="0"/>
              <a:t>Soru-Cevap</a:t>
            </a:r>
          </a:p>
          <a:p>
            <a:r>
              <a:rPr lang="tr-TR" sz="2000" dirty="0" smtClean="0"/>
              <a:t>Tartışma gibi öğretim yöntemlerinden yararlanabilirler.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5404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3477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Sözel Bilgilerin Öğretimi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94852" y="2014194"/>
            <a:ext cx="6357769" cy="3837966"/>
          </a:xfrm>
        </p:spPr>
        <p:txBody>
          <a:bodyPr>
            <a:noAutofit/>
          </a:bodyPr>
          <a:lstStyle/>
          <a:p>
            <a:r>
              <a:rPr lang="tr-TR" sz="2000" dirty="0" smtClean="0"/>
              <a:t>Sözel bilgilerin ve kavramların öğretiminde kullanılacak yaklaşımlardan biri tanımını verme ve görsellerden yararlanmadır.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Örneğin; 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Bit: bilgisayardaki en küçük bellek birimi, veri taşıyan 0 ve 1’lerin her biri olarak tanımlanabilir</a:t>
            </a:r>
          </a:p>
          <a:p>
            <a:pPr marL="0" indent="0">
              <a:buNone/>
            </a:pPr>
            <a:r>
              <a:rPr lang="tr-TR" sz="2000" dirty="0"/>
              <a:t>y</a:t>
            </a:r>
            <a:r>
              <a:rPr lang="tr-TR" sz="2000" dirty="0" smtClean="0"/>
              <a:t>a da  </a:t>
            </a:r>
          </a:p>
          <a:p>
            <a:r>
              <a:rPr lang="tr-TR" sz="2000" dirty="0" smtClean="0"/>
              <a:t>yanda verilen görseldeki gibi terimin sembol ve değeri sunulabilir.</a:t>
            </a:r>
            <a:endParaRPr lang="tr-TR" sz="20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1" y="2315408"/>
            <a:ext cx="4744124" cy="3837966"/>
          </a:xfrm>
        </p:spPr>
      </p:pic>
    </p:spTree>
    <p:extLst>
      <p:ext uri="{BB962C8B-B14F-4D97-AF65-F5344CB8AC3E}">
        <p14:creationId xmlns:p14="http://schemas.microsoft.com/office/powerpoint/2010/main" val="6911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1204"/>
          </a:xfrm>
        </p:spPr>
        <p:txBody>
          <a:bodyPr>
            <a:normAutofit/>
          </a:bodyPr>
          <a:lstStyle/>
          <a:p>
            <a:r>
              <a:rPr lang="tr-TR" sz="4000" dirty="0" smtClean="0"/>
              <a:t>Kavram Öğretimi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6824" y="1947134"/>
            <a:ext cx="10318376" cy="408790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Kavramlar, benzer özellikleri taşıyan varlık, nesne, düşünce ya da durumların ortak özelliğin adı altında sınıflanmasını niteler. </a:t>
            </a:r>
          </a:p>
          <a:p>
            <a:endParaRPr lang="tr-TR" sz="2000" dirty="0"/>
          </a:p>
          <a:p>
            <a:r>
              <a:rPr lang="tr-TR" sz="2000" dirty="0" smtClean="0"/>
              <a:t>Kavram öğretiminde izlenecek en genel yaklaşım;</a:t>
            </a:r>
          </a:p>
          <a:p>
            <a:pPr marL="0" indent="0">
              <a:buNone/>
            </a:pPr>
            <a:r>
              <a:rPr lang="tr-TR" sz="2000" dirty="0" smtClean="0"/>
              <a:t>	Kavramın tanımlanması,</a:t>
            </a:r>
          </a:p>
          <a:p>
            <a:pPr marL="0" indent="0">
              <a:buNone/>
            </a:pPr>
            <a:r>
              <a:rPr lang="tr-TR" sz="2000" dirty="0" smtClean="0"/>
              <a:t>	Örneklerin ve örnek olmayanların birbirinden ayırt edilmesi, ve</a:t>
            </a:r>
          </a:p>
          <a:p>
            <a:pPr marL="0" indent="0">
              <a:buNone/>
            </a:pPr>
            <a:r>
              <a:rPr lang="tr-TR" sz="2000" dirty="0" smtClean="0"/>
              <a:t>	Kavrama uygun genellemelerin yapılmasının sağlanmasıdır.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380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41064"/>
            <a:ext cx="10058400" cy="785309"/>
          </a:xfrm>
        </p:spPr>
        <p:txBody>
          <a:bodyPr>
            <a:normAutofit/>
          </a:bodyPr>
          <a:lstStyle/>
          <a:p>
            <a:r>
              <a:rPr lang="tr-TR" sz="4000" dirty="0"/>
              <a:t>Kavram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096" y="1495313"/>
            <a:ext cx="10286104" cy="4539727"/>
          </a:xfrm>
        </p:spPr>
        <p:txBody>
          <a:bodyPr/>
          <a:lstStyle/>
          <a:p>
            <a:r>
              <a:rPr lang="tr-TR" sz="2000" dirty="0" smtClean="0"/>
              <a:t>Daha önce de belirtildiği gibi sahip oldukları ortak özellikler nedeniyle aynı sınıf, grup ya da kategoride sayılan örnekler (varlık, nesne, düşünce ya da durum) bir kavram meydana getirmektedir.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sz="2000" dirty="0" smtClean="0"/>
              <a:t>BT derslerinde de öğrencilere kazandırılması gereken pek çok kavram söz konusudur.</a:t>
            </a:r>
          </a:p>
          <a:p>
            <a:pPr marL="0" indent="0">
              <a:buNone/>
            </a:pPr>
            <a:r>
              <a:rPr lang="tr-TR" sz="2000" dirty="0" smtClean="0"/>
              <a:t>Örneğin; </a:t>
            </a:r>
          </a:p>
          <a:p>
            <a:pPr lvl="4"/>
            <a:r>
              <a:rPr lang="tr-TR" sz="2000" dirty="0" smtClean="0"/>
              <a:t>Veri</a:t>
            </a:r>
          </a:p>
          <a:p>
            <a:pPr lvl="4"/>
            <a:r>
              <a:rPr lang="tr-TR" sz="2000" dirty="0" smtClean="0"/>
              <a:t>Sosyal ağlar</a:t>
            </a:r>
          </a:p>
          <a:p>
            <a:pPr lvl="4"/>
            <a:r>
              <a:rPr lang="tr-TR" sz="2000" dirty="0" smtClean="0"/>
              <a:t>Yapay zeka gibi.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35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9081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Kavram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Kavram öğretimi </a:t>
            </a:r>
            <a:r>
              <a:rPr lang="tr-TR" sz="2000" dirty="0"/>
              <a:t>sürecinde öğretmenler;</a:t>
            </a:r>
          </a:p>
          <a:p>
            <a:r>
              <a:rPr lang="tr-TR" sz="2000" dirty="0"/>
              <a:t>Anlatım</a:t>
            </a:r>
          </a:p>
          <a:p>
            <a:r>
              <a:rPr lang="tr-TR" sz="2000" dirty="0"/>
              <a:t>Soru-Cevap</a:t>
            </a:r>
          </a:p>
          <a:p>
            <a:r>
              <a:rPr lang="tr-TR" sz="2000" dirty="0"/>
              <a:t>Tartışma gibi öğretim yöntemlerinden yararlanabilirler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 smtClean="0"/>
              <a:t>Bunun yanı sıra görselleştirme teknikleri ile kavram öğretimini kolaylaştırabilirler.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3290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TM03457510[[fn=Sabun]]</Template>
  <TotalTime>168</TotalTime>
  <Words>568</Words>
  <Application>Microsoft Office PowerPoint</Application>
  <PresentationFormat>Geniş ekran</PresentationFormat>
  <Paragraphs>66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Sabun</vt:lpstr>
      <vt:lpstr>MBT-303 özel öğretim yöntemleri-ı</vt:lpstr>
      <vt:lpstr>Sözel Bilgiler</vt:lpstr>
      <vt:lpstr>BT Derslerinde Sözel Bilgilerin Öğretimi</vt:lpstr>
      <vt:lpstr>BT Derslerinde Sözel Bilgilerin Öğretimi</vt:lpstr>
      <vt:lpstr>BT Derslerinde Sözel Bilgilerin Öğretimi</vt:lpstr>
      <vt:lpstr>BT Derslerinde Sözel Bilgilerin Öğretimi</vt:lpstr>
      <vt:lpstr>Kavram Öğretimi</vt:lpstr>
      <vt:lpstr>Kavram Öğretimi</vt:lpstr>
      <vt:lpstr>BT Derslerinde Kavram Öğretimi</vt:lpstr>
      <vt:lpstr>BT Derslerinde Kavram Öğretimi</vt:lpstr>
      <vt:lpstr>BT Derslerinde Kavram Öğretimi</vt:lpstr>
      <vt:lpstr>BT Derslerinde Kavram Öğretimi</vt:lpstr>
      <vt:lpstr>Kaynakça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MBT-303 özel öğretim yöntemleri-ı</dc:title>
  <dc:creator>Deniz</dc:creator>
  <cp:lastModifiedBy>Deniz</cp:lastModifiedBy>
  <cp:revision>45</cp:revision>
  <dcterms:created xsi:type="dcterms:W3CDTF">2018-01-19T10:49:19Z</dcterms:created>
  <dcterms:modified xsi:type="dcterms:W3CDTF">2018-01-26T07:55:16Z</dcterms:modified>
</cp:coreProperties>
</file>