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C99A18-1142-41AB-9549-6AC40A2B1347}" type="datetimeFigureOut">
              <a:rPr lang="tr-TR" smtClean="0"/>
              <a:pPr/>
              <a:t>29.01.2018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470138-0013-41E9-B2EC-17E64BCA34C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B4038F9-CDC2-40F3-B9EF-65219A4B33CC}"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9CF5C1A-1FB3-4290-B027-A9C2711B61F6}"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2C0DFE0-5739-4D0E-8D20-C175E5E57368}"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55600C6-A161-4D00-8EFF-9E5845C816FE}"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4102B31-3391-4532-BCA6-B85DE5F4926C}" type="datetime1">
              <a:rPr lang="tr-TR" smtClean="0"/>
              <a:pPr/>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759C699-4206-49B1-89B4-7B654A1DF118}"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2A7F0D8-8943-490A-8F3C-BE604D406064}" type="datetime1">
              <a:rPr lang="tr-TR" smtClean="0"/>
              <a:pPr/>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C88B36E-B57C-45DD-A12D-265AC3B6297E}" type="datetime1">
              <a:rPr lang="tr-TR" smtClean="0"/>
              <a:pPr/>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3E0947B-C6CE-4B83-BBFC-6B03BBB9C7D7}" type="datetime1">
              <a:rPr lang="tr-TR" smtClean="0"/>
              <a:pPr/>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F01F58F-93D0-4A50-B38B-36A6FD0E9DD5}"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4D65540-8E1F-462C-91FE-C19401B9B734}" type="datetime1">
              <a:rPr lang="tr-TR" smtClean="0"/>
              <a:pPr/>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B22BF00-AB5A-4FAA-823A-BE34AB677FC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DD9C0-CEB5-4006-BD97-E8ACA679CE1E}" type="datetime1">
              <a:rPr lang="tr-TR" smtClean="0"/>
              <a:pPr/>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2BF00-AB5A-4FAA-823A-BE34AB677FC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85729"/>
            <a:ext cx="7772400" cy="857255"/>
          </a:xfrm>
        </p:spPr>
        <p:txBody>
          <a:bodyPr>
            <a:normAutofit fontScale="90000"/>
          </a:bodyPr>
          <a:lstStyle/>
          <a:p>
            <a:pPr algn="l"/>
            <a:r>
              <a:rPr lang="tr-TR" sz="2000" dirty="0" smtClean="0">
                <a:latin typeface="Times New Roman" pitchFamily="18" charset="0"/>
                <a:cs typeface="Times New Roman" pitchFamily="18" charset="0"/>
              </a:rPr>
              <a:t>ÜNİTE: 5</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TÜRK DİN MÛSİKÎSİNDE USÛLLER</a:t>
            </a:r>
            <a:endParaRPr lang="tr-TR" sz="2000"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1071546"/>
            <a:ext cx="6400800" cy="5357850"/>
          </a:xfrm>
        </p:spPr>
        <p:txBody>
          <a:bodyPr>
            <a:normAutofit/>
          </a:bodyPr>
          <a:lstStyle/>
          <a:p>
            <a:pPr algn="just"/>
            <a:r>
              <a:rPr lang="tr-TR" dirty="0" smtClean="0">
                <a:solidFill>
                  <a:schemeClr val="tx1"/>
                </a:solidFill>
                <a:latin typeface="Times New Roman" pitchFamily="18" charset="0"/>
                <a:cs typeface="Times New Roman" pitchFamily="18" charset="0"/>
              </a:rPr>
              <a:t>	</a:t>
            </a:r>
            <a:r>
              <a:rPr lang="tr-TR" sz="1600" dirty="0" err="1" smtClean="0">
                <a:solidFill>
                  <a:schemeClr val="tx1"/>
                </a:solidFill>
                <a:latin typeface="Times New Roman" pitchFamily="18" charset="0"/>
                <a:cs typeface="Times New Roman" pitchFamily="18" charset="0"/>
              </a:rPr>
              <a:t>Usûl</a:t>
            </a:r>
            <a:r>
              <a:rPr lang="tr-TR" sz="1600" dirty="0" smtClean="0">
                <a:solidFill>
                  <a:schemeClr val="tx1"/>
                </a:solidFill>
                <a:latin typeface="Times New Roman" pitchFamily="18" charset="0"/>
                <a:cs typeface="Times New Roman" pitchFamily="18" charset="0"/>
              </a:rPr>
              <a:t> </a:t>
            </a:r>
            <a:r>
              <a:rPr lang="tr-TR" sz="1600" dirty="0">
                <a:solidFill>
                  <a:schemeClr val="tx1"/>
                </a:solidFill>
                <a:latin typeface="Times New Roman" pitchFamily="18" charset="0"/>
                <a:cs typeface="Times New Roman" pitchFamily="18" charset="0"/>
              </a:rPr>
              <a:t>kuvvetleri birbirine eşit veya eşit olmayan, fakat mutlaka kuvvetli, yarı kuvvetli ve zayıf zamanlar gibi, çeşitli vuruşların sıralanmasıyla meydana gelen belli kalıplara denir. Başka bir deyişle </a:t>
            </a:r>
            <a:r>
              <a:rPr lang="tr-TR" sz="1600" dirty="0" err="1">
                <a:solidFill>
                  <a:schemeClr val="tx1"/>
                </a:solidFill>
                <a:latin typeface="Times New Roman" pitchFamily="18" charset="0"/>
                <a:cs typeface="Times New Roman" pitchFamily="18" charset="0"/>
              </a:rPr>
              <a:t>usûl</a:t>
            </a:r>
            <a:r>
              <a:rPr lang="tr-TR" sz="1600" dirty="0">
                <a:solidFill>
                  <a:schemeClr val="tx1"/>
                </a:solidFill>
                <a:latin typeface="Times New Roman" pitchFamily="18" charset="0"/>
                <a:cs typeface="Times New Roman" pitchFamily="18" charset="0"/>
              </a:rPr>
              <a:t>, zamanın kalıplaşmış halidir. </a:t>
            </a:r>
          </a:p>
          <a:p>
            <a:pPr algn="just"/>
            <a:r>
              <a:rPr lang="tr-TR" sz="1600" dirty="0">
                <a:solidFill>
                  <a:schemeClr val="tx1"/>
                </a:solidFill>
                <a:latin typeface="Times New Roman" pitchFamily="18" charset="0"/>
                <a:cs typeface="Times New Roman" pitchFamily="18" charset="0"/>
              </a:rPr>
              <a:t>	Meselâ, herhangi bir yere elimizle birincileri kuvvetli vurmak şartıyla, 1, 2, 3 - 1, 2, 3 - 1, 2, 3 diye vurursak bunu dinleyen müzikal kulağa sahip bir kimse, üçerli gruplar vurduğumuzu hemen fark eder. Çünkü zaman içindeki uygunluk, birbirini düzenli aralıklarla takip eden, kuvvetli vuruşların gelmesiyle sağlanmış olur. O halde </a:t>
            </a:r>
            <a:r>
              <a:rPr lang="tr-TR" sz="1600" dirty="0" err="1">
                <a:solidFill>
                  <a:schemeClr val="tx1"/>
                </a:solidFill>
                <a:latin typeface="Times New Roman" pitchFamily="18" charset="0"/>
                <a:cs typeface="Times New Roman" pitchFamily="18" charset="0"/>
              </a:rPr>
              <a:t>usûlde</a:t>
            </a:r>
            <a:r>
              <a:rPr lang="tr-TR" sz="1600" dirty="0">
                <a:solidFill>
                  <a:schemeClr val="tx1"/>
                </a:solidFill>
                <a:latin typeface="Times New Roman" pitchFamily="18" charset="0"/>
                <a:cs typeface="Times New Roman" pitchFamily="18" charset="0"/>
              </a:rPr>
              <a:t> dikkatimizi çeken şey, vuruşlar ile bunların kuvvetli ve zayıf oluşlarıdır. Bunu bir </a:t>
            </a:r>
            <a:r>
              <a:rPr lang="tr-TR" sz="1600" dirty="0" err="1">
                <a:solidFill>
                  <a:schemeClr val="tx1"/>
                </a:solidFill>
                <a:latin typeface="Times New Roman" pitchFamily="18" charset="0"/>
                <a:cs typeface="Times New Roman" pitchFamily="18" charset="0"/>
              </a:rPr>
              <a:t>usûl</a:t>
            </a:r>
            <a:r>
              <a:rPr lang="tr-TR" sz="1600" dirty="0">
                <a:solidFill>
                  <a:schemeClr val="tx1"/>
                </a:solidFill>
                <a:latin typeface="Times New Roman" pitchFamily="18" charset="0"/>
                <a:cs typeface="Times New Roman" pitchFamily="18" charset="0"/>
              </a:rPr>
              <a:t> üzerinde gösterelim</a:t>
            </a:r>
            <a:r>
              <a:rPr lang="tr-TR" sz="1600" dirty="0" smtClean="0">
                <a:solidFill>
                  <a:schemeClr val="tx1"/>
                </a:solidFill>
                <a:latin typeface="Times New Roman" pitchFamily="18" charset="0"/>
                <a:cs typeface="Times New Roman" pitchFamily="18" charset="0"/>
              </a:rPr>
              <a:t>.</a:t>
            </a:r>
          </a:p>
          <a:p>
            <a:pPr algn="just"/>
            <a:endParaRPr lang="tr-TR" sz="1600" dirty="0">
              <a:solidFill>
                <a:schemeClr val="tx1"/>
              </a:solidFill>
              <a:latin typeface="Times New Roman" pitchFamily="18" charset="0"/>
              <a:cs typeface="Times New Roman" pitchFamily="18" charset="0"/>
            </a:endParaRPr>
          </a:p>
          <a:p>
            <a:pPr algn="just"/>
            <a:endParaRPr lang="tr-TR" sz="1600" dirty="0" smtClean="0">
              <a:solidFill>
                <a:schemeClr val="tx1"/>
              </a:solidFill>
              <a:latin typeface="Times New Roman" pitchFamily="18" charset="0"/>
              <a:cs typeface="Times New Roman" pitchFamily="18" charset="0"/>
            </a:endParaRPr>
          </a:p>
          <a:p>
            <a:pPr algn="just"/>
            <a:endParaRPr lang="tr-TR" sz="1600" dirty="0">
              <a:solidFill>
                <a:schemeClr val="tx1"/>
              </a:solidFill>
              <a:latin typeface="Times New Roman" pitchFamily="18" charset="0"/>
              <a:cs typeface="Times New Roman" pitchFamily="18" charset="0"/>
            </a:endParaRPr>
          </a:p>
          <a:p>
            <a:pPr algn="just"/>
            <a:r>
              <a:rPr lang="tr-TR" sz="1600" dirty="0">
                <a:solidFill>
                  <a:schemeClr val="tx1"/>
                </a:solidFill>
                <a:latin typeface="Times New Roman" pitchFamily="18" charset="0"/>
                <a:cs typeface="Times New Roman" pitchFamily="18" charset="0"/>
              </a:rPr>
              <a:t>  	</a:t>
            </a:r>
            <a:endParaRPr lang="tr-TR" sz="1600" dirty="0" smtClean="0">
              <a:solidFill>
                <a:schemeClr val="tx1"/>
              </a:solidFill>
              <a:latin typeface="Times New Roman" pitchFamily="18" charset="0"/>
              <a:cs typeface="Times New Roman" pitchFamily="18" charset="0"/>
            </a:endParaRPr>
          </a:p>
          <a:p>
            <a:pPr algn="just"/>
            <a:r>
              <a:rPr lang="tr-TR" sz="1600" dirty="0">
                <a:solidFill>
                  <a:schemeClr val="tx1"/>
                </a:solidFill>
                <a:latin typeface="Times New Roman" pitchFamily="18" charset="0"/>
                <a:cs typeface="Times New Roman" pitchFamily="18" charset="0"/>
              </a:rPr>
              <a:t>	</a:t>
            </a:r>
            <a:endParaRPr lang="tr-TR" sz="1600" dirty="0" smtClean="0">
              <a:solidFill>
                <a:schemeClr val="tx1"/>
              </a:solidFill>
              <a:latin typeface="Times New Roman" pitchFamily="18" charset="0"/>
              <a:cs typeface="Times New Roman" pitchFamily="18" charset="0"/>
            </a:endParaRPr>
          </a:p>
          <a:p>
            <a:pPr algn="just"/>
            <a:r>
              <a:rPr lang="tr-TR" sz="1600" dirty="0">
                <a:solidFill>
                  <a:schemeClr val="tx1"/>
                </a:solidFill>
                <a:latin typeface="Times New Roman" pitchFamily="18" charset="0"/>
                <a:cs typeface="Times New Roman" pitchFamily="18" charset="0"/>
              </a:rPr>
              <a:t>	</a:t>
            </a:r>
            <a:endParaRPr lang="tr-TR" sz="1600" dirty="0" smtClean="0">
              <a:solidFill>
                <a:schemeClr val="tx1"/>
              </a:solidFill>
              <a:latin typeface="Times New Roman" pitchFamily="18" charset="0"/>
              <a:cs typeface="Times New Roman" pitchFamily="18" charset="0"/>
            </a:endParaRPr>
          </a:p>
          <a:p>
            <a:pPr algn="just"/>
            <a:endParaRPr lang="tr-TR" sz="2100" dirty="0">
              <a:solidFill>
                <a:schemeClr val="tx1"/>
              </a:solidFill>
              <a:latin typeface="Times New Roman" pitchFamily="18" charset="0"/>
              <a:cs typeface="Times New Roman" pitchFamily="18" charset="0"/>
            </a:endParaRPr>
          </a:p>
          <a:p>
            <a:endParaRPr lang="tr-TR" dirty="0"/>
          </a:p>
        </p:txBody>
      </p:sp>
      <p:pic>
        <p:nvPicPr>
          <p:cNvPr id="1026" name="Resim 1" descr="瘂ꪱૺ閩痽隌痽障痽"/>
          <p:cNvPicPr>
            <a:picLocks noChangeAspect="1" noChangeArrowheads="1"/>
          </p:cNvPicPr>
          <p:nvPr/>
        </p:nvPicPr>
        <p:blipFill>
          <a:blip r:embed="rId2"/>
          <a:srcRect/>
          <a:stretch>
            <a:fillRect/>
          </a:stretch>
        </p:blipFill>
        <p:spPr bwMode="auto">
          <a:xfrm>
            <a:off x="3214678" y="4643446"/>
            <a:ext cx="2419350" cy="1209675"/>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fld id="{2B22BF00-AB5A-4FAA-823A-BE34AB677FCD}" type="slidenum">
              <a:rPr lang="tr-TR" smtClean="0"/>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a:bodyPr>
          <a:lstStyle/>
          <a:p>
            <a:pPr algn="just">
              <a:buNone/>
            </a:pPr>
            <a:r>
              <a:rPr lang="tr-TR"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Kudûm</a:t>
            </a:r>
            <a:r>
              <a:rPr lang="tr-TR" sz="2000" dirty="0">
                <a:latin typeface="Times New Roman" pitchFamily="18" charset="0"/>
                <a:cs typeface="Times New Roman" pitchFamily="18" charset="0"/>
              </a:rPr>
              <a:t>, bakırdan dövülerek yapılmış, adeta iki büyük tas veya kâseyi andırır. Büyüklükleri biraz farklıdır. Açık olan ağız kısımlarına deri gerilmiştir. Deve derisi, sağlamlık ve akordu muhafaza etmesi yönüyle en makbul olanıdır. Deriler, davulda olduğu gibi iplerle gerilir. Kâselerin ağızları, büyüğü 32 cm, küçüğü 28 cm çapındadır. Yükseklikleri ise 24 cm </a:t>
            </a:r>
            <a:r>
              <a:rPr lang="tr-TR" sz="2000" dirty="0" err="1">
                <a:latin typeface="Times New Roman" pitchFamily="18" charset="0"/>
                <a:cs typeface="Times New Roman" pitchFamily="18" charset="0"/>
              </a:rPr>
              <a:t>dir</a:t>
            </a:r>
            <a:r>
              <a:rPr lang="tr-TR" sz="2000" dirty="0">
                <a:latin typeface="Times New Roman" pitchFamily="18" charset="0"/>
                <a:cs typeface="Times New Roman" pitchFamily="18" charset="0"/>
              </a:rPr>
              <a:t>. Bakırın vereceği sesteki madeniliği ortadan kaldırmak için, üzerine keçe, sünger vs. gibi maddeler sarılır ve her iki bakır tas da birer meşin kılıf içine yerleştirilir. Yerde veya bir masa üzerinde devrilmemesi için, içi keçe veya kıtıkla doldurulmuş iki meşin simit üzerine daha büyükçe olanı, çalacak olanın sağ tarafına gelecek şekilde yerleştirilir. </a:t>
            </a:r>
            <a:r>
              <a:rPr lang="tr-TR" sz="2000" dirty="0" err="1">
                <a:latin typeface="Times New Roman" pitchFamily="18" charset="0"/>
                <a:cs typeface="Times New Roman" pitchFamily="18" charset="0"/>
              </a:rPr>
              <a:t>Kudûmler</a:t>
            </a:r>
            <a:r>
              <a:rPr lang="tr-TR" sz="2000" dirty="0">
                <a:latin typeface="Times New Roman" pitchFamily="18" charset="0"/>
                <a:cs typeface="Times New Roman" pitchFamily="18" charset="0"/>
              </a:rPr>
              <a:t>, uçlarında keçe ile kaplı küçük birer topuzu bulunan ve  “</a:t>
            </a:r>
            <a:r>
              <a:rPr lang="tr-TR" sz="2000" dirty="0" err="1">
                <a:latin typeface="Times New Roman" pitchFamily="18" charset="0"/>
                <a:cs typeface="Times New Roman" pitchFamily="18" charset="0"/>
              </a:rPr>
              <a:t>Zahme</a:t>
            </a:r>
            <a:r>
              <a:rPr lang="tr-TR" sz="2000" dirty="0">
                <a:latin typeface="Times New Roman" pitchFamily="18" charset="0"/>
                <a:cs typeface="Times New Roman" pitchFamily="18" charset="0"/>
              </a:rPr>
              <a:t>” adı verilen gül ağacından yapılmış bir çift çubuk ile çalınır. </a:t>
            </a:r>
            <a:endParaRPr lang="tr-TR" sz="2000" dirty="0" smtClean="0">
              <a:latin typeface="Times New Roman" pitchFamily="18" charset="0"/>
              <a:cs typeface="Times New Roman" pitchFamily="18" charset="0"/>
            </a:endParaRPr>
          </a:p>
          <a:p>
            <a:pPr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a:t>
            </a:r>
            <a:r>
              <a:rPr lang="tr-TR" sz="2000" dirty="0" err="1">
                <a:latin typeface="Times New Roman" pitchFamily="18" charset="0"/>
                <a:cs typeface="Times New Roman" pitchFamily="18" charset="0"/>
              </a:rPr>
              <a:t>Kudûm</a:t>
            </a:r>
            <a:r>
              <a:rPr lang="tr-TR" sz="2000" dirty="0">
                <a:latin typeface="Times New Roman" pitchFamily="18" charset="0"/>
                <a:cs typeface="Times New Roman" pitchFamily="18" charset="0"/>
              </a:rPr>
              <a:t>” bir zamanlar, Mevlevî dergâhlarında en başta gelen </a:t>
            </a:r>
            <a:r>
              <a:rPr lang="tr-TR" sz="2000" dirty="0" err="1">
                <a:latin typeface="Times New Roman" pitchFamily="18" charset="0"/>
                <a:cs typeface="Times New Roman" pitchFamily="18" charset="0"/>
              </a:rPr>
              <a:t>usûl</a:t>
            </a:r>
            <a:r>
              <a:rPr lang="tr-TR" sz="2000" dirty="0">
                <a:latin typeface="Times New Roman" pitchFamily="18" charset="0"/>
                <a:cs typeface="Times New Roman" pitchFamily="18" charset="0"/>
              </a:rPr>
              <a:t> çalgısı idi. </a:t>
            </a:r>
            <a:r>
              <a:rPr lang="tr-TR" sz="2000" dirty="0" err="1">
                <a:latin typeface="Times New Roman" pitchFamily="18" charset="0"/>
                <a:cs typeface="Times New Roman" pitchFamily="18" charset="0"/>
              </a:rPr>
              <a:t>Mutrıb</a:t>
            </a:r>
            <a:r>
              <a:rPr lang="tr-TR" sz="2000" dirty="0">
                <a:latin typeface="Times New Roman" pitchFamily="18" charset="0"/>
                <a:cs typeface="Times New Roman" pitchFamily="18" charset="0"/>
              </a:rPr>
              <a:t> adı verilen nefesli, yaylı ve vurmalı çalgı grupları ile beraber 5-10 </a:t>
            </a:r>
            <a:r>
              <a:rPr lang="tr-TR" sz="2000" dirty="0" err="1">
                <a:latin typeface="Times New Roman" pitchFamily="18" charset="0"/>
                <a:cs typeface="Times New Roman" pitchFamily="18" charset="0"/>
              </a:rPr>
              <a:t>kudûm</a:t>
            </a:r>
            <a:r>
              <a:rPr lang="tr-TR" sz="2000" dirty="0">
                <a:latin typeface="Times New Roman" pitchFamily="18" charset="0"/>
                <a:cs typeface="Times New Roman" pitchFamily="18" charset="0"/>
              </a:rPr>
              <a:t> bir arada çalınırdı. Diğer tarikat tekkelerinde dahi kullanılan bu önemli çalgı, şimdi klasik </a:t>
            </a:r>
            <a:r>
              <a:rPr lang="tr-TR" sz="2000" dirty="0" err="1">
                <a:latin typeface="Times New Roman" pitchFamily="18" charset="0"/>
                <a:cs typeface="Times New Roman" pitchFamily="18" charset="0"/>
              </a:rPr>
              <a:t>mûsikî</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icrâlarında</a:t>
            </a:r>
            <a:r>
              <a:rPr lang="tr-TR" sz="2000" dirty="0">
                <a:latin typeface="Times New Roman" pitchFamily="18" charset="0"/>
                <a:cs typeface="Times New Roman" pitchFamily="18" charset="0"/>
              </a:rPr>
              <a:t> hâlâ çalınmakta ve muhafaza edilmektedir.     </a:t>
            </a:r>
          </a:p>
          <a:p>
            <a:pPr algn="just">
              <a:buNone/>
            </a:pPr>
            <a:endParaRPr lang="tr-TR" sz="2000"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a:bodyPr>
          <a:lstStyle/>
          <a:p>
            <a:pPr algn="l"/>
            <a:r>
              <a:rPr lang="tr-TR" sz="2000" dirty="0">
                <a:latin typeface="Times New Roman" pitchFamily="18" charset="0"/>
                <a:cs typeface="Times New Roman" pitchFamily="18" charset="0"/>
              </a:rPr>
              <a:t>3- BASİT USÛLLER</a:t>
            </a:r>
          </a:p>
        </p:txBody>
      </p:sp>
      <p:sp>
        <p:nvSpPr>
          <p:cNvPr id="3" name="2 İçerik Yer Tutucusu"/>
          <p:cNvSpPr>
            <a:spLocks noGrp="1"/>
          </p:cNvSpPr>
          <p:nvPr>
            <p:ph idx="1"/>
          </p:nvPr>
        </p:nvSpPr>
        <p:spPr>
          <a:xfrm>
            <a:off x="457200" y="714356"/>
            <a:ext cx="8229600" cy="5411807"/>
          </a:xfrm>
        </p:spPr>
        <p:txBody>
          <a:bodyPr>
            <a:normAutofit/>
          </a:bodyPr>
          <a:lstStyle/>
          <a:p>
            <a:pPr algn="just"/>
            <a:r>
              <a:rPr lang="tr-TR" sz="2200" dirty="0">
                <a:latin typeface="Times New Roman" pitchFamily="18" charset="0"/>
                <a:cs typeface="Times New Roman" pitchFamily="18" charset="0"/>
              </a:rPr>
              <a:t>1) NİM SOFYAN USÛLÜ (Basit </a:t>
            </a:r>
            <a:r>
              <a:rPr lang="tr-TR" sz="2200" dirty="0" err="1">
                <a:latin typeface="Times New Roman" pitchFamily="18" charset="0"/>
                <a:cs typeface="Times New Roman" pitchFamily="18" charset="0"/>
              </a:rPr>
              <a:t>Usûl</a:t>
            </a:r>
            <a:r>
              <a:rPr lang="tr-TR" sz="2200" dirty="0">
                <a:latin typeface="Times New Roman" pitchFamily="18" charset="0"/>
                <a:cs typeface="Times New Roman" pitchFamily="18" charset="0"/>
              </a:rPr>
              <a:t>)</a:t>
            </a:r>
          </a:p>
          <a:p>
            <a:pPr algn="just"/>
            <a:r>
              <a:rPr lang="tr-TR" sz="2200" dirty="0" smtClean="0">
                <a:latin typeface="Times New Roman" pitchFamily="18" charset="0"/>
                <a:cs typeface="Times New Roman" pitchFamily="18" charset="0"/>
              </a:rPr>
              <a:t>Küçük </a:t>
            </a:r>
            <a:r>
              <a:rPr lang="tr-TR" sz="2200" dirty="0" err="1">
                <a:latin typeface="Times New Roman" pitchFamily="18" charset="0"/>
                <a:cs typeface="Times New Roman" pitchFamily="18" charset="0"/>
              </a:rPr>
              <a:t>usûller</a:t>
            </a:r>
            <a:r>
              <a:rPr lang="tr-TR" sz="2200" dirty="0">
                <a:latin typeface="Times New Roman" pitchFamily="18" charset="0"/>
                <a:cs typeface="Times New Roman" pitchFamily="18" charset="0"/>
              </a:rPr>
              <a:t> arasında yer almakla beraber, birleşimi (terkibi)’</a:t>
            </a:r>
            <a:r>
              <a:rPr lang="tr-TR" sz="2200" dirty="0" err="1">
                <a:latin typeface="Times New Roman" pitchFamily="18" charset="0"/>
                <a:cs typeface="Times New Roman" pitchFamily="18" charset="0"/>
              </a:rPr>
              <a:t>nde</a:t>
            </a:r>
            <a:r>
              <a:rPr lang="tr-TR" sz="2200" dirty="0">
                <a:latin typeface="Times New Roman" pitchFamily="18" charset="0"/>
                <a:cs typeface="Times New Roman" pitchFamily="18" charset="0"/>
              </a:rPr>
              <a:t> başka bir </a:t>
            </a:r>
            <a:r>
              <a:rPr lang="tr-TR" sz="2200" dirty="0" err="1">
                <a:latin typeface="Times New Roman" pitchFamily="18" charset="0"/>
                <a:cs typeface="Times New Roman" pitchFamily="18" charset="0"/>
              </a:rPr>
              <a:t>usûl</a:t>
            </a:r>
            <a:r>
              <a:rPr lang="tr-TR" sz="2200" dirty="0">
                <a:latin typeface="Times New Roman" pitchFamily="18" charset="0"/>
                <a:cs typeface="Times New Roman" pitchFamily="18" charset="0"/>
              </a:rPr>
              <a:t> bulunmayan, bu sebeple “basit” sayılan iki </a:t>
            </a:r>
            <a:r>
              <a:rPr lang="tr-TR" sz="2200" dirty="0" err="1">
                <a:latin typeface="Times New Roman" pitchFamily="18" charset="0"/>
                <a:cs typeface="Times New Roman" pitchFamily="18" charset="0"/>
              </a:rPr>
              <a:t>usûlden</a:t>
            </a:r>
            <a:r>
              <a:rPr lang="tr-TR" sz="2200" dirty="0">
                <a:latin typeface="Times New Roman" pitchFamily="18" charset="0"/>
                <a:cs typeface="Times New Roman" pitchFamily="18" charset="0"/>
              </a:rPr>
              <a:t> birincisidir.</a:t>
            </a:r>
          </a:p>
          <a:p>
            <a:pPr algn="just"/>
            <a:r>
              <a:rPr lang="tr-TR" sz="2200" dirty="0">
                <a:latin typeface="Times New Roman" pitchFamily="18" charset="0"/>
                <a:cs typeface="Times New Roman" pitchFamily="18" charset="0"/>
              </a:rPr>
              <a:t>	</a:t>
            </a:r>
            <a:r>
              <a:rPr lang="tr-TR" sz="2200" b="1" dirty="0">
                <a:latin typeface="Times New Roman" pitchFamily="18" charset="0"/>
                <a:cs typeface="Times New Roman" pitchFamily="18" charset="0"/>
              </a:rPr>
              <a:t>a. Tarifi:</a:t>
            </a:r>
            <a:r>
              <a:rPr lang="tr-TR" sz="2200" dirty="0">
                <a:latin typeface="Times New Roman" pitchFamily="18" charset="0"/>
                <a:cs typeface="Times New Roman" pitchFamily="18" charset="0"/>
              </a:rPr>
              <a:t> İki zamanlı ve iki vuruşlu bir basit </a:t>
            </a:r>
            <a:r>
              <a:rPr lang="tr-TR" sz="2200" dirty="0" err="1">
                <a:latin typeface="Times New Roman" pitchFamily="18" charset="0"/>
                <a:cs typeface="Times New Roman" pitchFamily="18" charset="0"/>
              </a:rPr>
              <a:t>usûldür</a:t>
            </a:r>
            <a:r>
              <a:rPr lang="tr-TR" sz="2200" dirty="0">
                <a:latin typeface="Times New Roman" pitchFamily="18" charset="0"/>
                <a:cs typeface="Times New Roman" pitchFamily="18" charset="0"/>
              </a:rPr>
              <a:t>.</a:t>
            </a:r>
          </a:p>
          <a:p>
            <a:pPr algn="just"/>
            <a:r>
              <a:rPr lang="tr-TR" sz="2200" dirty="0">
                <a:latin typeface="Times New Roman" pitchFamily="18" charset="0"/>
                <a:cs typeface="Times New Roman" pitchFamily="18" charset="0"/>
              </a:rPr>
              <a:t>	</a:t>
            </a:r>
            <a:r>
              <a:rPr lang="tr-TR" sz="2200" b="1" dirty="0">
                <a:latin typeface="Times New Roman" pitchFamily="18" charset="0"/>
                <a:cs typeface="Times New Roman" pitchFamily="18" charset="0"/>
              </a:rPr>
              <a:t>b. </a:t>
            </a:r>
            <a:r>
              <a:rPr lang="tr-TR" sz="2200" b="1" dirty="0" err="1">
                <a:latin typeface="Times New Roman" pitchFamily="18" charset="0"/>
                <a:cs typeface="Times New Roman" pitchFamily="18" charset="0"/>
              </a:rPr>
              <a:t>Usûl</a:t>
            </a:r>
            <a:r>
              <a:rPr lang="tr-TR" sz="2200" b="1" dirty="0">
                <a:latin typeface="Times New Roman" pitchFamily="18" charset="0"/>
                <a:cs typeface="Times New Roman" pitchFamily="18" charset="0"/>
              </a:rPr>
              <a:t> sayısı:</a:t>
            </a:r>
            <a:r>
              <a:rPr lang="tr-TR" sz="2200" dirty="0">
                <a:latin typeface="Times New Roman" pitchFamily="18" charset="0"/>
                <a:cs typeface="Times New Roman" pitchFamily="18" charset="0"/>
              </a:rPr>
              <a:t> Birinci mertebe 2/8, ikinci mertebe 2/4’lük ile gösterilir. Birinci mertebesi pek az kullanılmıştır. 2/2’lik gösterilen üçüncü mertebesi Batı </a:t>
            </a:r>
            <a:r>
              <a:rPr lang="tr-TR" sz="2200" dirty="0" err="1">
                <a:latin typeface="Times New Roman" pitchFamily="18" charset="0"/>
                <a:cs typeface="Times New Roman" pitchFamily="18" charset="0"/>
              </a:rPr>
              <a:t>mûsikîsinin</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sebare</a:t>
            </a:r>
            <a:r>
              <a:rPr lang="tr-TR" sz="2200" dirty="0">
                <a:latin typeface="Times New Roman" pitchFamily="18" charset="0"/>
                <a:cs typeface="Times New Roman" pitchFamily="18" charset="0"/>
              </a:rPr>
              <a:t> (C </a:t>
            </a:r>
            <a:r>
              <a:rPr lang="tr-TR" sz="2200" dirty="0" err="1">
                <a:latin typeface="Times New Roman" pitchFamily="18" charset="0"/>
                <a:cs typeface="Times New Roman" pitchFamily="18" charset="0"/>
              </a:rPr>
              <a:t>barré</a:t>
            </a:r>
            <a:r>
              <a:rPr lang="tr-TR" sz="2200" dirty="0">
                <a:latin typeface="Times New Roman" pitchFamily="18" charset="0"/>
                <a:cs typeface="Times New Roman" pitchFamily="18" charset="0"/>
              </a:rPr>
              <a:t> = C)’sine tekabül eder. Aşağıdaki şekillerde kuvvetli vuruşlar (+) zayıf vuruşlar (-) ile gösterilmiştir</a:t>
            </a:r>
            <a:r>
              <a:rPr lang="tr-TR" sz="2200" dirty="0" smtClean="0">
                <a:latin typeface="Times New Roman" pitchFamily="18" charset="0"/>
                <a:cs typeface="Times New Roman" pitchFamily="18" charset="0"/>
              </a:rPr>
              <a:t>.</a:t>
            </a:r>
          </a:p>
          <a:p>
            <a:pPr algn="just"/>
            <a:r>
              <a:rPr lang="tr-TR" sz="2000" b="1" dirty="0">
                <a:latin typeface="Times New Roman" pitchFamily="18" charset="0"/>
                <a:cs typeface="Times New Roman" pitchFamily="18" charset="0"/>
              </a:rPr>
              <a:t>c. Nota İle Gösterilişi:</a:t>
            </a:r>
            <a:endParaRPr lang="tr-TR" sz="2000" dirty="0" smtClean="0">
              <a:latin typeface="Times New Roman" pitchFamily="18" charset="0"/>
              <a:cs typeface="Times New Roman" pitchFamily="18" charset="0"/>
            </a:endParaRPr>
          </a:p>
          <a:p>
            <a:pPr algn="just">
              <a:buNone/>
            </a:pPr>
            <a:endParaRPr lang="tr-TR" sz="2200"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11</a:t>
            </a:fld>
            <a:endParaRPr lang="tr-TR"/>
          </a:p>
        </p:txBody>
      </p:sp>
      <p:pic>
        <p:nvPicPr>
          <p:cNvPr id="7170" name="Resim 11" descr="睥澸閩睠隌睠障睠"/>
          <p:cNvPicPr>
            <a:picLocks noChangeAspect="1" noChangeArrowheads="1"/>
          </p:cNvPicPr>
          <p:nvPr/>
        </p:nvPicPr>
        <p:blipFill>
          <a:blip r:embed="rId2"/>
          <a:srcRect/>
          <a:stretch>
            <a:fillRect/>
          </a:stretch>
        </p:blipFill>
        <p:spPr bwMode="auto">
          <a:xfrm>
            <a:off x="2928926" y="4857760"/>
            <a:ext cx="3371850" cy="13335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buNone/>
            </a:pPr>
            <a:r>
              <a:rPr lang="tr-TR" sz="2000" b="1" dirty="0">
                <a:latin typeface="Times New Roman" pitchFamily="18" charset="0"/>
                <a:cs typeface="Times New Roman" pitchFamily="18" charset="0"/>
              </a:rPr>
              <a:t>d. Sayı ile gösterilişi</a:t>
            </a:r>
            <a:r>
              <a:rPr lang="tr-TR" sz="2000" b="1" dirty="0" smtClean="0">
                <a:latin typeface="Times New Roman" pitchFamily="18" charset="0"/>
                <a:cs typeface="Times New Roman" pitchFamily="18" charset="0"/>
              </a:rPr>
              <a:t>:</a:t>
            </a:r>
          </a:p>
          <a:p>
            <a:pPr algn="ctr">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Düm</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Tek       </a:t>
            </a:r>
          </a:p>
          <a:p>
            <a:r>
              <a:rPr lang="tr-TR" sz="2000" dirty="0">
                <a:latin typeface="Times New Roman" pitchFamily="18" charset="0"/>
                <a:cs typeface="Times New Roman" pitchFamily="18" charset="0"/>
              </a:rPr>
              <a:t>                                                      --------- =  --------- = 2</a:t>
            </a:r>
          </a:p>
          <a:p>
            <a:r>
              <a:rPr lang="tr-TR" sz="2000" dirty="0">
                <a:latin typeface="Times New Roman" pitchFamily="18" charset="0"/>
                <a:cs typeface="Times New Roman" pitchFamily="18" charset="0"/>
              </a:rPr>
              <a:t>                                                            1               </a:t>
            </a:r>
            <a:r>
              <a:rPr lang="tr-TR" sz="2000" dirty="0" smtClean="0">
                <a:latin typeface="Times New Roman" pitchFamily="18" charset="0"/>
                <a:cs typeface="Times New Roman" pitchFamily="18" charset="0"/>
              </a:rPr>
              <a:t>1</a:t>
            </a:r>
          </a:p>
          <a:p>
            <a:pPr>
              <a:buNone/>
            </a:pPr>
            <a:r>
              <a:rPr lang="tr-TR" sz="2000" b="1" dirty="0">
                <a:latin typeface="Times New Roman" pitchFamily="18" charset="0"/>
                <a:cs typeface="Times New Roman" pitchFamily="18" charset="0"/>
              </a:rPr>
              <a:t>e. Çizerek gösterilişi</a:t>
            </a:r>
            <a:r>
              <a:rPr lang="tr-TR" sz="2000" b="1" dirty="0" smtClean="0">
                <a:latin typeface="Times New Roman" pitchFamily="18" charset="0"/>
                <a:cs typeface="Times New Roman" pitchFamily="18" charset="0"/>
              </a:rPr>
              <a:t>:</a:t>
            </a:r>
          </a:p>
          <a:p>
            <a:pPr>
              <a:buNone/>
            </a:pPr>
            <a:endParaRPr lang="tr-TR" sz="2000" b="1" dirty="0">
              <a:latin typeface="Times New Roman" pitchFamily="18" charset="0"/>
              <a:cs typeface="Times New Roman" pitchFamily="18" charset="0"/>
            </a:endParaRPr>
          </a:p>
          <a:p>
            <a:pPr>
              <a:buNone/>
            </a:pPr>
            <a:endParaRPr lang="tr-TR" sz="2000" b="1" dirty="0" smtClean="0">
              <a:latin typeface="Times New Roman" pitchFamily="18" charset="0"/>
              <a:cs typeface="Times New Roman" pitchFamily="18" charset="0"/>
            </a:endParaRPr>
          </a:p>
          <a:p>
            <a:pPr>
              <a:buNone/>
            </a:pPr>
            <a:endParaRPr lang="tr-TR" sz="2000" b="1" dirty="0">
              <a:latin typeface="Times New Roman" pitchFamily="18" charset="0"/>
              <a:cs typeface="Times New Roman" pitchFamily="18" charset="0"/>
            </a:endParaRPr>
          </a:p>
          <a:p>
            <a:pPr>
              <a:buNone/>
            </a:pPr>
            <a:endParaRPr lang="tr-TR" sz="2000" b="1"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   Her </a:t>
            </a:r>
            <a:r>
              <a:rPr lang="tr-TR" sz="2000" dirty="0">
                <a:latin typeface="Times New Roman" pitchFamily="18" charset="0"/>
                <a:cs typeface="Times New Roman" pitchFamily="18" charset="0"/>
              </a:rPr>
              <a:t>vuruş, ayağın iki defa indirilip kaldırılması ile yapılır.</a:t>
            </a:r>
          </a:p>
          <a:p>
            <a:pPr>
              <a:buNone/>
            </a:pPr>
            <a:endParaRPr lang="tr-TR" sz="2000" dirty="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b="1"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2B22BF00-AB5A-4FAA-823A-BE34AB677FCD}" type="slidenum">
              <a:rPr lang="tr-TR" smtClean="0"/>
              <a:pPr/>
              <a:t>12</a:t>
            </a:fld>
            <a:endParaRPr lang="tr-TR"/>
          </a:p>
        </p:txBody>
      </p:sp>
      <p:pic>
        <p:nvPicPr>
          <p:cNvPr id="8194" name="Resim 12" descr="ü"/>
          <p:cNvPicPr>
            <a:picLocks noChangeAspect="1" noChangeArrowheads="1"/>
          </p:cNvPicPr>
          <p:nvPr/>
        </p:nvPicPr>
        <p:blipFill>
          <a:blip r:embed="rId2"/>
          <a:srcRect/>
          <a:stretch>
            <a:fillRect/>
          </a:stretch>
        </p:blipFill>
        <p:spPr bwMode="auto">
          <a:xfrm>
            <a:off x="785786" y="2357430"/>
            <a:ext cx="1276350" cy="10096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buNone/>
            </a:pPr>
            <a:r>
              <a:rPr lang="tr-TR" sz="2000" b="1" dirty="0" smtClean="0">
                <a:latin typeface="Times New Roman" pitchFamily="18" charset="0"/>
                <a:cs typeface="Times New Roman" pitchFamily="18" charset="0"/>
              </a:rPr>
              <a:t>	f</a:t>
            </a:r>
            <a:r>
              <a:rPr lang="tr-TR" sz="2000" b="1" dirty="0">
                <a:latin typeface="Times New Roman" pitchFamily="18" charset="0"/>
                <a:cs typeface="Times New Roman" pitchFamily="18" charset="0"/>
              </a:rPr>
              <a:t>. Kullanıldığı yerler:</a:t>
            </a:r>
            <a:endParaRPr lang="tr-TR" sz="2000" dirty="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Oyun </a:t>
            </a:r>
            <a:r>
              <a:rPr lang="tr-TR" sz="2000" dirty="0">
                <a:latin typeface="Times New Roman" pitchFamily="18" charset="0"/>
                <a:cs typeface="Times New Roman" pitchFamily="18" charset="0"/>
              </a:rPr>
              <a:t>havaları ile marşlarda, türkülerde kullanılmıştır. İlâhi ve şarkılarda ise </a:t>
            </a:r>
            <a:r>
              <a:rPr lang="tr-TR" sz="2000" dirty="0" smtClean="0">
                <a:latin typeface="Times New Roman" pitchFamily="18" charset="0"/>
                <a:cs typeface="Times New Roman" pitchFamily="18" charset="0"/>
              </a:rPr>
              <a:t>az kullanılmıştır.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2</a:t>
            </a:r>
            <a:r>
              <a:rPr lang="tr-TR" sz="2000" dirty="0">
                <a:latin typeface="Times New Roman" pitchFamily="18" charset="0"/>
                <a:cs typeface="Times New Roman" pitchFamily="18" charset="0"/>
              </a:rPr>
              <a:t>) SEMAÎ USÛLÜ (Basit </a:t>
            </a:r>
            <a:r>
              <a:rPr lang="tr-TR" sz="2000" dirty="0" err="1">
                <a:latin typeface="Times New Roman" pitchFamily="18" charset="0"/>
                <a:cs typeface="Times New Roman" pitchFamily="18" charset="0"/>
              </a:rPr>
              <a:t>Usûl</a:t>
            </a:r>
            <a:r>
              <a:rPr lang="tr-TR" sz="2000" dirty="0" smtClean="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	</a:t>
            </a:r>
            <a:r>
              <a:rPr lang="tr-TR" sz="1600" dirty="0">
                <a:latin typeface="Times New Roman" pitchFamily="18" charset="0"/>
                <a:cs typeface="Times New Roman" pitchFamily="18" charset="0"/>
              </a:rPr>
              <a:t>Bu </a:t>
            </a:r>
            <a:r>
              <a:rPr lang="tr-TR" sz="1600" dirty="0" err="1">
                <a:latin typeface="Times New Roman" pitchFamily="18" charset="0"/>
                <a:cs typeface="Times New Roman" pitchFamily="18" charset="0"/>
              </a:rPr>
              <a:t>usûl</a:t>
            </a:r>
            <a:r>
              <a:rPr lang="tr-TR" sz="1600" dirty="0">
                <a:latin typeface="Times New Roman" pitchFamily="18" charset="0"/>
                <a:cs typeface="Times New Roman" pitchFamily="18" charset="0"/>
              </a:rPr>
              <a:t> de “Küçük </a:t>
            </a:r>
            <a:r>
              <a:rPr lang="tr-TR" sz="1600" dirty="0" err="1">
                <a:latin typeface="Times New Roman" pitchFamily="18" charset="0"/>
                <a:cs typeface="Times New Roman" pitchFamily="18" charset="0"/>
              </a:rPr>
              <a:t>usûller</a:t>
            </a:r>
            <a:r>
              <a:rPr lang="tr-TR" sz="1600" dirty="0">
                <a:latin typeface="Times New Roman" pitchFamily="18" charset="0"/>
                <a:cs typeface="Times New Roman" pitchFamily="18" charset="0"/>
              </a:rPr>
              <a:t>” arasında bulunmakla beraber, terkibinde (birleşiminde) başka bir </a:t>
            </a:r>
            <a:r>
              <a:rPr lang="tr-TR" sz="1600" dirty="0" err="1">
                <a:latin typeface="Times New Roman" pitchFamily="18" charset="0"/>
                <a:cs typeface="Times New Roman" pitchFamily="18" charset="0"/>
              </a:rPr>
              <a:t>usûl</a:t>
            </a:r>
            <a:r>
              <a:rPr lang="tr-TR" sz="1600" dirty="0">
                <a:latin typeface="Times New Roman" pitchFamily="18" charset="0"/>
                <a:cs typeface="Times New Roman" pitchFamily="18" charset="0"/>
              </a:rPr>
              <a:t> bulunmayışı itibariyle “basit” sayılan ikinci </a:t>
            </a:r>
            <a:r>
              <a:rPr lang="tr-TR" sz="1600" dirty="0" err="1">
                <a:latin typeface="Times New Roman" pitchFamily="18" charset="0"/>
                <a:cs typeface="Times New Roman" pitchFamily="18" charset="0"/>
              </a:rPr>
              <a:t>usûlümüzdür</a:t>
            </a:r>
            <a:r>
              <a:rPr lang="tr-TR" sz="1600" dirty="0">
                <a:latin typeface="Times New Roman" pitchFamily="18" charset="0"/>
                <a:cs typeface="Times New Roman" pitchFamily="18" charset="0"/>
              </a:rPr>
              <a:t>.</a:t>
            </a:r>
          </a:p>
          <a:p>
            <a:pPr algn="just"/>
            <a:r>
              <a:rPr lang="tr-TR" sz="1600" dirty="0">
                <a:latin typeface="Times New Roman" pitchFamily="18" charset="0"/>
                <a:cs typeface="Times New Roman" pitchFamily="18" charset="0"/>
              </a:rPr>
              <a:t>	</a:t>
            </a:r>
            <a:r>
              <a:rPr lang="tr-TR" sz="1600" b="1" dirty="0">
                <a:latin typeface="Times New Roman" pitchFamily="18" charset="0"/>
                <a:cs typeface="Times New Roman" pitchFamily="18" charset="0"/>
              </a:rPr>
              <a:t>a. Tarifi:</a:t>
            </a:r>
            <a:r>
              <a:rPr lang="tr-TR" sz="1600" dirty="0">
                <a:latin typeface="Times New Roman" pitchFamily="18" charset="0"/>
                <a:cs typeface="Times New Roman" pitchFamily="18" charset="0"/>
              </a:rPr>
              <a:t> Üç zamanlı ve üç vuruşlu bir basit </a:t>
            </a:r>
            <a:r>
              <a:rPr lang="tr-TR" sz="1600" dirty="0" err="1">
                <a:latin typeface="Times New Roman" pitchFamily="18" charset="0"/>
                <a:cs typeface="Times New Roman" pitchFamily="18" charset="0"/>
              </a:rPr>
              <a:t>usûldür</a:t>
            </a:r>
            <a:r>
              <a:rPr lang="tr-TR" sz="1600" dirty="0">
                <a:latin typeface="Times New Roman" pitchFamily="18" charset="0"/>
                <a:cs typeface="Times New Roman" pitchFamily="18" charset="0"/>
              </a:rPr>
              <a:t>.</a:t>
            </a:r>
          </a:p>
          <a:p>
            <a:pPr algn="just"/>
            <a:r>
              <a:rPr lang="tr-TR" sz="1600" dirty="0">
                <a:latin typeface="Times New Roman" pitchFamily="18" charset="0"/>
                <a:cs typeface="Times New Roman" pitchFamily="18" charset="0"/>
              </a:rPr>
              <a:t>	</a:t>
            </a:r>
            <a:r>
              <a:rPr lang="tr-TR" sz="1600" b="1" dirty="0" smtClean="0">
                <a:latin typeface="Times New Roman" pitchFamily="18" charset="0"/>
                <a:cs typeface="Times New Roman" pitchFamily="18" charset="0"/>
              </a:rPr>
              <a:t>b. </a:t>
            </a:r>
            <a:r>
              <a:rPr lang="tr-TR" sz="1600" b="1" dirty="0" err="1" smtClean="0">
                <a:latin typeface="Times New Roman" pitchFamily="18" charset="0"/>
                <a:cs typeface="Times New Roman" pitchFamily="18" charset="0"/>
              </a:rPr>
              <a:t>Usûl</a:t>
            </a:r>
            <a:r>
              <a:rPr lang="tr-TR" sz="1600" b="1" dirty="0" smtClean="0">
                <a:latin typeface="Times New Roman" pitchFamily="18" charset="0"/>
                <a:cs typeface="Times New Roman" pitchFamily="18" charset="0"/>
              </a:rPr>
              <a:t> </a:t>
            </a:r>
            <a:r>
              <a:rPr lang="tr-TR" sz="1600" b="1" dirty="0">
                <a:latin typeface="Times New Roman" pitchFamily="18" charset="0"/>
                <a:cs typeface="Times New Roman" pitchFamily="18" charset="0"/>
              </a:rPr>
              <a:t>sayısı:</a:t>
            </a:r>
            <a:r>
              <a:rPr lang="tr-TR" sz="1600" dirty="0">
                <a:latin typeface="Times New Roman" pitchFamily="18" charset="0"/>
                <a:cs typeface="Times New Roman" pitchFamily="18" charset="0"/>
              </a:rPr>
              <a:t> Birinci mertebe 3/8, ikinci mertebe 3/4, üçüncü mertebe de 3/2’lik olarak kullanılmıştır. Bunlardan en çok kullanılanı ise 3/4 mertebesidir.</a:t>
            </a:r>
          </a:p>
          <a:p>
            <a:pPr algn="just"/>
            <a:r>
              <a:rPr lang="tr-TR" sz="1600" dirty="0">
                <a:latin typeface="Times New Roman" pitchFamily="18" charset="0"/>
                <a:cs typeface="Times New Roman" pitchFamily="18" charset="0"/>
              </a:rPr>
              <a:t>	</a:t>
            </a:r>
            <a:r>
              <a:rPr lang="tr-TR" sz="1600" b="1" dirty="0" smtClean="0">
                <a:latin typeface="Times New Roman" pitchFamily="18" charset="0"/>
                <a:cs typeface="Times New Roman" pitchFamily="18" charset="0"/>
              </a:rPr>
              <a:t>c</a:t>
            </a:r>
            <a:r>
              <a:rPr lang="tr-TR" sz="1600" b="1" dirty="0">
                <a:latin typeface="Times New Roman" pitchFamily="18" charset="0"/>
                <a:cs typeface="Times New Roman" pitchFamily="18" charset="0"/>
              </a:rPr>
              <a:t>. Nota ile gösterilişi</a:t>
            </a:r>
            <a:r>
              <a:rPr lang="tr-TR" sz="1600" b="1" dirty="0" smtClean="0">
                <a:latin typeface="Times New Roman" pitchFamily="18" charset="0"/>
                <a:cs typeface="Times New Roman" pitchFamily="18" charset="0"/>
              </a:rPr>
              <a:t>:</a:t>
            </a:r>
          </a:p>
          <a:p>
            <a:pPr algn="just"/>
            <a:endParaRPr lang="tr-TR" sz="2000" dirty="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13</a:t>
            </a:fld>
            <a:endParaRPr lang="tr-TR"/>
          </a:p>
        </p:txBody>
      </p:sp>
      <p:pic>
        <p:nvPicPr>
          <p:cNvPr id="9218" name="Resim 13" descr="睥澸閩睠隌睠障睠"/>
          <p:cNvPicPr>
            <a:picLocks noChangeAspect="1" noChangeArrowheads="1"/>
          </p:cNvPicPr>
          <p:nvPr/>
        </p:nvPicPr>
        <p:blipFill>
          <a:blip r:embed="rId2"/>
          <a:srcRect/>
          <a:stretch>
            <a:fillRect/>
          </a:stretch>
        </p:blipFill>
        <p:spPr bwMode="auto">
          <a:xfrm>
            <a:off x="3071802" y="4500570"/>
            <a:ext cx="3009900" cy="10191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	</a:t>
            </a:r>
            <a:r>
              <a:rPr lang="tr-TR" sz="2000" b="1" dirty="0">
                <a:latin typeface="Times New Roman" pitchFamily="18" charset="0"/>
                <a:cs typeface="Times New Roman" pitchFamily="18" charset="0"/>
              </a:rPr>
              <a:t>d. Sayı ile gösterilişi</a:t>
            </a:r>
            <a:r>
              <a:rPr lang="tr-TR" sz="2000" b="1" dirty="0" smtClean="0">
                <a:latin typeface="Times New Roman" pitchFamily="18" charset="0"/>
                <a:cs typeface="Times New Roman" pitchFamily="18" charset="0"/>
              </a:rPr>
              <a:t>:</a:t>
            </a:r>
          </a:p>
          <a:p>
            <a:endParaRPr lang="tr-TR" sz="2000" dirty="0">
              <a:latin typeface="Times New Roman" pitchFamily="18" charset="0"/>
              <a:cs typeface="Times New Roman" pitchFamily="18" charset="0"/>
            </a:endParaRPr>
          </a:p>
          <a:p>
            <a:r>
              <a:rPr lang="tr-TR" sz="2000" b="1" dirty="0">
                <a:latin typeface="Times New Roman" pitchFamily="18" charset="0"/>
                <a:cs typeface="Times New Roman" pitchFamily="18" charset="0"/>
              </a:rPr>
              <a:t> </a:t>
            </a:r>
            <a:endParaRPr lang="tr-TR" sz="2000" dirty="0">
              <a:latin typeface="Times New Roman" pitchFamily="18" charset="0"/>
              <a:cs typeface="Times New Roman" pitchFamily="18" charset="0"/>
            </a:endParaRPr>
          </a:p>
          <a:p>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a:p>
            <a:r>
              <a:rPr lang="tr-TR" sz="2000" dirty="0">
                <a:latin typeface="Times New Roman" pitchFamily="18" charset="0"/>
                <a:cs typeface="Times New Roman" pitchFamily="18" charset="0"/>
              </a:rPr>
              <a:t> 	</a:t>
            </a:r>
            <a:r>
              <a:rPr lang="tr-TR" sz="2000" b="1" dirty="0" smtClean="0">
                <a:latin typeface="Times New Roman" pitchFamily="18" charset="0"/>
                <a:cs typeface="Times New Roman" pitchFamily="18" charset="0"/>
              </a:rPr>
              <a:t>e</a:t>
            </a:r>
            <a:r>
              <a:rPr lang="tr-TR" sz="2000" b="1" dirty="0">
                <a:latin typeface="Times New Roman" pitchFamily="18" charset="0"/>
                <a:cs typeface="Times New Roman" pitchFamily="18" charset="0"/>
              </a:rPr>
              <a:t>. Çizerek </a:t>
            </a:r>
            <a:r>
              <a:rPr lang="tr-TR" sz="2000" b="1" dirty="0" smtClean="0">
                <a:latin typeface="Times New Roman" pitchFamily="18" charset="0"/>
                <a:cs typeface="Times New Roman" pitchFamily="18" charset="0"/>
              </a:rPr>
              <a:t>Gösterilişi</a:t>
            </a:r>
          </a:p>
          <a:p>
            <a:endParaRPr lang="tr-TR" sz="2000" b="1" dirty="0">
              <a:latin typeface="Times New Roman" pitchFamily="18" charset="0"/>
              <a:cs typeface="Times New Roman" pitchFamily="18" charset="0"/>
            </a:endParaRPr>
          </a:p>
          <a:p>
            <a:endParaRPr lang="tr-TR" sz="2000" b="1" dirty="0" smtClean="0">
              <a:latin typeface="Times New Roman" pitchFamily="18" charset="0"/>
              <a:cs typeface="Times New Roman" pitchFamily="18" charset="0"/>
            </a:endParaRPr>
          </a:p>
          <a:p>
            <a:endParaRPr lang="tr-TR" sz="2000" b="1" dirty="0">
              <a:latin typeface="Times New Roman" pitchFamily="18" charset="0"/>
              <a:cs typeface="Times New Roman" pitchFamily="18" charset="0"/>
            </a:endParaRPr>
          </a:p>
          <a:p>
            <a:endParaRPr lang="tr-TR" sz="2000" b="1" dirty="0" smtClean="0">
              <a:latin typeface="Times New Roman" pitchFamily="18" charset="0"/>
              <a:cs typeface="Times New Roman" pitchFamily="18" charset="0"/>
            </a:endParaRPr>
          </a:p>
          <a:p>
            <a:pPr>
              <a:buNone/>
            </a:pPr>
            <a:r>
              <a:rPr lang="tr-TR" sz="2000" dirty="0" smtClean="0"/>
              <a:t>                </a:t>
            </a:r>
          </a:p>
          <a:p>
            <a:pPr>
              <a:buNone/>
            </a:pPr>
            <a:r>
              <a:rPr lang="tr-TR" sz="2000" dirty="0" smtClean="0"/>
              <a:t> </a:t>
            </a:r>
          </a:p>
          <a:p>
            <a:pPr>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Her </a:t>
            </a:r>
            <a:r>
              <a:rPr lang="tr-TR" sz="2000" dirty="0" err="1">
                <a:latin typeface="Times New Roman" pitchFamily="18" charset="0"/>
                <a:cs typeface="Times New Roman" pitchFamily="18" charset="0"/>
              </a:rPr>
              <a:t>usûl</a:t>
            </a:r>
            <a:r>
              <a:rPr lang="tr-TR" sz="2000" dirty="0">
                <a:latin typeface="Times New Roman" pitchFamily="18" charset="0"/>
                <a:cs typeface="Times New Roman" pitchFamily="18" charset="0"/>
              </a:rPr>
              <a:t>, ayağın üç defa indirilip kaldırılması ile yapılır</a:t>
            </a:r>
            <a:r>
              <a:rPr lang="tr-TR" sz="2000" dirty="0" smtClean="0">
                <a:latin typeface="Times New Roman" pitchFamily="18" charset="0"/>
                <a:cs typeface="Times New Roman" pitchFamily="18" charset="0"/>
              </a:rPr>
              <a:t>.</a:t>
            </a:r>
            <a:r>
              <a:rPr lang="tr-TR" sz="2000" dirty="0">
                <a:latin typeface="Times New Roman" pitchFamily="18" charset="0"/>
                <a:cs typeface="Times New Roman" pitchFamily="18" charset="0"/>
              </a:rPr>
              <a:t> </a:t>
            </a:r>
          </a:p>
          <a:p>
            <a:r>
              <a:rPr lang="tr-TR" sz="2000" dirty="0">
                <a:latin typeface="Times New Roman" pitchFamily="18" charset="0"/>
                <a:cs typeface="Times New Roman" pitchFamily="18" charset="0"/>
              </a:rPr>
              <a:t>	Yukarıdaki bu iki basit </a:t>
            </a:r>
            <a:r>
              <a:rPr lang="tr-TR" sz="2000" dirty="0" err="1">
                <a:latin typeface="Times New Roman" pitchFamily="18" charset="0"/>
                <a:cs typeface="Times New Roman" pitchFamily="18" charset="0"/>
              </a:rPr>
              <a:t>usûlle</a:t>
            </a:r>
            <a:r>
              <a:rPr lang="tr-TR" sz="2000" dirty="0">
                <a:latin typeface="Times New Roman" pitchFamily="18" charset="0"/>
                <a:cs typeface="Times New Roman" pitchFamily="18" charset="0"/>
              </a:rPr>
              <a:t> beraber, dinî </a:t>
            </a:r>
            <a:r>
              <a:rPr lang="tr-TR" sz="2000" dirty="0" err="1">
                <a:latin typeface="Times New Roman" pitchFamily="18" charset="0"/>
                <a:cs typeface="Times New Roman" pitchFamily="18" charset="0"/>
              </a:rPr>
              <a:t>mûsikîde</a:t>
            </a:r>
            <a:r>
              <a:rPr lang="tr-TR" sz="2000" dirty="0">
                <a:latin typeface="Times New Roman" pitchFamily="18" charset="0"/>
                <a:cs typeface="Times New Roman" pitchFamily="18" charset="0"/>
              </a:rPr>
              <a:t> en çok kullanılan </a:t>
            </a:r>
            <a:r>
              <a:rPr lang="tr-TR" sz="2000" dirty="0" err="1">
                <a:latin typeface="Times New Roman" pitchFamily="18" charset="0"/>
                <a:cs typeface="Times New Roman" pitchFamily="18" charset="0"/>
              </a:rPr>
              <a:t>usûllerden</a:t>
            </a:r>
            <a:r>
              <a:rPr lang="tr-TR" sz="2000" dirty="0">
                <a:latin typeface="Times New Roman" pitchFamily="18" charset="0"/>
                <a:cs typeface="Times New Roman" pitchFamily="18" charset="0"/>
              </a:rPr>
              <a:t> bu dönemde gösterilecek bir kaç örnek veriyoruz. </a:t>
            </a:r>
          </a:p>
          <a:p>
            <a:r>
              <a:rPr lang="tr-TR" sz="2000" dirty="0">
                <a:latin typeface="Times New Roman" pitchFamily="18" charset="0"/>
                <a:cs typeface="Times New Roman" pitchFamily="18" charset="0"/>
              </a:rPr>
              <a:t> </a:t>
            </a:r>
          </a:p>
          <a:p>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2B22BF00-AB5A-4FAA-823A-BE34AB677FCD}" type="slidenum">
              <a:rPr lang="tr-TR" smtClean="0"/>
              <a:pPr/>
              <a:t>14</a:t>
            </a:fld>
            <a:endParaRPr lang="tr-TR"/>
          </a:p>
        </p:txBody>
      </p:sp>
      <p:pic>
        <p:nvPicPr>
          <p:cNvPr id="10242" name="Resim 14" descr="Ծü"/>
          <p:cNvPicPr>
            <a:picLocks noChangeAspect="1" noChangeArrowheads="1"/>
          </p:cNvPicPr>
          <p:nvPr/>
        </p:nvPicPr>
        <p:blipFill>
          <a:blip r:embed="rId2"/>
          <a:srcRect/>
          <a:stretch>
            <a:fillRect/>
          </a:stretch>
        </p:blipFill>
        <p:spPr bwMode="auto">
          <a:xfrm>
            <a:off x="3643306" y="2214554"/>
            <a:ext cx="1638300" cy="323850"/>
          </a:xfrm>
          <a:prstGeom prst="rect">
            <a:avLst/>
          </a:prstGeom>
          <a:noFill/>
          <a:ln w="9525">
            <a:noFill/>
            <a:miter lim="800000"/>
            <a:headEnd/>
            <a:tailEnd/>
          </a:ln>
        </p:spPr>
      </p:pic>
      <p:pic>
        <p:nvPicPr>
          <p:cNvPr id="10243" name="Resim 15" descr="Ծü"/>
          <p:cNvPicPr>
            <a:picLocks noChangeAspect="1" noChangeArrowheads="1"/>
          </p:cNvPicPr>
          <p:nvPr/>
        </p:nvPicPr>
        <p:blipFill>
          <a:blip r:embed="rId3"/>
          <a:srcRect/>
          <a:stretch>
            <a:fillRect/>
          </a:stretch>
        </p:blipFill>
        <p:spPr bwMode="auto">
          <a:xfrm>
            <a:off x="3643306" y="3357562"/>
            <a:ext cx="1590675" cy="12382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a:bodyPr>
          <a:lstStyle/>
          <a:p>
            <a:pPr>
              <a:buNone/>
            </a:pPr>
            <a:r>
              <a:rPr lang="tr-TR" sz="2000" b="1" dirty="0" smtClean="0">
                <a:latin typeface="Times New Roman" pitchFamily="18" charset="0"/>
                <a:cs typeface="Times New Roman" pitchFamily="18" charset="0"/>
              </a:rPr>
              <a:t>	1. </a:t>
            </a:r>
            <a:r>
              <a:rPr lang="tr-TR" sz="2000" b="1" dirty="0" err="1" smtClean="0">
                <a:latin typeface="Times New Roman" pitchFamily="18" charset="0"/>
                <a:cs typeface="Times New Roman" pitchFamily="18" charset="0"/>
              </a:rPr>
              <a:t>Sofyan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usûlü</a:t>
            </a:r>
            <a:r>
              <a:rPr lang="tr-TR" sz="2000" b="1" dirty="0" smtClean="0">
                <a:latin typeface="Times New Roman" pitchFamily="18" charset="0"/>
                <a:cs typeface="Times New Roman" pitchFamily="18" charset="0"/>
              </a:rPr>
              <a:t>:</a:t>
            </a:r>
            <a:r>
              <a:rPr lang="tr-TR" sz="2000" dirty="0" smtClean="0">
                <a:latin typeface="Times New Roman" pitchFamily="18" charset="0"/>
                <a:cs typeface="Times New Roman" pitchFamily="18" charset="0"/>
              </a:rPr>
              <a:t> Dört zaman birimli ve üç vuruşlu küçük bir </a:t>
            </a:r>
            <a:r>
              <a:rPr lang="tr-TR" sz="2000" dirty="0" err="1" smtClean="0">
                <a:latin typeface="Times New Roman" pitchFamily="18" charset="0"/>
                <a:cs typeface="Times New Roman" pitchFamily="18" charset="0"/>
              </a:rPr>
              <a:t>usûldür</a:t>
            </a:r>
            <a:r>
              <a:rPr lang="tr-TR" sz="2000" dirty="0" smtClean="0">
                <a:latin typeface="Times New Roman" pitchFamily="18" charset="0"/>
                <a:cs typeface="Times New Roman" pitchFamily="18" charset="0"/>
              </a:rPr>
              <a:t>.</a:t>
            </a:r>
          </a:p>
          <a:p>
            <a:pPr>
              <a:buNone/>
            </a:pPr>
            <a:endParaRPr lang="tr-TR" sz="2000" dirty="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r>
              <a:rPr lang="tr-TR" sz="2000" dirty="0">
                <a:latin typeface="Times New Roman" pitchFamily="18" charset="0"/>
                <a:cs typeface="Times New Roman" pitchFamily="18" charset="0"/>
              </a:rPr>
              <a:t>	</a:t>
            </a:r>
            <a:r>
              <a:rPr lang="tr-TR" sz="2000" b="1" dirty="0"/>
              <a:t> </a:t>
            </a:r>
            <a:r>
              <a:rPr lang="tr-TR" sz="2000" b="1" dirty="0">
                <a:latin typeface="Times New Roman" pitchFamily="18" charset="0"/>
                <a:cs typeface="Times New Roman" pitchFamily="18" charset="0"/>
              </a:rPr>
              <a:t>2. Yürük Semaî:</a:t>
            </a:r>
            <a:r>
              <a:rPr lang="tr-TR" sz="2000" dirty="0">
                <a:latin typeface="Times New Roman" pitchFamily="18" charset="0"/>
                <a:cs typeface="Times New Roman" pitchFamily="18" charset="0"/>
              </a:rPr>
              <a:t> Bu </a:t>
            </a:r>
            <a:r>
              <a:rPr lang="tr-TR" sz="2000" dirty="0" err="1">
                <a:latin typeface="Times New Roman" pitchFamily="18" charset="0"/>
                <a:cs typeface="Times New Roman" pitchFamily="18" charset="0"/>
              </a:rPr>
              <a:t>usûlün</a:t>
            </a:r>
            <a:r>
              <a:rPr lang="tr-TR" sz="2000" dirty="0">
                <a:latin typeface="Times New Roman" pitchFamily="18" charset="0"/>
                <a:cs typeface="Times New Roman" pitchFamily="18" charset="0"/>
              </a:rPr>
              <a:t> ağır </a:t>
            </a:r>
            <a:r>
              <a:rPr lang="tr-TR" sz="2000" dirty="0" err="1">
                <a:latin typeface="Times New Roman" pitchFamily="18" charset="0"/>
                <a:cs typeface="Times New Roman" pitchFamily="18" charset="0"/>
              </a:rPr>
              <a:t>icrâ</a:t>
            </a:r>
            <a:r>
              <a:rPr lang="tr-TR" sz="2000" dirty="0">
                <a:latin typeface="Times New Roman" pitchFamily="18" charset="0"/>
                <a:cs typeface="Times New Roman" pitchFamily="18" charset="0"/>
              </a:rPr>
              <a:t> edilmesine “</a:t>
            </a:r>
            <a:r>
              <a:rPr lang="tr-TR" sz="2000" i="1" dirty="0">
                <a:latin typeface="Times New Roman" pitchFamily="18" charset="0"/>
                <a:cs typeface="Times New Roman" pitchFamily="18" charset="0"/>
              </a:rPr>
              <a:t>Sengin Semaî</a:t>
            </a:r>
            <a:r>
              <a:rPr lang="tr-TR" sz="2000" dirty="0">
                <a:latin typeface="Times New Roman" pitchFamily="18" charset="0"/>
                <a:cs typeface="Times New Roman" pitchFamily="18" charset="0"/>
              </a:rPr>
              <a:t>” denir. Altı zaman birimli ve beş vuruşludu</a:t>
            </a:r>
            <a:r>
              <a:rPr lang="tr-TR" sz="2000" dirty="0"/>
              <a:t>r. </a:t>
            </a:r>
            <a:endParaRPr lang="tr-TR" sz="2000" dirty="0" smtClean="0"/>
          </a:p>
          <a:p>
            <a:pPr>
              <a:buNone/>
            </a:pPr>
            <a:endParaRPr lang="tr-TR" sz="2000" dirty="0" smtClean="0"/>
          </a:p>
          <a:p>
            <a:pPr>
              <a:buNone/>
            </a:pPr>
            <a:endParaRPr lang="tr-TR" sz="2000" dirty="0"/>
          </a:p>
          <a:p>
            <a:pP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2B22BF00-AB5A-4FAA-823A-BE34AB677FCD}" type="slidenum">
              <a:rPr lang="tr-TR" smtClean="0"/>
              <a:pPr/>
              <a:t>15</a:t>
            </a:fld>
            <a:endParaRPr lang="tr-TR"/>
          </a:p>
        </p:txBody>
      </p:sp>
      <p:pic>
        <p:nvPicPr>
          <p:cNvPr id="11266" name="Resim 16" descr="澸閩睠隌睠퍄퍔障睠"/>
          <p:cNvPicPr>
            <a:picLocks noChangeAspect="1" noChangeArrowheads="1"/>
          </p:cNvPicPr>
          <p:nvPr/>
        </p:nvPicPr>
        <p:blipFill>
          <a:blip r:embed="rId2"/>
          <a:srcRect/>
          <a:stretch>
            <a:fillRect/>
          </a:stretch>
        </p:blipFill>
        <p:spPr bwMode="auto">
          <a:xfrm>
            <a:off x="2786050" y="857232"/>
            <a:ext cx="3752850" cy="1695450"/>
          </a:xfrm>
          <a:prstGeom prst="rect">
            <a:avLst/>
          </a:prstGeom>
          <a:noFill/>
          <a:ln w="9525">
            <a:noFill/>
            <a:miter lim="800000"/>
            <a:headEnd/>
            <a:tailEnd/>
          </a:ln>
        </p:spPr>
      </p:pic>
      <p:pic>
        <p:nvPicPr>
          <p:cNvPr id="11267" name="Resim 17" descr="睥澸閩睠隌睠障睠"/>
          <p:cNvPicPr>
            <a:picLocks noChangeAspect="1" noChangeArrowheads="1"/>
          </p:cNvPicPr>
          <p:nvPr/>
        </p:nvPicPr>
        <p:blipFill>
          <a:blip r:embed="rId3"/>
          <a:srcRect/>
          <a:stretch>
            <a:fillRect/>
          </a:stretch>
        </p:blipFill>
        <p:spPr bwMode="auto">
          <a:xfrm>
            <a:off x="2428860" y="4000504"/>
            <a:ext cx="4848225" cy="18097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lstStyle/>
          <a:p>
            <a:pPr>
              <a:buNone/>
            </a:pPr>
            <a:r>
              <a:rPr lang="tr-TR" dirty="0" smtClean="0"/>
              <a:t>	</a:t>
            </a:r>
            <a:r>
              <a:rPr lang="tr-TR" b="1" dirty="0"/>
              <a:t> </a:t>
            </a:r>
            <a:r>
              <a:rPr lang="tr-TR" sz="2000" b="1" dirty="0">
                <a:latin typeface="Times New Roman" pitchFamily="18" charset="0"/>
                <a:cs typeface="Times New Roman" pitchFamily="18" charset="0"/>
              </a:rPr>
              <a:t>3. </a:t>
            </a:r>
            <a:r>
              <a:rPr lang="tr-TR" sz="2000" b="1" dirty="0" err="1">
                <a:latin typeface="Times New Roman" pitchFamily="18" charset="0"/>
                <a:cs typeface="Times New Roman" pitchFamily="18" charset="0"/>
              </a:rPr>
              <a:t>Devr</a:t>
            </a:r>
            <a:r>
              <a:rPr lang="tr-TR" sz="2000" b="1" dirty="0">
                <a:latin typeface="Times New Roman" pitchFamily="18" charset="0"/>
                <a:cs typeface="Times New Roman" pitchFamily="18" charset="0"/>
              </a:rPr>
              <a:t>-i Hindi </a:t>
            </a:r>
            <a:r>
              <a:rPr lang="tr-TR" sz="2000" b="1" dirty="0" err="1">
                <a:latin typeface="Times New Roman" pitchFamily="18" charset="0"/>
                <a:cs typeface="Times New Roman" pitchFamily="18" charset="0"/>
              </a:rPr>
              <a:t>usûlü</a:t>
            </a: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Yedi zaman birimli ve beş vuruşlu bir </a:t>
            </a:r>
            <a:r>
              <a:rPr lang="tr-TR" sz="2000" dirty="0" err="1">
                <a:latin typeface="Times New Roman" pitchFamily="18" charset="0"/>
                <a:cs typeface="Times New Roman" pitchFamily="18" charset="0"/>
              </a:rPr>
              <a:t>usûldür</a:t>
            </a:r>
            <a:r>
              <a:rPr lang="tr-TR" sz="2000" dirty="0" smtClean="0">
                <a:latin typeface="Times New Roman" pitchFamily="18" charset="0"/>
                <a:cs typeface="Times New Roman" pitchFamily="18" charset="0"/>
              </a:rPr>
              <a:t>.</a:t>
            </a:r>
          </a:p>
          <a:p>
            <a:pPr>
              <a:buNone/>
            </a:pPr>
            <a:endParaRPr lang="tr-TR" sz="2000" dirty="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lgn="just">
              <a:buNone/>
            </a:pPr>
            <a:r>
              <a:rPr lang="tr-TR" sz="2000" b="1" dirty="0" smtClean="0"/>
              <a:t>	</a:t>
            </a:r>
            <a:r>
              <a:rPr lang="tr-TR" sz="2000" b="1" dirty="0" smtClean="0">
                <a:latin typeface="Times New Roman" pitchFamily="18" charset="0"/>
                <a:cs typeface="Times New Roman" pitchFamily="18" charset="0"/>
              </a:rPr>
              <a:t>4</a:t>
            </a:r>
            <a:r>
              <a:rPr lang="tr-TR" sz="2000" b="1" dirty="0">
                <a:latin typeface="Times New Roman" pitchFamily="18" charset="0"/>
                <a:cs typeface="Times New Roman" pitchFamily="18" charset="0"/>
              </a:rPr>
              <a:t>. Düyek </a:t>
            </a:r>
            <a:r>
              <a:rPr lang="tr-TR" sz="2000" b="1" dirty="0" err="1">
                <a:latin typeface="Times New Roman" pitchFamily="18" charset="0"/>
                <a:cs typeface="Times New Roman" pitchFamily="18" charset="0"/>
              </a:rPr>
              <a:t>usûlü</a:t>
            </a:r>
            <a:r>
              <a:rPr lang="tr-TR" sz="2000" b="1" dirty="0">
                <a:latin typeface="Times New Roman" pitchFamily="18" charset="0"/>
                <a:cs typeface="Times New Roman" pitchFamily="18" charset="0"/>
              </a:rPr>
              <a:t>:</a:t>
            </a:r>
            <a:r>
              <a:rPr lang="tr-TR" sz="2000" dirty="0">
                <a:latin typeface="Times New Roman" pitchFamily="18" charset="0"/>
                <a:cs typeface="Times New Roman" pitchFamily="18" charset="0"/>
              </a:rPr>
              <a:t> Sekiz zaman birimli ve beş vuruşlu bir </a:t>
            </a:r>
            <a:r>
              <a:rPr lang="tr-TR" sz="2000" dirty="0" err="1">
                <a:latin typeface="Times New Roman" pitchFamily="18" charset="0"/>
                <a:cs typeface="Times New Roman" pitchFamily="18" charset="0"/>
              </a:rPr>
              <a:t>usûldür</a:t>
            </a:r>
            <a:r>
              <a:rPr lang="tr-TR" sz="2000" dirty="0">
                <a:latin typeface="Times New Roman" pitchFamily="18" charset="0"/>
                <a:cs typeface="Times New Roman" pitchFamily="18" charset="0"/>
              </a:rPr>
              <a:t>. 2. Mertebesi “</a:t>
            </a:r>
            <a:r>
              <a:rPr lang="tr-TR" sz="2000" i="1" dirty="0">
                <a:latin typeface="Times New Roman" pitchFamily="18" charset="0"/>
                <a:cs typeface="Times New Roman" pitchFamily="18" charset="0"/>
              </a:rPr>
              <a:t>Ağır Düyek</a:t>
            </a:r>
            <a:r>
              <a:rPr lang="tr-TR" sz="2000" dirty="0">
                <a:latin typeface="Times New Roman" pitchFamily="18" charset="0"/>
                <a:cs typeface="Times New Roman" pitchFamily="18" charset="0"/>
              </a:rPr>
              <a:t>” adıyla kullanılır.</a:t>
            </a:r>
          </a:p>
          <a:p>
            <a:pPr>
              <a:buNone/>
            </a:pP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2B22BF00-AB5A-4FAA-823A-BE34AB677FCD}" type="slidenum">
              <a:rPr lang="tr-TR" smtClean="0"/>
              <a:pPr/>
              <a:t>16</a:t>
            </a:fld>
            <a:endParaRPr lang="tr-TR"/>
          </a:p>
        </p:txBody>
      </p:sp>
      <p:pic>
        <p:nvPicPr>
          <p:cNvPr id="12290" name="Resim 18" descr="¼"/>
          <p:cNvPicPr>
            <a:picLocks noChangeAspect="1" noChangeArrowheads="1"/>
          </p:cNvPicPr>
          <p:nvPr/>
        </p:nvPicPr>
        <p:blipFill>
          <a:blip r:embed="rId2"/>
          <a:srcRect/>
          <a:stretch>
            <a:fillRect/>
          </a:stretch>
        </p:blipFill>
        <p:spPr bwMode="auto">
          <a:xfrm>
            <a:off x="1928794" y="1000108"/>
            <a:ext cx="4800600" cy="1857375"/>
          </a:xfrm>
          <a:prstGeom prst="rect">
            <a:avLst/>
          </a:prstGeom>
          <a:noFill/>
          <a:ln w="9525">
            <a:noFill/>
            <a:miter lim="800000"/>
            <a:headEnd/>
            <a:tailEnd/>
          </a:ln>
        </p:spPr>
      </p:pic>
      <p:pic>
        <p:nvPicPr>
          <p:cNvPr id="12291" name="Resim 19" descr="¼"/>
          <p:cNvPicPr>
            <a:picLocks noChangeAspect="1" noChangeArrowheads="1"/>
          </p:cNvPicPr>
          <p:nvPr/>
        </p:nvPicPr>
        <p:blipFill>
          <a:blip r:embed="rId3"/>
          <a:srcRect/>
          <a:stretch>
            <a:fillRect/>
          </a:stretch>
        </p:blipFill>
        <p:spPr bwMode="auto">
          <a:xfrm>
            <a:off x="2183852" y="3857628"/>
            <a:ext cx="4540783" cy="2647949"/>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lstStyle/>
          <a:p>
            <a:pPr algn="ctr">
              <a:buNone/>
            </a:pPr>
            <a:endParaRPr lang="tr-TR" dirty="0" smtClean="0"/>
          </a:p>
          <a:p>
            <a:pPr>
              <a:buNone/>
            </a:pPr>
            <a:endParaRPr lang="tr-TR" dirty="0" smtClean="0"/>
          </a:p>
          <a:p>
            <a:pPr>
              <a:buNone/>
            </a:pPr>
            <a:endParaRPr lang="tr-TR" dirty="0" smtClean="0"/>
          </a:p>
          <a:p>
            <a:pPr algn="ctr">
              <a:buNone/>
            </a:pPr>
            <a:endParaRPr lang="tr-TR" dirty="0" smtClean="0">
              <a:latin typeface="Times New Roman" pitchFamily="18" charset="0"/>
              <a:cs typeface="Times New Roman" pitchFamily="18" charset="0"/>
            </a:endParaRPr>
          </a:p>
          <a:p>
            <a:pPr algn="ctr">
              <a:buNone/>
            </a:pPr>
            <a:r>
              <a:rPr lang="tr-TR" smtClean="0">
                <a:latin typeface="Times New Roman" pitchFamily="18" charset="0"/>
                <a:cs typeface="Times New Roman" pitchFamily="18" charset="0"/>
              </a:rPr>
              <a:t>Prof. </a:t>
            </a:r>
            <a:r>
              <a:rPr lang="tr-TR" dirty="0" smtClean="0">
                <a:latin typeface="Times New Roman" pitchFamily="18" charset="0"/>
                <a:cs typeface="Times New Roman" pitchFamily="18" charset="0"/>
              </a:rPr>
              <a:t>Dr. Bayram AKDOĞAN</a:t>
            </a:r>
          </a:p>
          <a:p>
            <a:pPr algn="ct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17</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normAutofit fontScale="55000" lnSpcReduction="20000"/>
          </a:bodyPr>
          <a:lstStyle/>
          <a:p>
            <a:pPr algn="just"/>
            <a:r>
              <a:rPr lang="tr-TR" dirty="0">
                <a:latin typeface="Times New Roman" pitchFamily="18" charset="0"/>
                <a:cs typeface="Times New Roman" pitchFamily="18" charset="0"/>
              </a:rPr>
              <a:t>Şimdi de </a:t>
            </a:r>
            <a:r>
              <a:rPr lang="tr-TR" dirty="0" err="1">
                <a:latin typeface="Times New Roman" pitchFamily="18" charset="0"/>
                <a:cs typeface="Times New Roman" pitchFamily="18" charset="0"/>
              </a:rPr>
              <a:t>usûlü</a:t>
            </a:r>
            <a:r>
              <a:rPr lang="tr-TR" dirty="0">
                <a:latin typeface="Times New Roman" pitchFamily="18" charset="0"/>
                <a:cs typeface="Times New Roman" pitchFamily="18" charset="0"/>
              </a:rPr>
              <a:t> meydana getiren unsurları açıklayalım:</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Ölçü</a:t>
            </a:r>
            <a:r>
              <a:rPr lang="tr-TR" dirty="0">
                <a:latin typeface="Times New Roman" pitchFamily="18" charset="0"/>
                <a:cs typeface="Times New Roman" pitchFamily="18" charset="0"/>
              </a:rPr>
              <a:t>: Bir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parçasının zamanca birbirine eşit uzunlukta bölündüğü parçalardan her birine ölçü denir. Başka bir deyişle ölçü, bir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parçasını meydana getiren ve birbirine eşit olan zaman ve süre kalıplarına denir. </a:t>
            </a:r>
          </a:p>
          <a:p>
            <a:pPr algn="just"/>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Düzüm</a:t>
            </a:r>
            <a:r>
              <a:rPr lang="tr-TR" dirty="0">
                <a:latin typeface="Times New Roman" pitchFamily="18" charset="0"/>
                <a:cs typeface="Times New Roman" pitchFamily="18" charset="0"/>
              </a:rPr>
              <a:t>: Belirli ve eşit değerlerin birbiri ardınca muntazam bir şekilde sıralanması ve tekrarlanması demektir.</a:t>
            </a:r>
          </a:p>
          <a:p>
            <a:pPr algn="just"/>
            <a:r>
              <a:rPr lang="tr-TR" dirty="0">
                <a:latin typeface="Times New Roman" pitchFamily="18" charset="0"/>
                <a:cs typeface="Times New Roman" pitchFamily="18" charset="0"/>
              </a:rPr>
              <a:t>	Düzüm, belirli bir zamanda, eşit sürelerle teşkil olunmuş takımlardır şeklinde de söylenebilir.</a:t>
            </a: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eserlerinin başında anahtar ve </a:t>
            </a:r>
            <a:r>
              <a:rPr lang="tr-TR" b="1" dirty="0">
                <a:latin typeface="Times New Roman" pitchFamily="18" charset="0"/>
                <a:cs typeface="Times New Roman" pitchFamily="18" charset="0"/>
              </a:rPr>
              <a:t>donanım </a:t>
            </a:r>
            <a:r>
              <a:rPr lang="tr-TR" dirty="0">
                <a:latin typeface="Times New Roman" pitchFamily="18" charset="0"/>
                <a:cs typeface="Times New Roman" pitchFamily="18" charset="0"/>
              </a:rPr>
              <a:t>‘dan sonra üst üste yazılmış bir takım rakamlar bulunur. Bunlara </a:t>
            </a:r>
            <a:r>
              <a:rPr lang="tr-TR" dirty="0" err="1">
                <a:latin typeface="Times New Roman" pitchFamily="18" charset="0"/>
                <a:cs typeface="Times New Roman" pitchFamily="18" charset="0"/>
              </a:rPr>
              <a:t>usûl</a:t>
            </a:r>
            <a:r>
              <a:rPr lang="tr-TR" dirty="0">
                <a:latin typeface="Times New Roman" pitchFamily="18" charset="0"/>
                <a:cs typeface="Times New Roman" pitchFamily="18" charset="0"/>
              </a:rPr>
              <a:t> rakamları denir. Bu rakamlardan üstteki, </a:t>
            </a:r>
            <a:r>
              <a:rPr lang="tr-TR" dirty="0" err="1">
                <a:latin typeface="Times New Roman" pitchFamily="18" charset="0"/>
                <a:cs typeface="Times New Roman" pitchFamily="18" charset="0"/>
              </a:rPr>
              <a:t>usûlün</a:t>
            </a:r>
            <a:r>
              <a:rPr lang="tr-TR" dirty="0">
                <a:latin typeface="Times New Roman" pitchFamily="18" charset="0"/>
                <a:cs typeface="Times New Roman" pitchFamily="18" charset="0"/>
              </a:rPr>
              <a:t> kaç zamanlı olduğunu, alttaki ise, her zaman için alınan birim notayı gösterir.</a:t>
            </a:r>
          </a:p>
          <a:p>
            <a:pPr algn="just"/>
            <a:r>
              <a:rPr lang="tr-TR" dirty="0">
                <a:latin typeface="Times New Roman" pitchFamily="18" charset="0"/>
                <a:cs typeface="Times New Roman" pitchFamily="18" charset="0"/>
              </a:rPr>
              <a:t>	Bunu bir misal vererek açıklayalım. Meselâ 3/4’lük </a:t>
            </a:r>
            <a:r>
              <a:rPr lang="tr-TR" dirty="0" err="1">
                <a:latin typeface="Times New Roman" pitchFamily="18" charset="0"/>
                <a:cs typeface="Times New Roman" pitchFamily="18" charset="0"/>
              </a:rPr>
              <a:t>usûl</a:t>
            </a:r>
            <a:r>
              <a:rPr lang="tr-TR" dirty="0">
                <a:latin typeface="Times New Roman" pitchFamily="18" charset="0"/>
                <a:cs typeface="Times New Roman" pitchFamily="18" charset="0"/>
              </a:rPr>
              <a:t> sayısını görünce şu anlaşılmalıdır:</a:t>
            </a:r>
          </a:p>
          <a:p>
            <a:pPr algn="just"/>
            <a:r>
              <a:rPr lang="tr-TR" dirty="0">
                <a:latin typeface="Times New Roman" pitchFamily="18" charset="0"/>
                <a:cs typeface="Times New Roman" pitchFamily="18" charset="0"/>
              </a:rPr>
              <a:t>  	Donanım,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eserlerinin başında, anahtar ile </a:t>
            </a:r>
            <a:r>
              <a:rPr lang="tr-TR" dirty="0" err="1">
                <a:latin typeface="Times New Roman" pitchFamily="18" charset="0"/>
                <a:cs typeface="Times New Roman" pitchFamily="18" charset="0"/>
              </a:rPr>
              <a:t>usûl</a:t>
            </a:r>
            <a:r>
              <a:rPr lang="tr-TR" dirty="0">
                <a:latin typeface="Times New Roman" pitchFamily="18" charset="0"/>
                <a:cs typeface="Times New Roman" pitchFamily="18" charset="0"/>
              </a:rPr>
              <a:t> sayısı arasına bir düzen dâhilinde yerleştirilen bemol ve diyezler topluluğudur</a:t>
            </a:r>
            <a:r>
              <a:rPr lang="tr-TR" dirty="0" smtClean="0">
                <a:latin typeface="Times New Roman" pitchFamily="18" charset="0"/>
                <a:cs typeface="Times New Roman" pitchFamily="18" charset="0"/>
              </a:rPr>
              <a:t>.</a:t>
            </a:r>
          </a:p>
          <a:p>
            <a:pPr algn="just"/>
            <a:endParaRPr lang="tr-TR" dirty="0" smtClean="0">
              <a:latin typeface="Times New Roman" pitchFamily="18" charset="0"/>
              <a:cs typeface="Times New Roman" pitchFamily="18" charset="0"/>
            </a:endParaRPr>
          </a:p>
          <a:p>
            <a:pPr lvl="1">
              <a:buNone/>
            </a:pPr>
            <a:r>
              <a:rPr lang="tr-TR" dirty="0"/>
              <a:t>	</a:t>
            </a:r>
            <a:r>
              <a:rPr lang="tr-TR" sz="3600" dirty="0" smtClean="0">
                <a:latin typeface="Times New Roman" pitchFamily="18" charset="0"/>
                <a:cs typeface="Times New Roman" pitchFamily="18" charset="0"/>
              </a:rPr>
              <a:t>3  </a:t>
            </a:r>
            <a:r>
              <a:rPr lang="tr-TR" sz="3600" dirty="0">
                <a:latin typeface="Times New Roman" pitchFamily="18" charset="0"/>
                <a:cs typeface="Times New Roman" pitchFamily="18" charset="0"/>
              </a:rPr>
              <a:t>(pay) bir </a:t>
            </a:r>
            <a:r>
              <a:rPr lang="tr-TR" sz="3600" dirty="0" err="1">
                <a:latin typeface="Times New Roman" pitchFamily="18" charset="0"/>
                <a:cs typeface="Times New Roman" pitchFamily="18" charset="0"/>
              </a:rPr>
              <a:t>batutadaki</a:t>
            </a:r>
            <a:r>
              <a:rPr lang="tr-TR" sz="3600" dirty="0">
                <a:latin typeface="Times New Roman" pitchFamily="18" charset="0"/>
                <a:cs typeface="Times New Roman" pitchFamily="18" charset="0"/>
              </a:rPr>
              <a:t> nota sayısını gösterir.</a:t>
            </a:r>
          </a:p>
          <a:p>
            <a:r>
              <a:rPr lang="tr-TR" sz="3600" dirty="0">
                <a:latin typeface="Times New Roman" pitchFamily="18" charset="0"/>
                <a:cs typeface="Times New Roman" pitchFamily="18" charset="0"/>
              </a:rPr>
              <a:t>   -------</a:t>
            </a:r>
          </a:p>
          <a:p>
            <a:r>
              <a:rPr lang="tr-TR" sz="3600" dirty="0">
                <a:latin typeface="Times New Roman" pitchFamily="18" charset="0"/>
                <a:cs typeface="Times New Roman" pitchFamily="18" charset="0"/>
              </a:rPr>
              <a:t>       4 (payda) bir </a:t>
            </a:r>
            <a:r>
              <a:rPr lang="tr-TR" sz="3600" dirty="0" err="1">
                <a:latin typeface="Times New Roman" pitchFamily="18" charset="0"/>
                <a:cs typeface="Times New Roman" pitchFamily="18" charset="0"/>
              </a:rPr>
              <a:t>batutadaki</a:t>
            </a:r>
            <a:r>
              <a:rPr lang="tr-TR" sz="3600" dirty="0">
                <a:latin typeface="Times New Roman" pitchFamily="18" charset="0"/>
                <a:cs typeface="Times New Roman" pitchFamily="18" charset="0"/>
              </a:rPr>
              <a:t> nota değerini gösterir.</a:t>
            </a:r>
          </a:p>
          <a:p>
            <a:r>
              <a:rPr lang="tr-TR" dirty="0"/>
              <a:t>  	</a:t>
            </a:r>
          </a:p>
          <a:p>
            <a:pPr algn="just"/>
            <a:endParaRPr lang="tr-TR"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2</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lstStyle/>
          <a:p>
            <a:pPr algn="just">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Usûl</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gösteren sayıların alt rakamı ayrıca birim zaman kavramını ifade eder. Meselâ 3/4’lük bir </a:t>
            </a:r>
            <a:r>
              <a:rPr lang="tr-TR" sz="2000" dirty="0" err="1">
                <a:latin typeface="Times New Roman" pitchFamily="18" charset="0"/>
                <a:cs typeface="Times New Roman" pitchFamily="18" charset="0"/>
              </a:rPr>
              <a:t>usûl</a:t>
            </a:r>
            <a:r>
              <a:rPr lang="tr-TR" sz="2000" dirty="0">
                <a:latin typeface="Times New Roman" pitchFamily="18" charset="0"/>
                <a:cs typeface="Times New Roman" pitchFamily="18" charset="0"/>
              </a:rPr>
              <a:t> sayısı, dörtlük birim zamanların üç tanesi ile yapılmış bir </a:t>
            </a:r>
            <a:r>
              <a:rPr lang="tr-TR" sz="2000" dirty="0" err="1">
                <a:latin typeface="Times New Roman" pitchFamily="18" charset="0"/>
                <a:cs typeface="Times New Roman" pitchFamily="18" charset="0"/>
              </a:rPr>
              <a:t>usûlü</a:t>
            </a:r>
            <a:r>
              <a:rPr lang="tr-TR" sz="2000" dirty="0">
                <a:latin typeface="Times New Roman" pitchFamily="18" charset="0"/>
                <a:cs typeface="Times New Roman" pitchFamily="18" charset="0"/>
              </a:rPr>
              <a:t> tarif eder ve üç zamanlı </a:t>
            </a:r>
            <a:r>
              <a:rPr lang="tr-TR" sz="2000" dirty="0" err="1">
                <a:latin typeface="Times New Roman" pitchFamily="18" charset="0"/>
                <a:cs typeface="Times New Roman" pitchFamily="18" charset="0"/>
              </a:rPr>
              <a:t>usûl</a:t>
            </a:r>
            <a:r>
              <a:rPr lang="tr-TR" sz="2000" dirty="0">
                <a:latin typeface="Times New Roman" pitchFamily="18" charset="0"/>
                <a:cs typeface="Times New Roman" pitchFamily="18" charset="0"/>
              </a:rPr>
              <a:t> diye söylenir. </a:t>
            </a:r>
            <a:r>
              <a:rPr lang="tr-TR" sz="2000" dirty="0" err="1">
                <a:latin typeface="Times New Roman" pitchFamily="18" charset="0"/>
                <a:cs typeface="Times New Roman" pitchFamily="18" charset="0"/>
              </a:rPr>
              <a:t>Semâi</a:t>
            </a:r>
            <a:r>
              <a:rPr lang="tr-TR" sz="2000" dirty="0">
                <a:latin typeface="Times New Roman" pitchFamily="18" charset="0"/>
                <a:cs typeface="Times New Roman" pitchFamily="18" charset="0"/>
              </a:rPr>
              <a:t> adı verilen bu </a:t>
            </a:r>
            <a:r>
              <a:rPr lang="tr-TR" sz="2000" dirty="0" err="1">
                <a:latin typeface="Times New Roman" pitchFamily="18" charset="0"/>
                <a:cs typeface="Times New Roman" pitchFamily="18" charset="0"/>
              </a:rPr>
              <a:t>usûlden</a:t>
            </a:r>
            <a:r>
              <a:rPr lang="tr-TR" sz="2000" dirty="0">
                <a:latin typeface="Times New Roman" pitchFamily="18" charset="0"/>
                <a:cs typeface="Times New Roman" pitchFamily="18" charset="0"/>
              </a:rPr>
              <a:t> üç adet yan yana konulmuştur</a:t>
            </a:r>
            <a:r>
              <a:rPr lang="tr-TR" sz="2000" dirty="0" smtClean="0">
                <a:latin typeface="Times New Roman" pitchFamily="18" charset="0"/>
                <a:cs typeface="Times New Roman" pitchFamily="18" charset="0"/>
              </a:rPr>
              <a:t>.</a:t>
            </a:r>
          </a:p>
          <a:p>
            <a:pPr algn="just">
              <a:buNone/>
            </a:pPr>
            <a:endParaRPr lang="tr-TR" sz="2000" dirty="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Usûller</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birbirine paralel iki çizgi üzerine yazılır. Üst çizgideki vuruşlar sağ el, alt çizgideki vuruşlar için sol el kullanılır. Yani bütün DÜM ve TEK darpları nota değeri olarak üstteki çizgiye ve diğer KE, KÂ ve TEK darpları da yine nota için alt çizgiye yazılacak, yan yana iki notadan ikincisinin (HEK) üstüne (üst çizgiye) bir nota daha yazılır ve saplar aşağı çekilir. Kuvvetli vuruşlar üst çizgiye, yarı kuvvetli ve zayıf vuruşlar da aşağıdaki şekilde olduğu gibi, alt çizgiye yazılır.</a:t>
            </a:r>
          </a:p>
          <a:p>
            <a:pPr algn="just">
              <a:buNone/>
            </a:pPr>
            <a:endParaRPr lang="tr-TR" sz="2000"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3</a:t>
            </a:fld>
            <a:endParaRPr lang="tr-TR"/>
          </a:p>
        </p:txBody>
      </p:sp>
      <p:pic>
        <p:nvPicPr>
          <p:cNvPr id="2050" name="Resim 2" descr="Üç semai yanyana"/>
          <p:cNvPicPr>
            <a:picLocks noChangeAspect="1" noChangeArrowheads="1"/>
          </p:cNvPicPr>
          <p:nvPr/>
        </p:nvPicPr>
        <p:blipFill>
          <a:blip r:embed="rId2"/>
          <a:srcRect/>
          <a:stretch>
            <a:fillRect/>
          </a:stretch>
        </p:blipFill>
        <p:spPr bwMode="auto">
          <a:xfrm>
            <a:off x="2000232" y="1785926"/>
            <a:ext cx="5400675" cy="742950"/>
          </a:xfrm>
          <a:prstGeom prst="rect">
            <a:avLst/>
          </a:prstGeom>
          <a:noFill/>
          <a:ln w="9525">
            <a:noFill/>
            <a:miter lim="800000"/>
            <a:headEnd/>
            <a:tailEnd/>
          </a:ln>
        </p:spPr>
      </p:pic>
      <p:pic>
        <p:nvPicPr>
          <p:cNvPr id="2051" name="Resim 3" descr="瘂ꪱૺ閩痽隌痽障痽"/>
          <p:cNvPicPr>
            <a:picLocks noChangeAspect="1" noChangeArrowheads="1"/>
          </p:cNvPicPr>
          <p:nvPr/>
        </p:nvPicPr>
        <p:blipFill>
          <a:blip r:embed="rId3"/>
          <a:srcRect/>
          <a:stretch>
            <a:fillRect/>
          </a:stretch>
        </p:blipFill>
        <p:spPr bwMode="auto">
          <a:xfrm>
            <a:off x="3428992" y="5000636"/>
            <a:ext cx="2762250" cy="1314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357166"/>
            <a:ext cx="8229600" cy="5768997"/>
          </a:xfrm>
        </p:spPr>
        <p:txBody>
          <a:bodyPr>
            <a:normAutofit fontScale="70000" lnSpcReduction="20000"/>
          </a:bodyPr>
          <a:lstStyle/>
          <a:p>
            <a:pPr algn="just"/>
            <a:r>
              <a:rPr lang="tr-TR" dirty="0">
                <a:latin typeface="Times New Roman" pitchFamily="18" charset="0"/>
                <a:cs typeface="Times New Roman" pitchFamily="18" charset="0"/>
              </a:rPr>
              <a:t>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usûllerin</a:t>
            </a:r>
            <a:r>
              <a:rPr lang="tr-TR" dirty="0">
                <a:latin typeface="Times New Roman" pitchFamily="18" charset="0"/>
                <a:cs typeface="Times New Roman" pitchFamily="18" charset="0"/>
              </a:rPr>
              <a:t> daha küçük zaman parçalarına bölünerek vurulmasına </a:t>
            </a:r>
            <a:r>
              <a:rPr lang="tr-TR" dirty="0" err="1">
                <a:latin typeface="Times New Roman" pitchFamily="18" charset="0"/>
                <a:cs typeface="Times New Roman" pitchFamily="18" charset="0"/>
              </a:rPr>
              <a:t>VELVELE’li</a:t>
            </a:r>
            <a:r>
              <a:rPr lang="tr-TR" dirty="0">
                <a:latin typeface="Times New Roman" pitchFamily="18" charset="0"/>
                <a:cs typeface="Times New Roman" pitchFamily="18" charset="0"/>
              </a:rPr>
              <a:t> vuruşlar denir. Bu, uzun uzun vuruşların, kısa vuruşlarla, kısa vuruşların kısa kısa vuruşlarla ifadesi manasına gelir ki, kudüm vuruşlarında bu her zaman yapıla gelmiştir.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usûller</a:t>
            </a:r>
            <a:r>
              <a:rPr lang="tr-TR" dirty="0">
                <a:latin typeface="Times New Roman" pitchFamily="18" charset="0"/>
                <a:cs typeface="Times New Roman" pitchFamily="18" charset="0"/>
              </a:rPr>
              <a:t>, basit ve birleşik olmak üzere, iki bölüme ayrılmaktadır. </a:t>
            </a:r>
          </a:p>
          <a:p>
            <a:pPr algn="just"/>
            <a:r>
              <a:rPr lang="tr-TR" dirty="0">
                <a:latin typeface="Times New Roman" pitchFamily="18" charset="0"/>
                <a:cs typeface="Times New Roman" pitchFamily="18" charset="0"/>
              </a:rPr>
              <a:t>	a) </a:t>
            </a:r>
            <a:r>
              <a:rPr lang="tr-TR" b="1" dirty="0">
                <a:latin typeface="Times New Roman" pitchFamily="18" charset="0"/>
                <a:cs typeface="Times New Roman" pitchFamily="18" charset="0"/>
              </a:rPr>
              <a:t>Basit </a:t>
            </a:r>
            <a:r>
              <a:rPr lang="tr-TR" b="1" dirty="0" err="1">
                <a:latin typeface="Times New Roman" pitchFamily="18" charset="0"/>
                <a:cs typeface="Times New Roman" pitchFamily="18" charset="0"/>
              </a:rPr>
              <a:t>usûller</a:t>
            </a:r>
            <a:r>
              <a:rPr lang="tr-TR" dirty="0">
                <a:latin typeface="Times New Roman" pitchFamily="18" charset="0"/>
                <a:cs typeface="Times New Roman" pitchFamily="18" charset="0"/>
              </a:rPr>
              <a:t>: İki veya üç zamanlı, yani </a:t>
            </a:r>
            <a:r>
              <a:rPr lang="tr-TR" i="1" dirty="0">
                <a:latin typeface="Times New Roman" pitchFamily="18" charset="0"/>
                <a:cs typeface="Times New Roman" pitchFamily="18" charset="0"/>
              </a:rPr>
              <a:t>nim </a:t>
            </a:r>
            <a:r>
              <a:rPr lang="tr-TR" i="1" dirty="0" err="1">
                <a:latin typeface="Times New Roman" pitchFamily="18" charset="0"/>
                <a:cs typeface="Times New Roman" pitchFamily="18" charset="0"/>
              </a:rPr>
              <a:t>sofyan</a:t>
            </a:r>
            <a:r>
              <a:rPr lang="tr-TR" dirty="0">
                <a:latin typeface="Times New Roman" pitchFamily="18" charset="0"/>
                <a:cs typeface="Times New Roman" pitchFamily="18" charset="0"/>
              </a:rPr>
              <a:t> ile </a:t>
            </a:r>
            <a:r>
              <a:rPr lang="tr-TR" i="1" dirty="0" err="1">
                <a:latin typeface="Times New Roman" pitchFamily="18" charset="0"/>
                <a:cs typeface="Times New Roman" pitchFamily="18" charset="0"/>
              </a:rPr>
              <a:t>semâi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usûlleridir</a:t>
            </a:r>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b) </a:t>
            </a:r>
            <a:r>
              <a:rPr lang="tr-TR" b="1" dirty="0">
                <a:latin typeface="Times New Roman" pitchFamily="18" charset="0"/>
                <a:cs typeface="Times New Roman" pitchFamily="18" charset="0"/>
              </a:rPr>
              <a:t>Birleşik </a:t>
            </a:r>
            <a:r>
              <a:rPr lang="tr-TR" b="1" dirty="0" err="1">
                <a:latin typeface="Times New Roman" pitchFamily="18" charset="0"/>
                <a:cs typeface="Times New Roman" pitchFamily="18" charset="0"/>
              </a:rPr>
              <a:t>usûller</a:t>
            </a:r>
            <a:r>
              <a:rPr lang="tr-TR" dirty="0">
                <a:latin typeface="Times New Roman" pitchFamily="18" charset="0"/>
                <a:cs typeface="Times New Roman" pitchFamily="18" charset="0"/>
              </a:rPr>
              <a:t>: Yukarıdaki iki </a:t>
            </a:r>
            <a:r>
              <a:rPr lang="tr-TR" dirty="0" err="1">
                <a:latin typeface="Times New Roman" pitchFamily="18" charset="0"/>
                <a:cs typeface="Times New Roman" pitchFamily="18" charset="0"/>
              </a:rPr>
              <a:t>usûlden</a:t>
            </a:r>
            <a:r>
              <a:rPr lang="tr-TR" dirty="0">
                <a:latin typeface="Times New Roman" pitchFamily="18" charset="0"/>
                <a:cs typeface="Times New Roman" pitchFamily="18" charset="0"/>
              </a:rPr>
              <a:t> başka </a:t>
            </a:r>
            <a:r>
              <a:rPr lang="tr-TR" dirty="0" err="1">
                <a:latin typeface="Times New Roman" pitchFamily="18" charset="0"/>
                <a:cs typeface="Times New Roman" pitchFamily="18" charset="0"/>
              </a:rPr>
              <a:t>usûller</a:t>
            </a:r>
            <a:r>
              <a:rPr lang="tr-TR" dirty="0">
                <a:latin typeface="Times New Roman" pitchFamily="18" charset="0"/>
                <a:cs typeface="Times New Roman" pitchFamily="18" charset="0"/>
              </a:rPr>
              <a:t> de birleşik </a:t>
            </a:r>
            <a:r>
              <a:rPr lang="tr-TR" dirty="0" err="1">
                <a:latin typeface="Times New Roman" pitchFamily="18" charset="0"/>
                <a:cs typeface="Times New Roman" pitchFamily="18" charset="0"/>
              </a:rPr>
              <a:t>usûllerdir</a:t>
            </a:r>
            <a:r>
              <a:rPr lang="tr-TR" dirty="0">
                <a:latin typeface="Times New Roman" pitchFamily="18" charset="0"/>
                <a:cs typeface="Times New Roman" pitchFamily="18" charset="0"/>
              </a:rPr>
              <a:t>.</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Bundan başka Türk </a:t>
            </a:r>
            <a:r>
              <a:rPr lang="tr-TR" dirty="0" err="1">
                <a:latin typeface="Times New Roman" pitchFamily="18" charset="0"/>
                <a:cs typeface="Times New Roman" pitchFamily="18" charset="0"/>
              </a:rPr>
              <a:t>mûsikîsinde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usûller</a:t>
            </a:r>
            <a:r>
              <a:rPr lang="tr-TR" dirty="0">
                <a:latin typeface="Times New Roman" pitchFamily="18" charset="0"/>
                <a:cs typeface="Times New Roman" pitchFamily="18" charset="0"/>
              </a:rPr>
              <a:t> büyük ve küçük </a:t>
            </a:r>
            <a:r>
              <a:rPr lang="tr-TR" dirty="0" err="1">
                <a:latin typeface="Times New Roman" pitchFamily="18" charset="0"/>
                <a:cs typeface="Times New Roman" pitchFamily="18" charset="0"/>
              </a:rPr>
              <a:t>usûller</a:t>
            </a:r>
            <a:r>
              <a:rPr lang="tr-TR" dirty="0">
                <a:latin typeface="Times New Roman" pitchFamily="18" charset="0"/>
                <a:cs typeface="Times New Roman" pitchFamily="18" charset="0"/>
              </a:rPr>
              <a:t> olmak üzere iki gruba ayrılır. 2 </a:t>
            </a:r>
            <a:r>
              <a:rPr lang="tr-TR" dirty="0" err="1">
                <a:latin typeface="Times New Roman" pitchFamily="18" charset="0"/>
                <a:cs typeface="Times New Roman" pitchFamily="18" charset="0"/>
              </a:rPr>
              <a:t>zamanlı’dan</a:t>
            </a:r>
            <a:r>
              <a:rPr lang="tr-TR" dirty="0">
                <a:latin typeface="Times New Roman" pitchFamily="18" charset="0"/>
                <a:cs typeface="Times New Roman" pitchFamily="18" charset="0"/>
              </a:rPr>
              <a:t> 15 </a:t>
            </a:r>
            <a:r>
              <a:rPr lang="tr-TR" dirty="0" err="1">
                <a:latin typeface="Times New Roman" pitchFamily="18" charset="0"/>
                <a:cs typeface="Times New Roman" pitchFamily="18" charset="0"/>
              </a:rPr>
              <a:t>zamanlı’ya</a:t>
            </a:r>
            <a:r>
              <a:rPr lang="tr-TR" dirty="0">
                <a:latin typeface="Times New Roman" pitchFamily="18" charset="0"/>
                <a:cs typeface="Times New Roman" pitchFamily="18" charset="0"/>
              </a:rPr>
              <a:t> kadar olan </a:t>
            </a:r>
            <a:r>
              <a:rPr lang="tr-TR" dirty="0" err="1">
                <a:latin typeface="Times New Roman" pitchFamily="18" charset="0"/>
                <a:cs typeface="Times New Roman" pitchFamily="18" charset="0"/>
              </a:rPr>
              <a:t>usûllere</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Küçük </a:t>
            </a:r>
            <a:r>
              <a:rPr lang="tr-TR" b="1" dirty="0" err="1">
                <a:latin typeface="Times New Roman" pitchFamily="18" charset="0"/>
                <a:cs typeface="Times New Roman" pitchFamily="18" charset="0"/>
              </a:rPr>
              <a:t>Usûller</a:t>
            </a:r>
            <a:r>
              <a:rPr lang="tr-TR" dirty="0">
                <a:latin typeface="Times New Roman" pitchFamily="18" charset="0"/>
                <a:cs typeface="Times New Roman" pitchFamily="18" charset="0"/>
              </a:rPr>
              <a:t>, 16 </a:t>
            </a:r>
            <a:r>
              <a:rPr lang="tr-TR" dirty="0" err="1">
                <a:latin typeface="Times New Roman" pitchFamily="18" charset="0"/>
                <a:cs typeface="Times New Roman" pitchFamily="18" charset="0"/>
              </a:rPr>
              <a:t>zamanlı’dan</a:t>
            </a:r>
            <a:r>
              <a:rPr lang="tr-TR" dirty="0">
                <a:latin typeface="Times New Roman" pitchFamily="18" charset="0"/>
                <a:cs typeface="Times New Roman" pitchFamily="18" charset="0"/>
              </a:rPr>
              <a:t> başlayarak büyüğe doğru giden </a:t>
            </a:r>
            <a:r>
              <a:rPr lang="tr-TR" dirty="0" err="1">
                <a:latin typeface="Times New Roman" pitchFamily="18" charset="0"/>
                <a:cs typeface="Times New Roman" pitchFamily="18" charset="0"/>
              </a:rPr>
              <a:t>usûllere</a:t>
            </a:r>
            <a:r>
              <a:rPr lang="tr-TR" dirty="0">
                <a:latin typeface="Times New Roman" pitchFamily="18" charset="0"/>
                <a:cs typeface="Times New Roman" pitchFamily="18" charset="0"/>
              </a:rPr>
              <a:t> de </a:t>
            </a:r>
            <a:r>
              <a:rPr lang="tr-TR" b="1" dirty="0">
                <a:latin typeface="Times New Roman" pitchFamily="18" charset="0"/>
                <a:cs typeface="Times New Roman" pitchFamily="18" charset="0"/>
              </a:rPr>
              <a:t>Büyük </a:t>
            </a:r>
            <a:r>
              <a:rPr lang="tr-TR" b="1" dirty="0" err="1">
                <a:latin typeface="Times New Roman" pitchFamily="18" charset="0"/>
                <a:cs typeface="Times New Roman" pitchFamily="18" charset="0"/>
              </a:rPr>
              <a:t>Usûller</a:t>
            </a:r>
            <a:r>
              <a:rPr lang="tr-TR" dirty="0">
                <a:latin typeface="Times New Roman" pitchFamily="18" charset="0"/>
                <a:cs typeface="Times New Roman" pitchFamily="18" charset="0"/>
              </a:rPr>
              <a:t> denir.</a:t>
            </a: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1156"/>
          </a:xfrm>
        </p:spPr>
        <p:txBody>
          <a:bodyPr>
            <a:normAutofit/>
          </a:bodyPr>
          <a:lstStyle/>
          <a:p>
            <a:pPr algn="l"/>
            <a:r>
              <a:rPr lang="tr-TR" sz="2000" dirty="0">
                <a:latin typeface="Times New Roman" pitchFamily="18" charset="0"/>
                <a:cs typeface="Times New Roman" pitchFamily="18" charset="0"/>
              </a:rPr>
              <a:t>1- USÛLLERDE MERTEBE</a:t>
            </a:r>
          </a:p>
        </p:txBody>
      </p:sp>
      <p:sp>
        <p:nvSpPr>
          <p:cNvPr id="3" name="2 İçerik Yer Tutucusu"/>
          <p:cNvSpPr>
            <a:spLocks noGrp="1"/>
          </p:cNvSpPr>
          <p:nvPr>
            <p:ph idx="1"/>
          </p:nvPr>
        </p:nvSpPr>
        <p:spPr>
          <a:xfrm>
            <a:off x="457200" y="714356"/>
            <a:ext cx="8229600" cy="5411807"/>
          </a:xfrm>
        </p:spPr>
        <p:txBody>
          <a:bodyPr>
            <a:normAutofit/>
          </a:bodyPr>
          <a:lstStyle/>
          <a:p>
            <a:pPr algn="just"/>
            <a:r>
              <a:rPr lang="tr-TR" sz="1800" dirty="0">
                <a:latin typeface="Times New Roman" pitchFamily="18" charset="0"/>
                <a:cs typeface="Times New Roman" pitchFamily="18" charset="0"/>
              </a:rPr>
              <a:t>Bir </a:t>
            </a:r>
            <a:r>
              <a:rPr lang="tr-TR" sz="1800" dirty="0" err="1">
                <a:latin typeface="Times New Roman" pitchFamily="18" charset="0"/>
                <a:cs typeface="Times New Roman" pitchFamily="18" charset="0"/>
              </a:rPr>
              <a:t>usûl</a:t>
            </a:r>
            <a:r>
              <a:rPr lang="tr-TR" sz="1800" dirty="0">
                <a:latin typeface="Times New Roman" pitchFamily="18" charset="0"/>
                <a:cs typeface="Times New Roman" pitchFamily="18" charset="0"/>
              </a:rPr>
              <a:t> sayısının üst rakamı bozulmadan alt rakamı değiştirilirse, </a:t>
            </a:r>
            <a:r>
              <a:rPr lang="tr-TR" sz="1800" dirty="0" err="1">
                <a:latin typeface="Times New Roman" pitchFamily="18" charset="0"/>
                <a:cs typeface="Times New Roman" pitchFamily="18" charset="0"/>
              </a:rPr>
              <a:t>usûlün</a:t>
            </a:r>
            <a:r>
              <a:rPr lang="tr-TR" sz="1800" dirty="0">
                <a:latin typeface="Times New Roman" pitchFamily="18" charset="0"/>
                <a:cs typeface="Times New Roman" pitchFamily="18" charset="0"/>
              </a:rPr>
              <a:t> hızı da değişir. Fakat vuruşların sıralanmasında bir değişiklik meydana gelmez. Aşağıdaki her bir on zamanlı ve aynı tertip (</a:t>
            </a:r>
            <a:r>
              <a:rPr lang="tr-TR" sz="1800" dirty="0" err="1">
                <a:latin typeface="Times New Roman" pitchFamily="18" charset="0"/>
                <a:cs typeface="Times New Roman" pitchFamily="18" charset="0"/>
              </a:rPr>
              <a:t>Düm</a:t>
            </a:r>
            <a:r>
              <a:rPr lang="tr-TR" sz="1800" dirty="0">
                <a:latin typeface="Times New Roman" pitchFamily="18" charset="0"/>
                <a:cs typeface="Times New Roman" pitchFamily="18" charset="0"/>
              </a:rPr>
              <a:t>-</a:t>
            </a:r>
            <a:r>
              <a:rPr lang="tr-TR" sz="1800" dirty="0" err="1">
                <a:latin typeface="Times New Roman" pitchFamily="18" charset="0"/>
                <a:cs typeface="Times New Roman" pitchFamily="18" charset="0"/>
              </a:rPr>
              <a:t>te</a:t>
            </a:r>
            <a:r>
              <a:rPr lang="tr-TR" sz="1800" dirty="0">
                <a:latin typeface="Times New Roman" pitchFamily="18" charset="0"/>
                <a:cs typeface="Times New Roman" pitchFamily="18" charset="0"/>
              </a:rPr>
              <a:t>-</a:t>
            </a:r>
            <a:r>
              <a:rPr lang="tr-TR" sz="1800" dirty="0" err="1">
                <a:latin typeface="Times New Roman" pitchFamily="18" charset="0"/>
                <a:cs typeface="Times New Roman" pitchFamily="18" charset="0"/>
              </a:rPr>
              <a:t>kâ</a:t>
            </a:r>
            <a:r>
              <a:rPr lang="tr-TR" sz="1800" dirty="0">
                <a:latin typeface="Times New Roman" pitchFamily="18" charset="0"/>
                <a:cs typeface="Times New Roman" pitchFamily="18" charset="0"/>
              </a:rPr>
              <a:t>-</a:t>
            </a:r>
            <a:r>
              <a:rPr lang="tr-TR" sz="1800" dirty="0" err="1">
                <a:latin typeface="Times New Roman" pitchFamily="18" charset="0"/>
                <a:cs typeface="Times New Roman" pitchFamily="18" charset="0"/>
              </a:rPr>
              <a:t>düm</a:t>
            </a:r>
            <a:r>
              <a:rPr lang="tr-TR" sz="1800" dirty="0">
                <a:latin typeface="Times New Roman" pitchFamily="18" charset="0"/>
                <a:cs typeface="Times New Roman" pitchFamily="18" charset="0"/>
              </a:rPr>
              <a:t>-tek-tek) deki bu üç örneğin</a:t>
            </a:r>
          </a:p>
          <a:p>
            <a:pPr algn="just"/>
            <a:r>
              <a:rPr lang="tr-TR" sz="1800" dirty="0">
                <a:latin typeface="Times New Roman" pitchFamily="18" charset="0"/>
                <a:cs typeface="Times New Roman" pitchFamily="18" charset="0"/>
              </a:rPr>
              <a:t>	16 ‘</a:t>
            </a:r>
            <a:r>
              <a:rPr lang="tr-TR" sz="1800" dirty="0" err="1">
                <a:latin typeface="Times New Roman" pitchFamily="18" charset="0"/>
                <a:cs typeface="Times New Roman" pitchFamily="18" charset="0"/>
              </a:rPr>
              <a:t>lıkla</a:t>
            </a:r>
            <a:r>
              <a:rPr lang="tr-TR" sz="1800" dirty="0">
                <a:latin typeface="Times New Roman" pitchFamily="18" charset="0"/>
                <a:cs typeface="Times New Roman" pitchFamily="18" charset="0"/>
              </a:rPr>
              <a:t> (10/16) yapılanına 1. mertebe CURCUNA,</a:t>
            </a:r>
          </a:p>
          <a:p>
            <a:pPr algn="just"/>
            <a:r>
              <a:rPr lang="tr-TR" sz="1800" dirty="0">
                <a:latin typeface="Times New Roman" pitchFamily="18" charset="0"/>
                <a:cs typeface="Times New Roman" pitchFamily="18" charset="0"/>
              </a:rPr>
              <a:t>	  8 ‘</a:t>
            </a:r>
            <a:r>
              <a:rPr lang="tr-TR" sz="1800" dirty="0" err="1">
                <a:latin typeface="Times New Roman" pitchFamily="18" charset="0"/>
                <a:cs typeface="Times New Roman" pitchFamily="18" charset="0"/>
              </a:rPr>
              <a:t>likle</a:t>
            </a:r>
            <a:r>
              <a:rPr lang="tr-TR" sz="1800" dirty="0">
                <a:latin typeface="Times New Roman" pitchFamily="18" charset="0"/>
                <a:cs typeface="Times New Roman" pitchFamily="18" charset="0"/>
              </a:rPr>
              <a:t> (10/8)  yapılanına  2. mertebe AĞIR AKSAK,</a:t>
            </a:r>
          </a:p>
          <a:p>
            <a:pPr algn="just"/>
            <a:r>
              <a:rPr lang="tr-TR" sz="1800" dirty="0">
                <a:latin typeface="Times New Roman" pitchFamily="18" charset="0"/>
                <a:cs typeface="Times New Roman" pitchFamily="18" charset="0"/>
              </a:rPr>
              <a:t>	  4‘lükle (10/4)  yapılanına  3. mertebe AĞIR AKSAK SEMÂİ adı verilmiştir. </a:t>
            </a: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5</a:t>
            </a:fld>
            <a:endParaRPr lang="tr-TR"/>
          </a:p>
        </p:txBody>
      </p:sp>
      <p:pic>
        <p:nvPicPr>
          <p:cNvPr id="3074" name="Resim 4" descr="Curcuna"/>
          <p:cNvPicPr>
            <a:picLocks noChangeAspect="1" noChangeArrowheads="1"/>
          </p:cNvPicPr>
          <p:nvPr/>
        </p:nvPicPr>
        <p:blipFill>
          <a:blip r:embed="rId2"/>
          <a:srcRect/>
          <a:stretch>
            <a:fillRect/>
          </a:stretch>
        </p:blipFill>
        <p:spPr bwMode="auto">
          <a:xfrm>
            <a:off x="2571736" y="2643182"/>
            <a:ext cx="3924300" cy="1219200"/>
          </a:xfrm>
          <a:prstGeom prst="rect">
            <a:avLst/>
          </a:prstGeom>
          <a:noFill/>
          <a:ln w="9525">
            <a:noFill/>
            <a:miter lim="800000"/>
            <a:headEnd/>
            <a:tailEnd/>
          </a:ln>
        </p:spPr>
      </p:pic>
      <p:pic>
        <p:nvPicPr>
          <p:cNvPr id="3076" name="Resim 6" descr="Ağır aksak semâi"/>
          <p:cNvPicPr>
            <a:picLocks noChangeAspect="1" noChangeArrowheads="1"/>
          </p:cNvPicPr>
          <p:nvPr/>
        </p:nvPicPr>
        <p:blipFill>
          <a:blip r:embed="rId3"/>
          <a:srcRect/>
          <a:stretch>
            <a:fillRect/>
          </a:stretch>
        </p:blipFill>
        <p:spPr bwMode="auto">
          <a:xfrm>
            <a:off x="2571736" y="5114925"/>
            <a:ext cx="3905250" cy="1743075"/>
          </a:xfrm>
          <a:prstGeom prst="rect">
            <a:avLst/>
          </a:prstGeom>
          <a:noFill/>
          <a:ln w="9525">
            <a:noFill/>
            <a:miter lim="800000"/>
            <a:headEnd/>
            <a:tailEnd/>
          </a:ln>
        </p:spPr>
      </p:pic>
      <p:pic>
        <p:nvPicPr>
          <p:cNvPr id="3077" name="Picture 5" descr="Aksak Semâi"/>
          <p:cNvPicPr>
            <a:picLocks noChangeAspect="1" noChangeArrowheads="1"/>
          </p:cNvPicPr>
          <p:nvPr/>
        </p:nvPicPr>
        <p:blipFill>
          <a:blip r:embed="rId4" cstate="print"/>
          <a:srcRect/>
          <a:stretch>
            <a:fillRect/>
          </a:stretch>
        </p:blipFill>
        <p:spPr bwMode="auto">
          <a:xfrm>
            <a:off x="2571736" y="3857628"/>
            <a:ext cx="3905250" cy="1219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a:bodyPr>
          <a:lstStyle/>
          <a:p>
            <a:pPr algn="l"/>
            <a:r>
              <a:rPr lang="tr-TR" sz="2000" dirty="0">
                <a:latin typeface="Times New Roman" pitchFamily="18" charset="0"/>
                <a:cs typeface="Times New Roman" pitchFamily="18" charset="0"/>
              </a:rPr>
              <a:t>2- USÛL VURULMASI VE USÛL ÂLETLERİ</a:t>
            </a:r>
          </a:p>
        </p:txBody>
      </p:sp>
      <p:sp>
        <p:nvSpPr>
          <p:cNvPr id="3" name="2 İçerik Yer Tutucusu"/>
          <p:cNvSpPr>
            <a:spLocks noGrp="1"/>
          </p:cNvSpPr>
          <p:nvPr>
            <p:ph idx="1"/>
          </p:nvPr>
        </p:nvSpPr>
        <p:spPr>
          <a:xfrm>
            <a:off x="457200" y="785794"/>
            <a:ext cx="8229600" cy="5340369"/>
          </a:xfrm>
        </p:spPr>
        <p:txBody>
          <a:bodyPr>
            <a:normAutofit lnSpcReduction="10000"/>
          </a:bodyPr>
          <a:lstStyle/>
          <a:p>
            <a:pPr algn="just"/>
            <a:r>
              <a:rPr lang="tr-TR" sz="2200" dirty="0" smtClean="0">
                <a:latin typeface="Times New Roman" pitchFamily="18" charset="0"/>
                <a:cs typeface="Times New Roman" pitchFamily="18" charset="0"/>
              </a:rPr>
              <a:t>        Türk </a:t>
            </a:r>
            <a:r>
              <a:rPr lang="tr-TR" sz="2200" dirty="0" err="1">
                <a:latin typeface="Times New Roman" pitchFamily="18" charset="0"/>
                <a:cs typeface="Times New Roman" pitchFamily="18" charset="0"/>
              </a:rPr>
              <a:t>mûsikîsinde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usûllerin</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icrâ</a:t>
            </a:r>
            <a:r>
              <a:rPr lang="tr-TR" sz="2200" dirty="0">
                <a:latin typeface="Times New Roman" pitchFamily="18" charset="0"/>
                <a:cs typeface="Times New Roman" pitchFamily="18" charset="0"/>
              </a:rPr>
              <a:t>  edilmesi (ölçülmesi), eğer vurmalı çalgılar bulunmazsa, ekseriya düzenli el hareketleriyle yapılır. Kuvvetli zamanı belirtmek için sağ eli, sağ dize, zayıf zamanı belirtmek için, sol eli sol dize vurmak suretiyle yapılır.</a:t>
            </a:r>
          </a:p>
          <a:p>
            <a:pPr algn="just"/>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Usûllerin</a:t>
            </a:r>
            <a:r>
              <a:rPr lang="tr-TR" sz="2200" dirty="0">
                <a:latin typeface="Times New Roman" pitchFamily="18" charset="0"/>
                <a:cs typeface="Times New Roman" pitchFamily="18" charset="0"/>
              </a:rPr>
              <a:t> her parçasına DARP (vuruş) denir. </a:t>
            </a:r>
          </a:p>
          <a:p>
            <a:pPr algn="just"/>
            <a:r>
              <a:rPr lang="tr-TR" sz="2200" dirty="0">
                <a:latin typeface="Times New Roman" pitchFamily="18" charset="0"/>
                <a:cs typeface="Times New Roman" pitchFamily="18" charset="0"/>
              </a:rPr>
              <a:t>	Bir </a:t>
            </a:r>
            <a:r>
              <a:rPr lang="tr-TR" sz="2200" dirty="0" err="1">
                <a:latin typeface="Times New Roman" pitchFamily="18" charset="0"/>
                <a:cs typeface="Times New Roman" pitchFamily="18" charset="0"/>
              </a:rPr>
              <a:t>usûlün</a:t>
            </a:r>
            <a:r>
              <a:rPr lang="tr-TR" sz="2200" dirty="0">
                <a:latin typeface="Times New Roman" pitchFamily="18" charset="0"/>
                <a:cs typeface="Times New Roman" pitchFamily="18" charset="0"/>
              </a:rPr>
              <a:t> çeşitli </a:t>
            </a:r>
            <a:r>
              <a:rPr lang="tr-TR" sz="2200" dirty="0" err="1">
                <a:latin typeface="Times New Roman" pitchFamily="18" charset="0"/>
                <a:cs typeface="Times New Roman" pitchFamily="18" charset="0"/>
              </a:rPr>
              <a:t>düzümlerdeki</a:t>
            </a:r>
            <a:r>
              <a:rPr lang="tr-TR" sz="2200" dirty="0">
                <a:latin typeface="Times New Roman" pitchFamily="18" charset="0"/>
                <a:cs typeface="Times New Roman" pitchFamily="18" charset="0"/>
              </a:rPr>
              <a:t> eşit olmayan darplarını sağ ve sol ellerle vurmaya USÛL vurmak denir. </a:t>
            </a:r>
            <a:r>
              <a:rPr lang="tr-TR" sz="2200" dirty="0" err="1">
                <a:latin typeface="Times New Roman" pitchFamily="18" charset="0"/>
                <a:cs typeface="Times New Roman" pitchFamily="18" charset="0"/>
              </a:rPr>
              <a:t>Usûl</a:t>
            </a:r>
            <a:r>
              <a:rPr lang="tr-TR" sz="2200" dirty="0">
                <a:latin typeface="Times New Roman" pitchFamily="18" charset="0"/>
                <a:cs typeface="Times New Roman" pitchFamily="18" charset="0"/>
              </a:rPr>
              <a:t> vurmak el ile olduğu gibi, ayak ile de yapılabilir. Eller dizlere veya masaya vurulabilir. Ya da hiç bir şeye vurmaksızın, vuruyormuşçasına boşlukta da hareket ettirilebilir</a:t>
            </a:r>
            <a:r>
              <a:rPr lang="tr-TR" sz="2200" dirty="0" smtClean="0">
                <a:latin typeface="Times New Roman" pitchFamily="18" charset="0"/>
                <a:cs typeface="Times New Roman" pitchFamily="18" charset="0"/>
              </a:rPr>
              <a:t>.</a:t>
            </a:r>
          </a:p>
          <a:p>
            <a:pPr algn="just"/>
            <a:r>
              <a:rPr lang="tr-TR" sz="2200" dirty="0" smtClean="0">
                <a:latin typeface="Times New Roman" pitchFamily="18" charset="0"/>
                <a:cs typeface="Times New Roman" pitchFamily="18" charset="0"/>
              </a:rPr>
              <a:t>        Türk </a:t>
            </a:r>
            <a:r>
              <a:rPr lang="tr-TR" sz="2200" dirty="0" err="1">
                <a:latin typeface="Times New Roman" pitchFamily="18" charset="0"/>
                <a:cs typeface="Times New Roman" pitchFamily="18" charset="0"/>
              </a:rPr>
              <a:t>mûsikîsi</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usûlleri</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icrâ</a:t>
            </a:r>
            <a:r>
              <a:rPr lang="tr-TR" sz="2200" dirty="0">
                <a:latin typeface="Times New Roman" pitchFamily="18" charset="0"/>
                <a:cs typeface="Times New Roman" pitchFamily="18" charset="0"/>
              </a:rPr>
              <a:t> olunurken, birim zamanlar değil, birim zamanların biri veya bir kaçı ile teşkil olunan darplar vurulur. Meselâ 5/8 ‘</a:t>
            </a:r>
            <a:r>
              <a:rPr lang="tr-TR" sz="2200" dirty="0" err="1">
                <a:latin typeface="Times New Roman" pitchFamily="18" charset="0"/>
                <a:cs typeface="Times New Roman" pitchFamily="18" charset="0"/>
              </a:rPr>
              <a:t>lik</a:t>
            </a:r>
            <a:r>
              <a:rPr lang="tr-TR" sz="2200" dirty="0">
                <a:latin typeface="Times New Roman" pitchFamily="18" charset="0"/>
                <a:cs typeface="Times New Roman" pitchFamily="18" charset="0"/>
              </a:rPr>
              <a:t> Türk Aksağı </a:t>
            </a:r>
            <a:r>
              <a:rPr lang="tr-TR" sz="2200" dirty="0" err="1">
                <a:latin typeface="Times New Roman" pitchFamily="18" charset="0"/>
                <a:cs typeface="Times New Roman" pitchFamily="18" charset="0"/>
              </a:rPr>
              <a:t>usûlünü</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icrâ</a:t>
            </a:r>
            <a:r>
              <a:rPr lang="tr-TR" sz="2200" dirty="0">
                <a:latin typeface="Times New Roman" pitchFamily="18" charset="0"/>
                <a:cs typeface="Times New Roman" pitchFamily="18" charset="0"/>
              </a:rPr>
              <a:t> ederken, beş tane ayrı sekizlik vurulmaz. Bu </a:t>
            </a:r>
            <a:r>
              <a:rPr lang="tr-TR" sz="2200" dirty="0" err="1">
                <a:latin typeface="Times New Roman" pitchFamily="18" charset="0"/>
                <a:cs typeface="Times New Roman" pitchFamily="18" charset="0"/>
              </a:rPr>
              <a:t>usûlde</a:t>
            </a:r>
            <a:r>
              <a:rPr lang="tr-TR" sz="2200" dirty="0">
                <a:latin typeface="Times New Roman" pitchFamily="18" charset="0"/>
                <a:cs typeface="Times New Roman" pitchFamily="18" charset="0"/>
              </a:rPr>
              <a:t> birim zaman olarak sekizlik değer </a:t>
            </a:r>
            <a:r>
              <a:rPr lang="tr-TR" sz="2200" dirty="0" smtClean="0">
                <a:latin typeface="Times New Roman" pitchFamily="18" charset="0"/>
                <a:cs typeface="Times New Roman" pitchFamily="18" charset="0"/>
              </a:rPr>
              <a:t>(     </a:t>
            </a:r>
            <a:r>
              <a:rPr lang="tr-TR" sz="2200" dirty="0">
                <a:latin typeface="Times New Roman" pitchFamily="18" charset="0"/>
                <a:cs typeface="Times New Roman" pitchFamily="18" charset="0"/>
              </a:rPr>
              <a:t>) seçildiğine göre, gerçekte aşağıdaki şekilde görüldüğü gibi, beş birim zaman bulunmaktadır.</a:t>
            </a:r>
          </a:p>
          <a:p>
            <a:pPr algn="just"/>
            <a:endParaRPr lang="tr-TR" sz="2600"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6</a:t>
            </a:fld>
            <a:endParaRPr lang="tr-TR"/>
          </a:p>
        </p:txBody>
      </p:sp>
      <p:pic>
        <p:nvPicPr>
          <p:cNvPr id="4098" name="Resim 8" descr="Türk Aksağı birimler"/>
          <p:cNvPicPr>
            <a:picLocks noChangeAspect="1" noChangeArrowheads="1"/>
          </p:cNvPicPr>
          <p:nvPr/>
        </p:nvPicPr>
        <p:blipFill>
          <a:blip r:embed="rId2"/>
          <a:srcRect/>
          <a:stretch>
            <a:fillRect/>
          </a:stretch>
        </p:blipFill>
        <p:spPr bwMode="auto">
          <a:xfrm>
            <a:off x="2285984" y="5572140"/>
            <a:ext cx="4248150" cy="923925"/>
          </a:xfrm>
          <a:prstGeom prst="rect">
            <a:avLst/>
          </a:prstGeom>
          <a:noFill/>
          <a:ln w="9525">
            <a:noFill/>
            <a:miter lim="800000"/>
            <a:headEnd/>
            <a:tailEnd/>
          </a:ln>
        </p:spPr>
      </p:pic>
      <p:pic>
        <p:nvPicPr>
          <p:cNvPr id="4099" name="Resim 7"/>
          <p:cNvPicPr>
            <a:picLocks noChangeAspect="1" noChangeArrowheads="1"/>
          </p:cNvPicPr>
          <p:nvPr/>
        </p:nvPicPr>
        <p:blipFill>
          <a:blip r:embed="rId3"/>
          <a:srcRect/>
          <a:stretch>
            <a:fillRect/>
          </a:stretch>
        </p:blipFill>
        <p:spPr bwMode="auto">
          <a:xfrm>
            <a:off x="8643966" y="4929198"/>
            <a:ext cx="152400" cy="2762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77500" lnSpcReduction="20000"/>
          </a:bodyPr>
          <a:lstStyle/>
          <a:p>
            <a:pPr algn="just">
              <a:buNone/>
            </a:pPr>
            <a:r>
              <a:rPr lang="tr-TR" sz="2000" dirty="0" smtClean="0">
                <a:latin typeface="Times New Roman" pitchFamily="18" charset="0"/>
                <a:cs typeface="Times New Roman" pitchFamily="18" charset="0"/>
              </a:rPr>
              <a:t>	Fakat </a:t>
            </a:r>
            <a:r>
              <a:rPr lang="tr-TR" sz="2000" dirty="0">
                <a:latin typeface="Times New Roman" pitchFamily="18" charset="0"/>
                <a:cs typeface="Times New Roman" pitchFamily="18" charset="0"/>
              </a:rPr>
              <a:t>bu birim zamanlardan, önce ilk ikisi, sonra takip eden diğer ikisi birleştirilmiş, kalan bir birim zamanla beraber üç darp (vuruş) aşağıdaki gibi teşkil edilmiştir</a:t>
            </a:r>
            <a:r>
              <a:rPr lang="tr-TR" sz="2000" dirty="0" smtClean="0">
                <a:latin typeface="Times New Roman" pitchFamily="18" charset="0"/>
                <a:cs typeface="Times New Roman" pitchFamily="18" charset="0"/>
              </a:rPr>
              <a:t>.</a:t>
            </a:r>
          </a:p>
          <a:p>
            <a:pPr algn="just">
              <a:buNone/>
            </a:pPr>
            <a:endParaRPr lang="tr-TR" sz="2000" dirty="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a:p>
            <a:pPr algn="just"/>
            <a:r>
              <a:rPr lang="tr-TR" sz="2000" dirty="0" err="1" smtClean="0">
                <a:latin typeface="Times New Roman" pitchFamily="18" charset="0"/>
                <a:cs typeface="Times New Roman" pitchFamily="18" charset="0"/>
              </a:rPr>
              <a:t>Usûllerin</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vurulan her parçası, yani darpları, (kuvvetli ve zayıf oluşlarına göre) sağ ve sol ellerle dizlere vurulur. Ayrıca yüksek sesle söylenmesi gereken tek heceli bir takım kelimecikler de vardır ki, bunlara </a:t>
            </a:r>
            <a:r>
              <a:rPr lang="tr-TR" sz="2000" dirty="0" err="1">
                <a:latin typeface="Times New Roman" pitchFamily="18" charset="0"/>
                <a:cs typeface="Times New Roman" pitchFamily="18" charset="0"/>
              </a:rPr>
              <a:t>usûl</a:t>
            </a:r>
            <a:r>
              <a:rPr lang="tr-TR" sz="2000" dirty="0">
                <a:latin typeface="Times New Roman" pitchFamily="18" charset="0"/>
                <a:cs typeface="Times New Roman" pitchFamily="18" charset="0"/>
              </a:rPr>
              <a:t> kelimeleri adı verilir. Bu kelimecikler veya heceler altı adettir. Bunlar: DÜM, TEK, TE, KE, TEK-KÂ ve TA-</a:t>
            </a:r>
            <a:r>
              <a:rPr lang="tr-TR" sz="2000" dirty="0" err="1">
                <a:latin typeface="Times New Roman" pitchFamily="18" charset="0"/>
                <a:cs typeface="Times New Roman" pitchFamily="18" charset="0"/>
              </a:rPr>
              <a:t>HEK’den</a:t>
            </a:r>
            <a:r>
              <a:rPr lang="tr-TR" sz="2000" dirty="0">
                <a:latin typeface="Times New Roman" pitchFamily="18" charset="0"/>
                <a:cs typeface="Times New Roman" pitchFamily="18" charset="0"/>
              </a:rPr>
              <a:t> ibarettir. Bu kelimelerden:</a:t>
            </a:r>
          </a:p>
          <a:p>
            <a:pPr algn="just"/>
            <a:r>
              <a:rPr lang="tr-TR" sz="2000" dirty="0">
                <a:latin typeface="Times New Roman" pitchFamily="18" charset="0"/>
                <a:cs typeface="Times New Roman" pitchFamily="18" charset="0"/>
              </a:rPr>
              <a:t>  	</a:t>
            </a:r>
            <a:r>
              <a:rPr lang="tr-TR" sz="2100" dirty="0">
                <a:latin typeface="Times New Roman" pitchFamily="18" charset="0"/>
                <a:cs typeface="Times New Roman" pitchFamily="18" charset="0"/>
              </a:rPr>
              <a:t>a) </a:t>
            </a:r>
            <a:r>
              <a:rPr lang="tr-TR" sz="2100" dirty="0" err="1">
                <a:latin typeface="Times New Roman" pitchFamily="18" charset="0"/>
                <a:cs typeface="Times New Roman" pitchFamily="18" charset="0"/>
              </a:rPr>
              <a:t>DÜM’ler</a:t>
            </a:r>
            <a:r>
              <a:rPr lang="tr-TR" sz="2100" dirty="0">
                <a:latin typeface="Times New Roman" pitchFamily="18" charset="0"/>
                <a:cs typeface="Times New Roman" pitchFamily="18" charset="0"/>
              </a:rPr>
              <a:t> ve </a:t>
            </a:r>
            <a:r>
              <a:rPr lang="tr-TR" sz="2100" dirty="0" err="1">
                <a:latin typeface="Times New Roman" pitchFamily="18" charset="0"/>
                <a:cs typeface="Times New Roman" pitchFamily="18" charset="0"/>
              </a:rPr>
              <a:t>TE’leri</a:t>
            </a:r>
            <a:r>
              <a:rPr lang="tr-TR" sz="2100" dirty="0">
                <a:latin typeface="Times New Roman" pitchFamily="18" charset="0"/>
                <a:cs typeface="Times New Roman" pitchFamily="18" charset="0"/>
              </a:rPr>
              <a:t> sağ elle sağ dize,</a:t>
            </a:r>
          </a:p>
          <a:p>
            <a:pPr algn="just"/>
            <a:r>
              <a:rPr lang="tr-TR" sz="2100" dirty="0">
                <a:latin typeface="Times New Roman" pitchFamily="18" charset="0"/>
                <a:cs typeface="Times New Roman" pitchFamily="18" charset="0"/>
              </a:rPr>
              <a:t>	b) TEK, KÂ ve </a:t>
            </a:r>
            <a:r>
              <a:rPr lang="tr-TR" sz="2100" dirty="0" err="1">
                <a:latin typeface="Times New Roman" pitchFamily="18" charset="0"/>
                <a:cs typeface="Times New Roman" pitchFamily="18" charset="0"/>
              </a:rPr>
              <a:t>KE’leri</a:t>
            </a:r>
            <a:r>
              <a:rPr lang="tr-TR" sz="2100" dirty="0">
                <a:latin typeface="Times New Roman" pitchFamily="18" charset="0"/>
                <a:cs typeface="Times New Roman" pitchFamily="18" charset="0"/>
              </a:rPr>
              <a:t> sol elle sol dize,</a:t>
            </a:r>
          </a:p>
          <a:p>
            <a:pPr algn="just"/>
            <a:r>
              <a:rPr lang="tr-TR" sz="2100" dirty="0">
                <a:latin typeface="Times New Roman" pitchFamily="18" charset="0"/>
                <a:cs typeface="Times New Roman" pitchFamily="18" charset="0"/>
              </a:rPr>
              <a:t>	c) TÂ-</a:t>
            </a:r>
            <a:r>
              <a:rPr lang="tr-TR" sz="2100" dirty="0" err="1">
                <a:latin typeface="Times New Roman" pitchFamily="18" charset="0"/>
                <a:cs typeface="Times New Roman" pitchFamily="18" charset="0"/>
              </a:rPr>
              <a:t>HEK’leri</a:t>
            </a:r>
            <a:r>
              <a:rPr lang="tr-TR" sz="2100" dirty="0">
                <a:latin typeface="Times New Roman" pitchFamily="18" charset="0"/>
                <a:cs typeface="Times New Roman" pitchFamily="18" charset="0"/>
              </a:rPr>
              <a:t> ise iki elle iki dize vururken söyleyeceğiz. </a:t>
            </a:r>
            <a:r>
              <a:rPr lang="tr-TR" sz="2100" dirty="0" err="1">
                <a:latin typeface="Times New Roman" pitchFamily="18" charset="0"/>
                <a:cs typeface="Times New Roman" pitchFamily="18" charset="0"/>
              </a:rPr>
              <a:t>Usûl</a:t>
            </a:r>
            <a:r>
              <a:rPr lang="tr-TR" sz="2100" dirty="0">
                <a:latin typeface="Times New Roman" pitchFamily="18" charset="0"/>
                <a:cs typeface="Times New Roman" pitchFamily="18" charset="0"/>
              </a:rPr>
              <a:t> vurmada, </a:t>
            </a:r>
            <a:r>
              <a:rPr lang="tr-TR" sz="2100" b="1" dirty="0">
                <a:latin typeface="Times New Roman" pitchFamily="18" charset="0"/>
                <a:cs typeface="Times New Roman" pitchFamily="18" charset="0"/>
              </a:rPr>
              <a:t>darpların</a:t>
            </a:r>
            <a:r>
              <a:rPr lang="tr-TR" sz="2100" dirty="0">
                <a:latin typeface="Times New Roman" pitchFamily="18" charset="0"/>
                <a:cs typeface="Times New Roman" pitchFamily="18" charset="0"/>
              </a:rPr>
              <a:t> içinde bulunan birim zamanların adedince, sayı sayarak yapılacak </a:t>
            </a:r>
            <a:r>
              <a:rPr lang="tr-TR" sz="2100" dirty="0" err="1">
                <a:latin typeface="Times New Roman" pitchFamily="18" charset="0"/>
                <a:cs typeface="Times New Roman" pitchFamily="18" charset="0"/>
              </a:rPr>
              <a:t>icrânın</a:t>
            </a:r>
            <a:r>
              <a:rPr lang="tr-TR" sz="2100" dirty="0">
                <a:latin typeface="Times New Roman" pitchFamily="18" charset="0"/>
                <a:cs typeface="Times New Roman" pitchFamily="18" charset="0"/>
              </a:rPr>
              <a:t> da faydası büyüktür.</a:t>
            </a:r>
          </a:p>
          <a:p>
            <a:pPr algn="just"/>
            <a:r>
              <a:rPr lang="tr-TR" sz="2100" dirty="0">
                <a:latin typeface="Times New Roman" pitchFamily="18" charset="0"/>
                <a:cs typeface="Times New Roman" pitchFamily="18" charset="0"/>
              </a:rPr>
              <a:t>	TA-HEK vurulduğunda, TÂ derken, iki el yukarı kaldırılır (göğüz hizasına kadar). HEK derken iki eli dizlerimize vururuz.</a:t>
            </a:r>
          </a:p>
          <a:p>
            <a:pPr algn="just"/>
            <a:endParaRPr lang="tr-TR" sz="2000" dirty="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7</a:t>
            </a:fld>
            <a:endParaRPr lang="tr-TR"/>
          </a:p>
        </p:txBody>
      </p:sp>
      <p:pic>
        <p:nvPicPr>
          <p:cNvPr id="5122" name="Resim 9" descr="1"/>
          <p:cNvPicPr>
            <a:picLocks noChangeAspect="1" noChangeArrowheads="1"/>
          </p:cNvPicPr>
          <p:nvPr/>
        </p:nvPicPr>
        <p:blipFill>
          <a:blip r:embed="rId2"/>
          <a:srcRect/>
          <a:stretch>
            <a:fillRect/>
          </a:stretch>
        </p:blipFill>
        <p:spPr bwMode="auto">
          <a:xfrm>
            <a:off x="2357422" y="928670"/>
            <a:ext cx="4581525" cy="27813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428604"/>
            <a:ext cx="8229600" cy="5697559"/>
          </a:xfrm>
        </p:spPr>
        <p:txBody>
          <a:bodyPr>
            <a:normAutofit fontScale="55000" lnSpcReduction="20000"/>
          </a:bodyPr>
          <a:lstStyle/>
          <a:p>
            <a:pPr algn="just"/>
            <a:endParaRPr lang="tr-TR" sz="3800" dirty="0" smtClean="0">
              <a:latin typeface="Times New Roman" pitchFamily="18" charset="0"/>
              <a:cs typeface="Times New Roman" pitchFamily="18" charset="0"/>
            </a:endParaRPr>
          </a:p>
          <a:p>
            <a:pPr algn="just"/>
            <a:endParaRPr lang="tr-TR" sz="3800" dirty="0">
              <a:latin typeface="Times New Roman" pitchFamily="18" charset="0"/>
              <a:cs typeface="Times New Roman" pitchFamily="18" charset="0"/>
            </a:endParaRPr>
          </a:p>
          <a:p>
            <a:pPr algn="just"/>
            <a:r>
              <a:rPr lang="tr-TR" sz="3800" dirty="0" err="1" smtClean="0">
                <a:latin typeface="Times New Roman" pitchFamily="18" charset="0"/>
                <a:cs typeface="Times New Roman" pitchFamily="18" charset="0"/>
              </a:rPr>
              <a:t>Usûllerin</a:t>
            </a:r>
            <a:r>
              <a:rPr lang="tr-TR" sz="3800" dirty="0" smtClean="0">
                <a:latin typeface="Times New Roman" pitchFamily="18" charset="0"/>
                <a:cs typeface="Times New Roman" pitchFamily="18" charset="0"/>
              </a:rPr>
              <a:t> </a:t>
            </a:r>
            <a:r>
              <a:rPr lang="tr-TR" sz="3800" dirty="0">
                <a:latin typeface="Times New Roman" pitchFamily="18" charset="0"/>
                <a:cs typeface="Times New Roman" pitchFamily="18" charset="0"/>
              </a:rPr>
              <a:t>birinci vuruşları kuvvetli olur. Bir kuvvetli vuruşu, bir hafif vuruş takip eder. Meselâ, iki vuruşlu basit bir </a:t>
            </a:r>
            <a:r>
              <a:rPr lang="tr-TR" sz="3800" dirty="0" err="1">
                <a:latin typeface="Times New Roman" pitchFamily="18" charset="0"/>
                <a:cs typeface="Times New Roman" pitchFamily="18" charset="0"/>
              </a:rPr>
              <a:t>usûl</a:t>
            </a:r>
            <a:r>
              <a:rPr lang="tr-TR" sz="3800" dirty="0">
                <a:latin typeface="Times New Roman" pitchFamily="18" charset="0"/>
                <a:cs typeface="Times New Roman" pitchFamily="18" charset="0"/>
              </a:rPr>
              <a:t> olan Nim </a:t>
            </a:r>
            <a:r>
              <a:rPr lang="tr-TR" sz="3800" dirty="0" err="1">
                <a:latin typeface="Times New Roman" pitchFamily="18" charset="0"/>
                <a:cs typeface="Times New Roman" pitchFamily="18" charset="0"/>
              </a:rPr>
              <a:t>Sofyan</a:t>
            </a:r>
            <a:r>
              <a:rPr lang="tr-TR" sz="3800" dirty="0">
                <a:latin typeface="Times New Roman" pitchFamily="18" charset="0"/>
                <a:cs typeface="Times New Roman" pitchFamily="18" charset="0"/>
              </a:rPr>
              <a:t> </a:t>
            </a:r>
            <a:r>
              <a:rPr lang="tr-TR" sz="3800" dirty="0" err="1">
                <a:latin typeface="Times New Roman" pitchFamily="18" charset="0"/>
                <a:cs typeface="Times New Roman" pitchFamily="18" charset="0"/>
              </a:rPr>
              <a:t>usûlünde</a:t>
            </a:r>
            <a:r>
              <a:rPr lang="tr-TR" sz="3800" dirty="0">
                <a:latin typeface="Times New Roman" pitchFamily="18" charset="0"/>
                <a:cs typeface="Times New Roman" pitchFamily="18" charset="0"/>
              </a:rPr>
              <a:t> birinci vuruş (DÜM) kuvvetli vurulur. İkinci vuruş (TEK) ise zayıftır. Üç vuruşlu diğer bir basit </a:t>
            </a:r>
            <a:r>
              <a:rPr lang="tr-TR" sz="3800" dirty="0" err="1">
                <a:latin typeface="Times New Roman" pitchFamily="18" charset="0"/>
                <a:cs typeface="Times New Roman" pitchFamily="18" charset="0"/>
              </a:rPr>
              <a:t>usûl</a:t>
            </a:r>
            <a:r>
              <a:rPr lang="tr-TR" sz="3800" dirty="0">
                <a:latin typeface="Times New Roman" pitchFamily="18" charset="0"/>
                <a:cs typeface="Times New Roman" pitchFamily="18" charset="0"/>
              </a:rPr>
              <a:t> olan </a:t>
            </a:r>
            <a:r>
              <a:rPr lang="tr-TR" sz="3800" dirty="0" err="1">
                <a:latin typeface="Times New Roman" pitchFamily="18" charset="0"/>
                <a:cs typeface="Times New Roman" pitchFamily="18" charset="0"/>
              </a:rPr>
              <a:t>Semâi’de</a:t>
            </a:r>
            <a:r>
              <a:rPr lang="tr-TR" sz="3800" dirty="0">
                <a:latin typeface="Times New Roman" pitchFamily="18" charset="0"/>
                <a:cs typeface="Times New Roman" pitchFamily="18" charset="0"/>
              </a:rPr>
              <a:t>, birinci vuruş (DÜM) kuvvetli, ikinci vuruş (TEK) orta kuvvetli, üçüncü vuruş (TEK) ise zayıftır.</a:t>
            </a:r>
          </a:p>
          <a:p>
            <a:pPr algn="just"/>
            <a:r>
              <a:rPr lang="tr-TR" sz="3800" dirty="0">
                <a:latin typeface="Times New Roman" pitchFamily="18" charset="0"/>
                <a:cs typeface="Times New Roman" pitchFamily="18" charset="0"/>
              </a:rPr>
              <a:t>	Bazı eserler ağır veya ağırca, bazıları ise süratli (hızlı) çalındıkları takdirde, ancak duygulara hitap edebilirler. Eserlerin sürat derecesini anahtardan sonra portenin üzerine yazdığımız, hız bildiren kelimeler ve terimlerle ifade ederiz.</a:t>
            </a:r>
          </a:p>
          <a:p>
            <a:pPr algn="just"/>
            <a:r>
              <a:rPr lang="tr-TR" sz="3800" dirty="0">
                <a:latin typeface="Times New Roman" pitchFamily="18" charset="0"/>
                <a:cs typeface="Times New Roman" pitchFamily="18" charset="0"/>
              </a:rPr>
              <a:t>	Ancak, “çabuk” kelimesi yazılı bir eserdeki çabukluğun derecesi, çalan ve okuyana göre az çok değişiklik göstereceğinden, </a:t>
            </a:r>
            <a:r>
              <a:rPr lang="tr-TR" sz="3800" dirty="0" err="1">
                <a:latin typeface="Times New Roman" pitchFamily="18" charset="0"/>
                <a:cs typeface="Times New Roman" pitchFamily="18" charset="0"/>
              </a:rPr>
              <a:t>titîz</a:t>
            </a:r>
            <a:r>
              <a:rPr lang="tr-TR" sz="3800" dirty="0">
                <a:latin typeface="Times New Roman" pitchFamily="18" charset="0"/>
                <a:cs typeface="Times New Roman" pitchFamily="18" charset="0"/>
              </a:rPr>
              <a:t> bestekârlar bu işi </a:t>
            </a:r>
            <a:r>
              <a:rPr lang="tr-TR" sz="3800" dirty="0" err="1">
                <a:latin typeface="Times New Roman" pitchFamily="18" charset="0"/>
                <a:cs typeface="Times New Roman" pitchFamily="18" charset="0"/>
              </a:rPr>
              <a:t>Maelzel</a:t>
            </a:r>
            <a:r>
              <a:rPr lang="tr-TR" sz="3800" dirty="0">
                <a:latin typeface="Times New Roman" pitchFamily="18" charset="0"/>
                <a:cs typeface="Times New Roman" pitchFamily="18" charset="0"/>
              </a:rPr>
              <a:t> (</a:t>
            </a:r>
            <a:r>
              <a:rPr lang="tr-TR" sz="3800" dirty="0" err="1">
                <a:latin typeface="Times New Roman" pitchFamily="18" charset="0"/>
                <a:cs typeface="Times New Roman" pitchFamily="18" charset="0"/>
              </a:rPr>
              <a:t>Melzel</a:t>
            </a:r>
            <a:r>
              <a:rPr lang="tr-TR" sz="3800" dirty="0">
                <a:latin typeface="Times New Roman" pitchFamily="18" charset="0"/>
                <a:cs typeface="Times New Roman" pitchFamily="18" charset="0"/>
              </a:rPr>
              <a:t>) tarafından icat edilen “metronom” adı verilen hız ölçücü bir âletle yaparlar. Bu suretle bestekârın arzu ettiği hareket ve sürat kesin olarak belirtilmiş olur ve böylece her hangi bir </a:t>
            </a:r>
            <a:r>
              <a:rPr lang="tr-TR" sz="3800" dirty="0" err="1">
                <a:latin typeface="Times New Roman" pitchFamily="18" charset="0"/>
                <a:cs typeface="Times New Roman" pitchFamily="18" charset="0"/>
              </a:rPr>
              <a:t>mûsikî</a:t>
            </a:r>
            <a:r>
              <a:rPr lang="tr-TR" sz="3800" dirty="0">
                <a:latin typeface="Times New Roman" pitchFamily="18" charset="0"/>
                <a:cs typeface="Times New Roman" pitchFamily="18" charset="0"/>
              </a:rPr>
              <a:t> eseri her yerde ve herkes tarafından aynı hareket ve sürat ile çalınır veya söylenir. </a:t>
            </a:r>
          </a:p>
          <a:p>
            <a:pPr algn="just"/>
            <a:r>
              <a:rPr lang="tr-TR" sz="3800" dirty="0">
                <a:latin typeface="Times New Roman" pitchFamily="18" charset="0"/>
                <a:cs typeface="Times New Roman" pitchFamily="18" charset="0"/>
              </a:rPr>
              <a:t>	</a:t>
            </a:r>
            <a:endParaRPr lang="tr-TR" sz="42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2B22BF00-AB5A-4FAA-823A-BE34AB677FCD}"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normAutofit fontScale="92500" lnSpcReduction="10000"/>
          </a:bodyPr>
          <a:lstStyle/>
          <a:p>
            <a:pPr algn="just"/>
            <a:r>
              <a:rPr lang="tr-TR" sz="2000" dirty="0" smtClean="0">
                <a:latin typeface="Times New Roman" pitchFamily="18" charset="0"/>
                <a:cs typeface="Times New Roman" pitchFamily="18" charset="0"/>
              </a:rPr>
              <a:t>Metronom icat edilmeden önce Tük musikisinde süratin tayini hafif-i </a:t>
            </a:r>
            <a:r>
              <a:rPr lang="tr-TR" sz="2000" dirty="0" err="1" smtClean="0">
                <a:latin typeface="Times New Roman" pitchFamily="18" charset="0"/>
                <a:cs typeface="Times New Roman" pitchFamily="18" charset="0"/>
              </a:rPr>
              <a:t>sâni</a:t>
            </a:r>
            <a:r>
              <a:rPr lang="tr-TR" sz="2000" dirty="0" smtClean="0">
                <a:latin typeface="Times New Roman" pitchFamily="18" charset="0"/>
                <a:cs typeface="Times New Roman" pitchFamily="18" charset="0"/>
              </a:rPr>
              <a:t> ve </a:t>
            </a:r>
            <a:r>
              <a:rPr lang="tr-TR" sz="2000" dirty="0" err="1" smtClean="0">
                <a:latin typeface="Times New Roman" pitchFamily="18" charset="0"/>
                <a:cs typeface="Times New Roman" pitchFamily="18" charset="0"/>
              </a:rPr>
              <a:t>sakîl</a:t>
            </a:r>
            <a:r>
              <a:rPr lang="tr-TR" sz="2000" dirty="0" smtClean="0">
                <a:latin typeface="Times New Roman" pitchFamily="18" charset="0"/>
                <a:cs typeface="Times New Roman" pitchFamily="18" charset="0"/>
              </a:rPr>
              <a:t> terimleri ile yapılıyordu.</a:t>
            </a:r>
          </a:p>
          <a:p>
            <a:pPr algn="just"/>
            <a:r>
              <a:rPr lang="tr-TR" sz="2000" dirty="0" smtClean="0">
                <a:latin typeface="Times New Roman" pitchFamily="18" charset="0"/>
                <a:cs typeface="Times New Roman" pitchFamily="18" charset="0"/>
              </a:rPr>
              <a:t>	Metronom, kare tabanlı piramit şeklinde metal veya tahtadan yapılmış bir kutudur Ön yüzünde açılıp çıkartılabilen bir kapak bulunur.	 	</a:t>
            </a:r>
          </a:p>
          <a:p>
            <a:pPr algn="just">
              <a:spcBef>
                <a:spcPts val="0"/>
              </a:spcBef>
            </a:pPr>
            <a:r>
              <a:rPr lang="tr-TR" sz="2000" dirty="0" smtClean="0">
                <a:latin typeface="Times New Roman" pitchFamily="18" charset="0"/>
                <a:cs typeface="Times New Roman" pitchFamily="18" charset="0"/>
              </a:rPr>
              <a:t>      Kapak çıkarıldığında kutunun içindeki mekanik bir saat makinesi vasıtasıyla işletilen bir rakkas ve onun arkasında üzerinde “0” dan “208” e kadar rakamlar yazılı bir cetvel görülür. Rakkasın üzerine, aşağı yukarı hareket edebilen, bir metal bilezik geçirilmiştir. Bu bilezik rakkasın hareketlerini hızlandırmaya veya ağırlaştırmaya yarar. </a:t>
            </a:r>
          </a:p>
          <a:p>
            <a:pPr algn="just">
              <a:spcBef>
                <a:spcPts val="0"/>
              </a:spcBef>
            </a:pPr>
            <a:r>
              <a:rPr lang="tr-TR" sz="2000" dirty="0"/>
              <a:t> </a:t>
            </a:r>
            <a:r>
              <a:rPr lang="tr-TR" sz="2000" dirty="0" smtClean="0"/>
              <a:t>     </a:t>
            </a:r>
          </a:p>
          <a:p>
            <a:pPr algn="just">
              <a:spcBef>
                <a:spcPts val="0"/>
              </a:spcBef>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 120</a:t>
            </a:r>
          </a:p>
          <a:p>
            <a:pPr algn="just">
              <a:spcBef>
                <a:spcPts val="0"/>
              </a:spcBef>
            </a:pPr>
            <a:endParaRPr lang="tr-TR" sz="2000" dirty="0">
              <a:latin typeface="Times New Roman" pitchFamily="18" charset="0"/>
              <a:cs typeface="Times New Roman" pitchFamily="18" charset="0"/>
            </a:endParaRPr>
          </a:p>
          <a:p>
            <a:pPr algn="just">
              <a:spcBef>
                <a:spcPts val="0"/>
              </a:spcBef>
            </a:pPr>
            <a:r>
              <a:rPr lang="tr-TR" sz="2000" b="1" dirty="0">
                <a:latin typeface="Times New Roman" pitchFamily="18" charset="0"/>
                <a:cs typeface="Times New Roman" pitchFamily="18" charset="0"/>
              </a:rPr>
              <a:t>Türk Din </a:t>
            </a:r>
            <a:r>
              <a:rPr lang="tr-TR" sz="2000" b="1" dirty="0" err="1">
                <a:latin typeface="Times New Roman" pitchFamily="18" charset="0"/>
                <a:cs typeface="Times New Roman" pitchFamily="18" charset="0"/>
              </a:rPr>
              <a:t>Mûsikîsinde</a:t>
            </a:r>
            <a:r>
              <a:rPr lang="tr-TR" sz="2000" b="1" dirty="0">
                <a:latin typeface="Times New Roman" pitchFamily="18" charset="0"/>
                <a:cs typeface="Times New Roman" pitchFamily="18" charset="0"/>
              </a:rPr>
              <a:t> Kullanılan </a:t>
            </a:r>
            <a:r>
              <a:rPr lang="tr-TR" sz="2000" b="1" dirty="0" err="1">
                <a:latin typeface="Times New Roman" pitchFamily="18" charset="0"/>
                <a:cs typeface="Times New Roman" pitchFamily="18" charset="0"/>
              </a:rPr>
              <a:t>Usûl</a:t>
            </a:r>
            <a:r>
              <a:rPr lang="tr-TR" sz="2000" b="1" dirty="0">
                <a:latin typeface="Times New Roman" pitchFamily="18" charset="0"/>
                <a:cs typeface="Times New Roman" pitchFamily="18" charset="0"/>
              </a:rPr>
              <a:t> Âletleri</a:t>
            </a:r>
            <a:r>
              <a:rPr lang="tr-TR" sz="2000" dirty="0" smtClean="0">
                <a:latin typeface="Times New Roman" pitchFamily="18" charset="0"/>
                <a:cs typeface="Times New Roman" pitchFamily="18" charset="0"/>
              </a:rPr>
              <a:t>	</a:t>
            </a:r>
          </a:p>
          <a:p>
            <a:pPr algn="just"/>
            <a:r>
              <a:rPr lang="tr-TR" sz="2000" dirty="0">
                <a:latin typeface="Times New Roman" pitchFamily="18" charset="0"/>
                <a:cs typeface="Times New Roman" pitchFamily="18" charset="0"/>
              </a:rPr>
              <a:t>Türk Din </a:t>
            </a:r>
            <a:r>
              <a:rPr lang="tr-TR" sz="2000" dirty="0" err="1">
                <a:latin typeface="Times New Roman" pitchFamily="18" charset="0"/>
                <a:cs typeface="Times New Roman" pitchFamily="18" charset="0"/>
              </a:rPr>
              <a:t>Mûsikîsinde</a:t>
            </a:r>
            <a:r>
              <a:rPr lang="tr-TR" sz="2000" dirty="0">
                <a:latin typeface="Times New Roman" pitchFamily="18" charset="0"/>
                <a:cs typeface="Times New Roman" pitchFamily="18" charset="0"/>
              </a:rPr>
              <a:t>, Tasavvuf (Tekke) </a:t>
            </a:r>
            <a:r>
              <a:rPr lang="tr-TR" sz="2000" dirty="0" err="1">
                <a:latin typeface="Times New Roman" pitchFamily="18" charset="0"/>
                <a:cs typeface="Times New Roman" pitchFamily="18" charset="0"/>
              </a:rPr>
              <a:t>Mûsikîsi</a:t>
            </a:r>
            <a:r>
              <a:rPr lang="tr-TR" sz="2000" dirty="0">
                <a:latin typeface="Times New Roman" pitchFamily="18" charset="0"/>
                <a:cs typeface="Times New Roman" pitchFamily="18" charset="0"/>
              </a:rPr>
              <a:t> bölümünün en önemli çalgısı “</a:t>
            </a:r>
            <a:r>
              <a:rPr lang="tr-TR" sz="2000" b="1" dirty="0" err="1">
                <a:latin typeface="Times New Roman" pitchFamily="18" charset="0"/>
                <a:cs typeface="Times New Roman" pitchFamily="18" charset="0"/>
              </a:rPr>
              <a:t>Kudûm</a:t>
            </a:r>
            <a:r>
              <a:rPr lang="tr-TR" sz="2000" dirty="0">
                <a:latin typeface="Times New Roman" pitchFamily="18" charset="0"/>
                <a:cs typeface="Times New Roman" pitchFamily="18" charset="0"/>
              </a:rPr>
              <a:t>” dür. </a:t>
            </a:r>
            <a:r>
              <a:rPr lang="tr-TR" sz="2000" dirty="0" err="1">
                <a:latin typeface="Times New Roman" pitchFamily="18" charset="0"/>
                <a:cs typeface="Times New Roman" pitchFamily="18" charset="0"/>
              </a:rPr>
              <a:t>Kudûm’den</a:t>
            </a:r>
            <a:r>
              <a:rPr lang="tr-TR" sz="2000" dirty="0">
                <a:latin typeface="Times New Roman" pitchFamily="18" charset="0"/>
                <a:cs typeface="Times New Roman" pitchFamily="18" charset="0"/>
              </a:rPr>
              <a:t> başka yine derili “</a:t>
            </a:r>
            <a:r>
              <a:rPr lang="tr-TR" sz="2000" b="1" dirty="0">
                <a:latin typeface="Times New Roman" pitchFamily="18" charset="0"/>
                <a:cs typeface="Times New Roman" pitchFamily="18" charset="0"/>
              </a:rPr>
              <a:t>Mazhar</a:t>
            </a:r>
            <a:r>
              <a:rPr lang="tr-TR" sz="2000" dirty="0">
                <a:latin typeface="Times New Roman" pitchFamily="18" charset="0"/>
                <a:cs typeface="Times New Roman" pitchFamily="18" charset="0"/>
              </a:rPr>
              <a:t>” veya bunun küçüğü “</a:t>
            </a:r>
            <a:r>
              <a:rPr lang="tr-TR" sz="2000" b="1" dirty="0">
                <a:latin typeface="Times New Roman" pitchFamily="18" charset="0"/>
                <a:cs typeface="Times New Roman" pitchFamily="18" charset="0"/>
              </a:rPr>
              <a:t>Bendir</a:t>
            </a:r>
            <a:r>
              <a:rPr lang="tr-TR" sz="2000" dirty="0">
                <a:latin typeface="Times New Roman" pitchFamily="18" charset="0"/>
                <a:cs typeface="Times New Roman" pitchFamily="18" charset="0"/>
              </a:rPr>
              <a:t>” ile tekkelerde birbirine vurularak çalınan “</a:t>
            </a:r>
            <a:r>
              <a:rPr lang="tr-TR" sz="2000" b="1" dirty="0">
                <a:latin typeface="Times New Roman" pitchFamily="18" charset="0"/>
                <a:cs typeface="Times New Roman" pitchFamily="18" charset="0"/>
              </a:rPr>
              <a:t>Halile</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yi</a:t>
            </a:r>
            <a:r>
              <a:rPr lang="tr-TR" sz="2000" dirty="0">
                <a:latin typeface="Times New Roman" pitchFamily="18" charset="0"/>
                <a:cs typeface="Times New Roman" pitchFamily="18" charset="0"/>
              </a:rPr>
              <a:t> (avuç içi büyüklüğünde ve birbirine vurularak çalınan madeni bir çift zil) sayabiliriz. Ancak bunlardan hiç biriyle, </a:t>
            </a:r>
            <a:r>
              <a:rPr lang="tr-TR" sz="2000" dirty="0" err="1">
                <a:latin typeface="Times New Roman" pitchFamily="18" charset="0"/>
                <a:cs typeface="Times New Roman" pitchFamily="18" charset="0"/>
              </a:rPr>
              <a:t>Kudûm’de</a:t>
            </a:r>
            <a:r>
              <a:rPr lang="tr-TR" sz="2000" dirty="0">
                <a:latin typeface="Times New Roman" pitchFamily="18" charset="0"/>
                <a:cs typeface="Times New Roman" pitchFamily="18" charset="0"/>
              </a:rPr>
              <a:t> olduğu gibi, bir </a:t>
            </a:r>
            <a:r>
              <a:rPr lang="tr-TR" sz="2000" dirty="0" err="1">
                <a:latin typeface="Times New Roman" pitchFamily="18" charset="0"/>
                <a:cs typeface="Times New Roman" pitchFamily="18" charset="0"/>
              </a:rPr>
              <a:t>usûlün</a:t>
            </a:r>
            <a:r>
              <a:rPr lang="tr-TR" sz="2000" dirty="0">
                <a:latin typeface="Times New Roman" pitchFamily="18" charset="0"/>
                <a:cs typeface="Times New Roman" pitchFamily="18" charset="0"/>
              </a:rPr>
              <a:t> bütün ayrıntıları ifade edilemez.</a:t>
            </a:r>
          </a:p>
          <a:p>
            <a:pPr algn="just">
              <a:buNone/>
            </a:pPr>
            <a:endParaRPr lang="tr-TR" sz="20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2B22BF00-AB5A-4FAA-823A-BE34AB677FCD}" type="slidenum">
              <a:rPr lang="tr-TR" smtClean="0"/>
              <a:pPr/>
              <a:t>9</a:t>
            </a:fld>
            <a:endParaRPr lang="tr-TR"/>
          </a:p>
        </p:txBody>
      </p:sp>
      <p:pic>
        <p:nvPicPr>
          <p:cNvPr id="6146" name="Resim 10" descr="瘂ꪱૺ閩痽隌痽障痽"/>
          <p:cNvPicPr>
            <a:picLocks noChangeAspect="1" noChangeArrowheads="1"/>
          </p:cNvPicPr>
          <p:nvPr/>
        </p:nvPicPr>
        <p:blipFill>
          <a:blip r:embed="rId2"/>
          <a:srcRect/>
          <a:stretch>
            <a:fillRect/>
          </a:stretch>
        </p:blipFill>
        <p:spPr bwMode="auto">
          <a:xfrm>
            <a:off x="857224" y="3143248"/>
            <a:ext cx="142875" cy="3524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330</Words>
  <Application>Microsoft Office PowerPoint</Application>
  <PresentationFormat>Ekran Gösterisi (4:3)</PresentationFormat>
  <Paragraphs>159</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Times New Roman</vt:lpstr>
      <vt:lpstr>Ofis Teması</vt:lpstr>
      <vt:lpstr>ÜNİTE: 5                                 TÜRK DİN MÛSİKÎSİNDE USÛLLER</vt:lpstr>
      <vt:lpstr>PowerPoint Sunusu</vt:lpstr>
      <vt:lpstr>PowerPoint Sunusu</vt:lpstr>
      <vt:lpstr>PowerPoint Sunusu</vt:lpstr>
      <vt:lpstr>1- USÛLLERDE MERTEBE</vt:lpstr>
      <vt:lpstr>2- USÛL VURULMASI VE USÛL ÂLETLERİ</vt:lpstr>
      <vt:lpstr>PowerPoint Sunusu</vt:lpstr>
      <vt:lpstr>PowerPoint Sunusu</vt:lpstr>
      <vt:lpstr>PowerPoint Sunusu</vt:lpstr>
      <vt:lpstr>PowerPoint Sunusu</vt:lpstr>
      <vt:lpstr>3- BASİT USÛLLER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ÜNİTE: 5                                 TÜRK DİN MÛSİKÎSİNDE USÛLLER</dc:title>
  <dc:creator>OEM</dc:creator>
  <cp:lastModifiedBy>Windows Kullanıcısı</cp:lastModifiedBy>
  <cp:revision>41</cp:revision>
  <dcterms:created xsi:type="dcterms:W3CDTF">2015-02-24T09:53:00Z</dcterms:created>
  <dcterms:modified xsi:type="dcterms:W3CDTF">2018-01-29T09:22:14Z</dcterms:modified>
</cp:coreProperties>
</file>