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71" r:id="rId3"/>
    <p:sldId id="272" r:id="rId4"/>
    <p:sldId id="278" r:id="rId5"/>
    <p:sldId id="286" r:id="rId6"/>
    <p:sldId id="279" r:id="rId7"/>
    <p:sldId id="280" r:id="rId8"/>
    <p:sldId id="285" r:id="rId9"/>
    <p:sldId id="281" r:id="rId10"/>
    <p:sldId id="282" r:id="rId11"/>
    <p:sldId id="283" r:id="rId12"/>
    <p:sldId id="284"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351" r:id="rId76"/>
    <p:sldId id="352" r:id="rId77"/>
    <p:sldId id="353" r:id="rId78"/>
    <p:sldId id="354" r:id="rId79"/>
    <p:sldId id="355" r:id="rId80"/>
    <p:sldId id="356" r:id="rId81"/>
    <p:sldId id="357" r:id="rId82"/>
    <p:sldId id="358" r:id="rId83"/>
    <p:sldId id="359" r:id="rId84"/>
    <p:sldId id="360" r:id="rId85"/>
    <p:sldId id="361" r:id="rId86"/>
    <p:sldId id="362" r:id="rId87"/>
    <p:sldId id="363" r:id="rId88"/>
    <p:sldId id="364" r:id="rId89"/>
    <p:sldId id="365" r:id="rId90"/>
    <p:sldId id="366" r:id="rId91"/>
    <p:sldId id="367" r:id="rId92"/>
    <p:sldId id="368" r:id="rId93"/>
    <p:sldId id="369" r:id="rId94"/>
    <p:sldId id="370" r:id="rId95"/>
    <p:sldId id="371" r:id="rId96"/>
    <p:sldId id="372" r:id="rId97"/>
    <p:sldId id="373" r:id="rId98"/>
    <p:sldId id="374" r:id="rId9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08B90-C25F-491F-B725-337A0C4CD151}" type="datetimeFigureOut">
              <a:rPr lang="tr-TR" smtClean="0"/>
              <a:t>29.01.2018</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8A31EA-E206-41A6-8294-90E8D4747F78}"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763AB35-CAAF-46BC-8E8C-51FD3E86E1C4}" type="slidenum">
              <a:rPr lang="en-US" smtClean="0"/>
              <a:pPr/>
              <a:t>14</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123C265-5FD3-454D-931F-429EA64D4E64}" type="slidenum">
              <a:rPr lang="tr-TR" smtClean="0"/>
              <a:pPr/>
              <a:t>38</a:t>
            </a:fld>
            <a:endParaRPr lang="tr-TR"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6AB47D4-BA1E-4476-953F-8CE224436AA8}" type="slidenum">
              <a:rPr lang="tr-TR" smtClean="0"/>
              <a:pPr/>
              <a:t>66</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15"/>
          <p:cNvSpPr>
            <a:spLocks noGrp="1" noChangeArrowheads="1"/>
          </p:cNvSpPr>
          <p:nvPr>
            <p:ph type="sldNum" sz="quarter" idx="5"/>
          </p:nvPr>
        </p:nvSpPr>
        <p:spPr>
          <a:noFill/>
        </p:spPr>
        <p:txBody>
          <a:bodyPr/>
          <a:lstStyle/>
          <a:p>
            <a:pPr>
              <a:buFont typeface="Comic Sans MS" pitchFamily="66" charset="0"/>
              <a:buNone/>
            </a:pPr>
            <a:fld id="{B22FBBCA-3CFC-4B87-91D5-5912DE8D5814}" type="slidenum">
              <a:rPr lang="tr-TR" smtClean="0">
                <a:latin typeface="Comic Sans MS" pitchFamily="66" charset="0"/>
                <a:cs typeface="Lucida Sans Unicode" pitchFamily="34" charset="0"/>
              </a:rPr>
              <a:pPr>
                <a:buFont typeface="Comic Sans MS" pitchFamily="66" charset="0"/>
                <a:buNone/>
              </a:pPr>
              <a:t>74</a:t>
            </a:fld>
            <a:endParaRPr lang="tr-TR" smtClean="0">
              <a:latin typeface="Comic Sans MS" pitchFamily="66" charset="0"/>
              <a:cs typeface="Lucida Sans Unicode" pitchFamily="34" charset="0"/>
            </a:endParaRPr>
          </a:p>
        </p:txBody>
      </p:sp>
      <p:sp>
        <p:nvSpPr>
          <p:cNvPr id="14643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tr-TR"/>
          </a:p>
        </p:txBody>
      </p:sp>
      <p:sp>
        <p:nvSpPr>
          <p:cNvPr id="146436" name="Rectangle 2"/>
          <p:cNvSpPr>
            <a:spLocks noGrp="1" noChangeArrowheads="1"/>
          </p:cNvSpPr>
          <p:nvPr>
            <p:ph type="body"/>
          </p:nvPr>
        </p:nvSpPr>
        <p:spPr>
          <a:xfrm>
            <a:off x="685800" y="4343400"/>
            <a:ext cx="5473700" cy="4103688"/>
          </a:xfrm>
          <a:noFill/>
          <a:ln/>
        </p:spPr>
        <p:txBody>
          <a:bodyPr wrap="none" anchor="ctr"/>
          <a:lstStyle/>
          <a:p>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DB381F41-11C4-42FF-AAF2-36ACA37AE125}" type="slidenum">
              <a:rPr lang="en-US" smtClean="0"/>
              <a:pPr/>
              <a:t>75</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C2CAD503-822C-47C1-A763-1875211B5A17}" type="slidenum">
              <a:rPr lang="en-US" smtClean="0"/>
              <a:pPr/>
              <a:t>82</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974750A5-B07D-46EB-BC06-A2529DC0E98B}" type="slidenum">
              <a:rPr lang="en-US" smtClean="0"/>
              <a:pPr/>
              <a:t>83</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D0F7887-B212-4E57-9A8D-DA981DB068A3}" type="slidenum">
              <a:rPr lang="en-US" smtClean="0"/>
              <a:pPr/>
              <a:t>93</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3640FA8-FF79-486F-93B9-37751225FDAA}" type="slidenum">
              <a:rPr lang="en-US" smtClean="0"/>
              <a:pPr/>
              <a:t>19</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4212D74-85C9-4811-9221-A9F542754B2E}" type="slidenum">
              <a:rPr lang="en-US" smtClean="0"/>
              <a:pPr/>
              <a:t>20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7CE30BD-F9D3-4436-97C7-E9982385EA33}" type="slidenum">
              <a:rPr lang="en-GB" smtClean="0">
                <a:latin typeface="Arial" pitchFamily="34" charset="0"/>
              </a:rPr>
              <a:pPr/>
              <a:t>21</a:t>
            </a:fld>
            <a:endParaRPr lang="en-GB" smtClean="0">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D2C9ACC-A3B3-4B08-A52E-495BD72AC5B1}" type="slidenum">
              <a:rPr lang="en-GB" smtClean="0"/>
              <a:pPr/>
              <a:t>22</a:t>
            </a:fld>
            <a:endParaRPr lang="en-GB"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5"/>
          <p:cNvSpPr>
            <a:spLocks noGrp="1" noChangeArrowheads="1"/>
          </p:cNvSpPr>
          <p:nvPr>
            <p:ph type="sldNum" sz="quarter" idx="5"/>
          </p:nvPr>
        </p:nvSpPr>
        <p:spPr>
          <a:noFill/>
        </p:spPr>
        <p:txBody>
          <a:bodyPr/>
          <a:lstStyle/>
          <a:p>
            <a:pPr>
              <a:buFont typeface="Comic Sans MS" pitchFamily="66" charset="0"/>
              <a:buNone/>
            </a:pPr>
            <a:fld id="{30CC7C17-69DB-44E1-8BF3-3085E1558FB8}" type="slidenum">
              <a:rPr lang="tr-TR" smtClean="0">
                <a:latin typeface="Comic Sans MS" pitchFamily="66" charset="0"/>
                <a:cs typeface="Lucida Sans Unicode" pitchFamily="34" charset="0"/>
              </a:rPr>
              <a:pPr>
                <a:buFont typeface="Comic Sans MS" pitchFamily="66" charset="0"/>
                <a:buNone/>
              </a:pPr>
              <a:t>23</a:t>
            </a:fld>
            <a:endParaRPr lang="tr-TR" smtClean="0">
              <a:latin typeface="Comic Sans MS" pitchFamily="66" charset="0"/>
              <a:cs typeface="Lucida Sans Unicode" pitchFamily="34" charset="0"/>
            </a:endParaRPr>
          </a:p>
        </p:txBody>
      </p:sp>
      <p:sp>
        <p:nvSpPr>
          <p:cNvPr id="1085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tr-TR"/>
          </a:p>
        </p:txBody>
      </p:sp>
      <p:sp>
        <p:nvSpPr>
          <p:cNvPr id="108548" name="Rectangle 2"/>
          <p:cNvSpPr>
            <a:spLocks noGrp="1" noChangeArrowheads="1"/>
          </p:cNvSpPr>
          <p:nvPr>
            <p:ph type="body"/>
          </p:nvPr>
        </p:nvSpPr>
        <p:spPr>
          <a:xfrm>
            <a:off x="685800" y="4343400"/>
            <a:ext cx="5473700" cy="4103688"/>
          </a:xfrm>
          <a:noFill/>
          <a:ln/>
        </p:spPr>
        <p:txBody>
          <a:bodyPr wrap="none" anchor="ctr"/>
          <a:lstStyle/>
          <a:p>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545D231-FFD5-4171-9D6E-965089BB97F6}" type="slidenum">
              <a:rPr lang="en-US" smtClean="0"/>
              <a:pPr/>
              <a:t>26</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3257BAF-B9CC-4069-ACC5-E519157B4425}" type="slidenum">
              <a:rPr lang="en-US" smtClean="0"/>
              <a:pPr/>
              <a:t>27</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A65A948-4995-4578-939F-9F6C5E4FCFB5}" type="slidenum">
              <a:rPr lang="en-US" smtClean="0"/>
              <a:pPr/>
              <a:t>29</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FC49A1-113D-4670-A241-A12FC5854506}" type="datetimeFigureOut">
              <a:rPr lang="tr-TR" smtClean="0"/>
              <a:pPr/>
              <a:t>29.01.2018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2774E7-E44A-4929-BEF8-5F37F556A5E9}" type="slidenum">
              <a:rPr lang="tr-TR" smtClean="0"/>
              <a:pPr/>
              <a:t>‹#›</a:t>
            </a:fld>
            <a:endParaRPr lang="tr-TR"/>
          </a:p>
        </p:txBody>
      </p:sp>
    </p:spTree>
    <p:extLst>
      <p:ext uri="{BB962C8B-B14F-4D97-AF65-F5344CB8AC3E}">
        <p14:creationId xmlns:p14="http://schemas.microsoft.com/office/powerpoint/2010/main" xmlns="" val="56589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BFC49A1-113D-4670-A241-A12FC5854506}" type="datetimeFigureOut">
              <a:rPr lang="tr-TR" smtClean="0"/>
              <a:pPr/>
              <a:t>29.01.2018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2774E7-E44A-4929-BEF8-5F37F556A5E9}" type="slidenum">
              <a:rPr lang="tr-TR" smtClean="0"/>
              <a:pPr/>
              <a:t>‹#›</a:t>
            </a:fld>
            <a:endParaRPr lang="tr-TR"/>
          </a:p>
        </p:txBody>
      </p:sp>
    </p:spTree>
    <p:extLst>
      <p:ext uri="{BB962C8B-B14F-4D97-AF65-F5344CB8AC3E}">
        <p14:creationId xmlns:p14="http://schemas.microsoft.com/office/powerpoint/2010/main" xmlns="" val="362027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BFC49A1-113D-4670-A241-A12FC5854506}" type="datetimeFigureOut">
              <a:rPr lang="tr-TR" smtClean="0"/>
              <a:pPr/>
              <a:t>29.01.2018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2774E7-E44A-4929-BEF8-5F37F556A5E9}" type="slidenum">
              <a:rPr lang="tr-TR" smtClean="0"/>
              <a:pPr/>
              <a:t>‹#›</a:t>
            </a:fld>
            <a:endParaRPr lang="tr-TR"/>
          </a:p>
        </p:txBody>
      </p:sp>
    </p:spTree>
    <p:extLst>
      <p:ext uri="{BB962C8B-B14F-4D97-AF65-F5344CB8AC3E}">
        <p14:creationId xmlns:p14="http://schemas.microsoft.com/office/powerpoint/2010/main" xmlns="" val="369413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BFC49A1-113D-4670-A241-A12FC5854506}" type="datetimeFigureOut">
              <a:rPr lang="tr-TR" smtClean="0"/>
              <a:pPr/>
              <a:t>29.01.2018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2774E7-E44A-4929-BEF8-5F37F556A5E9}" type="slidenum">
              <a:rPr lang="tr-TR" smtClean="0"/>
              <a:pPr/>
              <a:t>‹#›</a:t>
            </a:fld>
            <a:endParaRPr lang="tr-TR"/>
          </a:p>
        </p:txBody>
      </p:sp>
    </p:spTree>
    <p:extLst>
      <p:ext uri="{BB962C8B-B14F-4D97-AF65-F5344CB8AC3E}">
        <p14:creationId xmlns:p14="http://schemas.microsoft.com/office/powerpoint/2010/main" xmlns="" val="168320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BFC49A1-113D-4670-A241-A12FC5854506}" type="datetimeFigureOut">
              <a:rPr lang="tr-TR" smtClean="0"/>
              <a:pPr/>
              <a:t>29.01.2018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2774E7-E44A-4929-BEF8-5F37F556A5E9}" type="slidenum">
              <a:rPr lang="tr-TR" smtClean="0"/>
              <a:pPr/>
              <a:t>‹#›</a:t>
            </a:fld>
            <a:endParaRPr lang="tr-TR"/>
          </a:p>
        </p:txBody>
      </p:sp>
    </p:spTree>
    <p:extLst>
      <p:ext uri="{BB962C8B-B14F-4D97-AF65-F5344CB8AC3E}">
        <p14:creationId xmlns:p14="http://schemas.microsoft.com/office/powerpoint/2010/main" xmlns="" val="382768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BFC49A1-113D-4670-A241-A12FC5854506}" type="datetimeFigureOut">
              <a:rPr lang="tr-TR" smtClean="0"/>
              <a:pPr/>
              <a:t>29.01.2018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2774E7-E44A-4929-BEF8-5F37F556A5E9}" type="slidenum">
              <a:rPr lang="tr-TR" smtClean="0"/>
              <a:pPr/>
              <a:t>‹#›</a:t>
            </a:fld>
            <a:endParaRPr lang="tr-TR"/>
          </a:p>
        </p:txBody>
      </p:sp>
    </p:spTree>
    <p:extLst>
      <p:ext uri="{BB962C8B-B14F-4D97-AF65-F5344CB8AC3E}">
        <p14:creationId xmlns:p14="http://schemas.microsoft.com/office/powerpoint/2010/main" xmlns="" val="9547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BFC49A1-113D-4670-A241-A12FC5854506}" type="datetimeFigureOut">
              <a:rPr lang="tr-TR" smtClean="0"/>
              <a:pPr/>
              <a:t>29.01.2018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B2774E7-E44A-4929-BEF8-5F37F556A5E9}" type="slidenum">
              <a:rPr lang="tr-TR" smtClean="0"/>
              <a:pPr/>
              <a:t>‹#›</a:t>
            </a:fld>
            <a:endParaRPr lang="tr-TR"/>
          </a:p>
        </p:txBody>
      </p:sp>
    </p:spTree>
    <p:extLst>
      <p:ext uri="{BB962C8B-B14F-4D97-AF65-F5344CB8AC3E}">
        <p14:creationId xmlns:p14="http://schemas.microsoft.com/office/powerpoint/2010/main" xmlns="" val="349530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BFC49A1-113D-4670-A241-A12FC5854506}" type="datetimeFigureOut">
              <a:rPr lang="tr-TR" smtClean="0"/>
              <a:pPr/>
              <a:t>29.01.2018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B2774E7-E44A-4929-BEF8-5F37F556A5E9}" type="slidenum">
              <a:rPr lang="tr-TR" smtClean="0"/>
              <a:pPr/>
              <a:t>‹#›</a:t>
            </a:fld>
            <a:endParaRPr lang="tr-TR"/>
          </a:p>
        </p:txBody>
      </p:sp>
    </p:spTree>
    <p:extLst>
      <p:ext uri="{BB962C8B-B14F-4D97-AF65-F5344CB8AC3E}">
        <p14:creationId xmlns:p14="http://schemas.microsoft.com/office/powerpoint/2010/main" xmlns="" val="17815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BFC49A1-113D-4670-A241-A12FC5854506}" type="datetimeFigureOut">
              <a:rPr lang="tr-TR" smtClean="0"/>
              <a:pPr/>
              <a:t>29.01.2018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B2774E7-E44A-4929-BEF8-5F37F556A5E9}" type="slidenum">
              <a:rPr lang="tr-TR" smtClean="0"/>
              <a:pPr/>
              <a:t>‹#›</a:t>
            </a:fld>
            <a:endParaRPr lang="tr-TR"/>
          </a:p>
        </p:txBody>
      </p:sp>
    </p:spTree>
    <p:extLst>
      <p:ext uri="{BB962C8B-B14F-4D97-AF65-F5344CB8AC3E}">
        <p14:creationId xmlns:p14="http://schemas.microsoft.com/office/powerpoint/2010/main" xmlns="" val="298884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BFC49A1-113D-4670-A241-A12FC5854506}" type="datetimeFigureOut">
              <a:rPr lang="tr-TR" smtClean="0"/>
              <a:pPr/>
              <a:t>29.01.2018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2774E7-E44A-4929-BEF8-5F37F556A5E9}" type="slidenum">
              <a:rPr lang="tr-TR" smtClean="0"/>
              <a:pPr/>
              <a:t>‹#›</a:t>
            </a:fld>
            <a:endParaRPr lang="tr-TR"/>
          </a:p>
        </p:txBody>
      </p:sp>
    </p:spTree>
    <p:extLst>
      <p:ext uri="{BB962C8B-B14F-4D97-AF65-F5344CB8AC3E}">
        <p14:creationId xmlns:p14="http://schemas.microsoft.com/office/powerpoint/2010/main" xmlns="" val="267916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BFC49A1-113D-4670-A241-A12FC5854506}" type="datetimeFigureOut">
              <a:rPr lang="tr-TR" smtClean="0"/>
              <a:pPr/>
              <a:t>29.01.2018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2774E7-E44A-4929-BEF8-5F37F556A5E9}" type="slidenum">
              <a:rPr lang="tr-TR" smtClean="0"/>
              <a:pPr/>
              <a:t>‹#›</a:t>
            </a:fld>
            <a:endParaRPr lang="tr-TR"/>
          </a:p>
        </p:txBody>
      </p:sp>
    </p:spTree>
    <p:extLst>
      <p:ext uri="{BB962C8B-B14F-4D97-AF65-F5344CB8AC3E}">
        <p14:creationId xmlns:p14="http://schemas.microsoft.com/office/powerpoint/2010/main" xmlns="" val="260447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C49A1-113D-4670-A241-A12FC5854506}" type="datetimeFigureOut">
              <a:rPr lang="tr-TR" smtClean="0"/>
              <a:pPr/>
              <a:t>29.01.2018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774E7-E44A-4929-BEF8-5F37F556A5E9}" type="slidenum">
              <a:rPr lang="tr-TR" smtClean="0"/>
              <a:pPr/>
              <a:t>‹#›</a:t>
            </a:fld>
            <a:endParaRPr lang="tr-TR"/>
          </a:p>
        </p:txBody>
      </p:sp>
    </p:spTree>
    <p:extLst>
      <p:ext uri="{BB962C8B-B14F-4D97-AF65-F5344CB8AC3E}">
        <p14:creationId xmlns:p14="http://schemas.microsoft.com/office/powerpoint/2010/main" xmlns="" val="3975032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en.wikipedia.org/wiki/Image:Raffael_058.jp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kisi.deu.edu.tr/timucin.yalcinkaya/ETIK%20ve%20ETIKLER%20-%20KUCURADI.pdf" TargetMode="External"/><Relationship Id="rId2" Type="http://schemas.openxmlformats.org/officeDocument/2006/relationships/hyperlink" Target="http://www.ebuline.com/pdfs/4Sayi/ebu4_2.pdf" TargetMode="External"/><Relationship Id="rId1" Type="http://schemas.openxmlformats.org/officeDocument/2006/relationships/slideLayout" Target="../slideLayouts/slideLayout2.xml"/><Relationship Id="rId6" Type="http://schemas.openxmlformats.org/officeDocument/2006/relationships/hyperlink" Target="http://medicaljournal.gazi.edu.tr/index.php/GMJ/article/viewFile/248/246" TargetMode="External"/><Relationship Id="rId5" Type="http://schemas.openxmlformats.org/officeDocument/2006/relationships/hyperlink" Target="http://en.writecheck.com/types-of-plagiarism/" TargetMode="External"/><Relationship Id="rId4" Type="http://schemas.openxmlformats.org/officeDocument/2006/relationships/hyperlink" Target="http://dhgm.meb.gov.tr/yayimlar/dergiler/Milli_Egitim_Dergisi/173/173/0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731963"/>
            <a:ext cx="9144000" cy="2387600"/>
          </a:xfrm>
        </p:spPr>
        <p:txBody>
          <a:bodyPr>
            <a:normAutofit fontScale="90000"/>
          </a:bodyPr>
          <a:lstStyle/>
          <a:p>
            <a:pPr>
              <a:lnSpc>
                <a:spcPct val="150000"/>
              </a:lnSpc>
            </a:pPr>
            <a:r>
              <a:rPr lang="tr-TR" sz="4400" dirty="0" smtClean="0"/>
              <a:t>ÖDE6024 </a:t>
            </a:r>
            <a:br>
              <a:rPr lang="tr-TR" sz="4400" dirty="0" smtClean="0"/>
            </a:br>
            <a:r>
              <a:rPr lang="tr-TR" sz="4400" dirty="0" smtClean="0"/>
              <a:t>DAVRANIŞ BİLİMLERİNDE İLERİ </a:t>
            </a:r>
            <a:r>
              <a:rPr lang="tr-TR" sz="4400" dirty="0" smtClean="0"/>
              <a:t>ARAŞTIRMA-</a:t>
            </a:r>
            <a:r>
              <a:rPr lang="tr-TR" dirty="0" smtClean="0"/>
              <a:t/>
            </a:r>
            <a:br>
              <a:rPr lang="tr-TR" dirty="0" smtClean="0"/>
            </a:br>
            <a:r>
              <a:rPr lang="tr-TR" sz="4000" dirty="0" smtClean="0"/>
              <a:t>Bilimsel Yöntem ve Araştırma Etiği</a:t>
            </a:r>
            <a:endParaRPr lang="tr-TR" sz="4000" dirty="0"/>
          </a:p>
        </p:txBody>
      </p:sp>
      <p:sp>
        <p:nvSpPr>
          <p:cNvPr id="3" name="Alt Başlık 2"/>
          <p:cNvSpPr>
            <a:spLocks noGrp="1"/>
          </p:cNvSpPr>
          <p:nvPr>
            <p:ph type="subTitle" idx="1"/>
          </p:nvPr>
        </p:nvSpPr>
        <p:spPr>
          <a:xfrm>
            <a:off x="1524000" y="4932075"/>
            <a:ext cx="9144000" cy="1655762"/>
          </a:xfrm>
        </p:spPr>
        <p:txBody>
          <a:bodyPr/>
          <a:lstStyle/>
          <a:p>
            <a:r>
              <a:rPr lang="tr-TR" dirty="0" smtClean="0"/>
              <a:t>DOÇ. DR. ÖMAY ÇOKLUK BÖKEOĞLU</a:t>
            </a:r>
            <a:endParaRPr lang="tr-TR" dirty="0"/>
          </a:p>
        </p:txBody>
      </p:sp>
    </p:spTree>
    <p:extLst>
      <p:ext uri="{BB962C8B-B14F-4D97-AF65-F5344CB8AC3E}">
        <p14:creationId xmlns:p14="http://schemas.microsoft.com/office/powerpoint/2010/main" xmlns="" val="71008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70520"/>
            <a:ext cx="10515600" cy="1325563"/>
          </a:xfrm>
        </p:spPr>
        <p:txBody>
          <a:bodyPr>
            <a:normAutofit fontScale="90000"/>
          </a:bodyPr>
          <a:lstStyle/>
          <a:p>
            <a:r>
              <a:rPr lang="tr-TR" dirty="0" smtClean="0"/>
              <a:t>Hipotezler (Denenceler) Veya Sorular Olarak İfade Edilmesi</a:t>
            </a:r>
            <a:r>
              <a:rPr lang="tr-TR" dirty="0"/>
              <a:t/>
            </a:r>
            <a:br>
              <a:rPr lang="tr-TR" dirty="0"/>
            </a:br>
            <a:endParaRPr lang="tr-TR" dirty="0"/>
          </a:p>
        </p:txBody>
      </p:sp>
      <p:sp>
        <p:nvSpPr>
          <p:cNvPr id="3" name="İçerik Yer Tutucusu 2"/>
          <p:cNvSpPr>
            <a:spLocks noGrp="1"/>
          </p:cNvSpPr>
          <p:nvPr>
            <p:ph idx="1"/>
          </p:nvPr>
        </p:nvSpPr>
        <p:spPr/>
        <p:txBody>
          <a:bodyPr/>
          <a:lstStyle/>
          <a:p>
            <a:pPr algn="just"/>
            <a:endParaRPr lang="tr-TR" altLang="tr-TR" sz="3600" dirty="0" smtClean="0"/>
          </a:p>
          <a:p>
            <a:pPr algn="just"/>
            <a:r>
              <a:rPr lang="en-US" altLang="tr-TR" sz="3600" dirty="0" smtClean="0"/>
              <a:t>Hipotez</a:t>
            </a:r>
            <a:r>
              <a:rPr lang="tr-TR" altLang="tr-TR" sz="3600" dirty="0"/>
              <a:t>ler</a:t>
            </a:r>
            <a:r>
              <a:rPr lang="en-US" altLang="tr-TR" sz="3600" dirty="0"/>
              <a:t>, </a:t>
            </a:r>
            <a:r>
              <a:rPr lang="en-US" altLang="tr-TR" sz="3600" dirty="0">
                <a:solidFill>
                  <a:srgbClr val="FF0000"/>
                </a:solidFill>
              </a:rPr>
              <a:t>sınanmak üzere geliştirilen yargılardır</a:t>
            </a:r>
            <a:r>
              <a:rPr lang="en-US" altLang="tr-TR" sz="3600" dirty="0"/>
              <a:t>. </a:t>
            </a:r>
            <a:endParaRPr lang="tr-TR" altLang="tr-TR" sz="3600" dirty="0" smtClean="0"/>
          </a:p>
          <a:p>
            <a:pPr algn="just"/>
            <a:endParaRPr lang="tr-TR" altLang="tr-TR" sz="3600" dirty="0"/>
          </a:p>
          <a:p>
            <a:pPr algn="just"/>
            <a:r>
              <a:rPr lang="en-US" altLang="tr-TR" sz="3600" dirty="0" smtClean="0"/>
              <a:t>Araştırmalarda </a:t>
            </a:r>
            <a:r>
              <a:rPr lang="en-US" altLang="tr-TR" sz="3600" dirty="0"/>
              <a:t>olaylar ya da değişkenler arasından </a:t>
            </a:r>
            <a:r>
              <a:rPr lang="en-US" altLang="tr-TR" sz="3600" dirty="0" smtClean="0"/>
              <a:t>var</a:t>
            </a:r>
            <a:r>
              <a:rPr lang="tr-TR" altLang="tr-TR" sz="3600" smtClean="0"/>
              <a:t> </a:t>
            </a:r>
            <a:r>
              <a:rPr lang="en-US" altLang="tr-TR" sz="3600" smtClean="0"/>
              <a:t>olduğu </a:t>
            </a:r>
            <a:r>
              <a:rPr lang="en-US" altLang="tr-TR" sz="3600" dirty="0"/>
              <a:t>söylenen ya da </a:t>
            </a:r>
            <a:r>
              <a:rPr lang="en-US" altLang="tr-TR" sz="3600" dirty="0">
                <a:solidFill>
                  <a:srgbClr val="FF0000"/>
                </a:solidFill>
              </a:rPr>
              <a:t>kestirilen ilişkilerdir. </a:t>
            </a:r>
            <a:endParaRPr lang="tr-TR" altLang="tr-TR" sz="3600" dirty="0">
              <a:solidFill>
                <a:srgbClr val="FF0000"/>
              </a:solidFill>
            </a:endParaRPr>
          </a:p>
          <a:p>
            <a:endParaRPr lang="tr-TR" dirty="0"/>
          </a:p>
        </p:txBody>
      </p:sp>
    </p:spTree>
    <p:extLst>
      <p:ext uri="{BB962C8B-B14F-4D97-AF65-F5344CB8AC3E}">
        <p14:creationId xmlns:p14="http://schemas.microsoft.com/office/powerpoint/2010/main" xmlns="" val="140414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7571" y="931182"/>
            <a:ext cx="10515600" cy="1325563"/>
          </a:xfrm>
        </p:spPr>
        <p:txBody>
          <a:bodyPr/>
          <a:lstStyle/>
          <a:p>
            <a:r>
              <a:rPr lang="tr-TR" dirty="0" smtClean="0"/>
              <a:t>Hipotezlerin Test Edilmesi</a:t>
            </a:r>
            <a:br>
              <a:rPr lang="tr-TR" dirty="0" smtClean="0"/>
            </a:b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 </a:t>
            </a:r>
          </a:p>
          <a:p>
            <a:pPr marL="0" indent="0" algn="just">
              <a:buNone/>
            </a:pPr>
            <a:r>
              <a:rPr lang="tr-TR" altLang="tr-TR" dirty="0" smtClean="0"/>
              <a:t>Birey</a:t>
            </a:r>
            <a:r>
              <a:rPr lang="tr-TR" altLang="tr-TR" dirty="0"/>
              <a:t>, olaylara, olgulara bakarak, kanıtlar toplayarak, denencelerin doğru olup olmadığını saptamaya çalışır. </a:t>
            </a:r>
            <a:endParaRPr lang="tr-TR" altLang="tr-TR" dirty="0" smtClean="0"/>
          </a:p>
          <a:p>
            <a:pPr marL="0" indent="0" algn="just">
              <a:buNone/>
            </a:pPr>
            <a:endParaRPr lang="tr-TR" altLang="tr-TR" dirty="0" smtClean="0"/>
          </a:p>
          <a:p>
            <a:pPr marL="0" indent="0" algn="just">
              <a:buNone/>
            </a:pPr>
            <a:r>
              <a:rPr lang="tr-TR" altLang="tr-TR" dirty="0" smtClean="0"/>
              <a:t>Hangi </a:t>
            </a:r>
            <a:r>
              <a:rPr lang="tr-TR" altLang="tr-TR" dirty="0"/>
              <a:t>denencelerin gözlenen olaylarla uyuştuğu, probleme cevap oluşturduğu, hangilerinin ise toplanan kanıtlarla desteklenmediği meydana çıkarılmış olur. </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xmlns="" val="36146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Raporlaştırma</a:t>
            </a:r>
            <a:endParaRPr lang="tr-TR" dirty="0"/>
          </a:p>
        </p:txBody>
      </p:sp>
      <p:sp>
        <p:nvSpPr>
          <p:cNvPr id="3" name="İçerik Yer Tutucusu 2"/>
          <p:cNvSpPr>
            <a:spLocks noGrp="1"/>
          </p:cNvSpPr>
          <p:nvPr>
            <p:ph idx="1"/>
          </p:nvPr>
        </p:nvSpPr>
        <p:spPr/>
        <p:txBody>
          <a:bodyPr>
            <a:normAutofit/>
          </a:bodyPr>
          <a:lstStyle/>
          <a:p>
            <a:r>
              <a:rPr lang="tr-TR" dirty="0"/>
              <a:t>Bilimsel yazıların hazırlanmasında </a:t>
            </a:r>
            <a:r>
              <a:rPr lang="tr-TR" dirty="0">
                <a:solidFill>
                  <a:srgbClr val="FF0000"/>
                </a:solidFill>
              </a:rPr>
              <a:t>belli kuralların </a:t>
            </a:r>
            <a:r>
              <a:rPr lang="tr-TR" dirty="0"/>
              <a:t>olması </a:t>
            </a:r>
            <a:r>
              <a:rPr lang="tr-TR" dirty="0" smtClean="0"/>
              <a:t>okuyucular </a:t>
            </a:r>
            <a:r>
              <a:rPr lang="tr-TR" dirty="0"/>
              <a:t>arasında </a:t>
            </a:r>
            <a:r>
              <a:rPr lang="tr-TR" dirty="0">
                <a:solidFill>
                  <a:srgbClr val="FF0000"/>
                </a:solidFill>
              </a:rPr>
              <a:t>ortak </a:t>
            </a:r>
            <a:r>
              <a:rPr lang="tr-TR" dirty="0" smtClean="0">
                <a:solidFill>
                  <a:srgbClr val="FF0000"/>
                </a:solidFill>
              </a:rPr>
              <a:t>bir </a:t>
            </a:r>
            <a:r>
              <a:rPr lang="tr-TR" dirty="0">
                <a:solidFill>
                  <a:srgbClr val="FF0000"/>
                </a:solidFill>
              </a:rPr>
              <a:t>dilin </a:t>
            </a:r>
            <a:r>
              <a:rPr lang="tr-TR" dirty="0"/>
              <a:t>oluşmasını, iletişimin kurulmasını sağlar</a:t>
            </a:r>
            <a:r>
              <a:rPr lang="tr-TR" dirty="0" smtClean="0"/>
              <a:t>.</a:t>
            </a:r>
          </a:p>
          <a:p>
            <a:endParaRPr lang="tr-TR" dirty="0"/>
          </a:p>
          <a:p>
            <a:pPr lvl="0"/>
            <a:r>
              <a:rPr lang="tr-TR" i="1" dirty="0"/>
              <a:t>Bilimsel yazıların hazırlanmasında dikkate alınan </a:t>
            </a:r>
            <a:r>
              <a:rPr lang="tr-TR" i="1" dirty="0" smtClean="0"/>
              <a:t>kurallar</a:t>
            </a:r>
            <a:endParaRPr lang="tr-TR" dirty="0"/>
          </a:p>
          <a:p>
            <a:pPr lvl="0"/>
            <a:r>
              <a:rPr lang="tr-TR" i="1" dirty="0"/>
              <a:t>Makale </a:t>
            </a:r>
            <a:r>
              <a:rPr lang="tr-TR" i="1" dirty="0" smtClean="0"/>
              <a:t>türleri</a:t>
            </a:r>
          </a:p>
          <a:p>
            <a:pPr lvl="0"/>
            <a:r>
              <a:rPr lang="tr-TR" i="1" dirty="0" smtClean="0"/>
              <a:t>Bilimsel </a:t>
            </a:r>
            <a:r>
              <a:rPr lang="tr-TR" i="1" dirty="0"/>
              <a:t>bir yazının </a:t>
            </a:r>
            <a:r>
              <a:rPr lang="tr-TR" i="1" dirty="0" smtClean="0"/>
              <a:t>bölümleri,</a:t>
            </a:r>
            <a:endParaRPr lang="tr-TR" dirty="0"/>
          </a:p>
          <a:p>
            <a:pPr lvl="0"/>
            <a:r>
              <a:rPr lang="tr-TR" i="1" dirty="0"/>
              <a:t>Bilimsel bir yazının sayfa </a:t>
            </a:r>
            <a:r>
              <a:rPr lang="tr-TR" i="1" dirty="0" smtClean="0"/>
              <a:t>ayarları</a:t>
            </a:r>
            <a:endParaRPr lang="tr-TR" dirty="0"/>
          </a:p>
          <a:p>
            <a:pPr lvl="0"/>
            <a:r>
              <a:rPr lang="tr-TR" i="1" dirty="0" smtClean="0"/>
              <a:t>Kaynak gösterme </a:t>
            </a:r>
            <a:endParaRPr lang="tr-TR" dirty="0"/>
          </a:p>
          <a:p>
            <a:endParaRPr lang="tr-TR" dirty="0"/>
          </a:p>
        </p:txBody>
      </p:sp>
    </p:spTree>
    <p:extLst>
      <p:ext uri="{BB962C8B-B14F-4D97-AF65-F5344CB8AC3E}">
        <p14:creationId xmlns:p14="http://schemas.microsoft.com/office/powerpoint/2010/main" xmlns="" val="3773995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Bilim ve Araştırma Etiği </a:t>
            </a:r>
            <a:endParaRPr lang="tr-TR" sz="3600" dirty="0"/>
          </a:p>
        </p:txBody>
      </p:sp>
      <p:sp>
        <p:nvSpPr>
          <p:cNvPr id="3" name="İçerik Yer Tutucusu 2"/>
          <p:cNvSpPr>
            <a:spLocks noGrp="1"/>
          </p:cNvSpPr>
          <p:nvPr>
            <p:ph idx="1"/>
          </p:nvPr>
        </p:nvSpPr>
        <p:spPr/>
        <p:txBody>
          <a:bodyPr/>
          <a:lstStyle/>
          <a:p>
            <a:pPr>
              <a:lnSpc>
                <a:spcPct val="150000"/>
              </a:lnSpc>
            </a:pPr>
            <a:r>
              <a:rPr lang="tr-TR" dirty="0" smtClean="0"/>
              <a:t>Bilim etiği</a:t>
            </a:r>
          </a:p>
          <a:p>
            <a:pPr>
              <a:lnSpc>
                <a:spcPct val="150000"/>
              </a:lnSpc>
            </a:pPr>
            <a:r>
              <a:rPr lang="tr-TR" dirty="0" smtClean="0"/>
              <a:t>Araştırma etiği</a:t>
            </a:r>
          </a:p>
          <a:p>
            <a:pPr>
              <a:lnSpc>
                <a:spcPct val="150000"/>
              </a:lnSpc>
            </a:pPr>
            <a:r>
              <a:rPr lang="tr-TR" dirty="0" smtClean="0"/>
              <a:t>Yazarlık ve etik</a:t>
            </a:r>
          </a:p>
          <a:p>
            <a:pPr>
              <a:lnSpc>
                <a:spcPct val="150000"/>
              </a:lnSpc>
            </a:pPr>
            <a:r>
              <a:rPr lang="tr-TR" dirty="0" smtClean="0"/>
              <a:t>Akademik yükseltilmeler ve etik </a:t>
            </a:r>
            <a:endParaRPr lang="tr-TR" dirty="0"/>
          </a:p>
        </p:txBody>
      </p:sp>
    </p:spTree>
    <p:extLst>
      <p:ext uri="{BB962C8B-B14F-4D97-AF65-F5344CB8AC3E}">
        <p14:creationId xmlns="" xmlns:p14="http://schemas.microsoft.com/office/powerpoint/2010/main" val="4208273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2"/>
          <p:cNvPicPr>
            <a:picLocks noChangeAspect="1" noChangeArrowheads="1"/>
          </p:cNvPicPr>
          <p:nvPr/>
        </p:nvPicPr>
        <p:blipFill>
          <a:blip r:embed="rId3" cstate="print"/>
          <a:srcRect l="4076" r="3610"/>
          <a:stretch>
            <a:fillRect/>
          </a:stretch>
        </p:blipFill>
        <p:spPr bwMode="auto">
          <a:xfrm>
            <a:off x="1" y="26988"/>
            <a:ext cx="7344833" cy="6831012"/>
          </a:xfrm>
          <a:prstGeom prst="rect">
            <a:avLst/>
          </a:prstGeom>
          <a:noFill/>
          <a:ln w="9525">
            <a:noFill/>
            <a:miter lim="800000"/>
            <a:headEnd/>
            <a:tailEnd/>
          </a:ln>
        </p:spPr>
      </p:pic>
      <p:sp>
        <p:nvSpPr>
          <p:cNvPr id="7171" name="Text Box 3"/>
          <p:cNvSpPr txBox="1">
            <a:spLocks noChangeArrowheads="1"/>
          </p:cNvSpPr>
          <p:nvPr/>
        </p:nvSpPr>
        <p:spPr bwMode="auto">
          <a:xfrm>
            <a:off x="7990418" y="1571626"/>
            <a:ext cx="2787943" cy="1200329"/>
          </a:xfrm>
          <a:prstGeom prst="rect">
            <a:avLst/>
          </a:prstGeom>
          <a:noFill/>
          <a:ln w="9525">
            <a:noFill/>
            <a:miter lim="800000"/>
            <a:headEnd/>
            <a:tailEnd/>
          </a:ln>
        </p:spPr>
        <p:txBody>
          <a:bodyPr wrap="none">
            <a:spAutoFit/>
          </a:bodyPr>
          <a:lstStyle/>
          <a:p>
            <a:r>
              <a:rPr lang="tr-TR" sz="3600" b="1" dirty="0">
                <a:latin typeface="Arial Rounded MT Bold" pitchFamily="34" charset="0"/>
              </a:rPr>
              <a:t>PLATO </a:t>
            </a:r>
          </a:p>
          <a:p>
            <a:r>
              <a:rPr lang="tr-TR" sz="3600" b="1" dirty="0">
                <a:latin typeface="Arial Rounded MT Bold" pitchFamily="34" charset="0"/>
              </a:rPr>
              <a:t>AKADEMİSİ</a:t>
            </a:r>
          </a:p>
        </p:txBody>
      </p:sp>
      <p:pic>
        <p:nvPicPr>
          <p:cNvPr id="7172" name="Picture 2" descr="http://upload.wikimedia.org/wikipedia/commons/thumb/6/68/Raffael_058.jpg/180px-Raffael_058.jpg">
            <a:hlinkClick r:id="rId4" tooltip="The School of Athens, fresco by Raphael (1509–1510), of an idealized Academy."/>
          </p:cNvPr>
          <p:cNvPicPr>
            <a:picLocks noChangeAspect="1" noChangeArrowheads="1"/>
          </p:cNvPicPr>
          <p:nvPr/>
        </p:nvPicPr>
        <p:blipFill>
          <a:blip r:embed="rId5" cstate="print"/>
          <a:srcRect/>
          <a:stretch>
            <a:fillRect/>
          </a:stretch>
        </p:blipFill>
        <p:spPr bwMode="auto">
          <a:xfrm>
            <a:off x="7421034" y="4572000"/>
            <a:ext cx="4770967" cy="2286000"/>
          </a:xfrm>
          <a:prstGeom prst="rect">
            <a:avLst/>
          </a:prstGeom>
          <a:noFill/>
          <a:ln w="9525">
            <a:noFill/>
            <a:miter lim="800000"/>
            <a:headEnd/>
            <a:tailEnd/>
          </a:ln>
        </p:spPr>
      </p:pic>
      <p:sp>
        <p:nvSpPr>
          <p:cNvPr id="6" name="TextBox 5"/>
          <p:cNvSpPr txBox="1"/>
          <p:nvPr/>
        </p:nvSpPr>
        <p:spPr>
          <a:xfrm>
            <a:off x="8001001" y="3000376"/>
            <a:ext cx="1778244" cy="369332"/>
          </a:xfrm>
          <a:prstGeom prst="rect">
            <a:avLst/>
          </a:prstGeom>
          <a:noFill/>
        </p:spPr>
        <p:txBody>
          <a:bodyPr wrap="none">
            <a:spAutoFit/>
          </a:bodyPr>
          <a:lstStyle/>
          <a:p>
            <a:pPr>
              <a:defRPr/>
            </a:pPr>
            <a:r>
              <a:rPr lang="tr-TR" b="1" dirty="0">
                <a:solidFill>
                  <a:srgbClr val="00FF00"/>
                </a:solidFill>
                <a:latin typeface="+mn-lt"/>
              </a:rPr>
              <a:t>(M.Ö. 427 – 347)</a:t>
            </a:r>
          </a:p>
        </p:txBody>
      </p:sp>
      <p:sp>
        <p:nvSpPr>
          <p:cNvPr id="7" name="TextBox 6"/>
          <p:cNvSpPr txBox="1"/>
          <p:nvPr/>
        </p:nvSpPr>
        <p:spPr>
          <a:xfrm>
            <a:off x="7920203" y="4077072"/>
            <a:ext cx="1921936" cy="369332"/>
          </a:xfrm>
          <a:prstGeom prst="rect">
            <a:avLst/>
          </a:prstGeom>
          <a:noFill/>
        </p:spPr>
        <p:txBody>
          <a:bodyPr wrap="none">
            <a:spAutoFit/>
          </a:bodyPr>
          <a:lstStyle/>
          <a:p>
            <a:pPr>
              <a:defRPr/>
            </a:pPr>
            <a:r>
              <a:rPr lang="tr-TR" b="1" dirty="0">
                <a:latin typeface="+mn-lt"/>
              </a:rPr>
              <a:t>ATİNA AKADEMİSİ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bologna kütüphanesi.JPG"/>
          <p:cNvPicPr>
            <a:picLocks noGrp="1" noChangeAspect="1"/>
          </p:cNvPicPr>
          <p:nvPr>
            <p:ph sz="quarter" idx="1"/>
          </p:nvPr>
        </p:nvPicPr>
        <p:blipFill>
          <a:blip r:embed="rId2" cstate="print"/>
          <a:stretch>
            <a:fillRect/>
          </a:stretch>
        </p:blipFill>
        <p:spPr>
          <a:xfrm>
            <a:off x="335361" y="188640"/>
            <a:ext cx="11336809" cy="6314872"/>
          </a:xfrm>
        </p:spPr>
      </p:pic>
      <p:sp>
        <p:nvSpPr>
          <p:cNvPr id="5" name="4 Dikdörtgen"/>
          <p:cNvSpPr/>
          <p:nvPr/>
        </p:nvSpPr>
        <p:spPr>
          <a:xfrm>
            <a:off x="3503712" y="1052737"/>
            <a:ext cx="5664629" cy="369332"/>
          </a:xfrm>
          <a:prstGeom prst="rect">
            <a:avLst/>
          </a:prstGeom>
        </p:spPr>
        <p:txBody>
          <a:bodyPr wrap="square">
            <a:spAutoFit/>
          </a:bodyPr>
          <a:lstStyle/>
          <a:p>
            <a:pPr>
              <a:defRPr/>
            </a:pPr>
            <a:r>
              <a:rPr lang="tr-TR" b="1" dirty="0">
                <a:solidFill>
                  <a:srgbClr val="FFFF00"/>
                </a:solidFill>
              </a:rPr>
              <a:t>BOLOGNA ÜNİVERSİTESİ  - 1088</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66751" y="500063"/>
            <a:ext cx="10363200" cy="1143000"/>
          </a:xfrm>
        </p:spPr>
        <p:txBody>
          <a:bodyPr>
            <a:normAutofit fontScale="90000"/>
          </a:bodyPr>
          <a:lstStyle/>
          <a:p>
            <a:pPr eaLnBrk="1" hangingPunct="1">
              <a:defRPr/>
            </a:pPr>
            <a:r>
              <a:rPr lang="tr-TR" sz="4400" dirty="0" smtClean="0">
                <a:effectLst>
                  <a:outerShdw blurRad="38100" dist="38100" dir="2700000" algn="tl">
                    <a:srgbClr val="000000">
                      <a:alpha val="43137"/>
                    </a:srgbClr>
                  </a:outerShdw>
                </a:effectLst>
              </a:rPr>
              <a:t>‘ACADEMİA’</a:t>
            </a:r>
            <a:br>
              <a:rPr lang="tr-TR" sz="4400" dirty="0" smtClean="0">
                <a:effectLst>
                  <a:outerShdw blurRad="38100" dist="38100" dir="2700000" algn="tl">
                    <a:srgbClr val="000000">
                      <a:alpha val="43137"/>
                    </a:srgbClr>
                  </a:outerShdw>
                </a:effectLst>
              </a:rPr>
            </a:br>
            <a:r>
              <a:rPr lang="tr-TR" sz="4400" dirty="0" smtClean="0">
                <a:effectLst>
                  <a:outerShdw blurRad="38100" dist="38100" dir="2700000" algn="tl">
                    <a:srgbClr val="000000">
                      <a:alpha val="43137"/>
                    </a:srgbClr>
                  </a:outerShdw>
                </a:effectLst>
              </a:rPr>
              <a:t>ÜNİVERSİTE</a:t>
            </a:r>
          </a:p>
        </p:txBody>
      </p:sp>
      <p:sp>
        <p:nvSpPr>
          <p:cNvPr id="108547" name="Rectangle 3"/>
          <p:cNvSpPr>
            <a:spLocks noGrp="1" noChangeArrowheads="1"/>
          </p:cNvSpPr>
          <p:nvPr>
            <p:ph type="body" idx="1"/>
          </p:nvPr>
        </p:nvSpPr>
        <p:spPr>
          <a:xfrm>
            <a:off x="431800" y="1981200"/>
            <a:ext cx="11760200" cy="4687888"/>
          </a:xfrm>
        </p:spPr>
        <p:txBody>
          <a:bodyPr/>
          <a:lstStyle/>
          <a:p>
            <a:pPr algn="ctr" eaLnBrk="1" hangingPunct="1">
              <a:lnSpc>
                <a:spcPct val="70000"/>
              </a:lnSpc>
              <a:buFontTx/>
              <a:buNone/>
              <a:defRPr/>
            </a:pPr>
            <a:endParaRPr lang="tr-TR" sz="2400" dirty="0" smtClean="0"/>
          </a:p>
          <a:p>
            <a:pPr algn="ctr" eaLnBrk="1" hangingPunct="1">
              <a:lnSpc>
                <a:spcPct val="70000"/>
              </a:lnSpc>
              <a:buFontTx/>
              <a:buNone/>
              <a:defRPr/>
            </a:pPr>
            <a:r>
              <a:rPr lang="tr-TR" sz="2800" b="0" dirty="0" smtClean="0"/>
              <a:t>BİLGİ ÜRETEN  VE  BİLGİ İLETEN BİR KURUMDUR</a:t>
            </a:r>
          </a:p>
          <a:p>
            <a:pPr algn="ctr" eaLnBrk="1" hangingPunct="1">
              <a:lnSpc>
                <a:spcPct val="70000"/>
              </a:lnSpc>
              <a:buFontTx/>
              <a:buNone/>
              <a:defRPr/>
            </a:pPr>
            <a:endParaRPr lang="tr-TR" sz="2800" b="0" dirty="0" smtClean="0"/>
          </a:p>
          <a:p>
            <a:pPr algn="ctr" eaLnBrk="1" hangingPunct="1">
              <a:lnSpc>
                <a:spcPct val="70000"/>
              </a:lnSpc>
              <a:buFontTx/>
              <a:buNone/>
              <a:defRPr/>
            </a:pPr>
            <a:r>
              <a:rPr lang="tr-TR" b="0" u="sng" dirty="0" smtClean="0">
                <a:solidFill>
                  <a:srgbClr val="66FF33"/>
                </a:solidFill>
              </a:rPr>
              <a:t>TEMEL GÖREVLERİ</a:t>
            </a:r>
          </a:p>
          <a:p>
            <a:pPr eaLnBrk="1" hangingPunct="1">
              <a:lnSpc>
                <a:spcPct val="70000"/>
              </a:lnSpc>
              <a:buFontTx/>
              <a:buNone/>
              <a:defRPr/>
            </a:pPr>
            <a:endParaRPr lang="tr-TR" sz="2800" dirty="0" smtClean="0"/>
          </a:p>
          <a:p>
            <a:pPr eaLnBrk="1" hangingPunct="1">
              <a:lnSpc>
                <a:spcPct val="70000"/>
              </a:lnSpc>
              <a:buFontTx/>
              <a:buNone/>
              <a:defRPr/>
            </a:pPr>
            <a:r>
              <a:rPr lang="tr-TR" sz="2800" dirty="0" smtClean="0"/>
              <a:t>				   </a:t>
            </a:r>
            <a:r>
              <a:rPr lang="tr-TR" sz="3600" dirty="0" smtClean="0">
                <a:solidFill>
                  <a:srgbClr val="FF0000"/>
                </a:solidFill>
                <a:effectLst>
                  <a:outerShdw blurRad="38100" dist="38100" dir="2700000" algn="tl">
                    <a:srgbClr val="000000">
                      <a:alpha val="43137"/>
                    </a:srgbClr>
                  </a:outerShdw>
                </a:effectLst>
              </a:rPr>
              <a:t>- EĞİTİM</a:t>
            </a:r>
          </a:p>
          <a:p>
            <a:pPr eaLnBrk="1" hangingPunct="1">
              <a:lnSpc>
                <a:spcPct val="70000"/>
              </a:lnSpc>
              <a:buFontTx/>
              <a:buNone/>
              <a:defRPr/>
            </a:pPr>
            <a:r>
              <a:rPr lang="tr-TR" sz="3600" dirty="0" smtClean="0">
                <a:solidFill>
                  <a:srgbClr val="FF0000"/>
                </a:solidFill>
                <a:effectLst>
                  <a:outerShdw blurRad="38100" dist="38100" dir="2700000" algn="tl">
                    <a:srgbClr val="000000">
                      <a:alpha val="43137"/>
                    </a:srgbClr>
                  </a:outerShdw>
                </a:effectLst>
              </a:rPr>
              <a:t>				  </a:t>
            </a:r>
          </a:p>
          <a:p>
            <a:pPr eaLnBrk="1" hangingPunct="1">
              <a:lnSpc>
                <a:spcPct val="70000"/>
              </a:lnSpc>
              <a:buFontTx/>
              <a:buNone/>
              <a:defRPr/>
            </a:pPr>
            <a:r>
              <a:rPr lang="tr-TR" sz="3600" dirty="0" smtClean="0">
                <a:solidFill>
                  <a:srgbClr val="FF0000"/>
                </a:solidFill>
                <a:effectLst>
                  <a:outerShdw blurRad="38100" dist="38100" dir="2700000" algn="tl">
                    <a:srgbClr val="000000">
                      <a:alpha val="43137"/>
                    </a:srgbClr>
                  </a:outerShdw>
                </a:effectLst>
              </a:rPr>
              <a:t>				  - ARAŞTIRMA</a:t>
            </a:r>
          </a:p>
          <a:p>
            <a:pPr eaLnBrk="1" hangingPunct="1">
              <a:lnSpc>
                <a:spcPct val="70000"/>
              </a:lnSpc>
              <a:buFontTx/>
              <a:buNone/>
              <a:defRPr/>
            </a:pPr>
            <a:r>
              <a:rPr lang="tr-TR" sz="3600" dirty="0" smtClean="0">
                <a:solidFill>
                  <a:srgbClr val="FF0000"/>
                </a:solidFill>
                <a:effectLst>
                  <a:outerShdw blurRad="38100" dist="38100" dir="2700000" algn="tl">
                    <a:srgbClr val="000000">
                      <a:alpha val="43137"/>
                    </a:srgbClr>
                  </a:outerShdw>
                </a:effectLst>
              </a:rPr>
              <a:t>				   </a:t>
            </a:r>
          </a:p>
          <a:p>
            <a:pPr eaLnBrk="1" hangingPunct="1">
              <a:lnSpc>
                <a:spcPct val="70000"/>
              </a:lnSpc>
              <a:buFontTx/>
              <a:buNone/>
              <a:defRPr/>
            </a:pPr>
            <a:r>
              <a:rPr lang="tr-TR" sz="3600" dirty="0" smtClean="0">
                <a:solidFill>
                  <a:srgbClr val="FF0000"/>
                </a:solidFill>
                <a:effectLst>
                  <a:outerShdw blurRad="38100" dist="38100" dir="2700000" algn="tl">
                    <a:srgbClr val="000000">
                      <a:alpha val="43137"/>
                    </a:srgbClr>
                  </a:outerShdw>
                </a:effectLst>
              </a:rPr>
              <a:t>				  - HİZMET</a:t>
            </a:r>
          </a:p>
        </p:txBody>
      </p:sp>
      <p:pic>
        <p:nvPicPr>
          <p:cNvPr id="11268" name="Picture 5" descr="Adam"/>
          <p:cNvPicPr>
            <a:picLocks noChangeAspect="1" noChangeArrowheads="1"/>
          </p:cNvPicPr>
          <p:nvPr/>
        </p:nvPicPr>
        <p:blipFill>
          <a:blip r:embed="rId2" cstate="print"/>
          <a:srcRect/>
          <a:stretch>
            <a:fillRect/>
          </a:stretch>
        </p:blipFill>
        <p:spPr bwMode="auto">
          <a:xfrm>
            <a:off x="7440150" y="260649"/>
            <a:ext cx="3983567" cy="1533525"/>
          </a:xfrm>
          <a:prstGeom prst="rect">
            <a:avLst/>
          </a:prstGeom>
          <a:noFill/>
          <a:ln w="9525">
            <a:noFill/>
            <a:miter lim="800000"/>
            <a:headEnd/>
            <a:tailEnd/>
          </a:ln>
        </p:spPr>
      </p:pic>
      <p:cxnSp>
        <p:nvCxnSpPr>
          <p:cNvPr id="7" name="Straight Connector 6"/>
          <p:cNvCxnSpPr/>
          <p:nvPr/>
        </p:nvCxnSpPr>
        <p:spPr>
          <a:xfrm>
            <a:off x="0" y="1857375"/>
            <a:ext cx="121920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914400" y="188913"/>
            <a:ext cx="10363200" cy="1143000"/>
          </a:xfrm>
        </p:spPr>
        <p:txBody>
          <a:bodyPr/>
          <a:lstStyle/>
          <a:p>
            <a:pPr eaLnBrk="1" hangingPunct="1"/>
            <a:r>
              <a:rPr lang="tr-TR" dirty="0" smtClean="0"/>
              <a:t>ÜNİVERSİTE KURUMUNUN GELİŞİMİ</a:t>
            </a:r>
          </a:p>
        </p:txBody>
      </p:sp>
      <p:sp>
        <p:nvSpPr>
          <p:cNvPr id="9219" name="Line 5"/>
          <p:cNvSpPr>
            <a:spLocks noChangeShapeType="1"/>
          </p:cNvSpPr>
          <p:nvPr/>
        </p:nvSpPr>
        <p:spPr bwMode="auto">
          <a:xfrm>
            <a:off x="912285" y="1341438"/>
            <a:ext cx="10367433" cy="0"/>
          </a:xfrm>
          <a:prstGeom prst="line">
            <a:avLst/>
          </a:prstGeom>
          <a:noFill/>
          <a:ln w="57150">
            <a:solidFill>
              <a:srgbClr val="CC3300"/>
            </a:solidFill>
            <a:round/>
            <a:headEnd/>
            <a:tailEnd/>
          </a:ln>
        </p:spPr>
        <p:txBody>
          <a:bodyPr wrap="none"/>
          <a:lstStyle/>
          <a:p>
            <a:endParaRPr lang="tr-TR"/>
          </a:p>
        </p:txBody>
      </p:sp>
      <p:sp>
        <p:nvSpPr>
          <p:cNvPr id="37894" name="Text Box 6"/>
          <p:cNvSpPr txBox="1">
            <a:spLocks noChangeArrowheads="1"/>
          </p:cNvSpPr>
          <p:nvPr/>
        </p:nvSpPr>
        <p:spPr bwMode="auto">
          <a:xfrm>
            <a:off x="1583268" y="1382713"/>
            <a:ext cx="4596130" cy="369332"/>
          </a:xfrm>
          <a:prstGeom prst="rect">
            <a:avLst/>
          </a:prstGeom>
          <a:noFill/>
          <a:ln w="9525">
            <a:noFill/>
            <a:miter lim="800000"/>
            <a:headEnd/>
            <a:tailEnd/>
          </a:ln>
        </p:spPr>
        <p:txBody>
          <a:bodyPr wrap="none">
            <a:spAutoFit/>
          </a:bodyPr>
          <a:lstStyle/>
          <a:p>
            <a:r>
              <a:rPr lang="tr-TR" b="1">
                <a:solidFill>
                  <a:srgbClr val="66FF33"/>
                </a:solidFill>
                <a:latin typeface="Arial" pitchFamily="34" charset="0"/>
              </a:rPr>
              <a:t>1088		Bologna Üniversitesi***</a:t>
            </a:r>
          </a:p>
        </p:txBody>
      </p:sp>
      <p:sp>
        <p:nvSpPr>
          <p:cNvPr id="37895" name="Text Box 7"/>
          <p:cNvSpPr txBox="1">
            <a:spLocks noChangeArrowheads="1"/>
          </p:cNvSpPr>
          <p:nvPr/>
        </p:nvSpPr>
        <p:spPr bwMode="auto">
          <a:xfrm>
            <a:off x="1579033" y="1892300"/>
            <a:ext cx="3967753" cy="369332"/>
          </a:xfrm>
          <a:prstGeom prst="rect">
            <a:avLst/>
          </a:prstGeom>
          <a:noFill/>
          <a:ln w="9525">
            <a:noFill/>
            <a:miter lim="800000"/>
            <a:headEnd/>
            <a:tailEnd/>
          </a:ln>
        </p:spPr>
        <p:txBody>
          <a:bodyPr wrap="none">
            <a:spAutoFit/>
          </a:bodyPr>
          <a:lstStyle/>
          <a:p>
            <a:r>
              <a:rPr lang="tr-TR" b="1" dirty="0">
                <a:latin typeface="Arial" pitchFamily="34" charset="0"/>
              </a:rPr>
              <a:t>1160		Paris Üniversitesi</a:t>
            </a:r>
          </a:p>
        </p:txBody>
      </p:sp>
      <p:sp>
        <p:nvSpPr>
          <p:cNvPr id="37896" name="Text Box 8"/>
          <p:cNvSpPr txBox="1">
            <a:spLocks noChangeArrowheads="1"/>
          </p:cNvSpPr>
          <p:nvPr/>
        </p:nvSpPr>
        <p:spPr bwMode="auto">
          <a:xfrm>
            <a:off x="1583267" y="2468563"/>
            <a:ext cx="4160113" cy="369332"/>
          </a:xfrm>
          <a:prstGeom prst="rect">
            <a:avLst/>
          </a:prstGeom>
          <a:noFill/>
          <a:ln w="9525">
            <a:noFill/>
            <a:miter lim="800000"/>
            <a:headEnd/>
            <a:tailEnd/>
          </a:ln>
        </p:spPr>
        <p:txBody>
          <a:bodyPr wrap="none">
            <a:spAutoFit/>
          </a:bodyPr>
          <a:lstStyle/>
          <a:p>
            <a:r>
              <a:rPr lang="tr-TR" b="1" dirty="0">
                <a:latin typeface="Arial" pitchFamily="34" charset="0"/>
              </a:rPr>
              <a:t>1167		Oxford Üniversitesi</a:t>
            </a:r>
          </a:p>
        </p:txBody>
      </p:sp>
      <p:sp>
        <p:nvSpPr>
          <p:cNvPr id="37897" name="Text Box 9"/>
          <p:cNvSpPr txBox="1">
            <a:spLocks noChangeArrowheads="1"/>
          </p:cNvSpPr>
          <p:nvPr/>
        </p:nvSpPr>
        <p:spPr bwMode="auto">
          <a:xfrm>
            <a:off x="1199456" y="2971801"/>
            <a:ext cx="9865467" cy="1200329"/>
          </a:xfrm>
          <a:prstGeom prst="rect">
            <a:avLst/>
          </a:prstGeom>
          <a:noFill/>
          <a:ln w="9525">
            <a:noFill/>
            <a:miter lim="800000"/>
            <a:headEnd/>
            <a:tailEnd/>
          </a:ln>
        </p:spPr>
        <p:txBody>
          <a:bodyPr wrap="square">
            <a:spAutoFit/>
          </a:bodyPr>
          <a:lstStyle/>
          <a:p>
            <a:r>
              <a:rPr lang="tr-TR" b="1" dirty="0">
                <a:latin typeface="Arial" pitchFamily="34" charset="0"/>
              </a:rPr>
              <a:t>15. Yüzyıl 	</a:t>
            </a:r>
            <a:r>
              <a:rPr lang="tr-TR" b="1" dirty="0" err="1">
                <a:latin typeface="Arial" pitchFamily="34" charset="0"/>
              </a:rPr>
              <a:t>Kalvinist</a:t>
            </a:r>
            <a:r>
              <a:rPr lang="tr-TR" b="1" dirty="0">
                <a:latin typeface="Arial" pitchFamily="34" charset="0"/>
              </a:rPr>
              <a:t> ve Protestan </a:t>
            </a:r>
            <a:r>
              <a:rPr lang="tr-TR" b="1" dirty="0" err="1">
                <a:latin typeface="Arial" pitchFamily="34" charset="0"/>
              </a:rPr>
              <a:t>Üniversitleri</a:t>
            </a:r>
            <a:endParaRPr lang="tr-TR" b="1" dirty="0">
              <a:latin typeface="Arial" pitchFamily="34" charset="0"/>
            </a:endParaRPr>
          </a:p>
          <a:p>
            <a:r>
              <a:rPr lang="tr-TR" b="1" dirty="0">
                <a:latin typeface="Arial" pitchFamily="34" charset="0"/>
              </a:rPr>
              <a:t>		Kilise merkezli Üniversite Sistemi</a:t>
            </a:r>
          </a:p>
          <a:p>
            <a:r>
              <a:rPr lang="tr-TR" b="1" dirty="0">
                <a:latin typeface="Arial" pitchFamily="34" charset="0"/>
              </a:rPr>
              <a:t>		Latince eğitim</a:t>
            </a:r>
          </a:p>
          <a:p>
            <a:r>
              <a:rPr lang="tr-TR" b="1" dirty="0">
                <a:solidFill>
                  <a:schemeClr val="bg1"/>
                </a:solidFill>
                <a:latin typeface="Arial" pitchFamily="34" charset="0"/>
              </a:rPr>
              <a:t>	</a:t>
            </a:r>
          </a:p>
        </p:txBody>
      </p:sp>
      <p:sp>
        <p:nvSpPr>
          <p:cNvPr id="37898" name="Text Box 10"/>
          <p:cNvSpPr txBox="1">
            <a:spLocks noChangeArrowheads="1"/>
          </p:cNvSpPr>
          <p:nvPr/>
        </p:nvSpPr>
        <p:spPr bwMode="auto">
          <a:xfrm>
            <a:off x="912285" y="4202113"/>
            <a:ext cx="4920065" cy="400110"/>
          </a:xfrm>
          <a:prstGeom prst="rect">
            <a:avLst/>
          </a:prstGeom>
          <a:noFill/>
          <a:ln w="9525">
            <a:noFill/>
            <a:miter lim="800000"/>
            <a:headEnd/>
            <a:tailEnd/>
          </a:ln>
        </p:spPr>
        <p:txBody>
          <a:bodyPr wrap="none">
            <a:spAutoFit/>
          </a:bodyPr>
          <a:lstStyle/>
          <a:p>
            <a:r>
              <a:rPr lang="tr-TR" sz="2000" b="1" i="1" dirty="0">
                <a:latin typeface="Arial" pitchFamily="34" charset="0"/>
              </a:rPr>
              <a:t>Rönesans Dönemi – Sanat Akademileri</a:t>
            </a:r>
          </a:p>
        </p:txBody>
      </p:sp>
      <p:sp>
        <p:nvSpPr>
          <p:cNvPr id="37899" name="Text Box 11"/>
          <p:cNvSpPr txBox="1">
            <a:spLocks noChangeArrowheads="1"/>
          </p:cNvSpPr>
          <p:nvPr/>
        </p:nvSpPr>
        <p:spPr bwMode="auto">
          <a:xfrm>
            <a:off x="1583267" y="4724400"/>
            <a:ext cx="3805272" cy="369332"/>
          </a:xfrm>
          <a:prstGeom prst="rect">
            <a:avLst/>
          </a:prstGeom>
          <a:noFill/>
          <a:ln w="9525">
            <a:noFill/>
            <a:miter lim="800000"/>
            <a:headEnd/>
            <a:tailEnd/>
          </a:ln>
        </p:spPr>
        <p:txBody>
          <a:bodyPr wrap="none">
            <a:spAutoFit/>
          </a:bodyPr>
          <a:lstStyle/>
          <a:p>
            <a:r>
              <a:rPr lang="tr-TR" b="1" dirty="0">
                <a:latin typeface="Arial" pitchFamily="34" charset="0"/>
              </a:rPr>
              <a:t>1442		Plato Akademisi</a:t>
            </a:r>
          </a:p>
        </p:txBody>
      </p:sp>
      <p:sp>
        <p:nvSpPr>
          <p:cNvPr id="37900" name="Text Box 12"/>
          <p:cNvSpPr txBox="1">
            <a:spLocks noChangeArrowheads="1"/>
          </p:cNvSpPr>
          <p:nvPr/>
        </p:nvSpPr>
        <p:spPr bwMode="auto">
          <a:xfrm>
            <a:off x="1598085" y="6067425"/>
            <a:ext cx="5622052" cy="369332"/>
          </a:xfrm>
          <a:prstGeom prst="rect">
            <a:avLst/>
          </a:prstGeom>
          <a:noFill/>
          <a:ln w="9525">
            <a:noFill/>
            <a:miter lim="800000"/>
            <a:headEnd/>
            <a:tailEnd/>
          </a:ln>
        </p:spPr>
        <p:txBody>
          <a:bodyPr wrap="none">
            <a:spAutoFit/>
          </a:bodyPr>
          <a:lstStyle/>
          <a:p>
            <a:r>
              <a:rPr lang="tr-TR" b="1" dirty="0">
                <a:latin typeface="Arial" pitchFamily="34" charset="0"/>
              </a:rPr>
              <a:t>1666		</a:t>
            </a:r>
            <a:r>
              <a:rPr lang="tr-TR" b="1" dirty="0" err="1">
                <a:latin typeface="Arial" pitchFamily="34" charset="0"/>
              </a:rPr>
              <a:t>Academie</a:t>
            </a:r>
            <a:r>
              <a:rPr lang="tr-TR" b="1" dirty="0">
                <a:latin typeface="Arial" pitchFamily="34" charset="0"/>
              </a:rPr>
              <a:t> </a:t>
            </a:r>
            <a:r>
              <a:rPr lang="tr-TR" b="1" dirty="0" err="1">
                <a:latin typeface="Arial" pitchFamily="34" charset="0"/>
              </a:rPr>
              <a:t>des</a:t>
            </a:r>
            <a:r>
              <a:rPr lang="tr-TR" b="1" dirty="0">
                <a:latin typeface="Arial" pitchFamily="34" charset="0"/>
              </a:rPr>
              <a:t> </a:t>
            </a:r>
            <a:r>
              <a:rPr lang="tr-TR" b="1" dirty="0" err="1">
                <a:latin typeface="Arial" pitchFamily="34" charset="0"/>
              </a:rPr>
              <a:t>Sciences</a:t>
            </a:r>
            <a:r>
              <a:rPr lang="tr-TR" b="1" dirty="0">
                <a:latin typeface="Arial" pitchFamily="34" charset="0"/>
              </a:rPr>
              <a:t> (Fransa)</a:t>
            </a:r>
          </a:p>
        </p:txBody>
      </p:sp>
      <p:sp>
        <p:nvSpPr>
          <p:cNvPr id="37901" name="Text Box 13"/>
          <p:cNvSpPr txBox="1">
            <a:spLocks noChangeArrowheads="1"/>
          </p:cNvSpPr>
          <p:nvPr/>
        </p:nvSpPr>
        <p:spPr bwMode="auto">
          <a:xfrm>
            <a:off x="1589618" y="5199064"/>
            <a:ext cx="5019387" cy="646331"/>
          </a:xfrm>
          <a:prstGeom prst="rect">
            <a:avLst/>
          </a:prstGeom>
          <a:noFill/>
          <a:ln w="9525">
            <a:noFill/>
            <a:miter lim="800000"/>
            <a:headEnd/>
            <a:tailEnd/>
          </a:ln>
        </p:spPr>
        <p:txBody>
          <a:bodyPr wrap="none">
            <a:spAutoFit/>
          </a:bodyPr>
          <a:lstStyle/>
          <a:p>
            <a:r>
              <a:rPr lang="tr-TR" b="1" dirty="0">
                <a:latin typeface="Arial" pitchFamily="34" charset="0"/>
              </a:rPr>
              <a:t>1665		</a:t>
            </a:r>
            <a:r>
              <a:rPr lang="tr-TR" b="1" dirty="0" err="1">
                <a:latin typeface="Arial" pitchFamily="34" charset="0"/>
              </a:rPr>
              <a:t>Philosophical</a:t>
            </a:r>
            <a:r>
              <a:rPr lang="tr-TR" b="1" dirty="0">
                <a:latin typeface="Arial" pitchFamily="34" charset="0"/>
              </a:rPr>
              <a:t> </a:t>
            </a:r>
            <a:r>
              <a:rPr lang="tr-TR" b="1" dirty="0" err="1">
                <a:latin typeface="Arial" pitchFamily="34" charset="0"/>
              </a:rPr>
              <a:t>Transactions</a:t>
            </a:r>
            <a:endParaRPr lang="tr-TR" b="1" dirty="0">
              <a:latin typeface="Arial" pitchFamily="34" charset="0"/>
            </a:endParaRPr>
          </a:p>
          <a:p>
            <a:r>
              <a:rPr lang="tr-TR" b="1" dirty="0">
                <a:latin typeface="Arial" pitchFamily="34" charset="0"/>
              </a:rPr>
              <a:t>		(</a:t>
            </a:r>
            <a:r>
              <a:rPr lang="tr-TR" b="1" dirty="0" err="1">
                <a:latin typeface="Arial" pitchFamily="34" charset="0"/>
              </a:rPr>
              <a:t>Royal</a:t>
            </a:r>
            <a:r>
              <a:rPr lang="tr-TR" b="1" dirty="0">
                <a:latin typeface="Arial" pitchFamily="34" charset="0"/>
              </a:rPr>
              <a:t> </a:t>
            </a:r>
            <a:r>
              <a:rPr lang="tr-TR" b="1" dirty="0" err="1">
                <a:latin typeface="Arial" pitchFamily="34" charset="0"/>
              </a:rPr>
              <a:t>Society</a:t>
            </a:r>
            <a:r>
              <a:rPr lang="tr-TR" b="1" dirty="0">
                <a:latin typeface="Arial" pitchFamily="34" charset="0"/>
              </a:rPr>
              <a:t>, U.K.)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fade">
                                      <p:cBhvr>
                                        <p:cTn id="7" dur="800" decel="100000"/>
                                        <p:tgtEl>
                                          <p:spTgt spid="37894"/>
                                        </p:tgtEl>
                                      </p:cBhvr>
                                    </p:animEffect>
                                    <p:anim calcmode="lin" valueType="num">
                                      <p:cBhvr>
                                        <p:cTn id="8" dur="800" decel="100000" fill="hold"/>
                                        <p:tgtEl>
                                          <p:spTgt spid="37894"/>
                                        </p:tgtEl>
                                        <p:attrNameLst>
                                          <p:attrName>style.rotation</p:attrName>
                                        </p:attrNameLst>
                                      </p:cBhvr>
                                      <p:tavLst>
                                        <p:tav tm="0">
                                          <p:val>
                                            <p:fltVal val="-90"/>
                                          </p:val>
                                        </p:tav>
                                        <p:tav tm="100000">
                                          <p:val>
                                            <p:fltVal val="0"/>
                                          </p:val>
                                        </p:tav>
                                      </p:tavLst>
                                    </p:anim>
                                    <p:anim calcmode="lin" valueType="num">
                                      <p:cBhvr>
                                        <p:cTn id="9" dur="800" decel="100000" fill="hold"/>
                                        <p:tgtEl>
                                          <p:spTgt spid="37894"/>
                                        </p:tgtEl>
                                        <p:attrNameLst>
                                          <p:attrName>ppt_x</p:attrName>
                                        </p:attrNameLst>
                                      </p:cBhvr>
                                      <p:tavLst>
                                        <p:tav tm="0">
                                          <p:val>
                                            <p:strVal val="#ppt_x+0.4"/>
                                          </p:val>
                                        </p:tav>
                                        <p:tav tm="100000">
                                          <p:val>
                                            <p:strVal val="#ppt_x-0.05"/>
                                          </p:val>
                                        </p:tav>
                                      </p:tavLst>
                                    </p:anim>
                                    <p:anim calcmode="lin" valueType="num">
                                      <p:cBhvr>
                                        <p:cTn id="10" dur="800" decel="100000" fill="hold"/>
                                        <p:tgtEl>
                                          <p:spTgt spid="378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78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789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7895"/>
                                        </p:tgtEl>
                                        <p:attrNameLst>
                                          <p:attrName>style.visibility</p:attrName>
                                        </p:attrNameLst>
                                      </p:cBhvr>
                                      <p:to>
                                        <p:strVal val="visible"/>
                                      </p:to>
                                    </p:set>
                                    <p:animEffect transition="in" filter="fade">
                                      <p:cBhvr>
                                        <p:cTn id="17" dur="800" decel="100000"/>
                                        <p:tgtEl>
                                          <p:spTgt spid="37895"/>
                                        </p:tgtEl>
                                      </p:cBhvr>
                                    </p:animEffect>
                                    <p:anim calcmode="lin" valueType="num">
                                      <p:cBhvr>
                                        <p:cTn id="18" dur="800" decel="100000" fill="hold"/>
                                        <p:tgtEl>
                                          <p:spTgt spid="37895"/>
                                        </p:tgtEl>
                                        <p:attrNameLst>
                                          <p:attrName>style.rotation</p:attrName>
                                        </p:attrNameLst>
                                      </p:cBhvr>
                                      <p:tavLst>
                                        <p:tav tm="0">
                                          <p:val>
                                            <p:fltVal val="-90"/>
                                          </p:val>
                                        </p:tav>
                                        <p:tav tm="100000">
                                          <p:val>
                                            <p:fltVal val="0"/>
                                          </p:val>
                                        </p:tav>
                                      </p:tavLst>
                                    </p:anim>
                                    <p:anim calcmode="lin" valueType="num">
                                      <p:cBhvr>
                                        <p:cTn id="19" dur="800" decel="100000" fill="hold"/>
                                        <p:tgtEl>
                                          <p:spTgt spid="37895"/>
                                        </p:tgtEl>
                                        <p:attrNameLst>
                                          <p:attrName>ppt_x</p:attrName>
                                        </p:attrNameLst>
                                      </p:cBhvr>
                                      <p:tavLst>
                                        <p:tav tm="0">
                                          <p:val>
                                            <p:strVal val="#ppt_x+0.4"/>
                                          </p:val>
                                        </p:tav>
                                        <p:tav tm="100000">
                                          <p:val>
                                            <p:strVal val="#ppt_x-0.05"/>
                                          </p:val>
                                        </p:tav>
                                      </p:tavLst>
                                    </p:anim>
                                    <p:anim calcmode="lin" valueType="num">
                                      <p:cBhvr>
                                        <p:cTn id="20" dur="800" decel="100000" fill="hold"/>
                                        <p:tgtEl>
                                          <p:spTgt spid="3789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789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7895"/>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7896"/>
                                        </p:tgtEl>
                                        <p:attrNameLst>
                                          <p:attrName>style.visibility</p:attrName>
                                        </p:attrNameLst>
                                      </p:cBhvr>
                                      <p:to>
                                        <p:strVal val="visible"/>
                                      </p:to>
                                    </p:set>
                                    <p:anim calcmode="lin" valueType="num">
                                      <p:cBhvr>
                                        <p:cTn id="27" dur="500" fill="hold"/>
                                        <p:tgtEl>
                                          <p:spTgt spid="37896"/>
                                        </p:tgtEl>
                                        <p:attrNameLst>
                                          <p:attrName>ppt_w</p:attrName>
                                        </p:attrNameLst>
                                      </p:cBhvr>
                                      <p:tavLst>
                                        <p:tav tm="0">
                                          <p:val>
                                            <p:fltVal val="0"/>
                                          </p:val>
                                        </p:tav>
                                        <p:tav tm="100000">
                                          <p:val>
                                            <p:strVal val="#ppt_w"/>
                                          </p:val>
                                        </p:tav>
                                      </p:tavLst>
                                    </p:anim>
                                    <p:anim calcmode="lin" valueType="num">
                                      <p:cBhvr>
                                        <p:cTn id="28" dur="500" fill="hold"/>
                                        <p:tgtEl>
                                          <p:spTgt spid="37896"/>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7897"/>
                                        </p:tgtEl>
                                        <p:attrNameLst>
                                          <p:attrName>style.visibility</p:attrName>
                                        </p:attrNameLst>
                                      </p:cBhvr>
                                      <p:to>
                                        <p:strVal val="visible"/>
                                      </p:to>
                                    </p:set>
                                    <p:anim calcmode="lin" valueType="num">
                                      <p:cBhvr>
                                        <p:cTn id="33" dur="500" fill="hold"/>
                                        <p:tgtEl>
                                          <p:spTgt spid="37897"/>
                                        </p:tgtEl>
                                        <p:attrNameLst>
                                          <p:attrName>ppt_w</p:attrName>
                                        </p:attrNameLst>
                                      </p:cBhvr>
                                      <p:tavLst>
                                        <p:tav tm="0">
                                          <p:val>
                                            <p:fltVal val="0"/>
                                          </p:val>
                                        </p:tav>
                                        <p:tav tm="100000">
                                          <p:val>
                                            <p:strVal val="#ppt_w"/>
                                          </p:val>
                                        </p:tav>
                                      </p:tavLst>
                                    </p:anim>
                                    <p:anim calcmode="lin" valueType="num">
                                      <p:cBhvr>
                                        <p:cTn id="34" dur="500" fill="hold"/>
                                        <p:tgtEl>
                                          <p:spTgt spid="37897"/>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37898"/>
                                        </p:tgtEl>
                                        <p:attrNameLst>
                                          <p:attrName>style.visibility</p:attrName>
                                        </p:attrNameLst>
                                      </p:cBhvr>
                                      <p:to>
                                        <p:strVal val="visible"/>
                                      </p:to>
                                    </p:set>
                                    <p:animEffect transition="in" filter="fade">
                                      <p:cBhvr>
                                        <p:cTn id="39" dur="800" decel="100000"/>
                                        <p:tgtEl>
                                          <p:spTgt spid="37898"/>
                                        </p:tgtEl>
                                      </p:cBhvr>
                                    </p:animEffect>
                                    <p:anim calcmode="lin" valueType="num">
                                      <p:cBhvr>
                                        <p:cTn id="40" dur="800" decel="100000" fill="hold"/>
                                        <p:tgtEl>
                                          <p:spTgt spid="37898"/>
                                        </p:tgtEl>
                                        <p:attrNameLst>
                                          <p:attrName>style.rotation</p:attrName>
                                        </p:attrNameLst>
                                      </p:cBhvr>
                                      <p:tavLst>
                                        <p:tav tm="0">
                                          <p:val>
                                            <p:fltVal val="-90"/>
                                          </p:val>
                                        </p:tav>
                                        <p:tav tm="100000">
                                          <p:val>
                                            <p:fltVal val="0"/>
                                          </p:val>
                                        </p:tav>
                                      </p:tavLst>
                                    </p:anim>
                                    <p:anim calcmode="lin" valueType="num">
                                      <p:cBhvr>
                                        <p:cTn id="41" dur="800" decel="100000" fill="hold"/>
                                        <p:tgtEl>
                                          <p:spTgt spid="37898"/>
                                        </p:tgtEl>
                                        <p:attrNameLst>
                                          <p:attrName>ppt_x</p:attrName>
                                        </p:attrNameLst>
                                      </p:cBhvr>
                                      <p:tavLst>
                                        <p:tav tm="0">
                                          <p:val>
                                            <p:strVal val="#ppt_x+0.4"/>
                                          </p:val>
                                        </p:tav>
                                        <p:tav tm="100000">
                                          <p:val>
                                            <p:strVal val="#ppt_x-0.05"/>
                                          </p:val>
                                        </p:tav>
                                      </p:tavLst>
                                    </p:anim>
                                    <p:anim calcmode="lin" valueType="num">
                                      <p:cBhvr>
                                        <p:cTn id="42" dur="800" decel="100000" fill="hold"/>
                                        <p:tgtEl>
                                          <p:spTgt spid="37898"/>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7898"/>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7898"/>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37899"/>
                                        </p:tgtEl>
                                        <p:attrNameLst>
                                          <p:attrName>style.visibility</p:attrName>
                                        </p:attrNameLst>
                                      </p:cBhvr>
                                      <p:to>
                                        <p:strVal val="visible"/>
                                      </p:to>
                                    </p:set>
                                    <p:animEffect transition="in" filter="fade">
                                      <p:cBhvr>
                                        <p:cTn id="49" dur="800" decel="100000"/>
                                        <p:tgtEl>
                                          <p:spTgt spid="37899"/>
                                        </p:tgtEl>
                                      </p:cBhvr>
                                    </p:animEffect>
                                    <p:anim calcmode="lin" valueType="num">
                                      <p:cBhvr>
                                        <p:cTn id="50" dur="800" decel="100000" fill="hold"/>
                                        <p:tgtEl>
                                          <p:spTgt spid="37899"/>
                                        </p:tgtEl>
                                        <p:attrNameLst>
                                          <p:attrName>style.rotation</p:attrName>
                                        </p:attrNameLst>
                                      </p:cBhvr>
                                      <p:tavLst>
                                        <p:tav tm="0">
                                          <p:val>
                                            <p:fltVal val="-90"/>
                                          </p:val>
                                        </p:tav>
                                        <p:tav tm="100000">
                                          <p:val>
                                            <p:fltVal val="0"/>
                                          </p:val>
                                        </p:tav>
                                      </p:tavLst>
                                    </p:anim>
                                    <p:anim calcmode="lin" valueType="num">
                                      <p:cBhvr>
                                        <p:cTn id="51" dur="800" decel="100000" fill="hold"/>
                                        <p:tgtEl>
                                          <p:spTgt spid="37899"/>
                                        </p:tgtEl>
                                        <p:attrNameLst>
                                          <p:attrName>ppt_x</p:attrName>
                                        </p:attrNameLst>
                                      </p:cBhvr>
                                      <p:tavLst>
                                        <p:tav tm="0">
                                          <p:val>
                                            <p:strVal val="#ppt_x+0.4"/>
                                          </p:val>
                                        </p:tav>
                                        <p:tav tm="100000">
                                          <p:val>
                                            <p:strVal val="#ppt_x-0.05"/>
                                          </p:val>
                                        </p:tav>
                                      </p:tavLst>
                                    </p:anim>
                                    <p:anim calcmode="lin" valueType="num">
                                      <p:cBhvr>
                                        <p:cTn id="52" dur="800" decel="100000" fill="hold"/>
                                        <p:tgtEl>
                                          <p:spTgt spid="37899"/>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37899"/>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37899"/>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37901"/>
                                        </p:tgtEl>
                                        <p:attrNameLst>
                                          <p:attrName>style.visibility</p:attrName>
                                        </p:attrNameLst>
                                      </p:cBhvr>
                                      <p:to>
                                        <p:strVal val="visible"/>
                                      </p:to>
                                    </p:set>
                                    <p:animEffect transition="in" filter="slide(fromBottom)">
                                      <p:cBhvr>
                                        <p:cTn id="59" dur="500"/>
                                        <p:tgtEl>
                                          <p:spTgt spid="37901"/>
                                        </p:tgtEl>
                                      </p:cBhvr>
                                    </p:animEffect>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grpId="0" nodeType="clickEffect">
                                  <p:stCondLst>
                                    <p:cond delay="0"/>
                                  </p:stCondLst>
                                  <p:childTnLst>
                                    <p:set>
                                      <p:cBhvr>
                                        <p:cTn id="63" dur="1" fill="hold">
                                          <p:stCondLst>
                                            <p:cond delay="0"/>
                                          </p:stCondLst>
                                        </p:cTn>
                                        <p:tgtEl>
                                          <p:spTgt spid="37900"/>
                                        </p:tgtEl>
                                        <p:attrNameLst>
                                          <p:attrName>style.visibility</p:attrName>
                                        </p:attrNameLst>
                                      </p:cBhvr>
                                      <p:to>
                                        <p:strVal val="visible"/>
                                      </p:to>
                                    </p:set>
                                    <p:animEffect transition="in" filter="fade">
                                      <p:cBhvr>
                                        <p:cTn id="64" dur="800" decel="100000"/>
                                        <p:tgtEl>
                                          <p:spTgt spid="37900"/>
                                        </p:tgtEl>
                                      </p:cBhvr>
                                    </p:animEffect>
                                    <p:anim calcmode="lin" valueType="num">
                                      <p:cBhvr>
                                        <p:cTn id="65" dur="800" decel="100000" fill="hold"/>
                                        <p:tgtEl>
                                          <p:spTgt spid="37900"/>
                                        </p:tgtEl>
                                        <p:attrNameLst>
                                          <p:attrName>style.rotation</p:attrName>
                                        </p:attrNameLst>
                                      </p:cBhvr>
                                      <p:tavLst>
                                        <p:tav tm="0">
                                          <p:val>
                                            <p:fltVal val="-90"/>
                                          </p:val>
                                        </p:tav>
                                        <p:tav tm="100000">
                                          <p:val>
                                            <p:fltVal val="0"/>
                                          </p:val>
                                        </p:tav>
                                      </p:tavLst>
                                    </p:anim>
                                    <p:anim calcmode="lin" valueType="num">
                                      <p:cBhvr>
                                        <p:cTn id="66" dur="800" decel="100000" fill="hold"/>
                                        <p:tgtEl>
                                          <p:spTgt spid="37900"/>
                                        </p:tgtEl>
                                        <p:attrNameLst>
                                          <p:attrName>ppt_x</p:attrName>
                                        </p:attrNameLst>
                                      </p:cBhvr>
                                      <p:tavLst>
                                        <p:tav tm="0">
                                          <p:val>
                                            <p:strVal val="#ppt_x+0.4"/>
                                          </p:val>
                                        </p:tav>
                                        <p:tav tm="100000">
                                          <p:val>
                                            <p:strVal val="#ppt_x-0.05"/>
                                          </p:val>
                                        </p:tav>
                                      </p:tavLst>
                                    </p:anim>
                                    <p:anim calcmode="lin" valueType="num">
                                      <p:cBhvr>
                                        <p:cTn id="67" dur="800" decel="100000" fill="hold"/>
                                        <p:tgtEl>
                                          <p:spTgt spid="37900"/>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37900"/>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3790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5" grpId="0"/>
      <p:bldP spid="37896" grpId="0"/>
      <p:bldP spid="37897" grpId="0"/>
      <p:bldP spid="37898" grpId="0"/>
      <p:bldP spid="37899" grpId="0"/>
      <p:bldP spid="37900" grpId="0"/>
      <p:bldP spid="379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914400" y="-26988"/>
            <a:ext cx="10363200" cy="1143001"/>
          </a:xfrm>
        </p:spPr>
        <p:txBody>
          <a:bodyPr/>
          <a:lstStyle/>
          <a:p>
            <a:pPr eaLnBrk="1" hangingPunct="1"/>
            <a:r>
              <a:rPr lang="tr-TR" smtClean="0"/>
              <a:t>TÜRK ÜNİVERSİTELERİNİN GELİŞİMİ</a:t>
            </a:r>
          </a:p>
        </p:txBody>
      </p:sp>
      <p:sp>
        <p:nvSpPr>
          <p:cNvPr id="10244" name="Line 6"/>
          <p:cNvSpPr>
            <a:spLocks noChangeShapeType="1"/>
          </p:cNvSpPr>
          <p:nvPr/>
        </p:nvSpPr>
        <p:spPr bwMode="auto">
          <a:xfrm>
            <a:off x="912285" y="1268413"/>
            <a:ext cx="10367433" cy="0"/>
          </a:xfrm>
          <a:prstGeom prst="line">
            <a:avLst/>
          </a:prstGeom>
          <a:noFill/>
          <a:ln w="57150">
            <a:solidFill>
              <a:srgbClr val="CC3300"/>
            </a:solidFill>
            <a:round/>
            <a:headEnd/>
            <a:tailEnd/>
          </a:ln>
        </p:spPr>
        <p:txBody>
          <a:bodyPr wrap="none"/>
          <a:lstStyle/>
          <a:p>
            <a:endParaRPr lang="tr-TR"/>
          </a:p>
        </p:txBody>
      </p:sp>
      <p:sp>
        <p:nvSpPr>
          <p:cNvPr id="40967" name="Text Box 7"/>
          <p:cNvSpPr txBox="1">
            <a:spLocks noChangeArrowheads="1"/>
          </p:cNvSpPr>
          <p:nvPr/>
        </p:nvSpPr>
        <p:spPr bwMode="auto">
          <a:xfrm>
            <a:off x="1583267" y="1484314"/>
            <a:ext cx="9217256" cy="1200329"/>
          </a:xfrm>
          <a:prstGeom prst="rect">
            <a:avLst/>
          </a:prstGeom>
          <a:noFill/>
          <a:ln w="9525">
            <a:noFill/>
            <a:miter lim="800000"/>
            <a:headEnd/>
            <a:tailEnd/>
          </a:ln>
        </p:spPr>
        <p:txBody>
          <a:bodyPr wrap="square">
            <a:spAutoFit/>
          </a:bodyPr>
          <a:lstStyle/>
          <a:p>
            <a:r>
              <a:rPr lang="tr-TR" b="1" dirty="0">
                <a:latin typeface="Arial" pitchFamily="34" charset="0"/>
              </a:rPr>
              <a:t>1924	İstanbul Darülfünunu  kuruldu</a:t>
            </a:r>
          </a:p>
          <a:p>
            <a:r>
              <a:rPr lang="tr-TR" b="1" dirty="0">
                <a:latin typeface="Arial" pitchFamily="34" charset="0"/>
              </a:rPr>
              <a:t>	Üniversiteye “bilimsel özerklik” verildi</a:t>
            </a:r>
          </a:p>
          <a:p>
            <a:r>
              <a:rPr lang="tr-TR" b="1" dirty="0">
                <a:latin typeface="Arial" pitchFamily="34" charset="0"/>
              </a:rPr>
              <a:t>	Darülfünun Emini = Rektör</a:t>
            </a:r>
          </a:p>
          <a:p>
            <a:r>
              <a:rPr lang="tr-TR" b="1" dirty="0">
                <a:latin typeface="Arial" pitchFamily="34" charset="0"/>
              </a:rPr>
              <a:t>	Fakülte Dekanı     = Dekan</a:t>
            </a:r>
          </a:p>
        </p:txBody>
      </p:sp>
      <p:sp>
        <p:nvSpPr>
          <p:cNvPr id="40968" name="Text Box 8"/>
          <p:cNvSpPr txBox="1">
            <a:spLocks noChangeArrowheads="1"/>
          </p:cNvSpPr>
          <p:nvPr/>
        </p:nvSpPr>
        <p:spPr bwMode="auto">
          <a:xfrm>
            <a:off x="1583267" y="3321050"/>
            <a:ext cx="9313267" cy="923330"/>
          </a:xfrm>
          <a:prstGeom prst="rect">
            <a:avLst/>
          </a:prstGeom>
          <a:noFill/>
          <a:ln w="9525">
            <a:noFill/>
            <a:miter lim="800000"/>
            <a:headEnd/>
            <a:tailEnd/>
          </a:ln>
        </p:spPr>
        <p:txBody>
          <a:bodyPr wrap="square">
            <a:spAutoFit/>
          </a:bodyPr>
          <a:lstStyle/>
          <a:p>
            <a:r>
              <a:rPr lang="tr-TR" b="1" dirty="0">
                <a:latin typeface="Arial" pitchFamily="34" charset="0"/>
              </a:rPr>
              <a:t>1932	Atatürk’ün isteğiyle </a:t>
            </a:r>
            <a:r>
              <a:rPr lang="tr-TR" b="1" dirty="0" err="1">
                <a:latin typeface="Arial" pitchFamily="34" charset="0"/>
              </a:rPr>
              <a:t>Prof.Malche</a:t>
            </a:r>
            <a:endParaRPr lang="tr-TR" b="1" dirty="0">
              <a:latin typeface="Arial" pitchFamily="34" charset="0"/>
            </a:endParaRPr>
          </a:p>
          <a:p>
            <a:r>
              <a:rPr lang="tr-TR" b="1" dirty="0">
                <a:latin typeface="Arial" pitchFamily="34" charset="0"/>
              </a:rPr>
              <a:t>	Darülfünunu denetledi :</a:t>
            </a:r>
          </a:p>
          <a:p>
            <a:r>
              <a:rPr lang="tr-TR" b="1" dirty="0">
                <a:latin typeface="Arial" pitchFamily="34" charset="0"/>
              </a:rPr>
              <a:t>	Rapor “</a:t>
            </a:r>
            <a:r>
              <a:rPr lang="tr-TR" b="1" dirty="0" err="1">
                <a:latin typeface="Arial" pitchFamily="34" charset="0"/>
              </a:rPr>
              <a:t>Olumsuz”du</a:t>
            </a:r>
            <a:r>
              <a:rPr lang="tr-TR" b="1" dirty="0">
                <a:latin typeface="Arial" pitchFamily="34" charset="0"/>
              </a:rPr>
              <a:t> !</a:t>
            </a:r>
          </a:p>
        </p:txBody>
      </p:sp>
      <p:sp>
        <p:nvSpPr>
          <p:cNvPr id="40969" name="Text Box 9"/>
          <p:cNvSpPr txBox="1">
            <a:spLocks noChangeArrowheads="1"/>
          </p:cNvSpPr>
          <p:nvPr/>
        </p:nvSpPr>
        <p:spPr bwMode="auto">
          <a:xfrm>
            <a:off x="1615018" y="4911726"/>
            <a:ext cx="9089495" cy="646331"/>
          </a:xfrm>
          <a:prstGeom prst="rect">
            <a:avLst/>
          </a:prstGeom>
          <a:noFill/>
          <a:ln w="9525">
            <a:noFill/>
            <a:miter lim="800000"/>
            <a:headEnd/>
            <a:tailEnd/>
          </a:ln>
        </p:spPr>
        <p:txBody>
          <a:bodyPr wrap="square">
            <a:spAutoFit/>
          </a:bodyPr>
          <a:lstStyle/>
          <a:p>
            <a:r>
              <a:rPr lang="tr-TR" b="1" dirty="0">
                <a:latin typeface="Arial" pitchFamily="34" charset="0"/>
              </a:rPr>
              <a:t>1933	Darülfünun kapatıldı</a:t>
            </a:r>
          </a:p>
          <a:p>
            <a:r>
              <a:rPr lang="tr-TR" b="1" dirty="0">
                <a:latin typeface="Arial" pitchFamily="34" charset="0"/>
              </a:rPr>
              <a:t>	İstanbul Üniversitesi Kuruldu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 calcmode="lin" valueType="num">
                                      <p:cBhvr>
                                        <p:cTn id="7" dur="500" fill="hold"/>
                                        <p:tgtEl>
                                          <p:spTgt spid="40967"/>
                                        </p:tgtEl>
                                        <p:attrNameLst>
                                          <p:attrName>ppt_w</p:attrName>
                                        </p:attrNameLst>
                                      </p:cBhvr>
                                      <p:tavLst>
                                        <p:tav tm="0">
                                          <p:val>
                                            <p:fltVal val="0"/>
                                          </p:val>
                                        </p:tav>
                                        <p:tav tm="100000">
                                          <p:val>
                                            <p:strVal val="#ppt_w"/>
                                          </p:val>
                                        </p:tav>
                                      </p:tavLst>
                                    </p:anim>
                                    <p:anim calcmode="lin" valueType="num">
                                      <p:cBhvr>
                                        <p:cTn id="8" dur="500" fill="hold"/>
                                        <p:tgtEl>
                                          <p:spTgt spid="4096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68"/>
                                        </p:tgtEl>
                                        <p:attrNameLst>
                                          <p:attrName>style.visibility</p:attrName>
                                        </p:attrNameLst>
                                      </p:cBhvr>
                                      <p:to>
                                        <p:strVal val="visible"/>
                                      </p:to>
                                    </p:set>
                                    <p:anim calcmode="lin" valueType="num">
                                      <p:cBhvr>
                                        <p:cTn id="13" dur="500" fill="hold"/>
                                        <p:tgtEl>
                                          <p:spTgt spid="40968"/>
                                        </p:tgtEl>
                                        <p:attrNameLst>
                                          <p:attrName>ppt_w</p:attrName>
                                        </p:attrNameLst>
                                      </p:cBhvr>
                                      <p:tavLst>
                                        <p:tav tm="0">
                                          <p:val>
                                            <p:fltVal val="0"/>
                                          </p:val>
                                        </p:tav>
                                        <p:tav tm="100000">
                                          <p:val>
                                            <p:strVal val="#ppt_w"/>
                                          </p:val>
                                        </p:tav>
                                      </p:tavLst>
                                    </p:anim>
                                    <p:anim calcmode="lin" valueType="num">
                                      <p:cBhvr>
                                        <p:cTn id="14" dur="500" fill="hold"/>
                                        <p:tgtEl>
                                          <p:spTgt spid="4096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0969"/>
                                        </p:tgtEl>
                                        <p:attrNameLst>
                                          <p:attrName>style.visibility</p:attrName>
                                        </p:attrNameLst>
                                      </p:cBhvr>
                                      <p:to>
                                        <p:strVal val="visible"/>
                                      </p:to>
                                    </p:set>
                                    <p:animEffect transition="in" filter="slide(fromBottom)">
                                      <p:cBhvr>
                                        <p:cTn id="19" dur="5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40968" grpId="0"/>
      <p:bldP spid="409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sz="4400" dirty="0" smtClean="0"/>
              <a:t>Üniversite</a:t>
            </a:r>
          </a:p>
        </p:txBody>
      </p:sp>
      <p:sp>
        <p:nvSpPr>
          <p:cNvPr id="12291" name="Rectangle 3"/>
          <p:cNvSpPr>
            <a:spLocks noGrp="1" noChangeArrowheads="1"/>
          </p:cNvSpPr>
          <p:nvPr>
            <p:ph type="body" idx="1"/>
          </p:nvPr>
        </p:nvSpPr>
        <p:spPr>
          <a:xfrm>
            <a:off x="1016000" y="1916113"/>
            <a:ext cx="10972800" cy="4608512"/>
          </a:xfrm>
        </p:spPr>
        <p:txBody>
          <a:bodyPr/>
          <a:lstStyle/>
          <a:p>
            <a:pPr eaLnBrk="1" hangingPunct="1">
              <a:lnSpc>
                <a:spcPct val="90000"/>
              </a:lnSpc>
            </a:pPr>
            <a:r>
              <a:rPr lang="tr-TR" sz="2400" dirty="0" smtClean="0"/>
              <a:t>OBJEKTİF OLMALI</a:t>
            </a:r>
          </a:p>
          <a:p>
            <a:pPr eaLnBrk="1" hangingPunct="1">
              <a:lnSpc>
                <a:spcPct val="90000"/>
              </a:lnSpc>
            </a:pPr>
            <a:endParaRPr lang="tr-TR" sz="2000" dirty="0" smtClean="0"/>
          </a:p>
          <a:p>
            <a:pPr eaLnBrk="1" hangingPunct="1">
              <a:lnSpc>
                <a:spcPct val="90000"/>
              </a:lnSpc>
            </a:pPr>
            <a:r>
              <a:rPr lang="tr-TR" sz="2800" i="1" u="sng" dirty="0" smtClean="0">
                <a:solidFill>
                  <a:srgbClr val="FF0000"/>
                </a:solidFill>
              </a:rPr>
              <a:t>AÇIK VE DÜRÜST </a:t>
            </a:r>
            <a:r>
              <a:rPr lang="tr-TR" sz="2400" dirty="0" smtClean="0"/>
              <a:t>OLMALI</a:t>
            </a:r>
            <a:endParaRPr lang="en-US" sz="2400" dirty="0" smtClean="0"/>
          </a:p>
          <a:p>
            <a:pPr eaLnBrk="1" hangingPunct="1">
              <a:lnSpc>
                <a:spcPct val="90000"/>
              </a:lnSpc>
            </a:pPr>
            <a:endParaRPr lang="tr-TR" sz="2400" dirty="0" smtClean="0"/>
          </a:p>
          <a:p>
            <a:pPr eaLnBrk="1" hangingPunct="1">
              <a:lnSpc>
                <a:spcPct val="90000"/>
              </a:lnSpc>
            </a:pPr>
            <a:r>
              <a:rPr lang="tr-TR" sz="2400" dirty="0" smtClean="0"/>
              <a:t>ALANINDA EN MÜKEMMELİ UYGULAMALI</a:t>
            </a:r>
          </a:p>
          <a:p>
            <a:pPr eaLnBrk="1" hangingPunct="1">
              <a:lnSpc>
                <a:spcPct val="90000"/>
              </a:lnSpc>
            </a:pPr>
            <a:endParaRPr lang="tr-TR" sz="2400" dirty="0" smtClean="0"/>
          </a:p>
          <a:p>
            <a:pPr eaLnBrk="1" hangingPunct="1">
              <a:lnSpc>
                <a:spcPct val="90000"/>
              </a:lnSpc>
            </a:pPr>
            <a:r>
              <a:rPr lang="tr-TR" sz="2400" dirty="0" smtClean="0">
                <a:solidFill>
                  <a:srgbClr val="FF0000"/>
                </a:solidFill>
              </a:rPr>
              <a:t>ÖRNEK OLMA, ORİJİNAL VE YENİYİ BULMA </a:t>
            </a:r>
            <a:endParaRPr lang="en-US" sz="2400" dirty="0" smtClean="0">
              <a:solidFill>
                <a:srgbClr val="FF0000"/>
              </a:solidFill>
            </a:endParaRPr>
          </a:p>
          <a:p>
            <a:pPr eaLnBrk="1" hangingPunct="1">
              <a:lnSpc>
                <a:spcPct val="90000"/>
              </a:lnSpc>
            </a:pPr>
            <a:endParaRPr lang="tr-TR" sz="2400" dirty="0" smtClean="0"/>
          </a:p>
          <a:p>
            <a:pPr eaLnBrk="1" hangingPunct="1">
              <a:lnSpc>
                <a:spcPct val="90000"/>
              </a:lnSpc>
            </a:pPr>
            <a:r>
              <a:rPr lang="tr-TR" sz="2400" dirty="0" smtClean="0"/>
              <a:t>SERBEST VE DOĞRU İLETİŞİM SAĞLAMALI</a:t>
            </a:r>
          </a:p>
          <a:p>
            <a:pPr eaLnBrk="1" hangingPunct="1">
              <a:lnSpc>
                <a:spcPct val="90000"/>
              </a:lnSpc>
              <a:buFontTx/>
              <a:buNone/>
            </a:pPr>
            <a:r>
              <a:rPr lang="tr-TR" sz="2400" dirty="0" smtClean="0"/>
              <a:t>	SORUMLULUĞUNU TAŞIMALI</a:t>
            </a:r>
          </a:p>
        </p:txBody>
      </p:sp>
      <p:sp>
        <p:nvSpPr>
          <p:cNvPr id="12292" name="Line 4"/>
          <p:cNvSpPr>
            <a:spLocks noChangeShapeType="1"/>
          </p:cNvSpPr>
          <p:nvPr/>
        </p:nvSpPr>
        <p:spPr bwMode="auto">
          <a:xfrm>
            <a:off x="914400" y="1557338"/>
            <a:ext cx="10058400" cy="0"/>
          </a:xfrm>
          <a:prstGeom prst="line">
            <a:avLst/>
          </a:prstGeom>
          <a:noFill/>
          <a:ln w="76200">
            <a:solidFill>
              <a:srgbClr val="FF0000"/>
            </a:solidFill>
            <a:round/>
            <a:headEnd/>
            <a:tailEnd/>
          </a:ln>
        </p:spPr>
        <p:txBody>
          <a:bodyPr/>
          <a:lstStyle/>
          <a:p>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Bilimsel </a:t>
            </a:r>
            <a:r>
              <a:rPr lang="tr-TR" sz="3600" b="1" dirty="0" smtClean="0"/>
              <a:t>yöntem</a:t>
            </a:r>
            <a:endParaRPr lang="tr-TR" sz="3600" dirty="0"/>
          </a:p>
        </p:txBody>
      </p:sp>
      <p:sp>
        <p:nvSpPr>
          <p:cNvPr id="3" name="İçerik Yer Tutucusu 2"/>
          <p:cNvSpPr>
            <a:spLocks noGrp="1"/>
          </p:cNvSpPr>
          <p:nvPr>
            <p:ph idx="1"/>
          </p:nvPr>
        </p:nvSpPr>
        <p:spPr/>
        <p:txBody>
          <a:bodyPr/>
          <a:lstStyle/>
          <a:p>
            <a:pPr marL="0" indent="0">
              <a:lnSpc>
                <a:spcPct val="150000"/>
              </a:lnSpc>
              <a:buNone/>
            </a:pPr>
            <a:r>
              <a:rPr lang="tr-TR" sz="3000" dirty="0"/>
              <a:t>O</a:t>
            </a:r>
            <a:r>
              <a:rPr lang="tr-TR" sz="3000" dirty="0" smtClean="0"/>
              <a:t>lgusal </a:t>
            </a:r>
            <a:r>
              <a:rPr lang="tr-TR" sz="3000" dirty="0"/>
              <a:t>nitelikli problem çözmenin, bilim üretmenin bilinen ve belli süreçleri olan, en güvenilir yolu olarak kabul edilir (</a:t>
            </a:r>
            <a:r>
              <a:rPr lang="tr-TR" sz="3000" dirty="0" err="1"/>
              <a:t>Karasar</a:t>
            </a:r>
            <a:r>
              <a:rPr lang="tr-TR" sz="3000" dirty="0"/>
              <a:t>, 2005). </a:t>
            </a:r>
          </a:p>
          <a:p>
            <a:endParaRPr lang="tr-TR" dirty="0"/>
          </a:p>
        </p:txBody>
      </p:sp>
    </p:spTree>
    <p:extLst>
      <p:ext uri="{BB962C8B-B14F-4D97-AF65-F5344CB8AC3E}">
        <p14:creationId xmlns:p14="http://schemas.microsoft.com/office/powerpoint/2010/main" xmlns="" val="408587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60350"/>
            <a:ext cx="12192000" cy="1143000"/>
          </a:xfrm>
        </p:spPr>
        <p:txBody>
          <a:bodyPr>
            <a:normAutofit/>
          </a:bodyPr>
          <a:lstStyle/>
          <a:p>
            <a:r>
              <a:rPr lang="tr-TR" sz="4400" dirty="0" smtClean="0">
                <a:cs typeface="Arial" pitchFamily="34" charset="0"/>
              </a:rPr>
              <a:t>Üniversite eğitiminin amacı</a:t>
            </a:r>
          </a:p>
        </p:txBody>
      </p:sp>
      <p:sp>
        <p:nvSpPr>
          <p:cNvPr id="13315" name="Rectangle 3"/>
          <p:cNvSpPr>
            <a:spLocks noGrp="1" noChangeArrowheads="1"/>
          </p:cNvSpPr>
          <p:nvPr>
            <p:ph type="body" idx="1"/>
          </p:nvPr>
        </p:nvSpPr>
        <p:spPr>
          <a:xfrm>
            <a:off x="239349" y="1700809"/>
            <a:ext cx="12192000" cy="4897437"/>
          </a:xfrm>
        </p:spPr>
        <p:txBody>
          <a:bodyPr>
            <a:normAutofit fontScale="92500" lnSpcReduction="10000"/>
          </a:bodyPr>
          <a:lstStyle/>
          <a:p>
            <a:pPr>
              <a:lnSpc>
                <a:spcPct val="90000"/>
              </a:lnSpc>
              <a:buFontTx/>
              <a:buNone/>
            </a:pPr>
            <a:r>
              <a:rPr lang="tr-TR" sz="2800" dirty="0" smtClean="0">
                <a:solidFill>
                  <a:srgbClr val="FFFFCC"/>
                </a:solidFill>
                <a:cs typeface="Arial" pitchFamily="34" charset="0"/>
              </a:rPr>
              <a:t>“</a:t>
            </a:r>
            <a:r>
              <a:rPr lang="tr-TR" sz="2800" dirty="0" smtClean="0">
                <a:cs typeface="Arial" pitchFamily="34" charset="0"/>
              </a:rPr>
              <a:t>ÖĞRENCİNİN BİLGİYE EN DOĞRU VE  ETKİN BİÇİMDE ULAŞIMINI </a:t>
            </a:r>
          </a:p>
          <a:p>
            <a:pPr>
              <a:lnSpc>
                <a:spcPct val="90000"/>
              </a:lnSpc>
              <a:buFontTx/>
              <a:buNone/>
            </a:pPr>
            <a:r>
              <a:rPr lang="tr-TR" sz="2800" dirty="0" smtClean="0">
                <a:cs typeface="Arial" pitchFamily="34" charset="0"/>
              </a:rPr>
              <a:t>   SAĞLAMAK ..  “    </a:t>
            </a:r>
          </a:p>
          <a:p>
            <a:pPr>
              <a:lnSpc>
                <a:spcPct val="90000"/>
              </a:lnSpc>
              <a:buFontTx/>
              <a:buNone/>
            </a:pPr>
            <a:endParaRPr lang="tr-TR" sz="2800" dirty="0" smtClean="0"/>
          </a:p>
          <a:p>
            <a:pPr>
              <a:lnSpc>
                <a:spcPct val="90000"/>
              </a:lnSpc>
              <a:buFontTx/>
              <a:buNone/>
            </a:pPr>
            <a:r>
              <a:rPr lang="tr-TR" sz="2800" dirty="0" smtClean="0"/>
              <a:t>  </a:t>
            </a:r>
          </a:p>
          <a:p>
            <a:pPr>
              <a:lnSpc>
                <a:spcPct val="90000"/>
              </a:lnSpc>
              <a:buFontTx/>
              <a:buNone/>
            </a:pPr>
            <a:r>
              <a:rPr lang="tr-TR" sz="2800" dirty="0" smtClean="0">
                <a:cs typeface="Arial" pitchFamily="34" charset="0"/>
              </a:rPr>
              <a:t>“ DOĞRU YERDE DOĞRU SORUYU</a:t>
            </a:r>
          </a:p>
          <a:p>
            <a:pPr>
              <a:lnSpc>
                <a:spcPct val="90000"/>
              </a:lnSpc>
              <a:buFontTx/>
              <a:buNone/>
            </a:pPr>
            <a:r>
              <a:rPr lang="tr-TR" sz="2800" dirty="0" smtClean="0">
                <a:cs typeface="Arial" pitchFamily="34" charset="0"/>
              </a:rPr>
              <a:t>   SORABİLEN VE CEVABINI ARAYAN</a:t>
            </a:r>
          </a:p>
          <a:p>
            <a:pPr>
              <a:lnSpc>
                <a:spcPct val="90000"/>
              </a:lnSpc>
              <a:buFontTx/>
              <a:buNone/>
            </a:pPr>
            <a:r>
              <a:rPr lang="tr-TR" sz="2800" dirty="0" smtClean="0">
                <a:cs typeface="Arial" pitchFamily="34" charset="0"/>
              </a:rPr>
              <a:t>   YARATICI ve BİLİMSEL KİŞİLİK YARATMAKTIR ! “</a:t>
            </a:r>
          </a:p>
          <a:p>
            <a:pPr>
              <a:lnSpc>
                <a:spcPct val="90000"/>
              </a:lnSpc>
              <a:buFontTx/>
              <a:buNone/>
            </a:pPr>
            <a:endParaRPr lang="tr-TR" sz="2800" dirty="0" smtClean="0"/>
          </a:p>
          <a:p>
            <a:pPr>
              <a:lnSpc>
                <a:spcPct val="90000"/>
              </a:lnSpc>
              <a:buFontTx/>
              <a:buNone/>
            </a:pPr>
            <a:r>
              <a:rPr lang="tr-TR" sz="2800" dirty="0" smtClean="0">
                <a:cs typeface="Arial" pitchFamily="34" charset="0"/>
              </a:rPr>
              <a:t>   	</a:t>
            </a:r>
            <a:r>
              <a:rPr lang="tr-TR" sz="2400" b="0" i="1" dirty="0" smtClean="0">
                <a:solidFill>
                  <a:srgbClr val="FF0000"/>
                </a:solidFill>
                <a:cs typeface="Arial" pitchFamily="34" charset="0"/>
              </a:rPr>
              <a:t>Princeton </a:t>
            </a:r>
            <a:r>
              <a:rPr lang="tr-TR" sz="2400" b="0" i="1" dirty="0" err="1" smtClean="0">
                <a:solidFill>
                  <a:srgbClr val="FF0000"/>
                </a:solidFill>
                <a:cs typeface="Arial" pitchFamily="34" charset="0"/>
              </a:rPr>
              <a:t>Üniv</a:t>
            </a:r>
            <a:r>
              <a:rPr lang="tr-TR" sz="2400" b="0" i="1" dirty="0" smtClean="0">
                <a:solidFill>
                  <a:srgbClr val="FF0000"/>
                </a:solidFill>
                <a:cs typeface="Arial" pitchFamily="34" charset="0"/>
              </a:rPr>
              <a:t> Rektörü Açılış Konuşması, 2003</a:t>
            </a:r>
          </a:p>
          <a:p>
            <a:pPr>
              <a:lnSpc>
                <a:spcPct val="90000"/>
              </a:lnSpc>
              <a:buFontTx/>
              <a:buNone/>
            </a:pPr>
            <a:r>
              <a:rPr lang="tr-TR" sz="1800" b="0" i="1" dirty="0" smtClean="0">
                <a:solidFill>
                  <a:srgbClr val="FFFF00"/>
                </a:solidFill>
                <a:cs typeface="Arial" pitchFamily="34" charset="0"/>
              </a:rPr>
              <a:t>    </a:t>
            </a:r>
          </a:p>
          <a:p>
            <a:pPr>
              <a:lnSpc>
                <a:spcPct val="90000"/>
              </a:lnSpc>
              <a:buFontTx/>
              <a:buNone/>
            </a:pPr>
            <a:r>
              <a:rPr lang="tr-TR" sz="1800" b="0" i="1" dirty="0" smtClean="0">
                <a:solidFill>
                  <a:srgbClr val="00FF00"/>
                </a:solidFill>
                <a:cs typeface="Arial" pitchFamily="34" charset="0"/>
              </a:rPr>
              <a:t>          </a:t>
            </a:r>
            <a:endParaRPr lang="tr-TR" sz="2000" b="0" i="1" dirty="0" smtClean="0">
              <a:solidFill>
                <a:srgbClr val="00FF00"/>
              </a:solidFill>
              <a:cs typeface="Arial" pitchFamily="34" charset="0"/>
            </a:endParaRPr>
          </a:p>
        </p:txBody>
      </p:sp>
      <p:sp>
        <p:nvSpPr>
          <p:cNvPr id="13316" name="Line 4"/>
          <p:cNvSpPr>
            <a:spLocks noChangeShapeType="1"/>
          </p:cNvSpPr>
          <p:nvPr/>
        </p:nvSpPr>
        <p:spPr bwMode="auto">
          <a:xfrm>
            <a:off x="0" y="1268413"/>
            <a:ext cx="12192000" cy="0"/>
          </a:xfrm>
          <a:prstGeom prst="line">
            <a:avLst/>
          </a:prstGeom>
          <a:noFill/>
          <a:ln w="57150">
            <a:solidFill>
              <a:srgbClr val="FF0000"/>
            </a:solidFill>
            <a:round/>
            <a:headEnd/>
            <a:tailEnd/>
          </a:ln>
        </p:spPr>
        <p:txBody>
          <a:bodyPr/>
          <a:lstStyle/>
          <a:p>
            <a:endParaRPr lang="tr-TR"/>
          </a:p>
        </p:txBody>
      </p:sp>
      <p:pic>
        <p:nvPicPr>
          <p:cNvPr id="13317" name="Picture 2" descr="http://www.molbio1.princeton.edu/labs/llinas/contact_pics/Nassau_Hall.jpg"/>
          <p:cNvPicPr>
            <a:picLocks noChangeAspect="1" noChangeArrowheads="1"/>
          </p:cNvPicPr>
          <p:nvPr/>
        </p:nvPicPr>
        <p:blipFill>
          <a:blip r:embed="rId3" cstate="print"/>
          <a:srcRect/>
          <a:stretch>
            <a:fillRect/>
          </a:stretch>
        </p:blipFill>
        <p:spPr bwMode="auto">
          <a:xfrm>
            <a:off x="7920204" y="2132857"/>
            <a:ext cx="3738033"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02167" y="309563"/>
            <a:ext cx="7577715" cy="523220"/>
          </a:xfrm>
          <a:prstGeom prst="rect">
            <a:avLst/>
          </a:prstGeom>
          <a:noFill/>
          <a:ln w="9525">
            <a:noFill/>
            <a:miter lim="800000"/>
            <a:headEnd/>
            <a:tailEnd/>
          </a:ln>
        </p:spPr>
        <p:txBody>
          <a:bodyPr wrap="none">
            <a:spAutoFit/>
          </a:bodyPr>
          <a:lstStyle/>
          <a:p>
            <a:r>
              <a:rPr lang="tr-TR" sz="2800" b="1" dirty="0">
                <a:latin typeface="Arial Unicode MS" pitchFamily="34" charset="-128"/>
              </a:rPr>
              <a:t>ÜNİVERSİTE EĞİTİMİ: BİLİMSEL DÜŞÜNCE </a:t>
            </a:r>
          </a:p>
        </p:txBody>
      </p:sp>
      <p:sp>
        <p:nvSpPr>
          <p:cNvPr id="669699" name="Text Box 3"/>
          <p:cNvSpPr txBox="1">
            <a:spLocks noChangeArrowheads="1"/>
          </p:cNvSpPr>
          <p:nvPr/>
        </p:nvSpPr>
        <p:spPr bwMode="auto">
          <a:xfrm>
            <a:off x="1295468" y="1700808"/>
            <a:ext cx="9985109" cy="523220"/>
          </a:xfrm>
          <a:prstGeom prst="rect">
            <a:avLst/>
          </a:prstGeom>
          <a:noFill/>
          <a:ln w="9525">
            <a:noFill/>
            <a:miter lim="800000"/>
            <a:headEnd/>
            <a:tailEnd/>
          </a:ln>
        </p:spPr>
        <p:txBody>
          <a:bodyPr wrap="square">
            <a:spAutoFit/>
          </a:bodyPr>
          <a:lstStyle/>
          <a:p>
            <a:pPr algn="ctr"/>
            <a:r>
              <a:rPr lang="tr-TR" sz="2800" b="1" dirty="0">
                <a:latin typeface="Arial Unicode MS" pitchFamily="34" charset="-128"/>
              </a:rPr>
              <a:t>DÜZ  MANTIK ve DOGMA </a:t>
            </a:r>
          </a:p>
        </p:txBody>
      </p:sp>
      <p:grpSp>
        <p:nvGrpSpPr>
          <p:cNvPr id="2" name="Group 4"/>
          <p:cNvGrpSpPr>
            <a:grpSpLocks/>
          </p:cNvGrpSpPr>
          <p:nvPr/>
        </p:nvGrpSpPr>
        <p:grpSpPr bwMode="auto">
          <a:xfrm>
            <a:off x="4673600" y="2857500"/>
            <a:ext cx="2438400" cy="1219200"/>
            <a:chOff x="2208" y="1248"/>
            <a:chExt cx="1152" cy="768"/>
          </a:xfrm>
        </p:grpSpPr>
        <p:sp>
          <p:nvSpPr>
            <p:cNvPr id="14343" name="Text Box 5"/>
            <p:cNvSpPr txBox="1">
              <a:spLocks noChangeArrowheads="1"/>
            </p:cNvSpPr>
            <p:nvPr/>
          </p:nvSpPr>
          <p:spPr bwMode="auto">
            <a:xfrm>
              <a:off x="2208" y="1248"/>
              <a:ext cx="1152" cy="327"/>
            </a:xfrm>
            <a:prstGeom prst="rect">
              <a:avLst/>
            </a:prstGeom>
            <a:noFill/>
            <a:ln w="9525">
              <a:noFill/>
              <a:miter lim="800000"/>
              <a:headEnd/>
              <a:tailEnd/>
            </a:ln>
          </p:spPr>
          <p:txBody>
            <a:bodyPr>
              <a:spAutoFit/>
            </a:bodyPr>
            <a:lstStyle/>
            <a:p>
              <a:pPr algn="ctr"/>
              <a:r>
                <a:rPr lang="tr-TR" sz="2800" b="1" dirty="0">
                  <a:solidFill>
                    <a:srgbClr val="FF0000"/>
                  </a:solidFill>
                  <a:latin typeface="Arial Unicode MS" pitchFamily="34" charset="-128"/>
                </a:rPr>
                <a:t>YERİNE</a:t>
              </a:r>
            </a:p>
          </p:txBody>
        </p:sp>
        <p:sp>
          <p:nvSpPr>
            <p:cNvPr id="14344" name="AutoShape 6"/>
            <p:cNvSpPr>
              <a:spLocks noChangeArrowheads="1"/>
            </p:cNvSpPr>
            <p:nvPr/>
          </p:nvSpPr>
          <p:spPr bwMode="auto">
            <a:xfrm>
              <a:off x="2640" y="1584"/>
              <a:ext cx="288" cy="432"/>
            </a:xfrm>
            <a:prstGeom prst="downArrow">
              <a:avLst>
                <a:gd name="adj1" fmla="val 50000"/>
                <a:gd name="adj2" fmla="val 37500"/>
              </a:avLst>
            </a:prstGeom>
            <a:solidFill>
              <a:srgbClr val="FF7C80"/>
            </a:solidFill>
            <a:ln w="9525">
              <a:solidFill>
                <a:srgbClr val="FFFF99"/>
              </a:solidFill>
              <a:miter lim="800000"/>
              <a:headEnd/>
              <a:tailEnd/>
            </a:ln>
          </p:spPr>
          <p:txBody>
            <a:bodyPr wrap="none" anchor="ctr"/>
            <a:lstStyle/>
            <a:p>
              <a:endParaRPr lang="tr-TR"/>
            </a:p>
          </p:txBody>
        </p:sp>
      </p:grpSp>
      <p:sp>
        <p:nvSpPr>
          <p:cNvPr id="669703" name="Text Box 7"/>
          <p:cNvSpPr txBox="1">
            <a:spLocks noChangeArrowheads="1"/>
          </p:cNvSpPr>
          <p:nvPr/>
        </p:nvSpPr>
        <p:spPr bwMode="auto">
          <a:xfrm>
            <a:off x="239349" y="4743451"/>
            <a:ext cx="11329259" cy="461665"/>
          </a:xfrm>
          <a:prstGeom prst="rect">
            <a:avLst/>
          </a:prstGeom>
          <a:noFill/>
          <a:ln w="9525">
            <a:noFill/>
            <a:miter lim="800000"/>
            <a:headEnd/>
            <a:tailEnd/>
          </a:ln>
        </p:spPr>
        <p:txBody>
          <a:bodyPr wrap="square">
            <a:spAutoFit/>
          </a:bodyPr>
          <a:lstStyle/>
          <a:p>
            <a:r>
              <a:rPr lang="tr-TR" sz="2400" b="1" dirty="0" smtClean="0">
                <a:latin typeface="Arial Unicode MS" pitchFamily="34" charset="-128"/>
              </a:rPr>
              <a:t>                  SORGULAYICI </a:t>
            </a:r>
            <a:r>
              <a:rPr lang="tr-TR" sz="2400" b="1" dirty="0">
                <a:latin typeface="Arial Unicode MS" pitchFamily="34" charset="-128"/>
              </a:rPr>
              <a:t>MANTIKLA DÜŞÜNCE</a:t>
            </a:r>
          </a:p>
        </p:txBody>
      </p:sp>
      <p:sp>
        <p:nvSpPr>
          <p:cNvPr id="14342" name="Line 8"/>
          <p:cNvSpPr>
            <a:spLocks noChangeShapeType="1"/>
          </p:cNvSpPr>
          <p:nvPr/>
        </p:nvSpPr>
        <p:spPr bwMode="auto">
          <a:xfrm>
            <a:off x="609600" y="990600"/>
            <a:ext cx="11074400" cy="0"/>
          </a:xfrm>
          <a:prstGeom prst="line">
            <a:avLst/>
          </a:prstGeom>
          <a:noFill/>
          <a:ln w="57150">
            <a:solidFill>
              <a:srgbClr val="CC3300"/>
            </a:solidFill>
            <a:round/>
            <a:headEnd/>
            <a:tailEnd/>
          </a:ln>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9699"/>
                                        </p:tgtEl>
                                        <p:attrNameLst>
                                          <p:attrName>style.visibility</p:attrName>
                                        </p:attrNameLst>
                                      </p:cBhvr>
                                      <p:to>
                                        <p:strVal val="visible"/>
                                      </p:to>
                                    </p:set>
                                    <p:anim calcmode="lin" valueType="num">
                                      <p:cBhvr additive="base">
                                        <p:cTn id="7" dur="500" fill="hold"/>
                                        <p:tgtEl>
                                          <p:spTgt spid="669699"/>
                                        </p:tgtEl>
                                        <p:attrNameLst>
                                          <p:attrName>ppt_x</p:attrName>
                                        </p:attrNameLst>
                                      </p:cBhvr>
                                      <p:tavLst>
                                        <p:tav tm="0">
                                          <p:val>
                                            <p:strVal val="0-#ppt_w/2"/>
                                          </p:val>
                                        </p:tav>
                                        <p:tav tm="100000">
                                          <p:val>
                                            <p:strVal val="#ppt_x"/>
                                          </p:val>
                                        </p:tav>
                                      </p:tavLst>
                                    </p:anim>
                                    <p:anim calcmode="lin" valueType="num">
                                      <p:cBhvr additive="base">
                                        <p:cTn id="8" dur="500" fill="hold"/>
                                        <p:tgtEl>
                                          <p:spTgt spid="6696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lide(fromTo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69703"/>
                                        </p:tgtEl>
                                        <p:attrNameLst>
                                          <p:attrName>style.visibility</p:attrName>
                                        </p:attrNameLst>
                                      </p:cBhvr>
                                      <p:to>
                                        <p:strVal val="visible"/>
                                      </p:to>
                                    </p:set>
                                    <p:anim calcmode="lin" valueType="num">
                                      <p:cBhvr additive="base">
                                        <p:cTn id="18" dur="500" fill="hold"/>
                                        <p:tgtEl>
                                          <p:spTgt spid="669703"/>
                                        </p:tgtEl>
                                        <p:attrNameLst>
                                          <p:attrName>ppt_x</p:attrName>
                                        </p:attrNameLst>
                                      </p:cBhvr>
                                      <p:tavLst>
                                        <p:tav tm="0">
                                          <p:val>
                                            <p:strVal val="#ppt_x"/>
                                          </p:val>
                                        </p:tav>
                                        <p:tav tm="100000">
                                          <p:val>
                                            <p:strVal val="#ppt_x"/>
                                          </p:val>
                                        </p:tav>
                                      </p:tavLst>
                                    </p:anim>
                                    <p:anim calcmode="lin" valueType="num">
                                      <p:cBhvr additive="base">
                                        <p:cTn id="19" dur="500" fill="hold"/>
                                        <p:tgtEl>
                                          <p:spTgt spid="6697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699" grpId="0" autoUpdateAnimBg="0"/>
      <p:bldP spid="66970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9349" y="260648"/>
            <a:ext cx="11952651" cy="668040"/>
          </a:xfrm>
        </p:spPr>
        <p:txBody>
          <a:bodyPr>
            <a:normAutofit fontScale="90000"/>
          </a:bodyPr>
          <a:lstStyle/>
          <a:p>
            <a:pPr eaLnBrk="1" hangingPunct="1">
              <a:defRPr/>
            </a:pPr>
            <a:r>
              <a:rPr lang="tr-TR" sz="6600" dirty="0" smtClean="0"/>
              <a:t>        </a:t>
            </a:r>
            <a:br>
              <a:rPr lang="tr-TR" sz="6600" dirty="0" smtClean="0"/>
            </a:br>
            <a:r>
              <a:rPr lang="tr-TR" sz="6600" dirty="0" smtClean="0"/>
              <a:t>   </a:t>
            </a:r>
            <a:r>
              <a:rPr lang="tr-TR" sz="2800" dirty="0" smtClean="0">
                <a:effectLst>
                  <a:outerShdw blurRad="38100" dist="38100" dir="2700000" algn="tl">
                    <a:srgbClr val="000000">
                      <a:alpha val="43137"/>
                    </a:srgbClr>
                  </a:outerShdw>
                </a:effectLst>
                <a:cs typeface="Arial" pitchFamily="34" charset="0"/>
              </a:rPr>
              <a:t>6 N 1 K’YI ÖĞRENMEK !</a:t>
            </a:r>
            <a:endParaRPr lang="en-GB" sz="2800" dirty="0" smtClean="0">
              <a:effectLst>
                <a:outerShdw blurRad="38100" dist="38100" dir="2700000" algn="tl">
                  <a:srgbClr val="000000">
                    <a:alpha val="43137"/>
                  </a:srgbClr>
                </a:outerShdw>
              </a:effectLst>
              <a:cs typeface="Arial" pitchFamily="34" charset="0"/>
            </a:endParaRPr>
          </a:p>
        </p:txBody>
      </p:sp>
      <p:sp>
        <p:nvSpPr>
          <p:cNvPr id="24579" name="Rectangle 3"/>
          <p:cNvSpPr>
            <a:spLocks noGrp="1" noChangeArrowheads="1"/>
          </p:cNvSpPr>
          <p:nvPr>
            <p:ph type="body" idx="1"/>
          </p:nvPr>
        </p:nvSpPr>
        <p:spPr>
          <a:xfrm>
            <a:off x="527051" y="1600200"/>
            <a:ext cx="11055349" cy="5068888"/>
          </a:xfrm>
        </p:spPr>
        <p:txBody>
          <a:bodyPr/>
          <a:lstStyle/>
          <a:p>
            <a:pPr eaLnBrk="1" hangingPunct="1">
              <a:buFontTx/>
              <a:buNone/>
              <a:defRPr/>
            </a:pPr>
            <a:r>
              <a:rPr lang="tr-TR" sz="4000" dirty="0" smtClean="0">
                <a:solidFill>
                  <a:srgbClr val="66FF33"/>
                </a:solidFill>
              </a:rPr>
              <a:t>				    </a:t>
            </a:r>
            <a:r>
              <a:rPr lang="tr-TR" sz="4000" u="sng" dirty="0" smtClean="0">
                <a:solidFill>
                  <a:srgbClr val="66FF33"/>
                </a:solidFill>
                <a:effectLst>
                  <a:outerShdw blurRad="38100" dist="38100" dir="2700000" algn="tl">
                    <a:srgbClr val="000000">
                      <a:alpha val="43137"/>
                    </a:srgbClr>
                  </a:outerShdw>
                </a:effectLst>
                <a:cs typeface="Arial" pitchFamily="34" charset="0"/>
              </a:rPr>
              <a:t>N</a:t>
            </a:r>
            <a:r>
              <a:rPr lang="tr-TR" sz="4000" dirty="0" smtClean="0">
                <a:solidFill>
                  <a:srgbClr val="66FF33"/>
                </a:solidFill>
                <a:effectLst>
                  <a:outerShdw blurRad="38100" dist="38100" dir="2700000" algn="tl">
                    <a:srgbClr val="000000">
                      <a:alpha val="43137"/>
                    </a:srgbClr>
                  </a:outerShdw>
                </a:effectLst>
                <a:cs typeface="Arial" pitchFamily="34" charset="0"/>
              </a:rPr>
              <a:t>E  ?</a:t>
            </a:r>
          </a:p>
          <a:p>
            <a:pPr eaLnBrk="1" hangingPunct="1">
              <a:buFontTx/>
              <a:buNone/>
              <a:defRPr/>
            </a:pPr>
            <a:r>
              <a:rPr lang="tr-TR" sz="4000" dirty="0" smtClean="0">
                <a:solidFill>
                  <a:srgbClr val="00FFFF"/>
                </a:solidFill>
                <a:effectLst>
                  <a:outerShdw blurRad="38100" dist="38100" dir="2700000" algn="tl">
                    <a:srgbClr val="000000">
                      <a:alpha val="43137"/>
                    </a:srgbClr>
                  </a:outerShdw>
                </a:effectLst>
                <a:cs typeface="Arial" pitchFamily="34" charset="0"/>
              </a:rPr>
              <a:t>				    </a:t>
            </a:r>
            <a:r>
              <a:rPr lang="tr-TR" sz="4000" u="sng" dirty="0" smtClean="0">
                <a:solidFill>
                  <a:srgbClr val="00FFFF"/>
                </a:solidFill>
                <a:effectLst>
                  <a:outerShdw blurRad="38100" dist="38100" dir="2700000" algn="tl">
                    <a:srgbClr val="000000">
                      <a:alpha val="43137"/>
                    </a:srgbClr>
                  </a:outerShdw>
                </a:effectLst>
                <a:cs typeface="Arial" pitchFamily="34" charset="0"/>
              </a:rPr>
              <a:t>N</a:t>
            </a:r>
            <a:r>
              <a:rPr lang="tr-TR" sz="4000" dirty="0" smtClean="0">
                <a:solidFill>
                  <a:srgbClr val="00FFFF"/>
                </a:solidFill>
                <a:effectLst>
                  <a:outerShdw blurRad="38100" dist="38100" dir="2700000" algn="tl">
                    <a:srgbClr val="000000">
                      <a:alpha val="43137"/>
                    </a:srgbClr>
                  </a:outerShdw>
                </a:effectLst>
                <a:cs typeface="Arial" pitchFamily="34" charset="0"/>
              </a:rPr>
              <a:t>E ZAMAN ?</a:t>
            </a:r>
          </a:p>
          <a:p>
            <a:pPr eaLnBrk="1" hangingPunct="1">
              <a:buFontTx/>
              <a:buNone/>
              <a:defRPr/>
            </a:pPr>
            <a:r>
              <a:rPr lang="tr-TR" sz="4000" dirty="0" smtClean="0">
                <a:solidFill>
                  <a:srgbClr val="FFFFCC"/>
                </a:solidFill>
                <a:effectLst>
                  <a:outerShdw blurRad="38100" dist="38100" dir="2700000" algn="tl">
                    <a:srgbClr val="000000">
                      <a:alpha val="43137"/>
                    </a:srgbClr>
                  </a:outerShdw>
                </a:effectLst>
                <a:cs typeface="Arial" pitchFamily="34" charset="0"/>
              </a:rPr>
              <a:t>				    </a:t>
            </a:r>
            <a:r>
              <a:rPr lang="tr-TR" sz="4000" u="sng" dirty="0" smtClean="0">
                <a:solidFill>
                  <a:srgbClr val="FF0000"/>
                </a:solidFill>
                <a:effectLst>
                  <a:outerShdw blurRad="38100" dist="38100" dir="2700000" algn="tl">
                    <a:srgbClr val="000000">
                      <a:alpha val="43137"/>
                    </a:srgbClr>
                  </a:outerShdw>
                </a:effectLst>
                <a:cs typeface="Arial" pitchFamily="34" charset="0"/>
              </a:rPr>
              <a:t>N</a:t>
            </a:r>
            <a:r>
              <a:rPr lang="tr-TR" sz="4000" dirty="0" smtClean="0">
                <a:solidFill>
                  <a:srgbClr val="FF0000"/>
                </a:solidFill>
                <a:effectLst>
                  <a:outerShdw blurRad="38100" dist="38100" dir="2700000" algn="tl">
                    <a:srgbClr val="000000">
                      <a:alpha val="43137"/>
                    </a:srgbClr>
                  </a:outerShdw>
                </a:effectLst>
                <a:cs typeface="Arial" pitchFamily="34" charset="0"/>
              </a:rPr>
              <a:t>EREDE ?</a:t>
            </a:r>
          </a:p>
          <a:p>
            <a:pPr eaLnBrk="1" hangingPunct="1">
              <a:buFontTx/>
              <a:buNone/>
              <a:defRPr/>
            </a:pPr>
            <a:r>
              <a:rPr lang="tr-TR" sz="4000" dirty="0" smtClean="0">
                <a:solidFill>
                  <a:srgbClr val="FF9933"/>
                </a:solidFill>
                <a:effectLst>
                  <a:outerShdw blurRad="38100" dist="38100" dir="2700000" algn="tl">
                    <a:srgbClr val="000000">
                      <a:alpha val="43137"/>
                    </a:srgbClr>
                  </a:outerShdw>
                </a:effectLst>
                <a:cs typeface="Arial" pitchFamily="34" charset="0"/>
              </a:rPr>
              <a:t>				    </a:t>
            </a:r>
            <a:r>
              <a:rPr lang="tr-TR" sz="4000" u="sng" dirty="0" smtClean="0">
                <a:solidFill>
                  <a:srgbClr val="FF9933"/>
                </a:solidFill>
                <a:effectLst>
                  <a:outerShdw blurRad="38100" dist="38100" dir="2700000" algn="tl">
                    <a:srgbClr val="000000">
                      <a:alpha val="43137"/>
                    </a:srgbClr>
                  </a:outerShdw>
                </a:effectLst>
                <a:cs typeface="Arial" pitchFamily="34" charset="0"/>
              </a:rPr>
              <a:t>N</a:t>
            </a:r>
            <a:r>
              <a:rPr lang="tr-TR" sz="4000" dirty="0" smtClean="0">
                <a:solidFill>
                  <a:srgbClr val="FF9933"/>
                </a:solidFill>
                <a:effectLst>
                  <a:outerShdw blurRad="38100" dist="38100" dir="2700000" algn="tl">
                    <a:srgbClr val="000000">
                      <a:alpha val="43137"/>
                    </a:srgbClr>
                  </a:outerShdw>
                </a:effectLst>
                <a:cs typeface="Arial" pitchFamily="34" charset="0"/>
              </a:rPr>
              <a:t>İÇİN  ?</a:t>
            </a:r>
          </a:p>
          <a:p>
            <a:pPr eaLnBrk="1" hangingPunct="1">
              <a:buFontTx/>
              <a:buNone/>
              <a:defRPr/>
            </a:pPr>
            <a:r>
              <a:rPr lang="tr-TR" sz="4000" dirty="0" smtClean="0">
                <a:solidFill>
                  <a:srgbClr val="FF9933"/>
                </a:solidFill>
                <a:effectLst>
                  <a:outerShdw blurRad="38100" dist="38100" dir="2700000" algn="tl">
                    <a:srgbClr val="000000">
                      <a:alpha val="43137"/>
                    </a:srgbClr>
                  </a:outerShdw>
                </a:effectLst>
                <a:cs typeface="Arial" pitchFamily="34" charset="0"/>
              </a:rPr>
              <a:t>                        </a:t>
            </a:r>
            <a:r>
              <a:rPr lang="tr-TR" sz="4000" u="sng" dirty="0" smtClean="0">
                <a:solidFill>
                  <a:srgbClr val="FF9999"/>
                </a:solidFill>
                <a:effectLst>
                  <a:outerShdw blurRad="38100" dist="38100" dir="2700000" algn="tl">
                    <a:srgbClr val="000000">
                      <a:alpha val="43137"/>
                    </a:srgbClr>
                  </a:outerShdw>
                </a:effectLst>
                <a:cs typeface="Arial" pitchFamily="34" charset="0"/>
              </a:rPr>
              <a:t>N</a:t>
            </a:r>
            <a:r>
              <a:rPr lang="tr-TR" sz="4000" dirty="0" smtClean="0">
                <a:solidFill>
                  <a:srgbClr val="FF9999"/>
                </a:solidFill>
                <a:effectLst>
                  <a:outerShdw blurRad="38100" dist="38100" dir="2700000" algn="tl">
                    <a:srgbClr val="000000">
                      <a:alpha val="43137"/>
                    </a:srgbClr>
                  </a:outerShdw>
                </a:effectLst>
                <a:cs typeface="Arial" pitchFamily="34" charset="0"/>
              </a:rPr>
              <a:t>ASIL ?</a:t>
            </a:r>
          </a:p>
          <a:p>
            <a:pPr eaLnBrk="1" hangingPunct="1">
              <a:buFontTx/>
              <a:buNone/>
              <a:defRPr/>
            </a:pPr>
            <a:r>
              <a:rPr lang="tr-TR" sz="4000" dirty="0" smtClean="0">
                <a:solidFill>
                  <a:srgbClr val="CCCCFF"/>
                </a:solidFill>
                <a:effectLst>
                  <a:outerShdw blurRad="38100" dist="38100" dir="2700000" algn="tl">
                    <a:srgbClr val="000000">
                      <a:alpha val="43137"/>
                    </a:srgbClr>
                  </a:outerShdw>
                </a:effectLst>
                <a:cs typeface="Arial" pitchFamily="34" charset="0"/>
              </a:rPr>
              <a:t>				     </a:t>
            </a:r>
            <a:r>
              <a:rPr lang="tr-TR" sz="4000" u="sng" dirty="0" smtClean="0">
                <a:solidFill>
                  <a:srgbClr val="CCCCFF"/>
                </a:solidFill>
                <a:effectLst>
                  <a:outerShdw blurRad="38100" dist="38100" dir="2700000" algn="tl">
                    <a:srgbClr val="000000">
                      <a:alpha val="43137"/>
                    </a:srgbClr>
                  </a:outerShdw>
                </a:effectLst>
                <a:cs typeface="Arial" pitchFamily="34" charset="0"/>
              </a:rPr>
              <a:t>N</a:t>
            </a:r>
            <a:r>
              <a:rPr lang="tr-TR" sz="4000" dirty="0" smtClean="0">
                <a:solidFill>
                  <a:srgbClr val="CCCCFF"/>
                </a:solidFill>
                <a:effectLst>
                  <a:outerShdw blurRad="38100" dist="38100" dir="2700000" algn="tl">
                    <a:srgbClr val="000000">
                      <a:alpha val="43137"/>
                    </a:srgbClr>
                  </a:outerShdw>
                </a:effectLst>
                <a:cs typeface="Arial" pitchFamily="34" charset="0"/>
              </a:rPr>
              <a:t>EREDEN ?</a:t>
            </a:r>
          </a:p>
          <a:p>
            <a:pPr eaLnBrk="1" hangingPunct="1">
              <a:buFontTx/>
              <a:buNone/>
              <a:defRPr/>
            </a:pPr>
            <a:r>
              <a:rPr lang="tr-TR" sz="4000" dirty="0" smtClean="0">
                <a:solidFill>
                  <a:srgbClr val="CCFF66"/>
                </a:solidFill>
                <a:effectLst>
                  <a:outerShdw blurRad="38100" dist="38100" dir="2700000" algn="tl">
                    <a:srgbClr val="000000">
                      <a:alpha val="43137"/>
                    </a:srgbClr>
                  </a:outerShdw>
                </a:effectLst>
                <a:cs typeface="Arial" pitchFamily="34" charset="0"/>
              </a:rPr>
              <a:t>				</a:t>
            </a:r>
            <a:r>
              <a:rPr lang="tr-TR" sz="4000" dirty="0" smtClean="0">
                <a:solidFill>
                  <a:srgbClr val="7030A0"/>
                </a:solidFill>
                <a:effectLst>
                  <a:outerShdw blurRad="38100" dist="38100" dir="2700000" algn="tl">
                    <a:srgbClr val="000000">
                      <a:alpha val="43137"/>
                    </a:srgbClr>
                  </a:outerShdw>
                </a:effectLst>
                <a:cs typeface="Arial" pitchFamily="34" charset="0"/>
              </a:rPr>
              <a:t>     </a:t>
            </a:r>
            <a:r>
              <a:rPr lang="tr-TR" sz="4000" u="sng" dirty="0" smtClean="0">
                <a:solidFill>
                  <a:srgbClr val="7030A0"/>
                </a:solidFill>
                <a:effectLst>
                  <a:outerShdw blurRad="38100" dist="38100" dir="2700000" algn="tl">
                    <a:srgbClr val="000000">
                      <a:alpha val="43137"/>
                    </a:srgbClr>
                  </a:outerShdw>
                </a:effectLst>
                <a:cs typeface="Arial" pitchFamily="34" charset="0"/>
              </a:rPr>
              <a:t>K</a:t>
            </a:r>
            <a:r>
              <a:rPr lang="tr-TR" sz="4000" dirty="0" smtClean="0">
                <a:solidFill>
                  <a:srgbClr val="7030A0"/>
                </a:solidFill>
                <a:effectLst>
                  <a:outerShdw blurRad="38100" dist="38100" dir="2700000" algn="tl">
                    <a:srgbClr val="000000">
                      <a:alpha val="43137"/>
                    </a:srgbClr>
                  </a:outerShdw>
                </a:effectLst>
                <a:cs typeface="Arial" pitchFamily="34" charset="0"/>
              </a:rPr>
              <a:t>İM  ?</a:t>
            </a:r>
            <a:endParaRPr lang="en-GB" sz="4000" dirty="0" smtClean="0">
              <a:solidFill>
                <a:srgbClr val="7030A0"/>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09600" y="274638"/>
            <a:ext cx="10972800" cy="1143000"/>
          </a:xfrm>
        </p:spPr>
        <p:txBody>
          <a:bodyPr>
            <a:normAutofit/>
          </a:bodyPr>
          <a:lstStyle/>
          <a:p>
            <a:pPr eaLnBrk="1" hangingPunct="1">
              <a:buClr>
                <a:srgbClr val="FF505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200" u="sng" dirty="0" smtClean="0">
                <a:solidFill>
                  <a:srgbClr val="FF0000"/>
                </a:solidFill>
                <a:effectLst>
                  <a:outerShdw blurRad="38100" dist="38100" dir="2700000" algn="tl">
                    <a:srgbClr val="000000"/>
                  </a:outerShdw>
                </a:effectLst>
              </a:rPr>
              <a:t>BİLİM</a:t>
            </a:r>
          </a:p>
        </p:txBody>
      </p:sp>
      <p:sp>
        <p:nvSpPr>
          <p:cNvPr id="5122" name="Rectangle 2"/>
          <p:cNvSpPr>
            <a:spLocks noGrp="1" noChangeArrowheads="1"/>
          </p:cNvSpPr>
          <p:nvPr>
            <p:ph type="body" idx="4294967295"/>
          </p:nvPr>
        </p:nvSpPr>
        <p:spPr>
          <a:xfrm>
            <a:off x="527381" y="2060849"/>
            <a:ext cx="11055019" cy="4065315"/>
          </a:xfrm>
        </p:spPr>
        <p:txBody>
          <a:bodyPr>
            <a:normAutofit/>
          </a:bodyPr>
          <a:lstStyle/>
          <a:p>
            <a:r>
              <a:rPr lang="tr-TR" dirty="0" smtClean="0"/>
              <a:t>“Bilim, gerçeğin bir kısmıyla kanıtlamaya dayalı bağ kurma süreci ve bu sürecin sonunda elde edilen dirik bilgiler bütünü olarak tanımlanabilir.”(Sönmez ve </a:t>
            </a:r>
            <a:r>
              <a:rPr lang="tr-TR" dirty="0" err="1" smtClean="0"/>
              <a:t>Alacapınar</a:t>
            </a:r>
            <a:r>
              <a:rPr lang="tr-TR" dirty="0" smtClean="0"/>
              <a:t> 2013:22) </a:t>
            </a:r>
          </a:p>
          <a:p>
            <a:r>
              <a:rPr lang="tr-TR" dirty="0" smtClean="0"/>
              <a:t>“Bilim doğruluğu kanıtlanmış bilgiler bütünüdür.” (</a:t>
            </a:r>
            <a:r>
              <a:rPr lang="tr-TR" dirty="0" err="1" smtClean="0"/>
              <a:t>Seyidoğlu</a:t>
            </a:r>
            <a:r>
              <a:rPr lang="tr-TR" dirty="0" smtClean="0"/>
              <a:t> 2009:11) </a:t>
            </a:r>
          </a:p>
          <a:p>
            <a:r>
              <a:rPr lang="tr-TR" dirty="0" smtClean="0"/>
              <a:t>“Bilim bilmenin yöntemidir” (</a:t>
            </a:r>
            <a:r>
              <a:rPr lang="tr-TR" dirty="0" err="1" smtClean="0"/>
              <a:t>Fraenkel</a:t>
            </a:r>
            <a:r>
              <a:rPr lang="tr-TR" dirty="0" smtClean="0"/>
              <a:t> ve </a:t>
            </a:r>
            <a:r>
              <a:rPr lang="tr-TR" dirty="0" err="1" smtClean="0"/>
              <a:t>Wallen</a:t>
            </a:r>
            <a:r>
              <a:rPr lang="tr-TR" dirty="0" smtClean="0"/>
              <a:t>,2000;</a:t>
            </a:r>
            <a:r>
              <a:rPr lang="tr-TR" dirty="0" err="1" smtClean="0"/>
              <a:t>Akt</a:t>
            </a:r>
            <a:r>
              <a:rPr lang="tr-TR" dirty="0" smtClean="0"/>
              <a:t>, </a:t>
            </a:r>
            <a:r>
              <a:rPr lang="tr-TR" dirty="0" err="1" smtClean="0"/>
              <a:t>Erkuş</a:t>
            </a:r>
            <a:r>
              <a:rPr lang="tr-TR" dirty="0" smtClean="0"/>
              <a:t>,2013) </a:t>
            </a:r>
            <a:endParaRPr lang="tr-TR" dirty="0" smtClean="0">
              <a:effectLst>
                <a:outerShdw blurRad="38100" dist="38100" dir="2700000" algn="tl">
                  <a:srgbClr val="000000"/>
                </a:outerShdw>
              </a:effectLst>
            </a:endParaRP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6613" algn="l"/>
                <a:tab pos="7634288" algn="l"/>
                <a:tab pos="8083550" algn="l"/>
                <a:tab pos="8532813" algn="l"/>
                <a:tab pos="8982075" algn="l"/>
              </a:tabLst>
              <a:defRPr/>
            </a:pPr>
            <a:endParaRPr lang="tr-TR" dirty="0"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Bilimin ana sorusu: Neden? </a:t>
            </a:r>
            <a:br>
              <a:rPr lang="tr-TR" b="1" dirty="0" smtClean="0"/>
            </a:br>
            <a:endParaRPr lang="tr-TR" dirty="0"/>
          </a:p>
        </p:txBody>
      </p:sp>
      <p:sp>
        <p:nvSpPr>
          <p:cNvPr id="3" name="2 İçerik Yer Tutucusu"/>
          <p:cNvSpPr>
            <a:spLocks noGrp="1"/>
          </p:cNvSpPr>
          <p:nvPr>
            <p:ph sz="quarter" idx="1"/>
          </p:nvPr>
        </p:nvSpPr>
        <p:spPr/>
        <p:txBody>
          <a:bodyPr/>
          <a:lstStyle/>
          <a:p>
            <a:r>
              <a:rPr lang="tr-TR" i="1" dirty="0" smtClean="0"/>
              <a:t>Doğal ve toplumsal olayların nasıl olup bittiğini açıklamaya çalışır. </a:t>
            </a:r>
          </a:p>
          <a:p>
            <a:r>
              <a:rPr lang="tr-TR" i="1" dirty="0" smtClean="0"/>
              <a:t>Temel Kabulü: Nedensiz bir şey olmazdır ya da her şeyin bir nedeni vardır. </a:t>
            </a:r>
          </a:p>
          <a:p>
            <a:r>
              <a:rPr lang="tr-TR" i="1" dirty="0" smtClean="0"/>
              <a:t>Nedeni ortaya koymak, bunu deneysel sınanabilir, doğrulanıp </a:t>
            </a:r>
            <a:r>
              <a:rPr lang="tr-TR" i="1" dirty="0" err="1" smtClean="0"/>
              <a:t>yanlışlanabilirbir</a:t>
            </a:r>
            <a:r>
              <a:rPr lang="tr-TR" i="1" dirty="0" smtClean="0"/>
              <a:t> biçimde ortaya koymak bilim yapmaktır. </a:t>
            </a:r>
          </a:p>
          <a:p>
            <a:endParaRPr lang="tr-TR" dirty="0" smtClean="0"/>
          </a:p>
          <a:p>
            <a:pPr>
              <a:buNone/>
            </a:pPr>
            <a:r>
              <a:rPr lang="tr-TR" i="1" dirty="0" smtClean="0">
                <a:solidFill>
                  <a:srgbClr val="FF0000"/>
                </a:solidFill>
              </a:rPr>
              <a:t>Prof. Dr. Harun Tepe </a:t>
            </a:r>
          </a:p>
          <a:p>
            <a:pPr>
              <a:buNone/>
            </a:pPr>
            <a:r>
              <a:rPr lang="tr-TR" i="1" dirty="0" smtClean="0">
                <a:solidFill>
                  <a:srgbClr val="FF0000"/>
                </a:solidFill>
              </a:rPr>
              <a:t>H.Ü., Edebiyat Fakültesi, Felsefe Bölümü </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dirty="0" smtClean="0">
                <a:solidFill>
                  <a:srgbClr val="FF0000"/>
                </a:solidFill>
              </a:rPr>
              <a:t>Bilimin Ölçütleri</a:t>
            </a:r>
            <a:endParaRPr lang="tr-TR" sz="2800" dirty="0">
              <a:solidFill>
                <a:srgbClr val="FF0000"/>
              </a:solidFill>
            </a:endParaRPr>
          </a:p>
        </p:txBody>
      </p:sp>
      <p:sp>
        <p:nvSpPr>
          <p:cNvPr id="3" name="2 İçerik Yer Tutucusu"/>
          <p:cNvSpPr>
            <a:spLocks noGrp="1"/>
          </p:cNvSpPr>
          <p:nvPr>
            <p:ph sz="quarter" idx="1"/>
          </p:nvPr>
        </p:nvSpPr>
        <p:spPr>
          <a:xfrm>
            <a:off x="1007435" y="2060848"/>
            <a:ext cx="9558965" cy="4413104"/>
          </a:xfrm>
        </p:spPr>
        <p:txBody>
          <a:bodyPr>
            <a:normAutofit/>
          </a:bodyPr>
          <a:lstStyle/>
          <a:p>
            <a:r>
              <a:rPr lang="tr-TR" i="1" dirty="0" smtClean="0"/>
              <a:t>Gözlenebilirlik</a:t>
            </a:r>
            <a:endParaRPr lang="tr-TR" dirty="0" smtClean="0"/>
          </a:p>
          <a:p>
            <a:r>
              <a:rPr lang="tr-TR" i="1" dirty="0" smtClean="0"/>
              <a:t>Ölçülebilirlik</a:t>
            </a:r>
            <a:endParaRPr lang="tr-TR" dirty="0" smtClean="0"/>
          </a:p>
          <a:p>
            <a:r>
              <a:rPr lang="tr-TR" i="1" dirty="0" smtClean="0"/>
              <a:t>İletilebilirlik</a:t>
            </a:r>
            <a:endParaRPr lang="tr-TR" dirty="0" smtClean="0"/>
          </a:p>
          <a:p>
            <a:r>
              <a:rPr lang="tr-TR" i="1" dirty="0" smtClean="0"/>
              <a:t>Tekrarlanabilirlik</a:t>
            </a:r>
            <a:endParaRPr lang="tr-TR" dirty="0" smtClean="0"/>
          </a:p>
          <a:p>
            <a:r>
              <a:rPr lang="tr-TR" i="1" dirty="0" err="1" smtClean="0"/>
              <a:t>Sağdanabilirlik</a:t>
            </a:r>
            <a:r>
              <a:rPr lang="tr-TR" i="1" dirty="0" smtClean="0"/>
              <a:t>   </a:t>
            </a:r>
            <a:r>
              <a:rPr lang="tr-TR" dirty="0" smtClean="0"/>
              <a:t>Karakaş (1988; </a:t>
            </a:r>
            <a:r>
              <a:rPr lang="tr-TR" dirty="0" err="1" smtClean="0"/>
              <a:t>Akt</a:t>
            </a:r>
            <a:r>
              <a:rPr lang="tr-TR" dirty="0" smtClean="0"/>
              <a:t>, </a:t>
            </a:r>
            <a:r>
              <a:rPr lang="tr-TR" dirty="0" err="1" smtClean="0"/>
              <a:t>Erkuş</a:t>
            </a:r>
            <a:r>
              <a:rPr lang="tr-TR" dirty="0" smtClean="0"/>
              <a:t>,2013) </a:t>
            </a:r>
          </a:p>
          <a:p>
            <a:endParaRPr lang="tr-TR" dirty="0" smtClean="0"/>
          </a:p>
          <a:p>
            <a:pPr>
              <a:buNone/>
            </a:pPr>
            <a:r>
              <a:rPr lang="tr-TR" dirty="0" smtClean="0"/>
              <a:t>     </a:t>
            </a:r>
            <a:r>
              <a:rPr lang="tr-TR" dirty="0" smtClean="0">
                <a:solidFill>
                  <a:srgbClr val="FF0000"/>
                </a:solidFill>
              </a:rPr>
              <a:t>Bugünü dünden ayıran hemen </a:t>
            </a:r>
            <a:r>
              <a:rPr lang="tr-TR" dirty="0" err="1" smtClean="0">
                <a:solidFill>
                  <a:srgbClr val="FF0000"/>
                </a:solidFill>
              </a:rPr>
              <a:t>herşey</a:t>
            </a:r>
            <a:r>
              <a:rPr lang="tr-TR" dirty="0" smtClean="0">
                <a:solidFill>
                  <a:srgbClr val="FF0000"/>
                </a:solidFill>
              </a:rPr>
              <a:t> bilimin eseridir.</a:t>
            </a:r>
          </a:p>
          <a:p>
            <a:pPr>
              <a:buNone/>
            </a:pPr>
            <a:r>
              <a:rPr lang="tr-TR" i="1" dirty="0" smtClean="0">
                <a:solidFill>
                  <a:srgbClr val="FF0000"/>
                </a:solidFill>
              </a:rPr>
              <a:t>                                       </a:t>
            </a:r>
            <a:r>
              <a:rPr lang="tr-TR" i="1" dirty="0" err="1" smtClean="0">
                <a:solidFill>
                  <a:srgbClr val="FF0000"/>
                </a:solidFill>
              </a:rPr>
              <a:t>Bertrand</a:t>
            </a:r>
            <a:r>
              <a:rPr lang="tr-TR" i="1" dirty="0" smtClean="0">
                <a:solidFill>
                  <a:srgbClr val="FF0000"/>
                </a:solidFill>
              </a:rPr>
              <a:t> </a:t>
            </a:r>
            <a:r>
              <a:rPr lang="tr-TR" i="1" dirty="0" err="1" smtClean="0">
                <a:solidFill>
                  <a:srgbClr val="FF0000"/>
                </a:solidFill>
              </a:rPr>
              <a:t>Russell</a:t>
            </a:r>
            <a:endParaRPr lang="tr-TR" dirty="0" smtClean="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2543607" y="2204865"/>
            <a:ext cx="6854395" cy="769441"/>
          </a:xfrm>
          <a:prstGeom prst="rect">
            <a:avLst/>
          </a:prstGeom>
          <a:noFill/>
          <a:ln w="9525">
            <a:noFill/>
            <a:miter lim="800000"/>
            <a:headEnd/>
            <a:tailEnd/>
          </a:ln>
        </p:spPr>
        <p:txBody>
          <a:bodyPr wrap="square">
            <a:spAutoFit/>
          </a:bodyPr>
          <a:lstStyle/>
          <a:p>
            <a:pPr>
              <a:buClr>
                <a:srgbClr val="FF9999"/>
              </a:buClr>
              <a:buFont typeface="Wingdings" pitchFamily="2" charset="2"/>
              <a:buChar char="Ø"/>
            </a:pPr>
            <a:r>
              <a:rPr lang="tr-TR" sz="2800" b="1" dirty="0">
                <a:solidFill>
                  <a:srgbClr val="99FF99"/>
                </a:solidFill>
                <a:latin typeface="Arial Unicode MS" pitchFamily="34" charset="-128"/>
              </a:rPr>
              <a:t> </a:t>
            </a:r>
            <a:r>
              <a:rPr lang="tr-TR" sz="4400" b="1" dirty="0">
                <a:solidFill>
                  <a:srgbClr val="00FFFF"/>
                </a:solidFill>
                <a:latin typeface="Arial" pitchFamily="34" charset="0"/>
              </a:rPr>
              <a:t>HAYALGÜCÜ</a:t>
            </a:r>
            <a:r>
              <a:rPr lang="tr-TR" sz="4400" b="1" dirty="0">
                <a:solidFill>
                  <a:schemeClr val="bg1"/>
                </a:solidFill>
                <a:latin typeface="Arial" pitchFamily="34" charset="0"/>
              </a:rPr>
              <a:t> </a:t>
            </a:r>
          </a:p>
        </p:txBody>
      </p:sp>
      <p:sp>
        <p:nvSpPr>
          <p:cNvPr id="354307" name="Text Box 3"/>
          <p:cNvSpPr txBox="1">
            <a:spLocks noChangeArrowheads="1"/>
          </p:cNvSpPr>
          <p:nvPr/>
        </p:nvSpPr>
        <p:spPr bwMode="auto">
          <a:xfrm>
            <a:off x="2927649" y="3356994"/>
            <a:ext cx="5378716" cy="769441"/>
          </a:xfrm>
          <a:prstGeom prst="rect">
            <a:avLst/>
          </a:prstGeom>
          <a:noFill/>
          <a:ln w="9525">
            <a:noFill/>
            <a:miter lim="800000"/>
            <a:headEnd/>
            <a:tailEnd/>
          </a:ln>
        </p:spPr>
        <p:txBody>
          <a:bodyPr wrap="square">
            <a:spAutoFit/>
          </a:bodyPr>
          <a:lstStyle/>
          <a:p>
            <a:pPr>
              <a:buClr>
                <a:srgbClr val="FF9999"/>
              </a:buClr>
              <a:buFont typeface="Wingdings" pitchFamily="2" charset="2"/>
              <a:buChar char="Ø"/>
            </a:pPr>
            <a:r>
              <a:rPr lang="tr-TR" sz="2800" b="1" dirty="0">
                <a:solidFill>
                  <a:srgbClr val="99FF99"/>
                </a:solidFill>
                <a:latin typeface="Arial Unicode MS" pitchFamily="34" charset="-128"/>
              </a:rPr>
              <a:t> </a:t>
            </a:r>
            <a:r>
              <a:rPr lang="tr-TR" sz="4400" i="1" dirty="0" err="1" smtClean="0">
                <a:solidFill>
                  <a:srgbClr val="00FF00"/>
                </a:solidFill>
                <a:latin typeface="Arial" pitchFamily="34" charset="0"/>
              </a:rPr>
              <a:t>İnnovasyon</a:t>
            </a:r>
            <a:endParaRPr lang="tr-TR" sz="4400" i="1" dirty="0">
              <a:solidFill>
                <a:srgbClr val="00FF00"/>
              </a:solidFill>
              <a:latin typeface="Arial" pitchFamily="34" charset="0"/>
            </a:endParaRPr>
          </a:p>
        </p:txBody>
      </p:sp>
      <p:sp>
        <p:nvSpPr>
          <p:cNvPr id="20484" name="Rectangle 4"/>
          <p:cNvSpPr>
            <a:spLocks noGrp="1" noChangeArrowheads="1"/>
          </p:cNvSpPr>
          <p:nvPr>
            <p:ph type="title"/>
          </p:nvPr>
        </p:nvSpPr>
        <p:spPr>
          <a:xfrm>
            <a:off x="719403" y="836712"/>
            <a:ext cx="10943431" cy="915888"/>
          </a:xfrm>
          <a:noFill/>
        </p:spPr>
        <p:txBody>
          <a:bodyPr>
            <a:normAutofit/>
          </a:bodyPr>
          <a:lstStyle/>
          <a:p>
            <a:pPr algn="ctr" eaLnBrk="1" hangingPunct="1"/>
            <a:r>
              <a:rPr lang="tr-TR" sz="3200" dirty="0" smtClean="0">
                <a:solidFill>
                  <a:srgbClr val="FF0000"/>
                </a:solidFill>
              </a:rPr>
              <a:t>ARAŞTIRMA</a:t>
            </a:r>
          </a:p>
        </p:txBody>
      </p:sp>
      <p:sp>
        <p:nvSpPr>
          <p:cNvPr id="20485" name="Line 5"/>
          <p:cNvSpPr>
            <a:spLocks noChangeShapeType="1"/>
          </p:cNvSpPr>
          <p:nvPr/>
        </p:nvSpPr>
        <p:spPr bwMode="auto">
          <a:xfrm>
            <a:off x="814917" y="1773238"/>
            <a:ext cx="10752667" cy="0"/>
          </a:xfrm>
          <a:prstGeom prst="line">
            <a:avLst/>
          </a:prstGeom>
          <a:noFill/>
          <a:ln w="76200">
            <a:solidFill>
              <a:srgbClr val="CC3300"/>
            </a:solidFill>
            <a:round/>
            <a:headEnd/>
            <a:tailEnd/>
          </a:ln>
        </p:spPr>
        <p:txBody>
          <a:bodyPr/>
          <a:lstStyle/>
          <a:p>
            <a:endParaRPr lang="tr-TR"/>
          </a:p>
        </p:txBody>
      </p:sp>
      <p:sp>
        <p:nvSpPr>
          <p:cNvPr id="354310" name="Text Box 6"/>
          <p:cNvSpPr txBox="1">
            <a:spLocks noChangeArrowheads="1"/>
          </p:cNvSpPr>
          <p:nvPr/>
        </p:nvSpPr>
        <p:spPr bwMode="auto">
          <a:xfrm>
            <a:off x="2639617" y="4797153"/>
            <a:ext cx="8862351" cy="769441"/>
          </a:xfrm>
          <a:prstGeom prst="rect">
            <a:avLst/>
          </a:prstGeom>
          <a:noFill/>
          <a:ln w="9525">
            <a:noFill/>
            <a:miter lim="800000"/>
            <a:headEnd/>
            <a:tailEnd/>
          </a:ln>
        </p:spPr>
        <p:txBody>
          <a:bodyPr wrap="square">
            <a:spAutoFit/>
          </a:bodyPr>
          <a:lstStyle/>
          <a:p>
            <a:pPr>
              <a:buClr>
                <a:srgbClr val="FF9999"/>
              </a:buClr>
              <a:buFont typeface="Wingdings" pitchFamily="2" charset="2"/>
              <a:buChar char="Ø"/>
            </a:pPr>
            <a:r>
              <a:rPr lang="tr-TR" sz="2800" b="1" dirty="0">
                <a:solidFill>
                  <a:srgbClr val="99FF99"/>
                </a:solidFill>
                <a:latin typeface="Arial Unicode MS" pitchFamily="34" charset="-128"/>
              </a:rPr>
              <a:t> </a:t>
            </a:r>
            <a:r>
              <a:rPr lang="tr-TR" sz="4400" b="1" dirty="0">
                <a:solidFill>
                  <a:srgbClr val="FF99CC"/>
                </a:solidFill>
                <a:latin typeface="Arial" pitchFamily="34" charset="0"/>
              </a:rPr>
              <a:t>ZEKA  +  KIVILCIM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4306"/>
                                        </p:tgtEl>
                                        <p:attrNameLst>
                                          <p:attrName>style.visibility</p:attrName>
                                        </p:attrNameLst>
                                      </p:cBhvr>
                                      <p:to>
                                        <p:strVal val="visible"/>
                                      </p:to>
                                    </p:set>
                                    <p:anim calcmode="lin" valueType="num">
                                      <p:cBhvr>
                                        <p:cTn id="7" dur="500" fill="hold"/>
                                        <p:tgtEl>
                                          <p:spTgt spid="354306"/>
                                        </p:tgtEl>
                                        <p:attrNameLst>
                                          <p:attrName>ppt_w</p:attrName>
                                        </p:attrNameLst>
                                      </p:cBhvr>
                                      <p:tavLst>
                                        <p:tav tm="0">
                                          <p:val>
                                            <p:fltVal val="0"/>
                                          </p:val>
                                        </p:tav>
                                        <p:tav tm="100000">
                                          <p:val>
                                            <p:strVal val="#ppt_w"/>
                                          </p:val>
                                        </p:tav>
                                      </p:tavLst>
                                    </p:anim>
                                    <p:anim calcmode="lin" valueType="num">
                                      <p:cBhvr>
                                        <p:cTn id="8" dur="500" fill="hold"/>
                                        <p:tgtEl>
                                          <p:spTgt spid="35430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4307"/>
                                        </p:tgtEl>
                                        <p:attrNameLst>
                                          <p:attrName>style.visibility</p:attrName>
                                        </p:attrNameLst>
                                      </p:cBhvr>
                                      <p:to>
                                        <p:strVal val="visible"/>
                                      </p:to>
                                    </p:set>
                                    <p:anim calcmode="lin" valueType="num">
                                      <p:cBhvr>
                                        <p:cTn id="13" dur="500" fill="hold"/>
                                        <p:tgtEl>
                                          <p:spTgt spid="354307"/>
                                        </p:tgtEl>
                                        <p:attrNameLst>
                                          <p:attrName>ppt_w</p:attrName>
                                        </p:attrNameLst>
                                      </p:cBhvr>
                                      <p:tavLst>
                                        <p:tav tm="0">
                                          <p:val>
                                            <p:fltVal val="0"/>
                                          </p:val>
                                        </p:tav>
                                        <p:tav tm="100000">
                                          <p:val>
                                            <p:strVal val="#ppt_w"/>
                                          </p:val>
                                        </p:tav>
                                      </p:tavLst>
                                    </p:anim>
                                    <p:anim calcmode="lin" valueType="num">
                                      <p:cBhvr>
                                        <p:cTn id="14" dur="500" fill="hold"/>
                                        <p:tgtEl>
                                          <p:spTgt spid="35430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4310"/>
                                        </p:tgtEl>
                                        <p:attrNameLst>
                                          <p:attrName>style.visibility</p:attrName>
                                        </p:attrNameLst>
                                      </p:cBhvr>
                                      <p:to>
                                        <p:strVal val="visible"/>
                                      </p:to>
                                    </p:set>
                                    <p:anim calcmode="lin" valueType="num">
                                      <p:cBhvr>
                                        <p:cTn id="19" dur="500" fill="hold"/>
                                        <p:tgtEl>
                                          <p:spTgt spid="354310"/>
                                        </p:tgtEl>
                                        <p:attrNameLst>
                                          <p:attrName>ppt_w</p:attrName>
                                        </p:attrNameLst>
                                      </p:cBhvr>
                                      <p:tavLst>
                                        <p:tav tm="0">
                                          <p:val>
                                            <p:fltVal val="0"/>
                                          </p:val>
                                        </p:tav>
                                        <p:tav tm="100000">
                                          <p:val>
                                            <p:strVal val="#ppt_w"/>
                                          </p:val>
                                        </p:tav>
                                      </p:tavLst>
                                    </p:anim>
                                    <p:anim calcmode="lin" valueType="num">
                                      <p:cBhvr>
                                        <p:cTn id="20" dur="500" fill="hold"/>
                                        <p:tgtEl>
                                          <p:spTgt spid="3543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6" grpId="0"/>
      <p:bldP spid="354307" grpId="0"/>
      <p:bldP spid="3543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imePersonOfTheCentury"/>
          <p:cNvPicPr>
            <a:picLocks noChangeAspect="1" noChangeArrowheads="1"/>
          </p:cNvPicPr>
          <p:nvPr/>
        </p:nvPicPr>
        <p:blipFill>
          <a:blip r:embed="rId3" cstate="print"/>
          <a:srcRect/>
          <a:stretch>
            <a:fillRect/>
          </a:stretch>
        </p:blipFill>
        <p:spPr bwMode="auto">
          <a:xfrm>
            <a:off x="431800" y="0"/>
            <a:ext cx="7103533" cy="6858000"/>
          </a:xfrm>
          <a:prstGeom prst="rect">
            <a:avLst/>
          </a:prstGeom>
          <a:noFill/>
          <a:ln w="9525">
            <a:noFill/>
            <a:miter lim="800000"/>
            <a:headEnd/>
            <a:tailEnd/>
          </a:ln>
        </p:spPr>
      </p:pic>
      <p:sp>
        <p:nvSpPr>
          <p:cNvPr id="389123" name="Text Box 3"/>
          <p:cNvSpPr txBox="1">
            <a:spLocks noChangeArrowheads="1"/>
          </p:cNvSpPr>
          <p:nvPr/>
        </p:nvSpPr>
        <p:spPr bwMode="auto">
          <a:xfrm>
            <a:off x="8208235" y="4077073"/>
            <a:ext cx="3124399" cy="954107"/>
          </a:xfrm>
          <a:prstGeom prst="rect">
            <a:avLst/>
          </a:prstGeom>
          <a:noFill/>
          <a:ln w="9525">
            <a:noFill/>
            <a:miter lim="800000"/>
            <a:headEnd/>
            <a:tailEnd/>
          </a:ln>
          <a:effectLst/>
        </p:spPr>
        <p:txBody>
          <a:bodyPr wrap="square">
            <a:spAutoFit/>
          </a:bodyPr>
          <a:lstStyle/>
          <a:p>
            <a:pPr>
              <a:defRPr/>
            </a:pPr>
            <a:r>
              <a:rPr lang="tr-TR" sz="2800" b="1" i="1" dirty="0">
                <a:solidFill>
                  <a:srgbClr val="66FF33"/>
                </a:solidFill>
                <a:effectLst>
                  <a:outerShdw blurRad="38100" dist="38100" dir="2700000" algn="tl">
                    <a:srgbClr val="FFFFFF"/>
                  </a:outerShdw>
                </a:effectLst>
              </a:rPr>
              <a:t>ALBERT</a:t>
            </a:r>
          </a:p>
          <a:p>
            <a:pPr>
              <a:defRPr/>
            </a:pPr>
            <a:r>
              <a:rPr lang="tr-TR" sz="2800" b="1" i="1" dirty="0">
                <a:solidFill>
                  <a:srgbClr val="66FF33"/>
                </a:solidFill>
                <a:effectLst>
                  <a:outerShdw blurRad="38100" dist="38100" dir="2700000" algn="tl">
                    <a:srgbClr val="FFFFFF"/>
                  </a:outerShdw>
                </a:effectLst>
              </a:rPr>
              <a:t>EINSTEIN</a:t>
            </a:r>
            <a:endParaRPr lang="en-US" sz="2800" b="1" i="1" dirty="0">
              <a:solidFill>
                <a:srgbClr val="66FF33"/>
              </a:solidFill>
              <a:effectLst>
                <a:outerShdw blurRad="38100" dist="38100" dir="2700000" algn="tl">
                  <a:srgbClr val="FFFFFF"/>
                </a:outerShdw>
              </a:effectLst>
            </a:endParaRPr>
          </a:p>
        </p:txBody>
      </p:sp>
      <p:sp>
        <p:nvSpPr>
          <p:cNvPr id="21508" name="Rectangle 4"/>
          <p:cNvSpPr>
            <a:spLocks noChangeArrowheads="1"/>
          </p:cNvSpPr>
          <p:nvPr/>
        </p:nvSpPr>
        <p:spPr bwMode="auto">
          <a:xfrm>
            <a:off x="8400256" y="4869161"/>
            <a:ext cx="2784309" cy="1538883"/>
          </a:xfrm>
          <a:prstGeom prst="rect">
            <a:avLst/>
          </a:prstGeom>
          <a:noFill/>
          <a:ln w="9525">
            <a:noFill/>
            <a:miter lim="800000"/>
            <a:headEnd/>
            <a:tailEnd/>
          </a:ln>
        </p:spPr>
        <p:txBody>
          <a:bodyPr wrap="square">
            <a:spAutoFit/>
          </a:bodyPr>
          <a:lstStyle/>
          <a:p>
            <a:pPr algn="ctr">
              <a:spcBef>
                <a:spcPct val="50000"/>
              </a:spcBef>
            </a:pPr>
            <a:r>
              <a:rPr lang="tr-TR" sz="1600" b="1" dirty="0" err="1">
                <a:latin typeface="Arial" pitchFamily="34" charset="0"/>
              </a:rPr>
              <a:t>Discoveries</a:t>
            </a:r>
            <a:r>
              <a:rPr lang="tr-TR" sz="1600" b="1" dirty="0">
                <a:latin typeface="Arial" pitchFamily="34" charset="0"/>
              </a:rPr>
              <a:t> </a:t>
            </a:r>
            <a:r>
              <a:rPr lang="tr-TR" sz="1600" b="1" dirty="0" err="1" smtClean="0">
                <a:latin typeface="Arial" pitchFamily="34" charset="0"/>
              </a:rPr>
              <a:t>inTheoretical</a:t>
            </a:r>
            <a:r>
              <a:rPr lang="tr-TR" sz="1600" b="1" dirty="0" smtClean="0">
                <a:latin typeface="Arial" pitchFamily="34" charset="0"/>
              </a:rPr>
              <a:t> </a:t>
            </a:r>
            <a:r>
              <a:rPr lang="tr-TR" sz="1600" b="1" dirty="0" err="1">
                <a:latin typeface="Arial" pitchFamily="34" charset="0"/>
              </a:rPr>
              <a:t>Physics</a:t>
            </a:r>
            <a:r>
              <a:rPr lang="tr-TR" sz="1600" b="1" dirty="0">
                <a:latin typeface="Arial" pitchFamily="34" charset="0"/>
              </a:rPr>
              <a:t> </a:t>
            </a:r>
            <a:r>
              <a:rPr lang="tr-TR" sz="1600" b="1" dirty="0" err="1">
                <a:latin typeface="Arial" pitchFamily="34" charset="0"/>
              </a:rPr>
              <a:t>and</a:t>
            </a:r>
            <a:r>
              <a:rPr lang="tr-TR" sz="1600" b="1" dirty="0">
                <a:latin typeface="Arial" pitchFamily="34" charset="0"/>
              </a:rPr>
              <a:t>  </a:t>
            </a:r>
            <a:r>
              <a:rPr lang="tr-TR" sz="1600" b="1" dirty="0" err="1">
                <a:latin typeface="Arial" pitchFamily="34" charset="0"/>
              </a:rPr>
              <a:t>Discovery</a:t>
            </a:r>
            <a:r>
              <a:rPr lang="tr-TR" sz="1600" b="1" dirty="0">
                <a:latin typeface="Arial" pitchFamily="34" charset="0"/>
              </a:rPr>
              <a:t> of </a:t>
            </a:r>
            <a:r>
              <a:rPr lang="tr-TR" sz="1600" b="1" dirty="0" err="1">
                <a:latin typeface="Arial" pitchFamily="34" charset="0"/>
              </a:rPr>
              <a:t>Law</a:t>
            </a:r>
            <a:r>
              <a:rPr lang="tr-TR" sz="1600" b="1" dirty="0">
                <a:latin typeface="Arial" pitchFamily="34" charset="0"/>
              </a:rPr>
              <a:t> of </a:t>
            </a:r>
            <a:r>
              <a:rPr lang="tr-TR" sz="1600" b="1" dirty="0" err="1">
                <a:latin typeface="Arial" pitchFamily="34" charset="0"/>
              </a:rPr>
              <a:t>the</a:t>
            </a:r>
            <a:r>
              <a:rPr lang="tr-TR" sz="1600" b="1" dirty="0">
                <a:latin typeface="Arial" pitchFamily="34" charset="0"/>
              </a:rPr>
              <a:t> </a:t>
            </a:r>
            <a:r>
              <a:rPr lang="tr-TR" sz="1600" b="1" dirty="0" err="1">
                <a:latin typeface="Arial" pitchFamily="34" charset="0"/>
              </a:rPr>
              <a:t>Photoelectric</a:t>
            </a:r>
            <a:r>
              <a:rPr lang="tr-TR" sz="1600" b="1" dirty="0">
                <a:latin typeface="Arial" pitchFamily="34" charset="0"/>
              </a:rPr>
              <a:t> </a:t>
            </a:r>
            <a:r>
              <a:rPr lang="tr-TR" sz="1600" b="1" dirty="0" err="1">
                <a:latin typeface="Arial" pitchFamily="34" charset="0"/>
              </a:rPr>
              <a:t>Effect</a:t>
            </a:r>
            <a:endParaRPr lang="tr-TR" sz="1600" b="1" dirty="0">
              <a:latin typeface="Arial" pitchFamily="34" charset="0"/>
            </a:endParaRPr>
          </a:p>
          <a:p>
            <a:pPr algn="ctr">
              <a:spcBef>
                <a:spcPct val="50000"/>
              </a:spcBef>
            </a:pPr>
            <a:endParaRPr lang="tr-TR" sz="2000" b="1" dirty="0">
              <a:solidFill>
                <a:srgbClr val="FFFF00"/>
              </a:solidFill>
              <a:latin typeface="Arial" pitchFamily="34" charset="0"/>
            </a:endParaRPr>
          </a:p>
        </p:txBody>
      </p:sp>
      <p:sp>
        <p:nvSpPr>
          <p:cNvPr id="21509" name="Text Box 5"/>
          <p:cNvSpPr txBox="1">
            <a:spLocks noChangeArrowheads="1"/>
          </p:cNvSpPr>
          <p:nvPr/>
        </p:nvSpPr>
        <p:spPr bwMode="auto">
          <a:xfrm>
            <a:off x="7535334" y="2492896"/>
            <a:ext cx="4129285" cy="1077218"/>
          </a:xfrm>
          <a:prstGeom prst="rect">
            <a:avLst/>
          </a:prstGeom>
          <a:noFill/>
          <a:ln w="9525">
            <a:noFill/>
            <a:miter lim="800000"/>
            <a:headEnd/>
            <a:tailEnd/>
          </a:ln>
        </p:spPr>
        <p:txBody>
          <a:bodyPr wrap="square">
            <a:spAutoFit/>
          </a:bodyPr>
          <a:lstStyle/>
          <a:p>
            <a:pPr algn="ctr"/>
            <a:r>
              <a:rPr lang="tr-TR" sz="3200" b="1" dirty="0">
                <a:solidFill>
                  <a:srgbClr val="FF0000"/>
                </a:solidFill>
                <a:latin typeface="Arial" pitchFamily="34" charset="0"/>
              </a:rPr>
              <a:t>NOBEL PRIZE</a:t>
            </a:r>
          </a:p>
          <a:p>
            <a:pPr algn="ctr"/>
            <a:r>
              <a:rPr lang="tr-TR" sz="3200" b="1" dirty="0">
                <a:solidFill>
                  <a:srgbClr val="FF0000"/>
                </a:solidFill>
                <a:latin typeface="Arial" pitchFamily="34" charset="0"/>
              </a:rPr>
              <a:t>1921 in PHYSICS</a:t>
            </a:r>
          </a:p>
        </p:txBody>
      </p:sp>
      <p:pic>
        <p:nvPicPr>
          <p:cNvPr id="21510" name="Picture 6" descr="einst_planck"/>
          <p:cNvPicPr>
            <a:picLocks noChangeAspect="1" noChangeArrowheads="1"/>
          </p:cNvPicPr>
          <p:nvPr/>
        </p:nvPicPr>
        <p:blipFill>
          <a:blip r:embed="rId4" cstate="print"/>
          <a:srcRect/>
          <a:stretch>
            <a:fillRect/>
          </a:stretch>
        </p:blipFill>
        <p:spPr bwMode="auto">
          <a:xfrm>
            <a:off x="7920567" y="333376"/>
            <a:ext cx="3551767" cy="1871663"/>
          </a:xfrm>
          <a:prstGeom prst="rect">
            <a:avLst/>
          </a:prstGeom>
          <a:noFill/>
          <a:ln w="9525">
            <a:noFill/>
            <a:miter lim="800000"/>
            <a:headEnd/>
            <a:tailEnd/>
          </a:ln>
        </p:spPr>
      </p:pic>
      <p:sp>
        <p:nvSpPr>
          <p:cNvPr id="21511" name="Rectangle 7"/>
          <p:cNvSpPr>
            <a:spLocks noChangeArrowheads="1"/>
          </p:cNvSpPr>
          <p:nvPr/>
        </p:nvSpPr>
        <p:spPr bwMode="auto">
          <a:xfrm>
            <a:off x="239185" y="5818189"/>
            <a:ext cx="7488767" cy="706437"/>
          </a:xfrm>
          <a:prstGeom prst="rect">
            <a:avLst/>
          </a:prstGeom>
          <a:noFill/>
          <a:ln w="9525">
            <a:noFill/>
            <a:miter lim="800000"/>
            <a:headEnd/>
            <a:tailEnd/>
          </a:ln>
        </p:spPr>
        <p:txBody>
          <a:bodyPr>
            <a:spAutoFit/>
          </a:bodyPr>
          <a:lstStyle/>
          <a:p>
            <a:pPr algn="ctr"/>
            <a:r>
              <a:rPr lang="tr-TR" sz="2000" b="1" i="1">
                <a:solidFill>
                  <a:srgbClr val="FFFF99"/>
                </a:solidFill>
              </a:rPr>
              <a:t>EĞER NE YAPTIĞIMIZI BİLSEYDİM </a:t>
            </a:r>
          </a:p>
          <a:p>
            <a:pPr algn="ctr"/>
            <a:r>
              <a:rPr lang="tr-TR" sz="2000" b="1" i="1">
                <a:solidFill>
                  <a:srgbClr val="FFFF99"/>
                </a:solidFill>
              </a:rPr>
              <a:t>     BUNA  “</a:t>
            </a:r>
            <a:r>
              <a:rPr lang="tr-TR" sz="2000" b="1" i="1" u="sng">
                <a:solidFill>
                  <a:srgbClr val="FFFF99"/>
                </a:solidFill>
              </a:rPr>
              <a:t>ARAŞTIRMA”</a:t>
            </a:r>
            <a:r>
              <a:rPr lang="tr-TR" sz="2000" b="1" i="1">
                <a:solidFill>
                  <a:srgbClr val="FFFF99"/>
                </a:solidFill>
              </a:rPr>
              <a:t> DEMEZDİM… </a:t>
            </a:r>
            <a:endParaRPr lang="tr-TR" sz="1800" b="1" i="1">
              <a:solidFill>
                <a:srgbClr val="FFFF99"/>
              </a:solidFill>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609600"/>
            <a:ext cx="10871200" cy="1143000"/>
          </a:xfrm>
        </p:spPr>
        <p:txBody>
          <a:bodyPr>
            <a:normAutofit fontScale="90000"/>
          </a:bodyPr>
          <a:lstStyle/>
          <a:p>
            <a:pPr eaLnBrk="1" hangingPunct="1"/>
            <a:r>
              <a:rPr lang="tr-TR" sz="4400" dirty="0" smtClean="0"/>
              <a:t>İYİ ARAŞTIRMA İDARESİ</a:t>
            </a:r>
            <a:r>
              <a:rPr lang="tr-TR" dirty="0" smtClean="0"/>
              <a:t/>
            </a:r>
            <a:br>
              <a:rPr lang="tr-TR" dirty="0" smtClean="0"/>
            </a:br>
            <a:r>
              <a:rPr lang="tr-TR" sz="2400" dirty="0" smtClean="0">
                <a:solidFill>
                  <a:srgbClr val="FF0000"/>
                </a:solidFill>
              </a:rPr>
              <a:t>(GOOD RESEARCH MANAGEMENT =GRM-EU</a:t>
            </a:r>
            <a:r>
              <a:rPr lang="tr-TR" sz="3200" dirty="0" smtClean="0">
                <a:solidFill>
                  <a:srgbClr val="FF0000"/>
                </a:solidFill>
              </a:rPr>
              <a:t>)</a:t>
            </a:r>
            <a:br>
              <a:rPr lang="tr-TR" sz="3200" dirty="0" smtClean="0">
                <a:solidFill>
                  <a:srgbClr val="FF0000"/>
                </a:solidFill>
              </a:rPr>
            </a:br>
            <a:endParaRPr lang="tr-TR" dirty="0" smtClean="0">
              <a:solidFill>
                <a:srgbClr val="FF0000"/>
              </a:solidFill>
            </a:endParaRPr>
          </a:p>
        </p:txBody>
      </p:sp>
      <p:sp>
        <p:nvSpPr>
          <p:cNvPr id="25603" name="Rectangle 3"/>
          <p:cNvSpPr>
            <a:spLocks noGrp="1" noChangeArrowheads="1"/>
          </p:cNvSpPr>
          <p:nvPr>
            <p:ph type="body" idx="1"/>
          </p:nvPr>
        </p:nvSpPr>
        <p:spPr>
          <a:xfrm>
            <a:off x="1007533" y="2276872"/>
            <a:ext cx="9889000" cy="4176316"/>
          </a:xfrm>
        </p:spPr>
        <p:txBody>
          <a:bodyPr/>
          <a:lstStyle/>
          <a:p>
            <a:pPr eaLnBrk="1" hangingPunct="1">
              <a:buFontTx/>
              <a:buNone/>
            </a:pPr>
            <a:r>
              <a:rPr lang="tr-TR" sz="3400" dirty="0" smtClean="0">
                <a:solidFill>
                  <a:srgbClr val="66FF33"/>
                </a:solidFill>
              </a:rPr>
              <a:t>	-  </a:t>
            </a:r>
            <a:r>
              <a:rPr lang="tr-TR" sz="3400" dirty="0" smtClean="0"/>
              <a:t>ARAŞTIRMA METODOLOJİSİ</a:t>
            </a:r>
            <a:endParaRPr lang="tr-TR" dirty="0" smtClean="0"/>
          </a:p>
          <a:p>
            <a:pPr eaLnBrk="1" hangingPunct="1">
              <a:buFontTx/>
              <a:buNone/>
            </a:pPr>
            <a:endParaRPr lang="tr-TR" dirty="0" smtClean="0"/>
          </a:p>
          <a:p>
            <a:pPr eaLnBrk="1" hangingPunct="1">
              <a:buFontTx/>
              <a:buNone/>
            </a:pPr>
            <a:r>
              <a:rPr lang="tr-TR" dirty="0" smtClean="0"/>
              <a:t>	-  </a:t>
            </a:r>
            <a:r>
              <a:rPr lang="tr-TR" dirty="0" smtClean="0">
                <a:solidFill>
                  <a:srgbClr val="C00000"/>
                </a:solidFill>
              </a:rPr>
              <a:t>VERİ TOPLANMASI VE SAKLANMASI</a:t>
            </a:r>
          </a:p>
          <a:p>
            <a:pPr eaLnBrk="1" hangingPunct="1">
              <a:buFontTx/>
              <a:buNone/>
            </a:pPr>
            <a:endParaRPr lang="tr-TR" dirty="0" smtClean="0">
              <a:solidFill>
                <a:srgbClr val="00FFFF"/>
              </a:solidFill>
            </a:endParaRPr>
          </a:p>
          <a:p>
            <a:pPr eaLnBrk="1" hangingPunct="1">
              <a:buFontTx/>
              <a:buNone/>
            </a:pPr>
            <a:r>
              <a:rPr lang="tr-TR" dirty="0" smtClean="0"/>
              <a:t>	</a:t>
            </a:r>
            <a:r>
              <a:rPr lang="tr-TR" dirty="0" smtClean="0">
                <a:solidFill>
                  <a:srgbClr val="00B050"/>
                </a:solidFill>
              </a:rPr>
              <a:t>-  VERİ ANALİZİ VE YORUMU</a:t>
            </a:r>
          </a:p>
          <a:p>
            <a:pPr eaLnBrk="1" hangingPunct="1">
              <a:buFontTx/>
              <a:buNone/>
            </a:pPr>
            <a:endParaRPr lang="tr-TR" dirty="0" smtClean="0">
              <a:solidFill>
                <a:srgbClr val="FF66CC"/>
              </a:solidFill>
            </a:endParaRPr>
          </a:p>
          <a:p>
            <a:pPr eaLnBrk="1" hangingPunct="1">
              <a:buFontTx/>
              <a:buNone/>
            </a:pPr>
            <a:r>
              <a:rPr lang="tr-TR" dirty="0" smtClean="0"/>
              <a:t>	-  </a:t>
            </a:r>
            <a:r>
              <a:rPr lang="tr-TR" dirty="0" smtClean="0">
                <a:solidFill>
                  <a:srgbClr val="FF0000"/>
                </a:solidFill>
              </a:rPr>
              <a:t>YAYIN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06400" y="428625"/>
            <a:ext cx="11582400" cy="1143000"/>
          </a:xfrm>
        </p:spPr>
        <p:txBody>
          <a:bodyPr>
            <a:normAutofit/>
          </a:bodyPr>
          <a:lstStyle/>
          <a:p>
            <a:pPr algn="ctr" eaLnBrk="1" hangingPunct="1"/>
            <a:r>
              <a:rPr lang="tr-TR" sz="2800" dirty="0" smtClean="0">
                <a:solidFill>
                  <a:schemeClr val="tx1"/>
                </a:solidFill>
              </a:rPr>
              <a:t>YAYINLANMAMIŞ ARAŞTIRMA BİLİMSEL ARAŞTIRMA DEĞİLDİR !</a:t>
            </a:r>
          </a:p>
        </p:txBody>
      </p:sp>
      <p:sp>
        <p:nvSpPr>
          <p:cNvPr id="150531" name="Text Box 3"/>
          <p:cNvSpPr txBox="1">
            <a:spLocks noChangeArrowheads="1"/>
          </p:cNvSpPr>
          <p:nvPr/>
        </p:nvSpPr>
        <p:spPr bwMode="auto">
          <a:xfrm>
            <a:off x="4000500" y="2636913"/>
            <a:ext cx="4207735" cy="769441"/>
          </a:xfrm>
          <a:prstGeom prst="rect">
            <a:avLst/>
          </a:prstGeom>
          <a:noFill/>
          <a:ln w="9525">
            <a:noFill/>
            <a:miter lim="800000"/>
            <a:headEnd/>
            <a:tailEnd/>
          </a:ln>
        </p:spPr>
        <p:txBody>
          <a:bodyPr wrap="square">
            <a:spAutoFit/>
          </a:bodyPr>
          <a:lstStyle/>
          <a:p>
            <a:pPr algn="ctr"/>
            <a:r>
              <a:rPr lang="tr-TR" sz="4400" b="1" dirty="0">
                <a:solidFill>
                  <a:srgbClr val="FF0000"/>
                </a:solidFill>
                <a:latin typeface="Arial Rounded MT Bold" pitchFamily="34" charset="0"/>
              </a:rPr>
              <a:t>YAYIN</a:t>
            </a:r>
          </a:p>
        </p:txBody>
      </p:sp>
      <p:sp>
        <p:nvSpPr>
          <p:cNvPr id="150532" name="Text Box 4"/>
          <p:cNvSpPr txBox="1">
            <a:spLocks noChangeArrowheads="1"/>
          </p:cNvSpPr>
          <p:nvPr/>
        </p:nvSpPr>
        <p:spPr bwMode="auto">
          <a:xfrm>
            <a:off x="3503712" y="4184650"/>
            <a:ext cx="5376597" cy="1189038"/>
          </a:xfrm>
          <a:prstGeom prst="rect">
            <a:avLst/>
          </a:prstGeom>
          <a:noFill/>
          <a:ln w="9525">
            <a:noFill/>
            <a:miter lim="800000"/>
            <a:headEnd/>
            <a:tailEnd/>
          </a:ln>
        </p:spPr>
        <p:txBody>
          <a:bodyPr wrap="square">
            <a:spAutoFit/>
          </a:bodyPr>
          <a:lstStyle/>
          <a:p>
            <a:pPr algn="ctr"/>
            <a:r>
              <a:rPr lang="tr-TR" sz="7200" b="1" dirty="0">
                <a:solidFill>
                  <a:srgbClr val="CCFF99"/>
                </a:solidFill>
                <a:latin typeface="Arial Rounded MT Bold" pitchFamily="34" charset="0"/>
              </a:rPr>
              <a:t> </a:t>
            </a:r>
            <a:r>
              <a:rPr lang="tr-TR" sz="2800" b="1" dirty="0" smtClean="0">
                <a:latin typeface="Arial Rounded MT Bold" pitchFamily="34" charset="0"/>
              </a:rPr>
              <a:t>ÜRETKENLİKTİR</a:t>
            </a:r>
            <a:endParaRPr lang="tr-TR" sz="2800" b="1" dirty="0">
              <a:latin typeface="Arial Rounded MT Bold" pitchFamily="34" charset="0"/>
            </a:endParaRPr>
          </a:p>
        </p:txBody>
      </p:sp>
      <p:sp>
        <p:nvSpPr>
          <p:cNvPr id="41989" name="Line 5"/>
          <p:cNvSpPr>
            <a:spLocks noChangeShapeType="1"/>
          </p:cNvSpPr>
          <p:nvPr/>
        </p:nvSpPr>
        <p:spPr bwMode="auto">
          <a:xfrm>
            <a:off x="527051" y="1916113"/>
            <a:ext cx="11233149" cy="0"/>
          </a:xfrm>
          <a:prstGeom prst="line">
            <a:avLst/>
          </a:prstGeom>
          <a:noFill/>
          <a:ln w="57150">
            <a:solidFill>
              <a:srgbClr val="CC3300"/>
            </a:solidFill>
            <a:round/>
            <a:headEnd/>
            <a:tailEnd/>
          </a:ln>
        </p:spPr>
        <p:txBody>
          <a:bodyPr/>
          <a:lstStyle/>
          <a:p>
            <a:endParaRPr lang="tr-TR"/>
          </a:p>
        </p:txBody>
      </p:sp>
      <p:pic>
        <p:nvPicPr>
          <p:cNvPr id="41990" name="Picture 6" descr="a19"/>
          <p:cNvPicPr>
            <a:picLocks noChangeAspect="1" noChangeArrowheads="1"/>
          </p:cNvPicPr>
          <p:nvPr/>
        </p:nvPicPr>
        <p:blipFill>
          <a:blip r:embed="rId3" cstate="print"/>
          <a:srcRect/>
          <a:stretch>
            <a:fillRect/>
          </a:stretch>
        </p:blipFill>
        <p:spPr bwMode="auto">
          <a:xfrm>
            <a:off x="8688289" y="2060848"/>
            <a:ext cx="3048652" cy="3024336"/>
          </a:xfrm>
          <a:prstGeom prst="rect">
            <a:avLst/>
          </a:prstGeom>
          <a:noFill/>
          <a:ln w="9525">
            <a:noFill/>
            <a:miter lim="800000"/>
            <a:headEnd/>
            <a:tailEnd/>
          </a:ln>
        </p:spPr>
      </p:pic>
      <p:pic>
        <p:nvPicPr>
          <p:cNvPr id="41991" name="Picture 7" descr="genom1"/>
          <p:cNvPicPr>
            <a:picLocks noChangeAspect="1" noChangeArrowheads="1"/>
          </p:cNvPicPr>
          <p:nvPr/>
        </p:nvPicPr>
        <p:blipFill>
          <a:blip r:embed="rId4" cstate="print"/>
          <a:srcRect/>
          <a:stretch>
            <a:fillRect/>
          </a:stretch>
        </p:blipFill>
        <p:spPr bwMode="auto">
          <a:xfrm>
            <a:off x="335361" y="2204864"/>
            <a:ext cx="3327263" cy="3168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0531"/>
                                        </p:tgtEl>
                                        <p:attrNameLst>
                                          <p:attrName>style.visibility</p:attrName>
                                        </p:attrNameLst>
                                      </p:cBhvr>
                                      <p:to>
                                        <p:strVal val="visible"/>
                                      </p:to>
                                    </p:set>
                                    <p:anim calcmode="lin" valueType="num">
                                      <p:cBhvr>
                                        <p:cTn id="7" dur="500" fill="hold"/>
                                        <p:tgtEl>
                                          <p:spTgt spid="150531"/>
                                        </p:tgtEl>
                                        <p:attrNameLst>
                                          <p:attrName>ppt_w</p:attrName>
                                        </p:attrNameLst>
                                      </p:cBhvr>
                                      <p:tavLst>
                                        <p:tav tm="0">
                                          <p:val>
                                            <p:fltVal val="0"/>
                                          </p:val>
                                        </p:tav>
                                        <p:tav tm="100000">
                                          <p:val>
                                            <p:strVal val="#ppt_w"/>
                                          </p:val>
                                        </p:tav>
                                      </p:tavLst>
                                    </p:anim>
                                    <p:anim calcmode="lin" valueType="num">
                                      <p:cBhvr>
                                        <p:cTn id="8" dur="500" fill="hold"/>
                                        <p:tgtEl>
                                          <p:spTgt spid="1505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0532"/>
                                        </p:tgtEl>
                                        <p:attrNameLst>
                                          <p:attrName>style.visibility</p:attrName>
                                        </p:attrNameLst>
                                      </p:cBhvr>
                                      <p:to>
                                        <p:strVal val="visible"/>
                                      </p:to>
                                    </p:set>
                                    <p:anim calcmode="lin" valueType="num">
                                      <p:cBhvr>
                                        <p:cTn id="13" dur="500" fill="hold"/>
                                        <p:tgtEl>
                                          <p:spTgt spid="150532"/>
                                        </p:tgtEl>
                                        <p:attrNameLst>
                                          <p:attrName>ppt_w</p:attrName>
                                        </p:attrNameLst>
                                      </p:cBhvr>
                                      <p:tavLst>
                                        <p:tav tm="0">
                                          <p:val>
                                            <p:fltVal val="0"/>
                                          </p:val>
                                        </p:tav>
                                        <p:tav tm="100000">
                                          <p:val>
                                            <p:strVal val="#ppt_w"/>
                                          </p:val>
                                        </p:tav>
                                      </p:tavLst>
                                    </p:anim>
                                    <p:anim calcmode="lin" valueType="num">
                                      <p:cBhvr>
                                        <p:cTn id="14" dur="500" fill="hold"/>
                                        <p:tgtEl>
                                          <p:spTgt spid="1505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p:bldP spid="1505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Bilimsel yöntemin </a:t>
            </a:r>
            <a:r>
              <a:rPr lang="tr-TR" sz="3600" b="1" dirty="0" smtClean="0"/>
              <a:t>basamakları: </a:t>
            </a:r>
            <a:endParaRPr lang="tr-TR" sz="2500" dirty="0"/>
          </a:p>
        </p:txBody>
      </p:sp>
      <p:sp>
        <p:nvSpPr>
          <p:cNvPr id="3" name="İçerik Yer Tutucusu 2"/>
          <p:cNvSpPr>
            <a:spLocks noGrp="1"/>
          </p:cNvSpPr>
          <p:nvPr>
            <p:ph idx="1"/>
          </p:nvPr>
        </p:nvSpPr>
        <p:spPr/>
        <p:txBody>
          <a:bodyPr>
            <a:noAutofit/>
          </a:bodyPr>
          <a:lstStyle/>
          <a:p>
            <a:pPr marL="0" indent="0">
              <a:lnSpc>
                <a:spcPct val="150000"/>
              </a:lnSpc>
              <a:buNone/>
            </a:pPr>
            <a:r>
              <a:rPr lang="tr-TR" sz="3000" dirty="0" smtClean="0"/>
              <a:t>1. Güçlüğün sezilmesi – Problemin hissedilmesi</a:t>
            </a:r>
            <a:endParaRPr lang="tr-TR" sz="3000" dirty="0"/>
          </a:p>
          <a:p>
            <a:pPr marL="0" indent="0">
              <a:lnSpc>
                <a:spcPct val="150000"/>
              </a:lnSpc>
              <a:buNone/>
            </a:pPr>
            <a:r>
              <a:rPr lang="tr-TR" sz="3000" dirty="0" smtClean="0"/>
              <a:t>2. Problemin tanımlanması/daraltılması</a:t>
            </a:r>
            <a:endParaRPr lang="tr-TR" sz="3000" dirty="0"/>
          </a:p>
          <a:p>
            <a:pPr marL="0" indent="0">
              <a:lnSpc>
                <a:spcPct val="150000"/>
              </a:lnSpc>
              <a:buNone/>
            </a:pPr>
            <a:r>
              <a:rPr lang="tr-TR" sz="3000" dirty="0" smtClean="0"/>
              <a:t>3. Çözümün tahmin edilmesi – Bazı çözüm yollarının ortaya konması</a:t>
            </a:r>
            <a:endParaRPr lang="tr-TR" sz="3000" dirty="0"/>
          </a:p>
        </p:txBody>
      </p:sp>
    </p:spTree>
    <p:extLst>
      <p:ext uri="{BB962C8B-B14F-4D97-AF65-F5344CB8AC3E}">
        <p14:creationId xmlns:p14="http://schemas.microsoft.com/office/powerpoint/2010/main" xmlns="" val="382785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Bilimsel Araştırma ve Yayın </a:t>
            </a:r>
            <a:endParaRPr lang="tr-TR" dirty="0"/>
          </a:p>
        </p:txBody>
      </p:sp>
      <p:sp>
        <p:nvSpPr>
          <p:cNvPr id="3" name="2 İçerik Yer Tutucusu"/>
          <p:cNvSpPr>
            <a:spLocks noGrp="1"/>
          </p:cNvSpPr>
          <p:nvPr>
            <p:ph idx="1"/>
          </p:nvPr>
        </p:nvSpPr>
        <p:spPr/>
        <p:txBody>
          <a:bodyPr>
            <a:normAutofit/>
          </a:bodyPr>
          <a:lstStyle/>
          <a:p>
            <a:pPr algn="just"/>
            <a:r>
              <a:rPr lang="tr-TR" dirty="0" smtClean="0"/>
              <a:t>Araştırmanın temeli dürüstlüktür.</a:t>
            </a:r>
          </a:p>
          <a:p>
            <a:pPr algn="just"/>
            <a:r>
              <a:rPr lang="tr-TR" dirty="0" smtClean="0"/>
              <a:t>Araştırmada yanıltma kötülenmeli ve cezalandırılmalıdır.</a:t>
            </a:r>
          </a:p>
          <a:p>
            <a:pPr algn="just"/>
            <a:r>
              <a:rPr lang="tr-TR" dirty="0" smtClean="0"/>
              <a:t>Proje başvurusundan yayına kadar her basamakta dürüstlük ve ahlak esastır.</a:t>
            </a:r>
          </a:p>
          <a:p>
            <a:pPr algn="just"/>
            <a:r>
              <a:rPr lang="tr-TR" dirty="0" smtClean="0"/>
              <a:t>Araştırıcılar veri toplarken titizlik,tarafsızlık, önyargısızlık ve denetime açıklık  sergilemelidir.</a:t>
            </a:r>
          </a:p>
          <a:p>
            <a:pPr algn="just"/>
            <a:r>
              <a:rPr lang="tr-TR" dirty="0" smtClean="0"/>
              <a:t>Bilimsel araştırmanın temel amacı kendini yüceltme,toplumca tanınma, </a:t>
            </a:r>
            <a:r>
              <a:rPr lang="tr-TR" dirty="0" err="1" smtClean="0"/>
              <a:t>meslekdaşlarınca</a:t>
            </a:r>
            <a:r>
              <a:rPr lang="tr-TR" dirty="0" smtClean="0"/>
              <a:t> tanınma,maddi kazanç olmamalıdır.</a:t>
            </a:r>
          </a:p>
          <a:p>
            <a:endParaRPr lang="tr-TR" dirty="0"/>
          </a:p>
        </p:txBody>
      </p:sp>
      <p:sp>
        <p:nvSpPr>
          <p:cNvPr id="4" name="3 Dikdörtgen"/>
          <p:cNvSpPr/>
          <p:nvPr/>
        </p:nvSpPr>
        <p:spPr>
          <a:xfrm>
            <a:off x="1295467" y="5895856"/>
            <a:ext cx="8640960" cy="369332"/>
          </a:xfrm>
          <a:prstGeom prst="rect">
            <a:avLst/>
          </a:prstGeom>
        </p:spPr>
        <p:txBody>
          <a:bodyPr wrap="square">
            <a:spAutoFit/>
          </a:bodyPr>
          <a:lstStyle/>
          <a:p>
            <a:r>
              <a:rPr lang="en-US" dirty="0" smtClean="0">
                <a:solidFill>
                  <a:srgbClr val="FF0000"/>
                </a:solidFill>
              </a:rPr>
              <a:t>American</a:t>
            </a:r>
            <a:r>
              <a:rPr lang="tr-TR" dirty="0" smtClean="0">
                <a:solidFill>
                  <a:srgbClr val="FF0000"/>
                </a:solidFill>
              </a:rPr>
              <a:t> </a:t>
            </a:r>
            <a:r>
              <a:rPr lang="en-US" dirty="0" smtClean="0">
                <a:solidFill>
                  <a:srgbClr val="FF0000"/>
                </a:solidFill>
              </a:rPr>
              <a:t>College</a:t>
            </a:r>
            <a:r>
              <a:rPr lang="tr-TR" dirty="0" smtClean="0">
                <a:solidFill>
                  <a:srgbClr val="FF0000"/>
                </a:solidFill>
              </a:rPr>
              <a:t> </a:t>
            </a:r>
            <a:r>
              <a:rPr lang="en-US" dirty="0" smtClean="0">
                <a:solidFill>
                  <a:srgbClr val="FF0000"/>
                </a:solidFill>
              </a:rPr>
              <a:t>of </a:t>
            </a:r>
            <a:r>
              <a:rPr lang="tr-TR" dirty="0" smtClean="0">
                <a:solidFill>
                  <a:srgbClr val="FF0000"/>
                </a:solidFill>
              </a:rPr>
              <a:t> </a:t>
            </a:r>
            <a:r>
              <a:rPr lang="en-US" dirty="0" smtClean="0">
                <a:solidFill>
                  <a:srgbClr val="FF0000"/>
                </a:solidFill>
              </a:rPr>
              <a:t>Physicians</a:t>
            </a:r>
            <a:r>
              <a:rPr lang="tr-TR" dirty="0" smtClean="0">
                <a:solidFill>
                  <a:srgbClr val="FF0000"/>
                </a:solidFill>
              </a:rPr>
              <a:t> </a:t>
            </a:r>
            <a:r>
              <a:rPr lang="en-US" dirty="0" smtClean="0">
                <a:solidFill>
                  <a:srgbClr val="FF0000"/>
                </a:solidFill>
              </a:rPr>
              <a:t>,1998</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6258" name="Picture 2"/>
          <p:cNvPicPr>
            <a:picLocks noGrp="1" noChangeAspect="1" noChangeArrowheads="1"/>
          </p:cNvPicPr>
          <p:nvPr>
            <p:ph sz="quarter" idx="1"/>
          </p:nvPr>
        </p:nvPicPr>
        <p:blipFill>
          <a:blip r:embed="rId2" cstate="print"/>
          <a:srcRect/>
          <a:stretch>
            <a:fillRect/>
          </a:stretch>
        </p:blipFill>
        <p:spPr bwMode="auto">
          <a:xfrm>
            <a:off x="2159563" y="836713"/>
            <a:ext cx="7968885" cy="54930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8306" name="Picture 2"/>
          <p:cNvPicPr>
            <a:picLocks noGrp="1" noChangeAspect="1" noChangeArrowheads="1"/>
          </p:cNvPicPr>
          <p:nvPr>
            <p:ph sz="quarter" idx="1"/>
          </p:nvPr>
        </p:nvPicPr>
        <p:blipFill>
          <a:blip r:embed="rId2" cstate="print"/>
          <a:srcRect/>
          <a:stretch>
            <a:fillRect/>
          </a:stretch>
        </p:blipFill>
        <p:spPr bwMode="auto">
          <a:xfrm>
            <a:off x="1227838" y="548680"/>
            <a:ext cx="8654429" cy="5256584"/>
          </a:xfrm>
          <a:prstGeom prst="rect">
            <a:avLst/>
          </a:prstGeom>
          <a:noFill/>
          <a:ln w="9525">
            <a:noFill/>
            <a:miter lim="800000"/>
            <a:headEnd/>
            <a:tailEnd/>
          </a:ln>
        </p:spPr>
      </p:pic>
      <p:sp>
        <p:nvSpPr>
          <p:cNvPr id="5" name="4 Dikdörtgen"/>
          <p:cNvSpPr/>
          <p:nvPr/>
        </p:nvSpPr>
        <p:spPr>
          <a:xfrm>
            <a:off x="719403" y="5877273"/>
            <a:ext cx="9889099" cy="646331"/>
          </a:xfrm>
          <a:prstGeom prst="rect">
            <a:avLst/>
          </a:prstGeom>
        </p:spPr>
        <p:txBody>
          <a:bodyPr wrap="square">
            <a:spAutoFit/>
          </a:bodyPr>
          <a:lstStyle/>
          <a:p>
            <a:r>
              <a:rPr lang="en-US" b="1" dirty="0"/>
              <a:t>Report of European Centre for the </a:t>
            </a:r>
            <a:r>
              <a:rPr lang="en-US" b="1" dirty="0" err="1"/>
              <a:t>Developmentof</a:t>
            </a:r>
            <a:r>
              <a:rPr lang="en-US" b="1" dirty="0"/>
              <a:t> education </a:t>
            </a:r>
            <a:r>
              <a:rPr lang="en-US" b="1" dirty="0" err="1"/>
              <a:t>andresearch</a:t>
            </a:r>
            <a:r>
              <a:rPr lang="en-US" b="1" dirty="0"/>
              <a:t>. Evaluation of scientific publications (2008)</a:t>
            </a: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9331" name="Picture 3"/>
          <p:cNvPicPr>
            <a:picLocks noGrp="1" noChangeAspect="1" noChangeArrowheads="1"/>
          </p:cNvPicPr>
          <p:nvPr>
            <p:ph sz="quarter" idx="1"/>
          </p:nvPr>
        </p:nvPicPr>
        <p:blipFill>
          <a:blip r:embed="rId2" cstate="print"/>
          <a:srcRect/>
          <a:stretch>
            <a:fillRect/>
          </a:stretch>
        </p:blipFill>
        <p:spPr bwMode="auto">
          <a:xfrm>
            <a:off x="623392" y="119206"/>
            <a:ext cx="10148821" cy="3669835"/>
          </a:xfrm>
          <a:prstGeom prst="rect">
            <a:avLst/>
          </a:prstGeom>
          <a:noFill/>
          <a:ln w="9525">
            <a:noFill/>
            <a:miter lim="800000"/>
            <a:headEnd/>
            <a:tailEnd/>
          </a:ln>
        </p:spPr>
      </p:pic>
      <p:pic>
        <p:nvPicPr>
          <p:cNvPr id="99332" name="Picture 4"/>
          <p:cNvPicPr>
            <a:picLocks noChangeAspect="1" noChangeArrowheads="1"/>
          </p:cNvPicPr>
          <p:nvPr/>
        </p:nvPicPr>
        <p:blipFill>
          <a:blip r:embed="rId3" cstate="print"/>
          <a:srcRect/>
          <a:stretch>
            <a:fillRect/>
          </a:stretch>
        </p:blipFill>
        <p:spPr bwMode="auto">
          <a:xfrm>
            <a:off x="1007435" y="3717032"/>
            <a:ext cx="9697077" cy="2958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000" b="1" dirty="0" smtClean="0">
                <a:solidFill>
                  <a:srgbClr val="FF0000"/>
                </a:solidFill>
              </a:rPr>
              <a:t>INNOVATION INDEX</a:t>
            </a:r>
            <a:br>
              <a:rPr lang="tr-TR" sz="2000" b="1" dirty="0" smtClean="0">
                <a:solidFill>
                  <a:srgbClr val="FF0000"/>
                </a:solidFill>
              </a:rPr>
            </a:br>
            <a:r>
              <a:rPr lang="tr-TR" sz="2000" b="1" dirty="0" smtClean="0">
                <a:solidFill>
                  <a:srgbClr val="FF0000"/>
                </a:solidFill>
              </a:rPr>
              <a:t>(YENİLİK,YARATICILIK İNDEKSİ)</a:t>
            </a:r>
            <a:endParaRPr lang="tr-TR" sz="2000" dirty="0">
              <a:solidFill>
                <a:srgbClr val="FF0000"/>
              </a:solidFill>
            </a:endParaRPr>
          </a:p>
        </p:txBody>
      </p:sp>
      <p:pic>
        <p:nvPicPr>
          <p:cNvPr id="100354" name="Picture 2"/>
          <p:cNvPicPr>
            <a:picLocks noGrp="1" noChangeAspect="1" noChangeArrowheads="1"/>
          </p:cNvPicPr>
          <p:nvPr>
            <p:ph sz="quarter" idx="1"/>
          </p:nvPr>
        </p:nvPicPr>
        <p:blipFill>
          <a:blip r:embed="rId2" cstate="print"/>
          <a:srcRect/>
          <a:stretch>
            <a:fillRect/>
          </a:stretch>
        </p:blipFill>
        <p:spPr bwMode="auto">
          <a:xfrm>
            <a:off x="815413" y="1556793"/>
            <a:ext cx="9956800" cy="4565099"/>
          </a:xfrm>
          <a:prstGeom prst="rect">
            <a:avLst/>
          </a:prstGeom>
          <a:noFill/>
          <a:ln w="9525">
            <a:noFill/>
            <a:miter lim="800000"/>
            <a:headEnd/>
            <a:tailEnd/>
          </a:ln>
        </p:spPr>
      </p:pic>
      <p:sp>
        <p:nvSpPr>
          <p:cNvPr id="5" name="4 Dikdörtgen"/>
          <p:cNvSpPr/>
          <p:nvPr/>
        </p:nvSpPr>
        <p:spPr>
          <a:xfrm>
            <a:off x="719403" y="6106656"/>
            <a:ext cx="10369152" cy="369332"/>
          </a:xfrm>
          <a:prstGeom prst="rect">
            <a:avLst/>
          </a:prstGeom>
        </p:spPr>
        <p:txBody>
          <a:bodyPr wrap="square">
            <a:spAutoFit/>
          </a:bodyPr>
          <a:lstStyle/>
          <a:p>
            <a:r>
              <a:rPr lang="en-US" b="1" dirty="0"/>
              <a:t>Report of European Centre for the </a:t>
            </a:r>
            <a:r>
              <a:rPr lang="en-US" b="1" dirty="0" err="1"/>
              <a:t>Developmentof</a:t>
            </a:r>
            <a:r>
              <a:rPr lang="en-US" b="1" dirty="0"/>
              <a:t> education </a:t>
            </a:r>
            <a:r>
              <a:rPr lang="en-US" b="1" dirty="0" err="1"/>
              <a:t>andresearch</a:t>
            </a:r>
            <a:r>
              <a:rPr lang="en-US" b="1" dirty="0"/>
              <a:t>..(2010 )scientific ranking</a:t>
            </a:r>
            <a:endParaRPr lang="tr-TR"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ChangeAspect="1" noChangeArrowheads="1"/>
          </p:cNvPicPr>
          <p:nvPr/>
        </p:nvPicPr>
        <p:blipFill>
          <a:blip r:embed="rId2" cstate="print"/>
          <a:srcRect/>
          <a:stretch>
            <a:fillRect/>
          </a:stretch>
        </p:blipFill>
        <p:spPr bwMode="auto">
          <a:xfrm>
            <a:off x="431371" y="404664"/>
            <a:ext cx="10965331"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tr-TR" dirty="0" smtClean="0">
                <a:solidFill>
                  <a:srgbClr val="FF0000"/>
                </a:solidFill>
              </a:rPr>
              <a:t>Ahlâk ve etik ?</a:t>
            </a:r>
          </a:p>
        </p:txBody>
      </p:sp>
      <p:sp>
        <p:nvSpPr>
          <p:cNvPr id="6147" name="Rectangle 3"/>
          <p:cNvSpPr>
            <a:spLocks noGrp="1" noChangeArrowheads="1"/>
          </p:cNvSpPr>
          <p:nvPr>
            <p:ph type="body" idx="1"/>
          </p:nvPr>
        </p:nvSpPr>
        <p:spPr>
          <a:xfrm>
            <a:off x="719403" y="1484784"/>
            <a:ext cx="9846997" cy="5184576"/>
          </a:xfrm>
        </p:spPr>
        <p:txBody>
          <a:bodyPr>
            <a:normAutofit lnSpcReduction="10000"/>
          </a:bodyPr>
          <a:lstStyle/>
          <a:p>
            <a:pPr algn="ctr" eaLnBrk="1" hangingPunct="1">
              <a:lnSpc>
                <a:spcPct val="80000"/>
              </a:lnSpc>
            </a:pPr>
            <a:r>
              <a:rPr lang="tr-TR" sz="2000" dirty="0" smtClean="0"/>
              <a:t> </a:t>
            </a:r>
            <a:r>
              <a:rPr lang="tr-TR" dirty="0" smtClean="0"/>
              <a:t>600 kişilik bir köyün sağlık sorumlusu sizsiniz. Her şeyden sizden soruluyor ve sağlık konusunda tüm kararlar size ait! Bu köye öldürücü bir hastalık bulaşıyor ve sadece 2 plan mevcut: A planı ve B planı..</a:t>
            </a:r>
            <a:br>
              <a:rPr lang="tr-TR" dirty="0" smtClean="0"/>
            </a:br>
            <a:r>
              <a:rPr lang="tr-TR" dirty="0" smtClean="0"/>
              <a:t/>
            </a:r>
            <a:br>
              <a:rPr lang="tr-TR" dirty="0" smtClean="0"/>
            </a:br>
            <a:r>
              <a:rPr lang="tr-TR" dirty="0" smtClean="0">
                <a:solidFill>
                  <a:srgbClr val="FF0000"/>
                </a:solidFill>
              </a:rPr>
              <a:t>A Planı : </a:t>
            </a:r>
            <a:r>
              <a:rPr lang="tr-TR" dirty="0" smtClean="0"/>
              <a:t>Eğer bu planı uygularsanız rastgele seçtiğiniz 200 kişi kesin yaşayacak, geri kalan 400 kişi kesin ölecek..</a:t>
            </a:r>
            <a:br>
              <a:rPr lang="tr-TR" dirty="0" smtClean="0"/>
            </a:br>
            <a:r>
              <a:rPr lang="tr-TR" dirty="0" smtClean="0"/>
              <a:t/>
            </a:r>
            <a:br>
              <a:rPr lang="tr-TR" dirty="0" smtClean="0"/>
            </a:br>
            <a:r>
              <a:rPr lang="tr-TR" dirty="0" smtClean="0">
                <a:solidFill>
                  <a:srgbClr val="FF0000"/>
                </a:solidFill>
              </a:rPr>
              <a:t>B Planı : </a:t>
            </a:r>
            <a:r>
              <a:rPr lang="tr-TR" dirty="0" smtClean="0"/>
              <a:t>Eğer bu planı uygularsanız %33,333333..... olasılıkla herkes yaşayacak, %66,666666..... olasılıkla da herkes ölecek</a:t>
            </a:r>
            <a:br>
              <a:rPr lang="tr-TR" dirty="0" smtClean="0"/>
            </a:br>
            <a:r>
              <a:rPr lang="tr-TR" dirty="0" smtClean="0"/>
              <a:t/>
            </a:r>
            <a:br>
              <a:rPr lang="tr-TR" dirty="0" smtClean="0"/>
            </a:br>
            <a:r>
              <a:rPr lang="tr-TR" b="1" dirty="0" smtClean="0"/>
              <a:t>Bu iki planın da matematiksel beklentisi birbirine eşit olduğuna göre siz hangi planı seçerdiniz?</a:t>
            </a:r>
            <a:br>
              <a:rPr lang="tr-TR" b="1" dirty="0" smtClean="0"/>
            </a:br>
            <a:r>
              <a:rPr lang="tr-TR" dirty="0" smtClean="0"/>
              <a:t/>
            </a:r>
            <a:br>
              <a:rPr lang="tr-TR" dirty="0" smtClean="0"/>
            </a:br>
            <a:r>
              <a:rPr lang="tr-TR" sz="2000" dirty="0" smtClean="0"/>
              <a:t/>
            </a:r>
            <a:br>
              <a:rPr lang="tr-TR" sz="2000" dirty="0" smtClean="0"/>
            </a:br>
            <a:endParaRPr lang="tr-TR"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tr-TR" smtClean="0"/>
          </a:p>
        </p:txBody>
      </p:sp>
      <p:sp>
        <p:nvSpPr>
          <p:cNvPr id="7171" name="Rectangle 3"/>
          <p:cNvSpPr>
            <a:spLocks noGrp="1" noChangeArrowheads="1"/>
          </p:cNvSpPr>
          <p:nvPr>
            <p:ph type="body" idx="1"/>
          </p:nvPr>
        </p:nvSpPr>
        <p:spPr/>
        <p:txBody>
          <a:bodyPr/>
          <a:lstStyle/>
          <a:p>
            <a:pPr eaLnBrk="1" hangingPunct="1">
              <a:lnSpc>
                <a:spcPct val="90000"/>
              </a:lnSpc>
              <a:buFontTx/>
              <a:buNone/>
            </a:pPr>
            <a:r>
              <a:rPr lang="tr-TR" sz="2400" dirty="0" smtClean="0"/>
              <a:t>    X rastlantı değişkeni uygulanan plan sonunda yaşayacak kişi sayısını göstermek üzere;</a:t>
            </a:r>
            <a:br>
              <a:rPr lang="tr-TR" sz="2400" dirty="0" smtClean="0"/>
            </a:br>
            <a:r>
              <a:rPr lang="tr-TR" sz="2400" dirty="0" smtClean="0"/>
              <a:t/>
            </a:r>
            <a:br>
              <a:rPr lang="tr-TR" sz="2400" dirty="0" smtClean="0"/>
            </a:br>
            <a:r>
              <a:rPr lang="tr-TR" sz="2400" dirty="0" smtClean="0"/>
              <a:t>A planının </a:t>
            </a:r>
            <a:r>
              <a:rPr lang="tr-TR" sz="2400" dirty="0" err="1" smtClean="0"/>
              <a:t>varyansı</a:t>
            </a:r>
            <a:r>
              <a:rPr lang="tr-TR" sz="2400" dirty="0" smtClean="0"/>
              <a:t> (Riski) : V(x) = E(x^2) - [E(x)]^2 = 40000-40000=0</a:t>
            </a:r>
            <a:br>
              <a:rPr lang="tr-TR" sz="2400" dirty="0" smtClean="0"/>
            </a:br>
            <a:r>
              <a:rPr lang="tr-TR" sz="2400" dirty="0" smtClean="0"/>
              <a:t>B planının </a:t>
            </a:r>
            <a:r>
              <a:rPr lang="tr-TR" sz="2400" dirty="0" err="1" smtClean="0"/>
              <a:t>varyansı</a:t>
            </a:r>
            <a:r>
              <a:rPr lang="tr-TR" sz="2400" dirty="0" smtClean="0"/>
              <a:t> (Riski) : V(x) = 119880 - 39920,04 = 79959,96</a:t>
            </a:r>
            <a:br>
              <a:rPr lang="tr-TR" sz="2400" dirty="0" smtClean="0"/>
            </a:br>
            <a:r>
              <a:rPr lang="tr-TR" sz="2400" dirty="0" smtClean="0"/>
              <a:t/>
            </a:r>
            <a:br>
              <a:rPr lang="tr-TR" sz="2400" dirty="0" smtClean="0"/>
            </a:br>
            <a:r>
              <a:rPr lang="tr-TR" sz="2400" dirty="0" smtClean="0">
                <a:solidFill>
                  <a:srgbClr val="FF0000"/>
                </a:solidFill>
              </a:rPr>
              <a:t>İstatistik bilimine göre, riski az olan olaylar </a:t>
            </a:r>
            <a:r>
              <a:rPr lang="tr-TR" dirty="0" smtClean="0">
                <a:solidFill>
                  <a:srgbClr val="FF0000"/>
                </a:solidFill>
              </a:rPr>
              <a:t>(A planı) </a:t>
            </a:r>
            <a:r>
              <a:rPr lang="tr-TR" sz="2400" dirty="0" smtClean="0">
                <a:solidFill>
                  <a:srgbClr val="FF0000"/>
                </a:solidFill>
              </a:rPr>
              <a:t>tercih edilmelidir. </a:t>
            </a:r>
          </a:p>
          <a:p>
            <a:pPr algn="just" eaLnBrk="1" hangingPunct="1">
              <a:lnSpc>
                <a:spcPct val="90000"/>
              </a:lnSpc>
              <a:buFontTx/>
              <a:buNone/>
            </a:pPr>
            <a:r>
              <a:rPr lang="tr-TR" dirty="0" smtClean="0">
                <a:solidFill>
                  <a:srgbClr val="FF0000"/>
                </a:solidFill>
              </a:rPr>
              <a:t>	</a:t>
            </a:r>
            <a:r>
              <a:rPr lang="tr-TR" sz="2400" b="1" dirty="0" smtClean="0">
                <a:solidFill>
                  <a:srgbClr val="00B0F0"/>
                </a:solidFill>
              </a:rPr>
              <a:t>Fakat etik açıdan bakarsak, bu olayda A planında 200 kişiyi nasıl seçeceğiz?, diğerlerinin ölümüne nasıl göz yumacağız????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pPr eaLnBrk="1" hangingPunct="1"/>
            <a:r>
              <a:rPr lang="tr-TR" smtClean="0"/>
              <a:t>Konfüçyüs’den… </a:t>
            </a:r>
          </a:p>
        </p:txBody>
      </p:sp>
      <p:sp>
        <p:nvSpPr>
          <p:cNvPr id="5123" name="Rectangle 3"/>
          <p:cNvSpPr>
            <a:spLocks noGrp="1" noChangeArrowheads="1"/>
          </p:cNvSpPr>
          <p:nvPr>
            <p:ph type="body" idx="1"/>
          </p:nvPr>
        </p:nvSpPr>
        <p:spPr>
          <a:xfrm>
            <a:off x="239349" y="1772817"/>
            <a:ext cx="11700768" cy="4359697"/>
          </a:xfrm>
          <a:ln>
            <a:solidFill>
              <a:srgbClr val="FF3300"/>
            </a:solidFill>
          </a:ln>
        </p:spPr>
        <p:txBody>
          <a:bodyPr/>
          <a:lstStyle/>
          <a:p>
            <a:pPr eaLnBrk="1" hangingPunct="1">
              <a:buNone/>
            </a:pPr>
            <a:r>
              <a:rPr lang="tr-TR" sz="2800" dirty="0" smtClean="0">
                <a:latin typeface="ArialMT" charset="0"/>
              </a:rPr>
              <a:t>		“</a:t>
            </a:r>
            <a:r>
              <a:rPr lang="tr-TR" sz="2800" dirty="0" smtClean="0"/>
              <a:t>İnsanları </a:t>
            </a:r>
            <a:r>
              <a:rPr lang="tr-TR" sz="2800" b="1" dirty="0" smtClean="0">
                <a:solidFill>
                  <a:srgbClr val="FF0000"/>
                </a:solidFill>
              </a:rPr>
              <a:t>yasa</a:t>
            </a:r>
            <a:r>
              <a:rPr lang="tr-TR" sz="2800" dirty="0" smtClean="0"/>
              <a:t> ve </a:t>
            </a:r>
            <a:r>
              <a:rPr lang="tr-TR" sz="2800" b="1" dirty="0" smtClean="0">
                <a:solidFill>
                  <a:srgbClr val="FF0000"/>
                </a:solidFill>
              </a:rPr>
              <a:t>ceza</a:t>
            </a:r>
            <a:r>
              <a:rPr lang="tr-TR" sz="2800" dirty="0" smtClean="0"/>
              <a:t> ile yönetirseniz, onlar bir daha yanlış yapmayacaklar, ancak şeref ve utanma duygularına da sahip olmayacaklardır. </a:t>
            </a:r>
          </a:p>
          <a:p>
            <a:pPr eaLnBrk="1" hangingPunct="1">
              <a:buFont typeface="Wingdings" pitchFamily="2" charset="2"/>
              <a:buNone/>
            </a:pPr>
            <a:r>
              <a:rPr lang="tr-TR" sz="2800" dirty="0" smtClean="0"/>
              <a:t>   	Ancak, insanları </a:t>
            </a:r>
            <a:r>
              <a:rPr lang="tr-TR" sz="2800" b="1" dirty="0" smtClean="0">
                <a:solidFill>
                  <a:srgbClr val="FF0000"/>
                </a:solidFill>
              </a:rPr>
              <a:t>erdemle</a:t>
            </a:r>
            <a:r>
              <a:rPr lang="tr-TR" sz="2800" dirty="0" smtClean="0"/>
              <a:t> ve </a:t>
            </a:r>
            <a:r>
              <a:rPr lang="tr-TR" sz="2800" b="1" dirty="0" smtClean="0">
                <a:solidFill>
                  <a:srgbClr val="FF0000"/>
                </a:solidFill>
              </a:rPr>
              <a:t>ahl</a:t>
            </a:r>
            <a:r>
              <a:rPr lang="tr-TR" sz="2800" b="1" dirty="0" smtClean="0">
                <a:solidFill>
                  <a:srgbClr val="FF0000"/>
                </a:solidFill>
                <a:cs typeface="Tahoma" pitchFamily="34" charset="0"/>
              </a:rPr>
              <a:t>â</a:t>
            </a:r>
            <a:r>
              <a:rPr lang="tr-TR" sz="2800" b="1" dirty="0" smtClean="0">
                <a:solidFill>
                  <a:srgbClr val="FF0000"/>
                </a:solidFill>
              </a:rPr>
              <a:t>k kuralları ile</a:t>
            </a:r>
            <a:r>
              <a:rPr lang="tr-TR" sz="2800" dirty="0" smtClean="0"/>
              <a:t> yönetirseniz, o zaman onlar hem şeref ve utanma duygusuna sahip olacaklar, hem de doğruyu yapmaya çalışacaklardır.”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0000"/>
                </a:solidFill>
              </a:rPr>
              <a:t>AHLAK</a:t>
            </a:r>
            <a:endParaRPr lang="tr-TR" b="1" dirty="0">
              <a:solidFill>
                <a:srgbClr val="FF0000"/>
              </a:solidFill>
            </a:endParaRPr>
          </a:p>
        </p:txBody>
      </p:sp>
      <p:sp>
        <p:nvSpPr>
          <p:cNvPr id="3" name="2 İçerik Yer Tutucusu"/>
          <p:cNvSpPr>
            <a:spLocks noGrp="1"/>
          </p:cNvSpPr>
          <p:nvPr>
            <p:ph sz="quarter" idx="1"/>
          </p:nvPr>
        </p:nvSpPr>
        <p:spPr>
          <a:xfrm>
            <a:off x="815414" y="1556792"/>
            <a:ext cx="10436853" cy="4873752"/>
          </a:xfrm>
        </p:spPr>
        <p:txBody>
          <a:bodyPr>
            <a:normAutofit/>
          </a:bodyPr>
          <a:lstStyle/>
          <a:p>
            <a:pPr algn="just"/>
            <a:r>
              <a:rPr lang="tr-TR" dirty="0" smtClean="0"/>
              <a:t>Ahlak Arapça </a:t>
            </a:r>
            <a:r>
              <a:rPr lang="tr-TR" dirty="0" err="1" smtClean="0"/>
              <a:t>hulk</a:t>
            </a:r>
            <a:r>
              <a:rPr lang="tr-TR" dirty="0" smtClean="0"/>
              <a:t> sözcüğünün çoğuludur.Huy,adet,alışkanlık, insanın ruhsal-zihinsel-manevi halleri anlamındadır.</a:t>
            </a:r>
            <a:r>
              <a:rPr lang="tr-TR" dirty="0" err="1" smtClean="0"/>
              <a:t>İngilizce’de</a:t>
            </a:r>
            <a:r>
              <a:rPr lang="tr-TR" dirty="0" smtClean="0"/>
              <a:t> moral, </a:t>
            </a:r>
            <a:r>
              <a:rPr lang="tr-TR" dirty="0" err="1" smtClean="0"/>
              <a:t>morality</a:t>
            </a:r>
            <a:r>
              <a:rPr lang="tr-TR" dirty="0" smtClean="0"/>
              <a:t> ahlak anlamında kullanılır, adet, alışkanlık, karakter anlamlarına gelir. </a:t>
            </a:r>
          </a:p>
          <a:p>
            <a:r>
              <a:rPr lang="tr-TR" dirty="0" smtClean="0"/>
              <a:t>Ahlak: “Bir toplum içinde kişilerin benimsedikleri, uymak zorunda bulundukları davranış biçimleri ve kuralları.’’ Tanımlanmış“İyi nitelikler, güzel huylar.’’ olarak tanımlanabilir. </a:t>
            </a:r>
          </a:p>
          <a:p>
            <a:r>
              <a:rPr lang="tr-TR" dirty="0" smtClean="0"/>
              <a:t> Ahlak yöreseldir,toplumdan topluma değişebilir</a:t>
            </a:r>
          </a:p>
          <a:p>
            <a:endParaRPr lang="tr-TR" dirty="0" smtClean="0"/>
          </a:p>
          <a:p>
            <a:pPr algn="just">
              <a:buNone/>
            </a:pPr>
            <a:r>
              <a:rPr lang="tr-TR" sz="1500" dirty="0" smtClean="0"/>
              <a:t>Kansu E. (1994). Bilimsel Yanıltma ve Önlenmesi. Dünya'da ve Türkiye'de Bilim, Etik ve Üniversite. Ankara,Türkiye Bilimler Akademisi ‘’TÜBA’’ :71-75 71</a:t>
            </a:r>
            <a:endParaRPr lang="tr-TR" sz="1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Bilimsel yöntemin </a:t>
            </a:r>
            <a:r>
              <a:rPr lang="tr-TR" sz="3600" b="1" dirty="0" smtClean="0"/>
              <a:t>basamakları</a:t>
            </a:r>
            <a:r>
              <a:rPr lang="tr-TR" sz="3600" dirty="0" smtClean="0"/>
              <a:t>- </a:t>
            </a:r>
            <a:r>
              <a:rPr lang="tr-TR" sz="2800" dirty="0" smtClean="0"/>
              <a:t>devam</a:t>
            </a:r>
            <a:endParaRPr lang="tr-TR" sz="2800" dirty="0"/>
          </a:p>
        </p:txBody>
      </p:sp>
      <p:sp>
        <p:nvSpPr>
          <p:cNvPr id="3" name="İçerik Yer Tutucusu 2"/>
          <p:cNvSpPr>
            <a:spLocks noGrp="1"/>
          </p:cNvSpPr>
          <p:nvPr>
            <p:ph idx="1"/>
          </p:nvPr>
        </p:nvSpPr>
        <p:spPr/>
        <p:txBody>
          <a:bodyPr>
            <a:noAutofit/>
          </a:bodyPr>
          <a:lstStyle/>
          <a:p>
            <a:pPr marL="0" indent="0">
              <a:lnSpc>
                <a:spcPct val="150000"/>
              </a:lnSpc>
              <a:buNone/>
            </a:pPr>
            <a:r>
              <a:rPr lang="tr-TR" sz="3000" dirty="0" smtClean="0"/>
              <a:t>4. Gözlenebilir sınayıcıların belirlenmesi; hipotezler (</a:t>
            </a:r>
            <a:r>
              <a:rPr lang="tr-TR" sz="3000" dirty="0" err="1" smtClean="0"/>
              <a:t>denenceler</a:t>
            </a:r>
            <a:r>
              <a:rPr lang="tr-TR" sz="3000" dirty="0" smtClean="0"/>
              <a:t>) veya sorular olarak ifade edilmesi</a:t>
            </a:r>
            <a:endParaRPr lang="tr-TR" sz="3000" dirty="0"/>
          </a:p>
          <a:p>
            <a:pPr marL="0" indent="0">
              <a:lnSpc>
                <a:spcPct val="150000"/>
              </a:lnSpc>
              <a:buNone/>
            </a:pPr>
            <a:r>
              <a:rPr lang="tr-TR" sz="3000" dirty="0" smtClean="0"/>
              <a:t>5. Deneme ve değerlendirmelerin yapılması – Hipotezlerin test edilmesi</a:t>
            </a:r>
          </a:p>
          <a:p>
            <a:pPr marL="0" indent="0">
              <a:lnSpc>
                <a:spcPct val="150000"/>
              </a:lnSpc>
              <a:buNone/>
            </a:pPr>
            <a:r>
              <a:rPr lang="tr-TR" sz="3000" dirty="0" smtClean="0"/>
              <a:t>6. </a:t>
            </a:r>
            <a:r>
              <a:rPr lang="tr-TR" sz="3000" dirty="0" err="1" smtClean="0"/>
              <a:t>Raporlaştırmadır</a:t>
            </a:r>
            <a:r>
              <a:rPr lang="tr-TR" sz="3000" dirty="0"/>
              <a:t> </a:t>
            </a:r>
            <a:r>
              <a:rPr lang="tr-TR" sz="3200" dirty="0"/>
              <a:t>(</a:t>
            </a:r>
            <a:r>
              <a:rPr lang="tr-TR" sz="3200" dirty="0" err="1"/>
              <a:t>Karasar</a:t>
            </a:r>
            <a:r>
              <a:rPr lang="tr-TR" sz="3200" dirty="0"/>
              <a:t>, 2005</a:t>
            </a:r>
            <a:r>
              <a:rPr lang="tr-TR" sz="3200" dirty="0" smtClean="0"/>
              <a:t>).</a:t>
            </a:r>
            <a:endParaRPr lang="tr-TR" sz="3000" dirty="0"/>
          </a:p>
        </p:txBody>
      </p:sp>
    </p:spTree>
    <p:extLst>
      <p:ext uri="{BB962C8B-B14F-4D97-AF65-F5344CB8AC3E}">
        <p14:creationId xmlns:p14="http://schemas.microsoft.com/office/powerpoint/2010/main" xmlns="" val="4057064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ETİK</a:t>
            </a:r>
            <a:endParaRPr lang="tr-TR" dirty="0">
              <a:solidFill>
                <a:srgbClr val="FF0000"/>
              </a:solidFill>
            </a:endParaRPr>
          </a:p>
        </p:txBody>
      </p:sp>
      <p:sp>
        <p:nvSpPr>
          <p:cNvPr id="3" name="2 İçerik Yer Tutucusu"/>
          <p:cNvSpPr>
            <a:spLocks noGrp="1"/>
          </p:cNvSpPr>
          <p:nvPr>
            <p:ph sz="quarter" idx="1"/>
          </p:nvPr>
        </p:nvSpPr>
        <p:spPr>
          <a:xfrm>
            <a:off x="815413" y="1700808"/>
            <a:ext cx="9750987" cy="4773144"/>
          </a:xfrm>
        </p:spPr>
        <p:txBody>
          <a:bodyPr/>
          <a:lstStyle/>
          <a:p>
            <a:r>
              <a:rPr lang="tr-TR" dirty="0" smtClean="0"/>
              <a:t>Etik kelimesi köken olarak Eski Yunan'a kadar gider.Yunanca “</a:t>
            </a:r>
            <a:r>
              <a:rPr lang="tr-TR" dirty="0" err="1" smtClean="0"/>
              <a:t>Ethos</a:t>
            </a:r>
            <a:r>
              <a:rPr lang="tr-TR" dirty="0" smtClean="0"/>
              <a:t>”,iyi,güzel anlamındadır</a:t>
            </a:r>
          </a:p>
          <a:p>
            <a:r>
              <a:rPr lang="tr-TR" dirty="0" err="1" smtClean="0"/>
              <a:t>Karakütük</a:t>
            </a:r>
            <a:r>
              <a:rPr lang="tr-TR" dirty="0" smtClean="0"/>
              <a:t> (2002), Aydın (2003) ve </a:t>
            </a:r>
            <a:r>
              <a:rPr lang="tr-TR" dirty="0" err="1" smtClean="0"/>
              <a:t>Aypay</a:t>
            </a:r>
            <a:r>
              <a:rPr lang="tr-TR" dirty="0" smtClean="0"/>
              <a:t> (2009) </a:t>
            </a:r>
            <a:r>
              <a:rPr lang="tr-TR" i="1" dirty="0" smtClean="0"/>
              <a:t>” etik  bir dizi kural ve ilke; ya da bir grup insan ya da toplumca kabul edilmiş davranış ve ahlaki ilkeler kümesi”</a:t>
            </a:r>
          </a:p>
          <a:p>
            <a:r>
              <a:rPr lang="tr-TR" dirty="0" err="1" smtClean="0"/>
              <a:t>Wallen</a:t>
            </a:r>
            <a:r>
              <a:rPr lang="tr-TR" dirty="0" smtClean="0"/>
              <a:t> ve </a:t>
            </a:r>
            <a:r>
              <a:rPr lang="tr-TR" dirty="0" err="1" smtClean="0"/>
              <a:t>Frankel</a:t>
            </a:r>
            <a:r>
              <a:rPr lang="tr-TR" dirty="0" smtClean="0"/>
              <a:t> (1994) </a:t>
            </a:r>
            <a:r>
              <a:rPr lang="tr-TR" i="1" dirty="0" smtClean="0"/>
              <a:t>“etik, yanlış ve doğru konusudur”</a:t>
            </a:r>
          </a:p>
          <a:p>
            <a:endParaRPr lang="tr-TR"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solidFill>
                  <a:srgbClr val="002060"/>
                </a:solidFill>
              </a:rPr>
              <a:t>ETİK</a:t>
            </a:r>
            <a:r>
              <a:rPr lang="tr-TR" dirty="0" smtClean="0"/>
              <a:t/>
            </a:r>
            <a:br>
              <a:rPr lang="tr-TR" dirty="0" smtClean="0"/>
            </a:br>
            <a:r>
              <a:rPr lang="tr-TR" dirty="0" smtClean="0"/>
              <a:t>  </a:t>
            </a:r>
            <a:r>
              <a:rPr lang="tr-TR" dirty="0" smtClean="0">
                <a:solidFill>
                  <a:srgbClr val="FF0000"/>
                </a:solidFill>
              </a:rPr>
              <a:t>“İyi” – “Kötü”</a:t>
            </a:r>
            <a:endParaRPr lang="tr-TR" dirty="0">
              <a:solidFill>
                <a:srgbClr val="FF0000"/>
              </a:solidFill>
            </a:endParaRPr>
          </a:p>
        </p:txBody>
      </p:sp>
      <p:sp>
        <p:nvSpPr>
          <p:cNvPr id="3" name="2 İçerik Yer Tutucusu"/>
          <p:cNvSpPr>
            <a:spLocks noGrp="1"/>
          </p:cNvSpPr>
          <p:nvPr>
            <p:ph sz="quarter" idx="1"/>
          </p:nvPr>
        </p:nvSpPr>
        <p:spPr>
          <a:xfrm>
            <a:off x="1967541" y="2492896"/>
            <a:ext cx="8598859" cy="3981056"/>
          </a:xfrm>
        </p:spPr>
        <p:txBody>
          <a:bodyPr/>
          <a:lstStyle/>
          <a:p>
            <a:r>
              <a:rPr lang="tr-TR" dirty="0" smtClean="0">
                <a:effectLst>
                  <a:outerShdw blurRad="38100" dist="38100" dir="2700000" algn="tl">
                    <a:srgbClr val="000000">
                      <a:alpha val="43137"/>
                    </a:srgbClr>
                  </a:outerShdw>
                </a:effectLst>
              </a:rPr>
              <a:t>Ahlak:</a:t>
            </a:r>
            <a:r>
              <a:rPr lang="tr-TR" dirty="0" smtClean="0"/>
              <a:t>Toplumsal değerler </a:t>
            </a:r>
          </a:p>
          <a:p>
            <a:r>
              <a:rPr lang="tr-TR" dirty="0" smtClean="0">
                <a:effectLst>
                  <a:outerShdw blurRad="38100" dist="38100" dir="2700000" algn="tl">
                    <a:srgbClr val="000000">
                      <a:alpha val="43137"/>
                    </a:srgbClr>
                  </a:outerShdw>
                </a:effectLst>
              </a:rPr>
              <a:t>Felsefe:</a:t>
            </a:r>
            <a:r>
              <a:rPr lang="tr-TR" dirty="0" smtClean="0"/>
              <a:t>Düşünsel temeller </a:t>
            </a:r>
          </a:p>
          <a:p>
            <a:r>
              <a:rPr lang="tr-TR" dirty="0" smtClean="0">
                <a:effectLst>
                  <a:outerShdw blurRad="38100" dist="38100" dir="2700000" algn="tl">
                    <a:srgbClr val="000000">
                      <a:alpha val="43137"/>
                    </a:srgbClr>
                  </a:outerShdw>
                </a:effectLst>
              </a:rPr>
              <a:t>Hukuk:</a:t>
            </a:r>
            <a:r>
              <a:rPr lang="tr-TR" dirty="0" smtClean="0"/>
              <a:t>Toplumsal kurallar </a:t>
            </a:r>
          </a:p>
          <a:p>
            <a:r>
              <a:rPr lang="tr-TR" dirty="0" smtClean="0">
                <a:effectLst>
                  <a:outerShdw blurRad="38100" dist="38100" dir="2700000" algn="tl">
                    <a:srgbClr val="000000">
                      <a:alpha val="43137"/>
                    </a:srgbClr>
                  </a:outerShdw>
                </a:effectLst>
              </a:rPr>
              <a:t>Etik:</a:t>
            </a:r>
            <a:r>
              <a:rPr lang="tr-TR" dirty="0" smtClean="0"/>
              <a:t>Evrensel değerler </a:t>
            </a:r>
          </a:p>
          <a:p>
            <a:r>
              <a:rPr lang="tr-TR" dirty="0" smtClean="0">
                <a:effectLst>
                  <a:outerShdw blurRad="38100" dist="38100" dir="2700000" algn="tl">
                    <a:srgbClr val="000000">
                      <a:alpha val="43137"/>
                    </a:srgbClr>
                  </a:outerShdw>
                </a:effectLst>
              </a:rPr>
              <a:t>Deontoloji:</a:t>
            </a:r>
            <a:r>
              <a:rPr lang="tr-TR" dirty="0" smtClean="0"/>
              <a:t>Meslek kuralları </a:t>
            </a:r>
          </a:p>
          <a:p>
            <a:endParaRPr lang="tr-TR" dirty="0"/>
          </a:p>
        </p:txBody>
      </p:sp>
      <p:pic>
        <p:nvPicPr>
          <p:cNvPr id="3076" name="Picture 4"/>
          <p:cNvPicPr>
            <a:picLocks noChangeAspect="1" noChangeArrowheads="1"/>
          </p:cNvPicPr>
          <p:nvPr/>
        </p:nvPicPr>
        <p:blipFill>
          <a:blip r:embed="rId2" cstate="print"/>
          <a:srcRect/>
          <a:stretch>
            <a:fillRect/>
          </a:stretch>
        </p:blipFill>
        <p:spPr bwMode="auto">
          <a:xfrm>
            <a:off x="8112224" y="332656"/>
            <a:ext cx="3067811" cy="1897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b="1" dirty="0" smtClean="0"/>
              <a:t>AHLAK VE ETİK FARKLARI </a:t>
            </a:r>
            <a:endParaRPr lang="tr-TR" sz="2400"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007435" y="1700809"/>
            <a:ext cx="9956800" cy="46819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911424" y="1628800"/>
            <a:ext cx="9654976" cy="4845152"/>
          </a:xfrm>
        </p:spPr>
        <p:txBody>
          <a:bodyPr/>
          <a:lstStyle/>
          <a:p>
            <a:r>
              <a:rPr lang="tr-TR" dirty="0" err="1" smtClean="0"/>
              <a:t>Buhholz</a:t>
            </a:r>
            <a:r>
              <a:rPr lang="tr-TR" dirty="0" smtClean="0"/>
              <a:t> ve </a:t>
            </a:r>
            <a:r>
              <a:rPr lang="tr-TR" dirty="0" err="1" smtClean="0"/>
              <a:t>Rosenthal</a:t>
            </a:r>
            <a:r>
              <a:rPr lang="tr-TR" dirty="0" smtClean="0"/>
              <a:t>’ a (1998: 3) göre etik konusunda yapılan çalışmaları dört kategoride toplamak mümkündür.</a:t>
            </a:r>
          </a:p>
          <a:p>
            <a:pPr lvl="1">
              <a:buFont typeface="Wingdings" pitchFamily="2" charset="2"/>
              <a:buChar char="Ø"/>
            </a:pPr>
            <a:r>
              <a:rPr lang="tr-TR" dirty="0" smtClean="0"/>
              <a:t> </a:t>
            </a:r>
            <a:r>
              <a:rPr lang="tr-TR" b="1" i="1" dirty="0" smtClean="0"/>
              <a:t>Tanımlayıcı Etik</a:t>
            </a:r>
          </a:p>
          <a:p>
            <a:pPr lvl="1">
              <a:buFont typeface="Wingdings" pitchFamily="2" charset="2"/>
              <a:buChar char="Ø"/>
            </a:pPr>
            <a:r>
              <a:rPr lang="tr-TR" b="1" i="1" dirty="0" smtClean="0"/>
              <a:t>Normatif ( Kuralsal ) Etik</a:t>
            </a:r>
            <a:endParaRPr lang="tr-TR" b="1" dirty="0" smtClean="0"/>
          </a:p>
          <a:p>
            <a:pPr lvl="1">
              <a:buFont typeface="Wingdings" pitchFamily="2" charset="2"/>
              <a:buChar char="Ø"/>
            </a:pPr>
            <a:r>
              <a:rPr lang="tr-TR" b="1" i="1" dirty="0" smtClean="0"/>
              <a:t>Meta Etik ( Kavramsal Etik )</a:t>
            </a:r>
            <a:r>
              <a:rPr lang="tr-TR" dirty="0" smtClean="0"/>
              <a:t> </a:t>
            </a:r>
          </a:p>
          <a:p>
            <a:pPr lvl="1">
              <a:buFont typeface="Wingdings" pitchFamily="2" charset="2"/>
              <a:buChar char="Ø"/>
            </a:pPr>
            <a:r>
              <a:rPr lang="tr-TR" b="1" i="1" dirty="0" smtClean="0"/>
              <a:t>Uygulamalı Etik </a:t>
            </a:r>
          </a:p>
          <a:p>
            <a:pPr lvl="1">
              <a:buNone/>
            </a:pPr>
            <a:endParaRPr lang="tr-TR" b="1" i="1" dirty="0" smtClean="0"/>
          </a:p>
          <a:p>
            <a:pPr lvl="1">
              <a:buNone/>
            </a:pPr>
            <a:endParaRPr lang="tr-TR" b="1" dirty="0" smtClean="0"/>
          </a:p>
          <a:p>
            <a:pPr>
              <a:buNone/>
            </a:pPr>
            <a:r>
              <a:rPr lang="tr-TR" dirty="0" smtClean="0"/>
              <a:t>  </a:t>
            </a:r>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Bilimsel Etik</a:t>
            </a:r>
            <a:endParaRPr lang="tr-TR" dirty="0"/>
          </a:p>
        </p:txBody>
      </p:sp>
      <p:sp>
        <p:nvSpPr>
          <p:cNvPr id="3" name="2 İçerik Yer Tutucusu"/>
          <p:cNvSpPr>
            <a:spLocks noGrp="1"/>
          </p:cNvSpPr>
          <p:nvPr>
            <p:ph idx="1"/>
          </p:nvPr>
        </p:nvSpPr>
        <p:spPr>
          <a:xfrm>
            <a:off x="1103445" y="1916832"/>
            <a:ext cx="9462955" cy="4557120"/>
          </a:xfrm>
        </p:spPr>
        <p:txBody>
          <a:bodyPr/>
          <a:lstStyle/>
          <a:p>
            <a:pPr algn="just"/>
            <a:r>
              <a:rPr lang="tr-TR" dirty="0" smtClean="0"/>
              <a:t>Bilimsel etik, araştırmacıların araştırma yaparken ve bulgularını yayınlarken; araştırma süreci boyunca uyması gereken kurallar bütünüdür (Gören, 2002)</a:t>
            </a:r>
          </a:p>
          <a:p>
            <a:r>
              <a:rPr lang="tr-TR" dirty="0" err="1" smtClean="0"/>
              <a:t>Ortaş</a:t>
            </a:r>
            <a:r>
              <a:rPr lang="tr-TR" dirty="0" smtClean="0"/>
              <a:t> (2006) , bilimsel etiği;</a:t>
            </a:r>
          </a:p>
          <a:p>
            <a:pPr lvl="3">
              <a:buFont typeface="Wingdings" pitchFamily="2" charset="2"/>
              <a:buChar char="ü"/>
            </a:pPr>
            <a:r>
              <a:rPr lang="tr-TR" dirty="0" smtClean="0"/>
              <a:t> </a:t>
            </a:r>
            <a:r>
              <a:rPr lang="tr-TR" b="1" i="1" dirty="0" smtClean="0"/>
              <a:t>Araştırmada Etik</a:t>
            </a:r>
          </a:p>
          <a:p>
            <a:pPr lvl="3">
              <a:buFont typeface="Wingdings" pitchFamily="2" charset="2"/>
              <a:buChar char="ü"/>
            </a:pPr>
            <a:r>
              <a:rPr lang="tr-TR" b="1" i="1" dirty="0" smtClean="0"/>
              <a:t>Eğitimde Etik</a:t>
            </a:r>
          </a:p>
          <a:p>
            <a:pPr lvl="3">
              <a:buFont typeface="Wingdings" pitchFamily="2" charset="2"/>
              <a:buChar char="ü"/>
            </a:pPr>
            <a:r>
              <a:rPr lang="tr-TR" b="1" i="1" dirty="0" smtClean="0"/>
              <a:t>Öğrenci ve İlişkilerde Etik </a:t>
            </a:r>
          </a:p>
          <a:p>
            <a:pPr lvl="3">
              <a:buFont typeface="Wingdings" pitchFamily="2" charset="2"/>
              <a:buChar char="ü"/>
            </a:pPr>
            <a:r>
              <a:rPr lang="tr-TR" b="1" i="1" dirty="0" smtClean="0"/>
              <a:t> Yönetimde Etik </a:t>
            </a:r>
          </a:p>
          <a:p>
            <a:pPr algn="just"/>
            <a:endParaRPr lang="tr-TR" dirty="0" smtClean="0"/>
          </a:p>
          <a:p>
            <a:pPr algn="just"/>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1424" y="188640"/>
            <a:ext cx="9956800" cy="1143000"/>
          </a:xfrm>
        </p:spPr>
        <p:txBody>
          <a:bodyPr>
            <a:normAutofit fontScale="90000"/>
          </a:bodyPr>
          <a:lstStyle/>
          <a:p>
            <a:r>
              <a:rPr lang="tr-TR" sz="1100" dirty="0" smtClean="0"/>
              <a:t/>
            </a:r>
            <a:br>
              <a:rPr lang="tr-TR" sz="1100" dirty="0" smtClean="0"/>
            </a:br>
            <a:r>
              <a:rPr lang="tr-TR" sz="2800" b="1" dirty="0" smtClean="0"/>
              <a:t>Araştırma Etiğinin tarihsel köşe taşları </a:t>
            </a:r>
            <a:r>
              <a:rPr lang="tr-TR" sz="1800" b="1" dirty="0"/>
              <a:t/>
            </a:r>
            <a:br>
              <a:rPr lang="tr-TR" sz="1800" b="1" dirty="0"/>
            </a:br>
            <a:endParaRPr lang="tr-TR"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719403" y="1268760"/>
            <a:ext cx="10721092"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p:cNvPicPr>
            <a:picLocks noGrp="1" noChangeAspect="1" noChangeArrowheads="1"/>
          </p:cNvPicPr>
          <p:nvPr>
            <p:ph sz="quarter" idx="1"/>
          </p:nvPr>
        </p:nvPicPr>
        <p:blipFill>
          <a:blip r:embed="rId2" cstate="print"/>
          <a:srcRect/>
          <a:stretch>
            <a:fillRect/>
          </a:stretch>
        </p:blipFill>
        <p:spPr bwMode="auto">
          <a:xfrm>
            <a:off x="719403" y="620689"/>
            <a:ext cx="9882212" cy="5593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ChangeArrowheads="1"/>
          </p:cNvSpPr>
          <p:nvPr/>
        </p:nvSpPr>
        <p:spPr bwMode="auto">
          <a:xfrm>
            <a:off x="719667" y="549276"/>
            <a:ext cx="10261600" cy="646331"/>
          </a:xfrm>
          <a:prstGeom prst="rect">
            <a:avLst/>
          </a:prstGeom>
          <a:noFill/>
          <a:ln w="9525">
            <a:noFill/>
            <a:miter lim="800000"/>
            <a:headEnd/>
            <a:tailEnd/>
          </a:ln>
          <a:effectLst/>
        </p:spPr>
        <p:txBody>
          <a:bodyPr>
            <a:spAutoFit/>
          </a:bodyPr>
          <a:lstStyle/>
          <a:p>
            <a:pPr eaLnBrk="0" hangingPunct="0"/>
            <a:r>
              <a:rPr lang="tr-TR" sz="3600" dirty="0">
                <a:solidFill>
                  <a:srgbClr val="FF9900"/>
                </a:solidFill>
                <a:effectLst>
                  <a:outerShdw blurRad="38100" dist="38100" dir="2700000" algn="tl">
                    <a:srgbClr val="000000"/>
                  </a:outerShdw>
                </a:effectLst>
                <a:latin typeface="+mj-lt"/>
              </a:rPr>
              <a:t>Etik bilinçlenmeye ihtiyacımız var çünkü;</a:t>
            </a:r>
            <a:endParaRPr lang="tr-TR" sz="3200" dirty="0">
              <a:solidFill>
                <a:srgbClr val="FF9900"/>
              </a:solidFill>
              <a:effectLst>
                <a:outerShdw blurRad="38100" dist="38100" dir="2700000" algn="tl">
                  <a:srgbClr val="000000"/>
                </a:outerShdw>
              </a:effectLst>
              <a:latin typeface="+mj-lt"/>
            </a:endParaRPr>
          </a:p>
        </p:txBody>
      </p:sp>
      <p:sp>
        <p:nvSpPr>
          <p:cNvPr id="116741" name="Rectangle 5"/>
          <p:cNvSpPr>
            <a:spLocks noChangeArrowheads="1"/>
          </p:cNvSpPr>
          <p:nvPr/>
        </p:nvSpPr>
        <p:spPr bwMode="auto">
          <a:xfrm>
            <a:off x="1007435" y="1988840"/>
            <a:ext cx="10676565" cy="4865984"/>
          </a:xfrm>
          <a:prstGeom prst="rect">
            <a:avLst/>
          </a:prstGeom>
          <a:noFill/>
          <a:ln w="9525">
            <a:noFill/>
            <a:miter lim="800000"/>
            <a:headEnd/>
            <a:tailEnd/>
          </a:ln>
        </p:spPr>
        <p:txBody>
          <a:bodyPr/>
          <a:lstStyle/>
          <a:p>
            <a:pPr marL="342900" indent="-342900">
              <a:spcBef>
                <a:spcPct val="20000"/>
              </a:spcBef>
              <a:buClr>
                <a:schemeClr val="hlink"/>
              </a:buClr>
              <a:buSzPct val="60000"/>
              <a:buFont typeface="Wingdings" pitchFamily="2" charset="2"/>
              <a:buNone/>
            </a:pPr>
            <a:r>
              <a:rPr lang="tr-TR" sz="2000" b="1" dirty="0">
                <a:solidFill>
                  <a:schemeClr val="tx2"/>
                </a:solidFill>
                <a:latin typeface="+mj-lt"/>
              </a:rPr>
              <a:t>21. yüzyılda 20. yüzyıl etiğiyle yaşamı sürdürmemiz mümkün değildir. </a:t>
            </a:r>
          </a:p>
          <a:p>
            <a:pPr marL="342900" indent="-342900" algn="l">
              <a:spcBef>
                <a:spcPct val="20000"/>
              </a:spcBef>
              <a:buClr>
                <a:schemeClr val="hlink"/>
              </a:buClr>
              <a:buSzPct val="60000"/>
              <a:buFont typeface="Wingdings" pitchFamily="2" charset="2"/>
              <a:buNone/>
            </a:pPr>
            <a:endParaRPr lang="tr-TR" sz="2000" b="1" dirty="0">
              <a:latin typeface="+mj-lt"/>
            </a:endParaRPr>
          </a:p>
          <a:p>
            <a:pPr marL="342900" indent="-342900" algn="l">
              <a:spcBef>
                <a:spcPct val="20000"/>
              </a:spcBef>
              <a:buClr>
                <a:schemeClr val="hlink"/>
              </a:buClr>
              <a:buSzPct val="60000"/>
              <a:buFont typeface="Wingdings" pitchFamily="2" charset="2"/>
              <a:buChar char="n"/>
            </a:pPr>
            <a:r>
              <a:rPr lang="tr-TR" sz="2000" b="1" dirty="0">
                <a:solidFill>
                  <a:schemeClr val="tx2"/>
                </a:solidFill>
                <a:latin typeface="+mj-lt"/>
              </a:rPr>
              <a:t>Modern teknolojinin büyük gücü global olarak her yere uzanmakta ve her buluş ve uygulaması yeni etik olguları beraberinde getirmektedir.* </a:t>
            </a:r>
          </a:p>
          <a:p>
            <a:pPr marL="342900" indent="-342900" algn="l">
              <a:spcBef>
                <a:spcPct val="20000"/>
              </a:spcBef>
              <a:buClr>
                <a:schemeClr val="hlink"/>
              </a:buClr>
              <a:buSzPct val="60000"/>
              <a:buFont typeface="Wingdings" pitchFamily="2" charset="2"/>
              <a:buChar char="n"/>
            </a:pPr>
            <a:endParaRPr lang="tr-TR" sz="2000" u="sng" dirty="0">
              <a:solidFill>
                <a:srgbClr val="FFFF66"/>
              </a:solidFill>
              <a:effectLst>
                <a:outerShdw blurRad="38100" dist="38100" dir="2700000" algn="tl">
                  <a:srgbClr val="000000"/>
                </a:outerShdw>
              </a:effectLst>
              <a:latin typeface="+mj-lt"/>
            </a:endParaRPr>
          </a:p>
          <a:p>
            <a:pPr marL="342900" indent="-342900" algn="l">
              <a:spcBef>
                <a:spcPct val="20000"/>
              </a:spcBef>
              <a:buClr>
                <a:schemeClr val="hlink"/>
              </a:buClr>
              <a:buSzPct val="60000"/>
              <a:buFont typeface="Wingdings" pitchFamily="2" charset="2"/>
              <a:buChar char=" "/>
            </a:pPr>
            <a:r>
              <a:rPr lang="tr-TR" sz="2000" u="sng" dirty="0">
                <a:effectLst>
                  <a:outerShdw blurRad="38100" dist="38100" dir="2700000" algn="tl">
                    <a:srgbClr val="000000"/>
                  </a:outerShdw>
                </a:effectLst>
                <a:latin typeface="+mj-lt"/>
              </a:rPr>
              <a:t>*http://</a:t>
            </a:r>
            <a:r>
              <a:rPr lang="tr-TR" sz="2000" u="sng" dirty="0" smtClean="0">
                <a:effectLst>
                  <a:outerShdw blurRad="38100" dist="38100" dir="2700000" algn="tl">
                    <a:srgbClr val="000000"/>
                  </a:outerShdw>
                </a:effectLst>
                <a:latin typeface="+mj-lt"/>
              </a:rPr>
              <a:t>www.</a:t>
            </a:r>
            <a:r>
              <a:rPr lang="tr-TR" sz="2000" u="sng" dirty="0" err="1" smtClean="0">
                <a:effectLst>
                  <a:outerShdw blurRad="38100" dist="38100" dir="2700000" algn="tl">
                    <a:srgbClr val="000000"/>
                  </a:outerShdw>
                </a:effectLst>
                <a:latin typeface="+mj-lt"/>
              </a:rPr>
              <a:t>globalethics</a:t>
            </a:r>
            <a:r>
              <a:rPr lang="tr-TR" sz="2000" u="sng" dirty="0" smtClean="0">
                <a:effectLst>
                  <a:outerShdw blurRad="38100" dist="38100" dir="2700000" algn="tl">
                    <a:srgbClr val="000000"/>
                  </a:outerShdw>
                </a:effectLst>
                <a:latin typeface="+mj-lt"/>
              </a:rPr>
              <a:t>.org</a:t>
            </a:r>
            <a:endParaRPr lang="tr-TR" sz="2000" u="sng" dirty="0">
              <a:effectLst>
                <a:outerShdw blurRad="38100" dist="38100" dir="2700000" algn="tl">
                  <a:srgbClr val="000000"/>
                </a:outerShdw>
              </a:effectLst>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ChangeArrowheads="1"/>
          </p:cNvSpPr>
          <p:nvPr/>
        </p:nvSpPr>
        <p:spPr bwMode="auto">
          <a:xfrm>
            <a:off x="719403" y="1412776"/>
            <a:ext cx="10846064" cy="3456384"/>
          </a:xfrm>
          <a:prstGeom prst="rect">
            <a:avLst/>
          </a:prstGeom>
          <a:noFill/>
          <a:ln w="9525">
            <a:noFill/>
            <a:miter lim="800000"/>
            <a:headEnd/>
            <a:tailEnd/>
          </a:ln>
        </p:spPr>
        <p:txBody>
          <a:bodyPr/>
          <a:lstStyle/>
          <a:p>
            <a:pPr marL="342900" indent="-342900" algn="just">
              <a:spcBef>
                <a:spcPct val="20000"/>
              </a:spcBef>
              <a:buClr>
                <a:schemeClr val="tx1"/>
              </a:buClr>
              <a:buSzPct val="60000"/>
              <a:buFontTx/>
              <a:buChar char=" "/>
            </a:pPr>
            <a:r>
              <a:rPr lang="tr-TR" sz="2400" dirty="0" smtClean="0">
                <a:latin typeface="+mj-lt"/>
              </a:rPr>
              <a:t>Belli ahlaki sorumluluklar konusunda, genel anlamda uzlaşmaya varmamış bir toplumda, hiçbir kanun kaosu önleyemedi.* </a:t>
            </a:r>
          </a:p>
          <a:p>
            <a:pPr marL="342900" indent="-342900" algn="just">
              <a:spcBef>
                <a:spcPct val="20000"/>
              </a:spcBef>
              <a:buClr>
                <a:schemeClr val="tx1"/>
              </a:buClr>
              <a:buSzPct val="60000"/>
              <a:buFontTx/>
              <a:buChar char=" "/>
            </a:pPr>
            <a:r>
              <a:rPr lang="tr-TR" sz="2400" dirty="0" smtClean="0"/>
              <a:t>Etikten soyutlanmış bilim, insanlığa hizmet edemez. </a:t>
            </a:r>
            <a:r>
              <a:rPr lang="tr-TR" sz="2400" b="1" dirty="0" smtClean="0">
                <a:solidFill>
                  <a:schemeClr val="tx2"/>
                </a:solidFill>
              </a:rPr>
              <a:t>* *</a:t>
            </a:r>
            <a:endParaRPr lang="tr-TR" sz="2400" dirty="0" smtClean="0"/>
          </a:p>
          <a:p>
            <a:pPr marL="342900" indent="-342900">
              <a:spcBef>
                <a:spcPct val="20000"/>
              </a:spcBef>
              <a:buClr>
                <a:schemeClr val="tx1"/>
              </a:buClr>
              <a:buSzPct val="60000"/>
              <a:buFontTx/>
              <a:buChar char=" "/>
            </a:pPr>
            <a:endParaRPr lang="tr-TR" sz="2000" b="1" dirty="0" smtClean="0">
              <a:solidFill>
                <a:schemeClr val="tx2"/>
              </a:solidFill>
              <a:latin typeface="+mj-lt"/>
            </a:endParaRPr>
          </a:p>
          <a:p>
            <a:pPr marL="342900" indent="-342900" algn="l">
              <a:lnSpc>
                <a:spcPct val="90000"/>
              </a:lnSpc>
              <a:spcBef>
                <a:spcPct val="20000"/>
              </a:spcBef>
              <a:buClr>
                <a:schemeClr val="tx1"/>
              </a:buClr>
              <a:buSzPct val="60000"/>
              <a:buFontTx/>
              <a:buChar char=" "/>
            </a:pPr>
            <a:endParaRPr lang="tr-TR" sz="2000" dirty="0" smtClean="0">
              <a:effectLst>
                <a:outerShdw blurRad="38100" dist="38100" dir="2700000" algn="tl">
                  <a:srgbClr val="000000"/>
                </a:outerShdw>
              </a:effectLst>
              <a:latin typeface="+mj-lt"/>
            </a:endParaRPr>
          </a:p>
          <a:p>
            <a:pPr marL="342900" indent="-342900" algn="l">
              <a:lnSpc>
                <a:spcPct val="90000"/>
              </a:lnSpc>
              <a:spcBef>
                <a:spcPct val="20000"/>
              </a:spcBef>
              <a:buClr>
                <a:schemeClr val="tx1"/>
              </a:buClr>
              <a:buSzPct val="60000"/>
            </a:pPr>
            <a:r>
              <a:rPr lang="en-AU" sz="2000" b="1" i="1" dirty="0" smtClean="0">
                <a:effectLst>
                  <a:outerShdw blurRad="38100" dist="38100" dir="2700000" algn="tl">
                    <a:srgbClr val="000000">
                      <a:alpha val="43137"/>
                    </a:srgbClr>
                  </a:outerShdw>
                </a:effectLst>
                <a:latin typeface="+mj-lt"/>
              </a:rPr>
              <a:t>* John W. Gardner</a:t>
            </a:r>
            <a:r>
              <a:rPr lang="tr-TR" sz="2000" b="1" i="1" dirty="0" smtClean="0">
                <a:effectLst>
                  <a:outerShdw blurRad="38100" dist="38100" dir="2700000" algn="tl">
                    <a:srgbClr val="000000">
                      <a:alpha val="43137"/>
                    </a:srgbClr>
                  </a:outerShdw>
                </a:effectLst>
                <a:latin typeface="+mj-lt"/>
              </a:rPr>
              <a:t>,</a:t>
            </a:r>
            <a:r>
              <a:rPr lang="en-AU" sz="2000" b="1" i="1" dirty="0" smtClean="0">
                <a:effectLst>
                  <a:outerShdw blurRad="38100" dist="38100" dir="2700000" algn="tl">
                    <a:srgbClr val="000000">
                      <a:alpha val="43137"/>
                    </a:srgbClr>
                  </a:outerShdw>
                </a:effectLst>
                <a:latin typeface="+mj-lt"/>
              </a:rPr>
              <a:t> AIEE Professional Ethics</a:t>
            </a:r>
            <a:r>
              <a:rPr lang="tr-TR" sz="2000" b="1" i="1" dirty="0" smtClean="0">
                <a:effectLst>
                  <a:outerShdw blurRad="38100" dist="38100" dir="2700000" algn="tl">
                    <a:srgbClr val="000000">
                      <a:alpha val="43137"/>
                    </a:srgbClr>
                  </a:outerShdw>
                </a:effectLst>
                <a:latin typeface="+mj-lt"/>
              </a:rPr>
              <a:t>, 2000</a:t>
            </a:r>
          </a:p>
          <a:p>
            <a:r>
              <a:rPr lang="tr-TR" sz="2000" b="1" i="1" dirty="0" smtClean="0">
                <a:effectLst>
                  <a:outerShdw blurRad="38100" dist="38100" dir="2700000" algn="tl">
                    <a:srgbClr val="000000">
                      <a:alpha val="43137"/>
                    </a:srgbClr>
                  </a:outerShdw>
                </a:effectLst>
              </a:rPr>
              <a:t> </a:t>
            </a:r>
            <a:r>
              <a:rPr lang="en-AU" sz="2000" b="1" i="1" dirty="0" smtClean="0">
                <a:effectLst>
                  <a:outerShdw blurRad="38100" dist="38100" dir="2700000" algn="tl">
                    <a:srgbClr val="000000">
                      <a:alpha val="43137"/>
                    </a:srgbClr>
                  </a:outerShdw>
                </a:effectLst>
              </a:rPr>
              <a:t>* * </a:t>
            </a:r>
            <a:r>
              <a:rPr lang="tr-TR" sz="2000" b="1" i="1" dirty="0" err="1" smtClean="0">
                <a:effectLst>
                  <a:outerShdw blurRad="38100" dist="38100" dir="2700000" algn="tl">
                    <a:srgbClr val="000000">
                      <a:alpha val="43137"/>
                    </a:srgbClr>
                  </a:outerShdw>
                </a:effectLst>
              </a:rPr>
              <a:t>Namal</a:t>
            </a:r>
            <a:r>
              <a:rPr lang="tr-TR" sz="2000" b="1" i="1" dirty="0" smtClean="0">
                <a:effectLst>
                  <a:outerShdw blurRad="38100" dist="38100" dir="2700000" algn="tl">
                    <a:srgbClr val="000000">
                      <a:alpha val="43137"/>
                    </a:srgbClr>
                  </a:outerShdw>
                </a:effectLst>
              </a:rPr>
              <a:t>, A.</a:t>
            </a:r>
          </a:p>
          <a:p>
            <a:r>
              <a:rPr lang="tr-TR" sz="2000" b="1" i="1" dirty="0" smtClean="0">
                <a:effectLst>
                  <a:outerShdw blurRad="38100" dist="38100" dir="2700000" algn="tl">
                    <a:srgbClr val="000000">
                      <a:alpha val="43137"/>
                    </a:srgbClr>
                  </a:outerShdw>
                </a:effectLst>
              </a:rPr>
              <a:t>Tıpta ve </a:t>
            </a:r>
            <a:r>
              <a:rPr lang="tr-TR" sz="2000" b="1" i="1" dirty="0" err="1" smtClean="0">
                <a:effectLst>
                  <a:outerShdw blurRad="38100" dist="38100" dir="2700000" algn="tl">
                    <a:srgbClr val="000000">
                      <a:alpha val="43137"/>
                    </a:srgbClr>
                  </a:outerShdw>
                </a:effectLst>
              </a:rPr>
              <a:t>BiyoteknolojideEtik</a:t>
            </a:r>
            <a:r>
              <a:rPr lang="tr-TR" sz="2000" b="1" i="1" dirty="0" smtClean="0">
                <a:effectLst>
                  <a:outerShdw blurRad="38100" dist="38100" dir="2700000" algn="tl">
                    <a:srgbClr val="000000">
                      <a:alpha val="43137"/>
                    </a:srgbClr>
                  </a:outerShdw>
                </a:effectLst>
              </a:rPr>
              <a:t> Kodlar, Birinci Dünya          Konferansı İzlenimleri, İstanbul, 1997, s19.</a:t>
            </a:r>
            <a:endParaRPr lang="tr-TR" sz="2000" b="1" dirty="0" smtClean="0">
              <a:effectLst>
                <a:outerShdw blurRad="38100" dist="38100" dir="2700000" algn="tl">
                  <a:srgbClr val="000000">
                    <a:alpha val="43137"/>
                  </a:srgbClr>
                </a:outerShdw>
              </a:effectLst>
            </a:endParaRPr>
          </a:p>
          <a:p>
            <a:pPr marL="342900" indent="-342900" algn="l">
              <a:lnSpc>
                <a:spcPct val="90000"/>
              </a:lnSpc>
              <a:spcBef>
                <a:spcPct val="20000"/>
              </a:spcBef>
              <a:buClr>
                <a:schemeClr val="tx1"/>
              </a:buClr>
              <a:buSzPct val="60000"/>
              <a:buFontTx/>
              <a:buChar char=" "/>
            </a:pPr>
            <a:endParaRPr lang="en-AU" sz="2000" i="1" dirty="0">
              <a:effectLst>
                <a:outerShdw blurRad="38100" dist="38100" dir="2700000" algn="tl">
                  <a:srgbClr val="000000"/>
                </a:outerShdw>
              </a:effectLst>
              <a:latin typeface="+mj-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1" algn="l" rtl="0">
              <a:spcBef>
                <a:spcPct val="0"/>
              </a:spcBef>
            </a:pPr>
            <a:r>
              <a:rPr lang="tr-TR" sz="2000" b="1" dirty="0" smtClean="0"/>
              <a:t>Bilimsel </a:t>
            </a:r>
            <a:r>
              <a:rPr lang="tr-TR" sz="2000" b="1" dirty="0"/>
              <a:t>Etiğin İlkeleri</a:t>
            </a:r>
            <a:br>
              <a:rPr lang="tr-TR" sz="2000" b="1" dirty="0"/>
            </a:br>
            <a:endParaRPr lang="tr-TR" sz="2000" dirty="0"/>
          </a:p>
        </p:txBody>
      </p:sp>
      <p:sp>
        <p:nvSpPr>
          <p:cNvPr id="3" name="2 İçerik Yer Tutucusu"/>
          <p:cNvSpPr>
            <a:spLocks noGrp="1"/>
          </p:cNvSpPr>
          <p:nvPr>
            <p:ph idx="1"/>
          </p:nvPr>
        </p:nvSpPr>
        <p:spPr/>
        <p:txBody>
          <a:bodyPr/>
          <a:lstStyle/>
          <a:p>
            <a:r>
              <a:rPr lang="tr-TR" dirty="0" err="1" smtClean="0"/>
              <a:t>TÜBA’nın</a:t>
            </a:r>
            <a:r>
              <a:rPr lang="tr-TR" dirty="0" smtClean="0"/>
              <a:t> 14 Aralık 2001 tarihinde yayınladığı Bilim Etiği Konusunda basın duyurusundaki temel etik ilkeler</a:t>
            </a:r>
          </a:p>
          <a:p>
            <a:pPr lvl="1">
              <a:buFont typeface="Wingdings" pitchFamily="2" charset="2"/>
              <a:buChar char="Ø"/>
            </a:pPr>
            <a:r>
              <a:rPr lang="tr-TR" dirty="0" smtClean="0"/>
              <a:t> </a:t>
            </a:r>
            <a:r>
              <a:rPr lang="tr-TR" b="1" i="1" dirty="0" smtClean="0"/>
              <a:t>Gerçeğe Uygunluk</a:t>
            </a:r>
          </a:p>
          <a:p>
            <a:pPr lvl="1">
              <a:buFont typeface="Wingdings" pitchFamily="2" charset="2"/>
              <a:buChar char="Ø"/>
            </a:pPr>
            <a:r>
              <a:rPr lang="tr-TR" dirty="0" smtClean="0"/>
              <a:t> </a:t>
            </a:r>
            <a:r>
              <a:rPr lang="tr-TR" b="1" i="1" dirty="0" smtClean="0"/>
              <a:t>Bilimsel Araştırmanın Zarar Vermemesi</a:t>
            </a:r>
          </a:p>
          <a:p>
            <a:pPr lvl="1">
              <a:buFont typeface="Wingdings" pitchFamily="2" charset="2"/>
              <a:buChar char="Ø"/>
            </a:pPr>
            <a:r>
              <a:rPr lang="tr-TR" b="1" i="1" dirty="0" smtClean="0"/>
              <a:t>Sorumluluk ve Haklar</a:t>
            </a:r>
          </a:p>
          <a:p>
            <a:pPr lvl="1">
              <a:buFont typeface="Wingdings" pitchFamily="2" charset="2"/>
              <a:buChar char="Ø"/>
            </a:pPr>
            <a:r>
              <a:rPr lang="tr-TR" b="1" i="1" dirty="0" smtClean="0"/>
              <a:t>Yazarlar</a:t>
            </a:r>
          </a:p>
          <a:p>
            <a:pPr lvl="1">
              <a:buFont typeface="Wingdings" pitchFamily="2" charset="2"/>
              <a:buChar char="Ø"/>
            </a:pPr>
            <a:r>
              <a:rPr lang="tr-TR" b="1" i="1" dirty="0" smtClean="0"/>
              <a:t>Kaynak Gösterme ve Alıntılar</a:t>
            </a:r>
          </a:p>
          <a:p>
            <a:pPr lvl="1">
              <a:buFont typeface="Wingdings" pitchFamily="2" charset="2"/>
              <a:buChar char="Ø"/>
            </a:pPr>
            <a:r>
              <a:rPr lang="tr-TR" b="1" i="1" dirty="0" smtClean="0"/>
              <a:t>Bilim insanı ve Akademik Etkinliklerde Etik</a:t>
            </a:r>
          </a:p>
          <a:p>
            <a:pPr lvl="1">
              <a:buFont typeface="Wingdings" pitchFamily="2" charset="2"/>
              <a:buChar char="Ø"/>
            </a:pPr>
            <a:endParaRPr lang="tr-TR" i="1" dirty="0" smtClean="0"/>
          </a:p>
          <a:p>
            <a:pPr>
              <a:buNone/>
            </a:pPr>
            <a:r>
              <a:rPr lang="tr-TR" dirty="0" smtClean="0"/>
              <a:t>     </a:t>
            </a:r>
            <a:endParaRPr lang="tr-TR" dirty="0"/>
          </a:p>
        </p:txBody>
      </p:sp>
      <p:sp>
        <p:nvSpPr>
          <p:cNvPr id="5" name="4 Slayt Numarası Yer Tutucusu"/>
          <p:cNvSpPr>
            <a:spLocks noGrp="1"/>
          </p:cNvSpPr>
          <p:nvPr>
            <p:ph type="sldNum" sz="quarter" idx="4294967295"/>
          </p:nvPr>
        </p:nvSpPr>
        <p:spPr>
          <a:xfrm>
            <a:off x="9042400" y="6324600"/>
            <a:ext cx="2540000" cy="457200"/>
          </a:xfrm>
          <a:prstGeom prst="rect">
            <a:avLst/>
          </a:prstGeom>
        </p:spPr>
        <p:txBody>
          <a:bodyPr/>
          <a:lstStyle/>
          <a:p>
            <a:pPr>
              <a:defRPr/>
            </a:pPr>
            <a:fld id="{315EE6D5-7332-4465-8896-3E442EE1AB4E}" type="slidenum">
              <a:rPr lang="tr-TR" smtClean="0"/>
              <a:pPr>
                <a:defRPr/>
              </a:pPr>
              <a:t>49</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Güçlüğün Sezilmesi – Problemin Hissedilmesi</a:t>
            </a:r>
            <a:endParaRPr lang="tr-TR" dirty="0"/>
          </a:p>
        </p:txBody>
      </p:sp>
      <p:sp>
        <p:nvSpPr>
          <p:cNvPr id="3" name="İçerik Yer Tutucusu 2"/>
          <p:cNvSpPr>
            <a:spLocks noGrp="1"/>
          </p:cNvSpPr>
          <p:nvPr>
            <p:ph idx="1"/>
          </p:nvPr>
        </p:nvSpPr>
        <p:spPr/>
        <p:txBody>
          <a:bodyPr>
            <a:normAutofit/>
          </a:bodyPr>
          <a:lstStyle/>
          <a:p>
            <a:pPr marL="0" indent="0" algn="just">
              <a:buNone/>
            </a:pPr>
            <a:endParaRPr lang="tr-TR" altLang="tr-TR" sz="4400" dirty="0" smtClean="0">
              <a:latin typeface="Calibri" panose="020F0502020204030204" pitchFamily="34" charset="0"/>
              <a:ea typeface="+mj-ea"/>
              <a:cs typeface="Calibri" panose="020F0502020204030204" pitchFamily="34" charset="0"/>
            </a:endParaRPr>
          </a:p>
          <a:p>
            <a:pPr marL="0" indent="0" algn="just">
              <a:buNone/>
            </a:pPr>
            <a:r>
              <a:rPr lang="tr-TR" altLang="tr-TR" sz="4000" dirty="0" smtClean="0">
                <a:latin typeface="Calibri" panose="020F0502020204030204" pitchFamily="34" charset="0"/>
                <a:ea typeface="+mj-ea"/>
                <a:cs typeface="Calibri" panose="020F0502020204030204" pitchFamily="34" charset="0"/>
              </a:rPr>
              <a:t>Giderilmek </a:t>
            </a:r>
            <a:r>
              <a:rPr lang="tr-TR" altLang="tr-TR" sz="4000" dirty="0">
                <a:latin typeface="Calibri" panose="020F0502020204030204" pitchFamily="34" charset="0"/>
                <a:ea typeface="+mj-ea"/>
                <a:cs typeface="Calibri" panose="020F0502020204030204" pitchFamily="34" charset="0"/>
              </a:rPr>
              <a:t>istenen her </a:t>
            </a:r>
            <a:r>
              <a:rPr lang="tr-TR" altLang="tr-TR" sz="4000" dirty="0">
                <a:solidFill>
                  <a:srgbClr val="FF0000"/>
                </a:solidFill>
                <a:latin typeface="Calibri" panose="020F0502020204030204" pitchFamily="34" charset="0"/>
                <a:ea typeface="+mj-ea"/>
                <a:cs typeface="Calibri" panose="020F0502020204030204" pitchFamily="34" charset="0"/>
              </a:rPr>
              <a:t>güçlük</a:t>
            </a:r>
            <a:r>
              <a:rPr lang="tr-TR" altLang="tr-TR" sz="4000" dirty="0">
                <a:latin typeface="Calibri" panose="020F0502020204030204" pitchFamily="34" charset="0"/>
                <a:ea typeface="+mj-ea"/>
                <a:cs typeface="Calibri" panose="020F0502020204030204" pitchFamily="34" charset="0"/>
              </a:rPr>
              <a:t> problemdir</a:t>
            </a:r>
            <a:r>
              <a:rPr lang="tr-TR" altLang="tr-TR" sz="4000" dirty="0" smtClean="0">
                <a:latin typeface="Calibri" panose="020F0502020204030204" pitchFamily="34" charset="0"/>
                <a:ea typeface="+mj-ea"/>
                <a:cs typeface="Calibri" panose="020F0502020204030204" pitchFamily="34" charset="0"/>
              </a:rPr>
              <a:t>.</a:t>
            </a:r>
          </a:p>
          <a:p>
            <a:pPr marL="0" indent="0" algn="just">
              <a:buNone/>
            </a:pPr>
            <a:endParaRPr lang="tr-TR" altLang="tr-TR" sz="4000" dirty="0" smtClean="0">
              <a:latin typeface="Calibri" panose="020F0502020204030204" pitchFamily="34" charset="0"/>
              <a:ea typeface="+mj-ea"/>
              <a:cs typeface="Calibri" panose="020F0502020204030204" pitchFamily="34" charset="0"/>
            </a:endParaRPr>
          </a:p>
          <a:p>
            <a:pPr marL="0" indent="0" algn="just">
              <a:buNone/>
            </a:pPr>
            <a:r>
              <a:rPr lang="tr-TR" altLang="tr-TR" sz="4000" dirty="0" smtClean="0">
                <a:latin typeface="Calibri" panose="020F0502020204030204" pitchFamily="34" charset="0"/>
                <a:ea typeface="+mj-ea"/>
                <a:cs typeface="Calibri" panose="020F0502020204030204" pitchFamily="34" charset="0"/>
              </a:rPr>
              <a:t>Güçlüğün </a:t>
            </a:r>
            <a:r>
              <a:rPr lang="tr-TR" altLang="tr-TR" sz="4000" dirty="0">
                <a:latin typeface="Calibri" panose="020F0502020204030204" pitchFamily="34" charset="0"/>
                <a:ea typeface="+mj-ea"/>
                <a:cs typeface="Calibri" panose="020F0502020204030204" pitchFamily="34" charset="0"/>
              </a:rPr>
              <a:t>giderilmek istenmesi için, insanı fiziksel ya da düşünsel olarak </a:t>
            </a:r>
            <a:r>
              <a:rPr lang="tr-TR" altLang="tr-TR" sz="4000" dirty="0">
                <a:solidFill>
                  <a:srgbClr val="FF0000"/>
                </a:solidFill>
                <a:latin typeface="Calibri" panose="020F0502020204030204" pitchFamily="34" charset="0"/>
                <a:ea typeface="+mj-ea"/>
                <a:cs typeface="Calibri" panose="020F0502020204030204" pitchFamily="34" charset="0"/>
              </a:rPr>
              <a:t>rahatsız</a:t>
            </a:r>
            <a:r>
              <a:rPr lang="tr-TR" altLang="tr-TR" sz="4000" dirty="0">
                <a:latin typeface="Calibri" panose="020F0502020204030204" pitchFamily="34" charset="0"/>
                <a:ea typeface="+mj-ea"/>
                <a:cs typeface="Calibri" panose="020F0502020204030204" pitchFamily="34" charset="0"/>
              </a:rPr>
              <a:t> etmesi gerekir.</a:t>
            </a:r>
            <a:endParaRPr lang="tr-TR" sz="4000" dirty="0">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xmlns="" val="4047550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b="1" dirty="0" smtClean="0"/>
              <a:t>Etik İlkeler Yasal Kurallar mıdır?</a:t>
            </a:r>
            <a:r>
              <a:rPr lang="tr-TR" dirty="0" smtClean="0"/>
              <a:t/>
            </a:r>
            <a:br>
              <a:rPr lang="tr-TR" dirty="0" smtClean="0"/>
            </a:br>
            <a:endParaRPr lang="tr-TR" dirty="0"/>
          </a:p>
        </p:txBody>
      </p:sp>
      <p:pic>
        <p:nvPicPr>
          <p:cNvPr id="4" name="3 İçerik Yer Tutucusu"/>
          <p:cNvPicPr>
            <a:picLocks noGrp="1"/>
          </p:cNvPicPr>
          <p:nvPr>
            <p:ph sz="quarter"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775520" y="1700808"/>
            <a:ext cx="8256917" cy="4104456"/>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Bilimsel Yayın Etiği İlkeleri</a:t>
            </a:r>
            <a:br>
              <a:rPr lang="tr-TR" b="1" dirty="0" smtClean="0"/>
            </a:br>
            <a:endParaRPr lang="tr-TR" dirty="0"/>
          </a:p>
        </p:txBody>
      </p:sp>
      <p:sp>
        <p:nvSpPr>
          <p:cNvPr id="3" name="2 İçerik Yer Tutucusu"/>
          <p:cNvSpPr>
            <a:spLocks noGrp="1"/>
          </p:cNvSpPr>
          <p:nvPr>
            <p:ph sz="quarter" idx="1"/>
          </p:nvPr>
        </p:nvSpPr>
        <p:spPr>
          <a:xfrm>
            <a:off x="609600" y="1600200"/>
            <a:ext cx="10959008" cy="4873752"/>
          </a:xfrm>
        </p:spPr>
        <p:txBody>
          <a:bodyPr/>
          <a:lstStyle/>
          <a:p>
            <a:r>
              <a:rPr lang="tr-TR" dirty="0" smtClean="0"/>
              <a:t>Bilimsel yayın bağlamında Akademik Etik: “</a:t>
            </a:r>
            <a:r>
              <a:rPr lang="tr-TR" i="1" dirty="0" smtClean="0"/>
              <a:t>Akademisyenlerin bilimsel çalışmalarında ve değerlendirilmesinde, birikim ve bilgilerin paylaşılması ve öğrencilerine ve kamuoyuna aktarma  faaliyetlerinin her aşamasında etik tutum ve davranış kurallarına uymayı içerir” </a:t>
            </a:r>
            <a:r>
              <a:rPr lang="tr-TR" dirty="0" smtClean="0"/>
              <a:t>(YÖK, 2014).</a:t>
            </a:r>
            <a:r>
              <a:rPr lang="tr-TR" b="1" dirty="0" smtClean="0"/>
              <a:t> </a:t>
            </a: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Bilimsel bir yayında bulunması gereken vazgeçilmez özellikler: </a:t>
            </a:r>
            <a:br>
              <a:rPr lang="tr-TR" dirty="0" smtClean="0"/>
            </a:br>
            <a:endParaRPr lang="tr-TR" dirty="0"/>
          </a:p>
        </p:txBody>
      </p:sp>
      <p:sp>
        <p:nvSpPr>
          <p:cNvPr id="3" name="2 İçerik Yer Tutucusu"/>
          <p:cNvSpPr>
            <a:spLocks noGrp="1"/>
          </p:cNvSpPr>
          <p:nvPr>
            <p:ph sz="quarter" idx="1"/>
          </p:nvPr>
        </p:nvSpPr>
        <p:spPr>
          <a:xfrm>
            <a:off x="609600" y="1600200"/>
            <a:ext cx="10382944" cy="4709120"/>
          </a:xfrm>
        </p:spPr>
        <p:txBody>
          <a:bodyPr>
            <a:normAutofit fontScale="92500"/>
          </a:bodyPr>
          <a:lstStyle/>
          <a:p>
            <a:pPr lvl="0"/>
            <a:r>
              <a:rPr lang="tr-TR" dirty="0" smtClean="0"/>
              <a:t>Yayındaki bilgi doğrudur ve kasıtlı olarak eksik bilgi içermez. </a:t>
            </a:r>
          </a:p>
          <a:p>
            <a:pPr lvl="0"/>
            <a:r>
              <a:rPr lang="tr-TR" dirty="0" smtClean="0"/>
              <a:t>Bilgilerin üretimi ve geliştirilmesi aşamalarında “bilim etiğine” uygun davranılır. </a:t>
            </a:r>
          </a:p>
          <a:p>
            <a:pPr lvl="0"/>
            <a:r>
              <a:rPr lang="tr-TR" dirty="0" smtClean="0"/>
              <a:t>Bilimsel sistematik içinde elde edilen veriler ve bulgular yayınlanabilir. </a:t>
            </a:r>
          </a:p>
          <a:p>
            <a:pPr lvl="0"/>
            <a:r>
              <a:rPr lang="tr-TR" dirty="0" smtClean="0"/>
              <a:t>Kişisel çıkarlar, kaygılar, politik görüşler ve dini inançlar yayını etkilemez. Yayın tarafsızdır. </a:t>
            </a:r>
          </a:p>
          <a:p>
            <a:pPr lvl="0"/>
            <a:r>
              <a:rPr lang="tr-TR" dirty="0" smtClean="0"/>
              <a:t>Yayında yararlanılan bütün kaynaklar atıf yapılarak belirtilir. Yayında herkesin erişemeyeceği, gizliliği olan kaynaklar kullanılmamalıdır. </a:t>
            </a:r>
          </a:p>
          <a:p>
            <a:pPr lvl="0"/>
            <a:r>
              <a:rPr lang="tr-TR" dirty="0" smtClean="0"/>
              <a:t>Yayındaki bilginin üretilmesinde, derlenmesinde, ölçülmesinde ve yayına hazırlanmasında payı olanların katkıları, yazar olarak ya da teşekkür edilerek belirtilir (</a:t>
            </a:r>
            <a:r>
              <a:rPr lang="tr-TR" b="1" i="1" dirty="0" err="1" smtClean="0"/>
              <a:t>Binatlı</a:t>
            </a:r>
            <a:r>
              <a:rPr lang="tr-TR" b="1" i="1" dirty="0" smtClean="0"/>
              <a:t> </a:t>
            </a:r>
            <a:r>
              <a:rPr lang="tr-TR" b="1" i="1" dirty="0" err="1" smtClean="0"/>
              <a:t>vd</a:t>
            </a:r>
            <a:r>
              <a:rPr lang="tr-TR" b="1" i="1" dirty="0" smtClean="0"/>
              <a:t>, 2011).</a:t>
            </a:r>
          </a:p>
          <a:p>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İnsan Katılımcılarla/Deneklerle İlgili Etik Kuralları</a:t>
            </a:r>
            <a:endParaRPr lang="tr-TR" dirty="0"/>
          </a:p>
        </p:txBody>
      </p:sp>
      <p:sp>
        <p:nvSpPr>
          <p:cNvPr id="3" name="2 İçerik Yer Tutucusu"/>
          <p:cNvSpPr>
            <a:spLocks noGrp="1"/>
          </p:cNvSpPr>
          <p:nvPr>
            <p:ph sz="quarter" idx="1"/>
          </p:nvPr>
        </p:nvSpPr>
        <p:spPr>
          <a:xfrm>
            <a:off x="609600" y="1600200"/>
            <a:ext cx="10286933" cy="4925144"/>
          </a:xfrm>
        </p:spPr>
        <p:txBody>
          <a:bodyPr>
            <a:normAutofit lnSpcReduction="10000"/>
          </a:bodyPr>
          <a:lstStyle/>
          <a:p>
            <a:r>
              <a:rPr lang="tr-TR" dirty="0" smtClean="0"/>
              <a:t>Katılımcıların kimliklerinin gizli tutulması</a:t>
            </a:r>
          </a:p>
          <a:p>
            <a:r>
              <a:rPr lang="tr-TR" dirty="0" smtClean="0"/>
              <a:t>Katılımcılar/ denekler hiçbir şekilde araştırmaya katılmaları için zorlanmamalı</a:t>
            </a:r>
          </a:p>
          <a:p>
            <a:pPr lvl="0"/>
            <a:r>
              <a:rPr lang="tr-TR" dirty="0" smtClean="0"/>
              <a:t>Katılımcılara araştırma ile ilgili bilgi verilmelidir: Katılımcılara; araştırmanın amacı, topluma ve bireye sağlayacağı umulan yararları, ne yapılacağı, nasıl yürütüleceği, ne kadar süreceği. vb açıklanmalıdır (</a:t>
            </a:r>
            <a:r>
              <a:rPr lang="tr-TR" dirty="0" err="1" smtClean="0"/>
              <a:t>Salkind</a:t>
            </a:r>
            <a:r>
              <a:rPr lang="tr-TR" dirty="0" smtClean="0"/>
              <a:t>,1991). </a:t>
            </a:r>
          </a:p>
          <a:p>
            <a:pPr lvl="0"/>
            <a:r>
              <a:rPr lang="tr-TR" dirty="0" smtClean="0"/>
              <a:t>Katılımcıların 18 yaşından küçük olmaları durumunda araştırma ile ilgili bilgiler katılımcıların kendilerine ve anne babalarına, katılımcıların herhangi bir nedenle (zihinsel özür, hastalık, bunama, vb.) yetkin olmamaları durumunda katılımcının en sorumlu olan akrabasına veya yasal sorumlusuna verilmelidir (A.Ü. Bilim Etiği Kılavuzu, 2003:4).</a:t>
            </a:r>
          </a:p>
          <a:p>
            <a:endParaRPr lang="tr-T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911424" y="1484784"/>
            <a:ext cx="9654976" cy="4989168"/>
          </a:xfrm>
        </p:spPr>
        <p:txBody>
          <a:bodyPr>
            <a:normAutofit/>
          </a:bodyPr>
          <a:lstStyle/>
          <a:p>
            <a:r>
              <a:rPr lang="tr-TR" dirty="0" smtClean="0"/>
              <a:t> Deneysel araştırmalarda, araştırmaya katılmaya karar veren katılımcıların (18 yaşından küçükse anne-babalarının, yetkin olmayan deneklerinde vasilerinin) yazılı onayı alınmalıdır. </a:t>
            </a:r>
          </a:p>
          <a:p>
            <a:r>
              <a:rPr lang="tr-TR" dirty="0" smtClean="0"/>
              <a:t>Katılımcılara, dilediklerinde araştırmadan çekilme hakkı tanınmalıdır (</a:t>
            </a:r>
            <a:r>
              <a:rPr lang="tr-TR" dirty="0" err="1" smtClean="0"/>
              <a:t>Kırcaali</a:t>
            </a:r>
            <a:r>
              <a:rPr lang="tr-TR" dirty="0" smtClean="0"/>
              <a:t>, 2002).</a:t>
            </a:r>
          </a:p>
          <a:p>
            <a:pPr lvl="0"/>
            <a:r>
              <a:rPr lang="tr-TR" dirty="0" smtClean="0"/>
              <a:t> Deneysel araştırmalarda, deney grubuna yapılan uygulama diğer guruplara yapılan uygulamadan daha etkili çıkarsa, araştırma sona erdikten sonra tüm guruplara bu uygulamadan yararlanma şansı tanınmalıdır (A.Ü. Bilim Etiği Kılavuzu, 2003:5).</a:t>
            </a:r>
          </a:p>
          <a:p>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 Göstermeyle İlgili Etik Kurallar </a:t>
            </a:r>
            <a:endParaRPr lang="tr-TR" dirty="0"/>
          </a:p>
        </p:txBody>
      </p:sp>
      <p:sp>
        <p:nvSpPr>
          <p:cNvPr id="3" name="2 İçerik Yer Tutucusu"/>
          <p:cNvSpPr>
            <a:spLocks noGrp="1"/>
          </p:cNvSpPr>
          <p:nvPr>
            <p:ph sz="quarter" idx="1"/>
          </p:nvPr>
        </p:nvSpPr>
        <p:spPr/>
        <p:txBody>
          <a:bodyPr>
            <a:normAutofit/>
          </a:bodyPr>
          <a:lstStyle/>
          <a:p>
            <a:r>
              <a:rPr lang="tr-TR" b="1" i="1" u="sng" dirty="0" smtClean="0"/>
              <a:t>Başka kaynaklardan alıntı yapma</a:t>
            </a:r>
            <a:r>
              <a:rPr lang="tr-TR" u="sng" dirty="0" smtClean="0"/>
              <a:t>:</a:t>
            </a:r>
            <a:r>
              <a:rPr lang="tr-TR" dirty="0" smtClean="0"/>
              <a:t> Araştırma raporunun bazı yerlerinde, bazı kaynaklardan aynen alıntılar yer alabilir. Örneğin:</a:t>
            </a:r>
          </a:p>
          <a:p>
            <a:pPr>
              <a:buNone/>
            </a:pPr>
            <a:r>
              <a:rPr lang="tr-TR" dirty="0" smtClean="0"/>
              <a:t>		</a:t>
            </a:r>
            <a:r>
              <a:rPr lang="tr-TR" i="1" dirty="0" smtClean="0"/>
              <a:t>Pekiştirme 'davranışı izleyen ve o davranışın ilerde yapılma olasılığını arttıran çevresel düzenlemelerdir' (Selek, 1986:67).</a:t>
            </a:r>
          </a:p>
          <a:p>
            <a:pPr>
              <a:buFont typeface="Courier New" pitchFamily="49" charset="0"/>
              <a:buChar char="o"/>
            </a:pPr>
            <a:r>
              <a:rPr lang="tr-TR" b="1" i="1" u="sng" dirty="0" smtClean="0"/>
              <a:t>Başka kaynaklardan yararlanma</a:t>
            </a:r>
            <a:r>
              <a:rPr lang="tr-TR" b="1" i="1" dirty="0" smtClean="0"/>
              <a:t>:</a:t>
            </a:r>
            <a:r>
              <a:rPr lang="tr-TR" dirty="0" smtClean="0"/>
              <a:t> Başka kaynaklardan, aynen alıntılar dışındaki yararlanmaların tümünde kaynak gösterilmelidir.Örneğin: </a:t>
            </a:r>
          </a:p>
          <a:p>
            <a:pPr>
              <a:buNone/>
            </a:pPr>
            <a:r>
              <a:rPr lang="tr-TR" dirty="0" smtClean="0"/>
              <a:t>		</a:t>
            </a:r>
            <a:r>
              <a:rPr lang="tr-TR" i="1" dirty="0" smtClean="0"/>
              <a:t>Pekiştirme davranışı izleyen ve o davranışın ilerde yapılma olasılığını arttıran çevresel düzenlemelerdir (Andaç, 1999; Selek, 1986).</a:t>
            </a:r>
          </a:p>
          <a:p>
            <a:pPr>
              <a:buFont typeface="Courier New" pitchFamily="49" charset="0"/>
              <a:buChar char="o"/>
            </a:pPr>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7435" y="764704"/>
            <a:ext cx="9558965" cy="652934"/>
          </a:xfrm>
        </p:spPr>
        <p:txBody>
          <a:bodyPr>
            <a:noAutofit/>
          </a:bodyPr>
          <a:lstStyle/>
          <a:p>
            <a:r>
              <a:rPr lang="tr-TR" sz="2000" b="1" i="1" dirty="0" smtClean="0">
                <a:latin typeface="Arial Black" pitchFamily="34" charset="0"/>
              </a:rPr>
              <a:t>Yazar Adlarıyla İlgili Etik Kurallar</a:t>
            </a:r>
            <a:br>
              <a:rPr lang="tr-TR" sz="2000" b="1" i="1" dirty="0" smtClean="0">
                <a:latin typeface="Arial Black" pitchFamily="34" charset="0"/>
              </a:rPr>
            </a:br>
            <a:r>
              <a:rPr lang="tr-TR" sz="2000" b="1" i="1" dirty="0" smtClean="0">
                <a:latin typeface="Arial Black" pitchFamily="34" charset="0"/>
              </a:rPr>
              <a:t> </a:t>
            </a:r>
            <a:r>
              <a:rPr lang="tr-TR" sz="2000" i="1" dirty="0" smtClean="0">
                <a:latin typeface="Arial Black" pitchFamily="34" charset="0"/>
              </a:rPr>
              <a:t/>
            </a:r>
            <a:br>
              <a:rPr lang="tr-TR" sz="2000" i="1" dirty="0" smtClean="0">
                <a:latin typeface="Arial Black" pitchFamily="34" charset="0"/>
              </a:rPr>
            </a:br>
            <a:r>
              <a:rPr lang="tr-TR" sz="2000" b="1" i="1" dirty="0" smtClean="0">
                <a:latin typeface="Arial Black" pitchFamily="34" charset="0"/>
              </a:rPr>
              <a:t>Yazarların Sıralanması</a:t>
            </a:r>
            <a:r>
              <a:rPr lang="tr-TR" sz="2000" i="1" dirty="0" smtClean="0">
                <a:latin typeface="Arial Black" pitchFamily="34" charset="0"/>
              </a:rPr>
              <a:t/>
            </a:r>
            <a:br>
              <a:rPr lang="tr-TR" sz="2000" i="1" dirty="0" smtClean="0">
                <a:latin typeface="Arial Black" pitchFamily="34" charset="0"/>
              </a:rPr>
            </a:br>
            <a:endParaRPr lang="tr-TR" sz="2000" i="1" dirty="0">
              <a:latin typeface="Arial Black" pitchFamily="34" charset="0"/>
            </a:endParaRPr>
          </a:p>
        </p:txBody>
      </p:sp>
      <p:sp>
        <p:nvSpPr>
          <p:cNvPr id="3" name="2 İçerik Yer Tutucusu"/>
          <p:cNvSpPr>
            <a:spLocks noGrp="1"/>
          </p:cNvSpPr>
          <p:nvPr>
            <p:ph sz="quarter" idx="1"/>
          </p:nvPr>
        </p:nvSpPr>
        <p:spPr>
          <a:xfrm>
            <a:off x="623392" y="1484784"/>
            <a:ext cx="9943008" cy="4989168"/>
          </a:xfrm>
        </p:spPr>
        <p:txBody>
          <a:bodyPr>
            <a:normAutofit/>
          </a:bodyPr>
          <a:lstStyle/>
          <a:p>
            <a:r>
              <a:rPr lang="tr-TR" dirty="0" smtClean="0"/>
              <a:t>Yazar sıralamasını uygun olmayan biçimde oluşturmak veya değiştirmek:</a:t>
            </a:r>
          </a:p>
          <a:p>
            <a:pPr lvl="3">
              <a:buFont typeface="Wingdings" pitchFamily="2" charset="2"/>
              <a:buChar char="v"/>
            </a:pPr>
            <a:r>
              <a:rPr lang="tr-TR" dirty="0" smtClean="0"/>
              <a:t> Armağan yazarlık (</a:t>
            </a:r>
            <a:r>
              <a:rPr lang="tr-TR" i="1" dirty="0" err="1" smtClean="0"/>
              <a:t>gift</a:t>
            </a:r>
            <a:r>
              <a:rPr lang="tr-TR" i="1" dirty="0" smtClean="0"/>
              <a:t> </a:t>
            </a:r>
            <a:r>
              <a:rPr lang="tr-TR" i="1" dirty="0" err="1" smtClean="0"/>
              <a:t>authorship</a:t>
            </a:r>
            <a:r>
              <a:rPr lang="tr-TR" i="1" dirty="0" smtClean="0"/>
              <a:t>)</a:t>
            </a:r>
          </a:p>
          <a:p>
            <a:pPr lvl="3">
              <a:buFont typeface="Wingdings" pitchFamily="2" charset="2"/>
              <a:buChar char="v"/>
            </a:pPr>
            <a:r>
              <a:rPr lang="tr-TR" dirty="0" smtClean="0"/>
              <a:t>Onursal yazarlık (</a:t>
            </a:r>
            <a:r>
              <a:rPr lang="tr-TR" i="1" dirty="0" err="1" smtClean="0"/>
              <a:t>honorary</a:t>
            </a:r>
            <a:r>
              <a:rPr lang="tr-TR" i="1" dirty="0" smtClean="0"/>
              <a:t> </a:t>
            </a:r>
            <a:r>
              <a:rPr lang="tr-TR" i="1" dirty="0" err="1" smtClean="0"/>
              <a:t>authorship</a:t>
            </a:r>
            <a:r>
              <a:rPr lang="tr-TR" i="1" dirty="0" smtClean="0"/>
              <a:t>)</a:t>
            </a:r>
          </a:p>
          <a:p>
            <a:pPr lvl="3">
              <a:buFont typeface="Wingdings" pitchFamily="2" charset="2"/>
              <a:buChar char="v"/>
            </a:pPr>
            <a:r>
              <a:rPr lang="tr-TR" dirty="0" smtClean="0"/>
              <a:t>Hayali yazarlık (</a:t>
            </a:r>
            <a:r>
              <a:rPr lang="tr-TR" i="1" dirty="0" err="1" smtClean="0"/>
              <a:t>ghost</a:t>
            </a:r>
            <a:r>
              <a:rPr lang="tr-TR" i="1" dirty="0" smtClean="0"/>
              <a:t> </a:t>
            </a:r>
            <a:r>
              <a:rPr lang="tr-TR" i="1" dirty="0" err="1" smtClean="0"/>
              <a:t>authorship</a:t>
            </a:r>
            <a:r>
              <a:rPr lang="tr-TR" i="1" dirty="0" smtClean="0"/>
              <a:t>) </a:t>
            </a:r>
          </a:p>
          <a:p>
            <a:pPr lvl="3">
              <a:buFont typeface="Wingdings" pitchFamily="2" charset="2"/>
              <a:buChar char="v"/>
            </a:pPr>
            <a:endParaRPr lang="tr-TR" i="1" dirty="0" smtClean="0"/>
          </a:p>
          <a:p>
            <a:pPr>
              <a:buNone/>
            </a:pPr>
            <a:r>
              <a:rPr lang="tr-TR" sz="2000" b="1" dirty="0" smtClean="0"/>
              <a:t>Bir bilimsel yayında yazarlar arasında yer alabilmek için:</a:t>
            </a:r>
          </a:p>
          <a:p>
            <a:r>
              <a:rPr lang="tr-TR" dirty="0" smtClean="0"/>
              <a:t>Çalışmanın planlanması</a:t>
            </a:r>
          </a:p>
          <a:p>
            <a:r>
              <a:rPr lang="tr-TR" dirty="0" smtClean="0"/>
              <a:t>Tasarımı, analizi veya yorumlanmasına katkıda bulunmak</a:t>
            </a:r>
          </a:p>
          <a:p>
            <a:r>
              <a:rPr lang="tr-TR" dirty="0" smtClean="0"/>
              <a:t>Yayını hazırlamak veya önemli oranda fikri katkı yaparak düzeltmek</a:t>
            </a:r>
          </a:p>
          <a:p>
            <a:r>
              <a:rPr lang="tr-TR" dirty="0" smtClean="0"/>
              <a:t>Yayınlanacak son biçime onay vermek</a:t>
            </a:r>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1266" name="Picture 2"/>
          <p:cNvPicPr>
            <a:picLocks noGrp="1" noChangeAspect="1" noChangeArrowheads="1"/>
          </p:cNvPicPr>
          <p:nvPr>
            <p:ph sz="quarter" idx="1"/>
          </p:nvPr>
        </p:nvPicPr>
        <p:blipFill>
          <a:blip r:embed="rId2" cstate="print"/>
          <a:srcRect/>
          <a:stretch>
            <a:fillRect/>
          </a:stretch>
        </p:blipFill>
        <p:spPr bwMode="auto">
          <a:xfrm>
            <a:off x="431371" y="548680"/>
            <a:ext cx="10890940"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2290" name="Picture 2"/>
          <p:cNvPicPr>
            <a:picLocks noGrp="1" noChangeAspect="1" noChangeArrowheads="1"/>
          </p:cNvPicPr>
          <p:nvPr>
            <p:ph sz="quarter" idx="1"/>
          </p:nvPr>
        </p:nvPicPr>
        <p:blipFill>
          <a:blip r:embed="rId2" cstate="print"/>
          <a:srcRect/>
          <a:stretch>
            <a:fillRect/>
          </a:stretch>
        </p:blipFill>
        <p:spPr bwMode="auto">
          <a:xfrm>
            <a:off x="1295467" y="112964"/>
            <a:ext cx="8640960" cy="6563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Editörlerle İlgili Etik Kurallar</a:t>
            </a:r>
            <a:endParaRPr lang="tr-TR" dirty="0"/>
          </a:p>
        </p:txBody>
      </p:sp>
      <p:sp>
        <p:nvSpPr>
          <p:cNvPr id="3" name="2 İçerik Yer Tutucusu"/>
          <p:cNvSpPr>
            <a:spLocks noGrp="1"/>
          </p:cNvSpPr>
          <p:nvPr>
            <p:ph sz="quarter" idx="1"/>
          </p:nvPr>
        </p:nvSpPr>
        <p:spPr>
          <a:xfrm>
            <a:off x="1199456" y="1628800"/>
            <a:ext cx="9366944" cy="4845152"/>
          </a:xfrm>
        </p:spPr>
        <p:txBody>
          <a:bodyPr>
            <a:normAutofit fontScale="92500" lnSpcReduction="20000"/>
          </a:bodyPr>
          <a:lstStyle/>
          <a:p>
            <a:pPr lvl="0"/>
            <a:r>
              <a:rPr lang="tr-TR" dirty="0" smtClean="0"/>
              <a:t>Basılmamasına inandıkları makaleleri iade ederler. Diğerlerini daha iyi değerlendirecek hakem(</a:t>
            </a:r>
            <a:r>
              <a:rPr lang="tr-TR" dirty="0" err="1" smtClean="0"/>
              <a:t>ler</a:t>
            </a:r>
            <a:r>
              <a:rPr lang="tr-TR" dirty="0" smtClean="0"/>
              <a:t>)e gönderirler. </a:t>
            </a:r>
          </a:p>
          <a:p>
            <a:pPr lvl="0"/>
            <a:r>
              <a:rPr lang="tr-TR" dirty="0" smtClean="0"/>
              <a:t>Ret gerekçeleri (derginin konusu ile ilgili olmayışı. Yazılış-içerik-düzenlemenin uygun olmaması, belirgin hataların bulunması vb.) bildirilirken kırıcı olmayan, küçümsemeyen uygun dil kullanılır. </a:t>
            </a:r>
          </a:p>
          <a:p>
            <a:pPr lvl="0"/>
            <a:r>
              <a:rPr lang="tr-TR" dirty="0" smtClean="0"/>
              <a:t>Araştırma verilerini, yazarın verilerini korumakla yükümlüdür. Gönderilen makaleler ile ilgili gizliliğe özen gösterilir. Gizlilik prensipleri ret veya yayından sonra da sürmelidir. </a:t>
            </a:r>
          </a:p>
          <a:p>
            <a:pPr lvl="0"/>
            <a:r>
              <a:rPr lang="tr-TR" dirty="0" smtClean="0"/>
              <a:t>Makaleyi engellemesi veya yayınını geciktirmesi etik dışıdır. </a:t>
            </a:r>
          </a:p>
          <a:p>
            <a:pPr lvl="0"/>
            <a:r>
              <a:rPr lang="tr-TR" dirty="0" smtClean="0"/>
              <a:t>Makaleyi konu ile ilgili çıkar ilişkisi olabilecek (bulunabilecek) hakemlere gönderemez. Hakemlerin tarafsız seçilmesi gerekir. </a:t>
            </a:r>
          </a:p>
          <a:p>
            <a:pPr lvl="0"/>
            <a:r>
              <a:rPr lang="tr-TR" dirty="0" smtClean="0"/>
              <a:t>Kendi çalışmasında benzerlik var ise değerlendirmeyi yardımcı editöre bırakmalıdır.</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Güçlüğün Sezilmesi – Problemin Hissedilmesi</a:t>
            </a:r>
            <a:endParaRPr lang="tr-TR" dirty="0"/>
          </a:p>
        </p:txBody>
      </p:sp>
      <p:sp>
        <p:nvSpPr>
          <p:cNvPr id="4" name="Dikdörtgen 3"/>
          <p:cNvSpPr/>
          <p:nvPr/>
        </p:nvSpPr>
        <p:spPr>
          <a:xfrm>
            <a:off x="1167221" y="2072639"/>
            <a:ext cx="3875041" cy="1884861"/>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tr-TR" sz="2800" dirty="0">
                <a:solidFill>
                  <a:schemeClr val="tx1"/>
                </a:solidFill>
              </a:rPr>
              <a:t>Günlük yaşamda  karşılaşılan durumların </a:t>
            </a:r>
            <a:r>
              <a:rPr lang="tr-TR" sz="2800" dirty="0" smtClean="0">
                <a:solidFill>
                  <a:schemeClr val="tx1"/>
                </a:solidFill>
              </a:rPr>
              <a:t>gözlenmesi</a:t>
            </a:r>
            <a:endParaRPr lang="tr-TR" sz="2800" dirty="0">
              <a:solidFill>
                <a:schemeClr val="tx1"/>
              </a:solidFill>
            </a:endParaRPr>
          </a:p>
        </p:txBody>
      </p:sp>
      <p:sp>
        <p:nvSpPr>
          <p:cNvPr id="5" name="Dikdörtgen 4"/>
          <p:cNvSpPr/>
          <p:nvPr/>
        </p:nvSpPr>
        <p:spPr>
          <a:xfrm>
            <a:off x="1167221" y="4162697"/>
            <a:ext cx="3875041" cy="192350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tr-TR" sz="2800" dirty="0" smtClean="0">
                <a:solidFill>
                  <a:schemeClr val="tx1"/>
                </a:solidFill>
              </a:rPr>
              <a:t>Var </a:t>
            </a:r>
            <a:r>
              <a:rPr lang="tr-TR" sz="2800" dirty="0">
                <a:solidFill>
                  <a:schemeClr val="tx1"/>
                </a:solidFill>
              </a:rPr>
              <a:t>olan araştırma ve kuramların incelenmesi</a:t>
            </a:r>
          </a:p>
        </p:txBody>
      </p:sp>
      <p:sp>
        <p:nvSpPr>
          <p:cNvPr id="9" name="Sağ Ok 8"/>
          <p:cNvSpPr/>
          <p:nvPr/>
        </p:nvSpPr>
        <p:spPr>
          <a:xfrm>
            <a:off x="5595256" y="3374572"/>
            <a:ext cx="2211977" cy="1314994"/>
          </a:xfrm>
          <a:prstGeom prst="rightArrow">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8360227" y="2442753"/>
            <a:ext cx="3091543" cy="2516777"/>
          </a:xfrm>
          <a:prstGeom prst="ellipse">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i="1" dirty="0">
                <a:solidFill>
                  <a:schemeClr val="tx1"/>
                </a:solidFill>
              </a:rPr>
              <a:t>Araştırma </a:t>
            </a:r>
            <a:r>
              <a:rPr lang="tr-TR" sz="3600" i="1" dirty="0" smtClean="0">
                <a:solidFill>
                  <a:schemeClr val="tx1"/>
                </a:solidFill>
              </a:rPr>
              <a:t>fikri</a:t>
            </a:r>
            <a:endParaRPr lang="tr-TR" sz="3600" dirty="0">
              <a:solidFill>
                <a:schemeClr val="tx1"/>
              </a:solidFill>
            </a:endParaRPr>
          </a:p>
        </p:txBody>
      </p:sp>
    </p:spTree>
    <p:extLst>
      <p:ext uri="{BB962C8B-B14F-4D97-AF65-F5344CB8AC3E}">
        <p14:creationId xmlns:p14="http://schemas.microsoft.com/office/powerpoint/2010/main" xmlns="" val="20245813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1199456" y="1700808"/>
            <a:ext cx="9366944" cy="4773144"/>
          </a:xfrm>
        </p:spPr>
        <p:txBody>
          <a:bodyPr>
            <a:normAutofit fontScale="92500" lnSpcReduction="10000"/>
          </a:bodyPr>
          <a:lstStyle/>
          <a:p>
            <a:pPr lvl="0"/>
            <a:r>
              <a:rPr lang="tr-TR" dirty="0" smtClean="0"/>
              <a:t>Makale bilgileri editörün veya yakınının çalışmalarında kullanılamaz. </a:t>
            </a:r>
          </a:p>
          <a:p>
            <a:pPr lvl="0"/>
            <a:r>
              <a:rPr lang="tr-TR" dirty="0" smtClean="0"/>
              <a:t>Hakem belirlemede bilimsel gereklerin dışına çıkamaz, konu ile ilgili hakem belirlemelidir. </a:t>
            </a:r>
          </a:p>
          <a:p>
            <a:pPr lvl="0"/>
            <a:r>
              <a:rPr lang="tr-TR" dirty="0" smtClean="0"/>
              <a:t>Hakem önerileri isim belirtmeden editör tarafından yazara bildirilir. </a:t>
            </a:r>
          </a:p>
          <a:p>
            <a:pPr lvl="0"/>
            <a:r>
              <a:rPr lang="tr-TR" dirty="0" smtClean="0"/>
              <a:t>Bilimsel dergiler maddi destek veren kişi ve kurumları açıkça belirtmelidir. </a:t>
            </a:r>
          </a:p>
          <a:p>
            <a:pPr lvl="0"/>
            <a:r>
              <a:rPr lang="tr-TR" dirty="0" smtClean="0"/>
              <a:t>Hakemlerce ret edilen makale iade edilir, yazışmaların kopyası dışında hiçbir şey saklanmamalıdır (Hakem raporları en az 5 yıl saklanır). </a:t>
            </a:r>
          </a:p>
          <a:p>
            <a:pPr lvl="0"/>
            <a:r>
              <a:rPr lang="tr-TR" dirty="0" smtClean="0"/>
              <a:t>Dergide yer alan yanlışları, </a:t>
            </a:r>
            <a:r>
              <a:rPr lang="tr-TR" dirty="0" err="1" smtClean="0"/>
              <a:t>yanlışlanmış</a:t>
            </a:r>
            <a:r>
              <a:rPr lang="tr-TR" dirty="0" smtClean="0"/>
              <a:t> her türlü etik dışı çalışmayı yayın yoluyla düzeltir (Töreci, 2010; YÖK, 2014). </a:t>
            </a:r>
          </a:p>
          <a:p>
            <a:endParaRPr lang="tr-T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Hakemlerle İlgili Etik Kurallar</a:t>
            </a:r>
            <a:endParaRPr lang="tr-TR" dirty="0"/>
          </a:p>
        </p:txBody>
      </p:sp>
      <p:sp>
        <p:nvSpPr>
          <p:cNvPr id="3" name="2 İçerik Yer Tutucusu"/>
          <p:cNvSpPr>
            <a:spLocks noGrp="1"/>
          </p:cNvSpPr>
          <p:nvPr>
            <p:ph sz="quarter" idx="1"/>
          </p:nvPr>
        </p:nvSpPr>
        <p:spPr>
          <a:xfrm>
            <a:off x="623392" y="1628800"/>
            <a:ext cx="10273141" cy="5229200"/>
          </a:xfrm>
        </p:spPr>
        <p:txBody>
          <a:bodyPr>
            <a:normAutofit fontScale="77500" lnSpcReduction="20000"/>
          </a:bodyPr>
          <a:lstStyle/>
          <a:p>
            <a:pPr>
              <a:buNone/>
            </a:pPr>
            <a:r>
              <a:rPr lang="tr-TR" i="1" dirty="0" smtClean="0"/>
              <a:t>“</a:t>
            </a:r>
            <a:r>
              <a:rPr lang="tr-TR" i="1" dirty="0" smtClean="0">
                <a:solidFill>
                  <a:srgbClr val="FF0000"/>
                </a:solidFill>
              </a:rPr>
              <a:t>Hakem makaleyi, kendi makalesinin başka hakemlerce nasıl ele alınmasını beklerse öyle değerlendirmelidir.</a:t>
            </a:r>
            <a:r>
              <a:rPr lang="tr-TR" i="1" dirty="0" smtClean="0"/>
              <a:t>” </a:t>
            </a:r>
            <a:r>
              <a:rPr lang="tr-TR" dirty="0" smtClean="0"/>
              <a:t>(</a:t>
            </a:r>
            <a:r>
              <a:rPr lang="tr-TR" dirty="0" err="1" smtClean="0"/>
              <a:t>Benos</a:t>
            </a:r>
            <a:r>
              <a:rPr lang="tr-TR" dirty="0" smtClean="0"/>
              <a:t>, </a:t>
            </a:r>
            <a:r>
              <a:rPr lang="tr-TR" dirty="0" err="1" smtClean="0"/>
              <a:t>Kirk</a:t>
            </a:r>
            <a:r>
              <a:rPr lang="tr-TR" dirty="0" smtClean="0"/>
              <a:t> ve </a:t>
            </a:r>
            <a:r>
              <a:rPr lang="tr-TR" dirty="0" err="1" smtClean="0"/>
              <a:t>Hall</a:t>
            </a:r>
            <a:r>
              <a:rPr lang="tr-TR" dirty="0" smtClean="0"/>
              <a:t>, 2003). </a:t>
            </a:r>
          </a:p>
          <a:p>
            <a:pPr>
              <a:buNone/>
            </a:pPr>
            <a:endParaRPr lang="tr-TR" dirty="0" smtClean="0"/>
          </a:p>
          <a:p>
            <a:pPr lvl="0"/>
            <a:r>
              <a:rPr lang="tr-TR" dirty="0" smtClean="0"/>
              <a:t>Tarafsızlığı ve makaleden kendisine çıkar sağlamaması esastır. </a:t>
            </a:r>
          </a:p>
          <a:p>
            <a:pPr lvl="0"/>
            <a:r>
              <a:rPr lang="tr-TR" dirty="0" smtClean="0"/>
              <a:t>Makaleyi ciddiyetle inceler, gerektiğinde makalenin yazılım ve kısaltma düzeltmelerine katkı sağlar, ancak bunu yaparken araştırmanın özüne dokunmamalıdır. </a:t>
            </a:r>
          </a:p>
          <a:p>
            <a:pPr lvl="0"/>
            <a:r>
              <a:rPr lang="tr-TR" dirty="0" smtClean="0"/>
              <a:t>Yayınlanması veya yayınlanmaması önerilerini açıkça rapor eder. Gerekçeleri yazmak etik sorumluluktur. Raporunda uygun dil kullanmalıdır. </a:t>
            </a:r>
          </a:p>
          <a:p>
            <a:pPr lvl="0"/>
            <a:r>
              <a:rPr lang="tr-TR" dirty="0" smtClean="0"/>
              <a:t>Makaleye yönelik eleştiriler nesnel, dengeli, yazara değil de metne yönelik olmalıdır. </a:t>
            </a:r>
          </a:p>
          <a:p>
            <a:pPr lvl="0"/>
            <a:r>
              <a:rPr lang="tr-TR" dirty="0" smtClean="0"/>
              <a:t>Hakemler makaleyi ret ederken ilkeli ve gerçeğe uygun davranmalıdır (Makale uzun ve detaylı, bilinenlere katkı sağlamıyor, kaynaklar ile makale arasında uyumsuzluk olması vb.). </a:t>
            </a:r>
          </a:p>
          <a:p>
            <a:pPr lvl="0"/>
            <a:r>
              <a:rPr lang="tr-TR" dirty="0" smtClean="0"/>
              <a:t>Tutarsız ve etik dışılık içeren makalelerin yayınlanmasını önlemelidir. </a:t>
            </a:r>
          </a:p>
          <a:p>
            <a:pPr lvl="0"/>
            <a:r>
              <a:rPr lang="tr-TR" dirty="0" smtClean="0"/>
              <a:t>Hakemler makaleyi süresi içinde değerlendirmelidir, geciktiremez. </a:t>
            </a:r>
          </a:p>
          <a:p>
            <a:pPr lvl="0"/>
            <a:r>
              <a:rPr lang="tr-TR" dirty="0" smtClean="0"/>
              <a:t>Hakem konuyu yeterince bilmiyorsa, konu bilgi alanı dışındaysa ya da zaman darlığından süresinde değerlendirmeyi bitiremeyecekse gerekçesini bildirerek iade etmelidir. </a:t>
            </a:r>
          </a:p>
          <a:p>
            <a:endParaRPr lang="tr-T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lvl="0"/>
            <a:r>
              <a:rPr lang="tr-TR" dirty="0" smtClean="0"/>
              <a:t>Makale hakemin araştırma konusu ise, yazarlar ve hakem o konuda bir yarış içinde ise makale iade edilmeli ve bilgiler kullanılmamalı. </a:t>
            </a:r>
          </a:p>
          <a:p>
            <a:pPr lvl="0"/>
            <a:r>
              <a:rPr lang="tr-TR" dirty="0" smtClean="0"/>
              <a:t>Hakem gizliliğe uymak ve makale bilgilerini paylaşmamak durumundadır. </a:t>
            </a:r>
          </a:p>
          <a:p>
            <a:pPr lvl="0"/>
            <a:r>
              <a:rPr lang="tr-TR" dirty="0" smtClean="0"/>
              <a:t>Hakemlik de kartel oluşturulamaz, kendisine atıf da bulunmayan çalışmaları kötüleyemez. </a:t>
            </a:r>
          </a:p>
          <a:p>
            <a:pPr lvl="0"/>
            <a:r>
              <a:rPr lang="tr-TR" dirty="0" smtClean="0"/>
              <a:t>Hakem kendisine gönderilen makaleden kopya saklayamaz (Töreci, 2010; YÖK,2014). </a:t>
            </a:r>
          </a:p>
          <a:p>
            <a:endParaRPr lang="tr-T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1424" y="274638"/>
            <a:ext cx="9654976" cy="634082"/>
          </a:xfrm>
        </p:spPr>
        <p:txBody>
          <a:bodyPr>
            <a:normAutofit fontScale="90000"/>
          </a:bodyPr>
          <a:lstStyle/>
          <a:p>
            <a:pPr algn="ctr"/>
            <a:r>
              <a:rPr lang="tr-TR" dirty="0" smtClean="0">
                <a:solidFill>
                  <a:srgbClr val="FF0000"/>
                </a:solidFill>
              </a:rPr>
              <a:t>Bilimde Etik Dışı Davranış</a:t>
            </a:r>
            <a:endParaRPr lang="tr-TR" dirty="0">
              <a:solidFill>
                <a:srgbClr val="FF0000"/>
              </a:solidFill>
            </a:endParaRPr>
          </a:p>
        </p:txBody>
      </p:sp>
      <p:pic>
        <p:nvPicPr>
          <p:cNvPr id="4" name="3 İçerik Yer Tutucusu"/>
          <p:cNvPicPr>
            <a:picLocks noGrp="1"/>
          </p:cNvPicPr>
          <p:nvPr>
            <p:ph sz="quarter" idx="1"/>
          </p:nvPr>
        </p:nvPicPr>
        <p:blipFill>
          <a:blip r:embed="rId2" cstate="print"/>
          <a:srcRect/>
          <a:stretch>
            <a:fillRect/>
          </a:stretch>
        </p:blipFill>
        <p:spPr bwMode="auto">
          <a:xfrm>
            <a:off x="1679509" y="908720"/>
            <a:ext cx="8352928" cy="5112568"/>
          </a:xfrm>
          <a:prstGeom prst="rect">
            <a:avLst/>
          </a:prstGeom>
          <a:noFill/>
          <a:ln w="9525">
            <a:noFill/>
            <a:miter lim="800000"/>
            <a:headEnd/>
            <a:tailEnd/>
          </a:ln>
        </p:spPr>
      </p:pic>
      <p:sp>
        <p:nvSpPr>
          <p:cNvPr id="13313" name="Rectangle 1"/>
          <p:cNvSpPr>
            <a:spLocks noChangeArrowheads="1"/>
          </p:cNvSpPr>
          <p:nvPr/>
        </p:nvSpPr>
        <p:spPr bwMode="auto">
          <a:xfrm>
            <a:off x="4943872" y="6156994"/>
            <a:ext cx="595266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9088"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Dotterweich</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ve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Garrison</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,1998; </a:t>
            </a:r>
            <a:r>
              <a:rPr kumimoji="0" lang="tr-T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Akt</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kl</a:t>
            </a:r>
            <a:r>
              <a:rPr kumimoji="0" lang="tr-TR"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2003:40).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
            </a:r>
            <a:br>
              <a:rPr lang="tr-TR" dirty="0" smtClean="0"/>
            </a:br>
            <a:r>
              <a:rPr lang="tr-TR" sz="2700" b="1" dirty="0" smtClean="0">
                <a:solidFill>
                  <a:srgbClr val="FF0000"/>
                </a:solidFill>
              </a:rPr>
              <a:t>BİLİMSEL YANILTMA</a:t>
            </a:r>
            <a:br>
              <a:rPr lang="tr-TR" sz="2700" b="1" dirty="0" smtClean="0">
                <a:solidFill>
                  <a:srgbClr val="FF0000"/>
                </a:solidFill>
              </a:rPr>
            </a:br>
            <a:r>
              <a:rPr lang="tr-TR" sz="2700" b="1" dirty="0" smtClean="0">
                <a:solidFill>
                  <a:srgbClr val="FF0000"/>
                </a:solidFill>
              </a:rPr>
              <a:t> (</a:t>
            </a:r>
            <a:r>
              <a:rPr lang="tr-TR" sz="2700" b="1" dirty="0" err="1" smtClean="0">
                <a:solidFill>
                  <a:srgbClr val="FF0000"/>
                </a:solidFill>
              </a:rPr>
              <a:t>Scientific</a:t>
            </a:r>
            <a:r>
              <a:rPr lang="tr-TR" sz="2700" b="1" dirty="0" smtClean="0">
                <a:solidFill>
                  <a:srgbClr val="FF0000"/>
                </a:solidFill>
              </a:rPr>
              <a:t> </a:t>
            </a:r>
            <a:r>
              <a:rPr lang="tr-TR" sz="2700" b="1" dirty="0" err="1" smtClean="0">
                <a:solidFill>
                  <a:srgbClr val="FF0000"/>
                </a:solidFill>
              </a:rPr>
              <a:t>Misconduct</a:t>
            </a:r>
            <a:r>
              <a:rPr lang="tr-TR" sz="2700" b="1" dirty="0" smtClean="0">
                <a:solidFill>
                  <a:srgbClr val="FF0000"/>
                </a:solidFill>
              </a:rPr>
              <a:t>) </a:t>
            </a:r>
            <a:endParaRPr lang="tr-TR" sz="2700" dirty="0">
              <a:solidFill>
                <a:srgbClr val="FF0000"/>
              </a:solidFill>
            </a:endParaRPr>
          </a:p>
        </p:txBody>
      </p:sp>
      <p:sp>
        <p:nvSpPr>
          <p:cNvPr id="3" name="2 İçerik Yer Tutucusu"/>
          <p:cNvSpPr>
            <a:spLocks noGrp="1"/>
          </p:cNvSpPr>
          <p:nvPr>
            <p:ph sz="quarter" idx="1"/>
          </p:nvPr>
        </p:nvSpPr>
        <p:spPr/>
        <p:txBody>
          <a:bodyPr/>
          <a:lstStyle/>
          <a:p>
            <a:endParaRPr lang="tr-TR" dirty="0" smtClean="0"/>
          </a:p>
          <a:p>
            <a:pPr algn="ctr">
              <a:buNone/>
            </a:pPr>
            <a:r>
              <a:rPr lang="tr-TR" b="1" dirty="0" smtClean="0"/>
              <a:t>		ARAŞTIRMANIN DEĞERİNİ VE GÜVENİRLİĞİNİ  AZALTAN HER TÜR GİRİŞİM </a:t>
            </a:r>
            <a:r>
              <a:rPr lang="tr-TR" dirty="0" smtClean="0"/>
              <a:t>(A,Ü. Bilim Etiği Kılavuzu, 2003: 6).</a:t>
            </a:r>
          </a:p>
          <a:p>
            <a:pPr algn="ctr">
              <a:buNone/>
            </a:pPr>
            <a:r>
              <a:rPr lang="tr-TR" dirty="0" smtClean="0"/>
              <a:t> </a:t>
            </a:r>
          </a:p>
          <a:p>
            <a:pPr lvl="0">
              <a:buFont typeface="Wingdings" pitchFamily="2" charset="2"/>
              <a:buChar char="v"/>
            </a:pPr>
            <a:r>
              <a:rPr lang="tr-TR" i="1" dirty="0" smtClean="0">
                <a:solidFill>
                  <a:srgbClr val="7030A0"/>
                </a:solidFill>
              </a:rPr>
              <a:t>Bilimsel ihmal / disiplinsiz araştırma (</a:t>
            </a:r>
            <a:r>
              <a:rPr lang="tr-TR" i="1" dirty="0" err="1" smtClean="0">
                <a:solidFill>
                  <a:srgbClr val="7030A0"/>
                </a:solidFill>
              </a:rPr>
              <a:t>scientific</a:t>
            </a:r>
            <a:r>
              <a:rPr lang="tr-TR" i="1" dirty="0" smtClean="0">
                <a:solidFill>
                  <a:srgbClr val="7030A0"/>
                </a:solidFill>
              </a:rPr>
              <a:t> </a:t>
            </a:r>
            <a:r>
              <a:rPr lang="tr-TR" i="1" dirty="0" err="1" smtClean="0">
                <a:solidFill>
                  <a:srgbClr val="7030A0"/>
                </a:solidFill>
              </a:rPr>
              <a:t>negligence</a:t>
            </a:r>
            <a:r>
              <a:rPr lang="tr-TR" i="1" dirty="0" smtClean="0">
                <a:solidFill>
                  <a:srgbClr val="7030A0"/>
                </a:solidFill>
              </a:rPr>
              <a:t> / </a:t>
            </a:r>
            <a:r>
              <a:rPr lang="tr-TR" i="1" dirty="0" err="1" smtClean="0">
                <a:solidFill>
                  <a:srgbClr val="7030A0"/>
                </a:solidFill>
              </a:rPr>
              <a:t>sloppy</a:t>
            </a:r>
            <a:r>
              <a:rPr lang="tr-TR" i="1" dirty="0" smtClean="0">
                <a:solidFill>
                  <a:srgbClr val="7030A0"/>
                </a:solidFill>
              </a:rPr>
              <a:t> </a:t>
            </a:r>
            <a:r>
              <a:rPr lang="tr-TR" i="1" dirty="0" err="1" smtClean="0">
                <a:solidFill>
                  <a:srgbClr val="7030A0"/>
                </a:solidFill>
              </a:rPr>
              <a:t>research</a:t>
            </a:r>
            <a:r>
              <a:rPr lang="tr-TR" i="1" dirty="0" smtClean="0">
                <a:solidFill>
                  <a:srgbClr val="7030A0"/>
                </a:solidFill>
              </a:rPr>
              <a:t>)</a:t>
            </a:r>
          </a:p>
          <a:p>
            <a:pPr lvl="0">
              <a:buFont typeface="Wingdings" pitchFamily="2" charset="2"/>
              <a:buChar char="v"/>
            </a:pPr>
            <a:r>
              <a:rPr lang="tr-TR" i="1" dirty="0" smtClean="0">
                <a:solidFill>
                  <a:srgbClr val="7030A0"/>
                </a:solidFill>
              </a:rPr>
              <a:t>Bilimsel saptırma / kasıtlı sahtekarlık (</a:t>
            </a:r>
            <a:r>
              <a:rPr lang="tr-TR" i="1" dirty="0" err="1" smtClean="0">
                <a:solidFill>
                  <a:srgbClr val="7030A0"/>
                </a:solidFill>
              </a:rPr>
              <a:t>scientific</a:t>
            </a:r>
            <a:r>
              <a:rPr lang="tr-TR" i="1" dirty="0" smtClean="0">
                <a:solidFill>
                  <a:srgbClr val="7030A0"/>
                </a:solidFill>
              </a:rPr>
              <a:t> </a:t>
            </a:r>
            <a:r>
              <a:rPr lang="tr-TR" i="1" dirty="0" err="1" smtClean="0">
                <a:solidFill>
                  <a:srgbClr val="7030A0"/>
                </a:solidFill>
              </a:rPr>
              <a:t>fraud</a:t>
            </a:r>
            <a:r>
              <a:rPr lang="tr-TR" i="1" dirty="0" smtClean="0">
                <a:solidFill>
                  <a:srgbClr val="7030A0"/>
                </a:solidFill>
              </a:rPr>
              <a:t> / </a:t>
            </a:r>
            <a:r>
              <a:rPr lang="tr-TR" i="1" dirty="0" err="1" smtClean="0">
                <a:solidFill>
                  <a:srgbClr val="7030A0"/>
                </a:solidFill>
              </a:rPr>
              <a:t>deliberate</a:t>
            </a:r>
            <a:r>
              <a:rPr lang="tr-TR" i="1" dirty="0" smtClean="0">
                <a:solidFill>
                  <a:srgbClr val="7030A0"/>
                </a:solidFill>
              </a:rPr>
              <a:t> </a:t>
            </a:r>
            <a:r>
              <a:rPr lang="tr-TR" i="1" dirty="0" err="1" smtClean="0">
                <a:solidFill>
                  <a:srgbClr val="7030A0"/>
                </a:solidFill>
              </a:rPr>
              <a:t>dishonesty</a:t>
            </a:r>
            <a:r>
              <a:rPr lang="tr-TR" i="1" dirty="0" smtClean="0">
                <a:solidFill>
                  <a:srgbClr val="7030A0"/>
                </a:solidFill>
              </a:rPr>
              <a:t>)</a:t>
            </a:r>
          </a:p>
          <a:p>
            <a:pPr algn="ctr">
              <a:buNone/>
            </a:pPr>
            <a:endParaRPr lang="tr-T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400" dirty="0" smtClean="0"/>
              <a:t/>
            </a:r>
            <a:br>
              <a:rPr lang="tr-TR" sz="1400" dirty="0" smtClean="0"/>
            </a:br>
            <a:r>
              <a:rPr lang="tr-TR" sz="1800" b="1" dirty="0" smtClean="0">
                <a:solidFill>
                  <a:srgbClr val="FF0000"/>
                </a:solidFill>
              </a:rPr>
              <a:t>DİSİPLİNSİZ ARAŞTIRMA “SLOPPY RESEARCH” </a:t>
            </a:r>
            <a:endParaRPr lang="tr-TR" sz="1800" dirty="0">
              <a:solidFill>
                <a:srgbClr val="FF0000"/>
              </a:solidFill>
            </a:endParaRPr>
          </a:p>
        </p:txBody>
      </p:sp>
      <p:sp>
        <p:nvSpPr>
          <p:cNvPr id="3" name="2 İçerik Yer Tutucusu"/>
          <p:cNvSpPr>
            <a:spLocks noGrp="1"/>
          </p:cNvSpPr>
          <p:nvPr>
            <p:ph sz="quarter" idx="1"/>
          </p:nvPr>
        </p:nvSpPr>
        <p:spPr/>
        <p:txBody>
          <a:bodyPr>
            <a:normAutofit fontScale="92500" lnSpcReduction="20000"/>
          </a:bodyPr>
          <a:lstStyle/>
          <a:p>
            <a:endParaRPr lang="tr-TR" dirty="0" smtClean="0"/>
          </a:p>
          <a:p>
            <a:r>
              <a:rPr lang="tr-TR" dirty="0" smtClean="0"/>
              <a:t>ARAŞTIRICI : </a:t>
            </a:r>
          </a:p>
          <a:p>
            <a:pPr>
              <a:buNone/>
            </a:pPr>
            <a:r>
              <a:rPr lang="tr-TR" dirty="0" smtClean="0"/>
              <a:t>   - ARAŞTIRMA PLANLAMASINI, UYGUN METOD SEÇİMİNİ, METOD UYGULAMASINI VEYA SONUÇ ANALİZ VE YORUMUNU BİLMİYOR </a:t>
            </a:r>
          </a:p>
          <a:p>
            <a:pPr>
              <a:buNone/>
            </a:pPr>
            <a:r>
              <a:rPr lang="tr-TR" dirty="0" smtClean="0"/>
              <a:t>   -YANLIŞLARININ FARKINDA DEĞİL </a:t>
            </a:r>
          </a:p>
          <a:p>
            <a:pPr>
              <a:buNone/>
            </a:pPr>
            <a:r>
              <a:rPr lang="tr-TR" dirty="0" smtClean="0"/>
              <a:t>   -GÜVENİLİR OLMAYAN SONUÇ ÜRETİYOR (</a:t>
            </a:r>
            <a:r>
              <a:rPr lang="tr-TR" dirty="0" err="1" smtClean="0"/>
              <a:t>Hamner</a:t>
            </a:r>
            <a:r>
              <a:rPr lang="tr-TR" dirty="0" smtClean="0"/>
              <a:t>, 1992). </a:t>
            </a:r>
          </a:p>
          <a:p>
            <a:endParaRPr lang="tr-TR" dirty="0" smtClean="0"/>
          </a:p>
          <a:p>
            <a:r>
              <a:rPr lang="tr-TR" dirty="0" smtClean="0">
                <a:solidFill>
                  <a:srgbClr val="FF0000"/>
                </a:solidFill>
              </a:rPr>
              <a:t>AMA “İYİ NİYETLİ !.....” </a:t>
            </a:r>
          </a:p>
          <a:p>
            <a:pPr lvl="1">
              <a:buFont typeface="Wingdings" pitchFamily="2" charset="2"/>
              <a:buChar char="ü"/>
            </a:pPr>
            <a:r>
              <a:rPr lang="tr-TR" dirty="0" smtClean="0"/>
              <a:t>DİKKATİ ÇEKİLMELİ </a:t>
            </a:r>
          </a:p>
          <a:p>
            <a:pPr lvl="1">
              <a:buFont typeface="Wingdings" pitchFamily="2" charset="2"/>
              <a:buChar char="ü"/>
            </a:pPr>
            <a:r>
              <a:rPr lang="tr-TR" dirty="0" smtClean="0"/>
              <a:t>ARAŞTIRMA EĞİTİMİ VERİLMELİ </a:t>
            </a:r>
          </a:p>
          <a:p>
            <a:pPr lvl="1">
              <a:buFont typeface="Wingdings" pitchFamily="2" charset="2"/>
              <a:buChar char="ü"/>
            </a:pPr>
            <a:r>
              <a:rPr lang="tr-TR" dirty="0" smtClean="0"/>
              <a:t>ARAŞTIRMA DİSİPLİNİ ÖĞRETİLMELİ</a:t>
            </a:r>
          </a:p>
          <a:p>
            <a:pPr lvl="1">
              <a:buFont typeface="Wingdings" pitchFamily="2" charset="2"/>
              <a:buChar char="ü"/>
            </a:pPr>
            <a:r>
              <a:rPr lang="tr-TR" dirty="0" smtClean="0"/>
              <a:t>ARAŞTIRMALARI YAKINDAN TAKİP EDİLMELİDİR </a:t>
            </a:r>
            <a:endParaRPr lang="tr-TR" dirty="0"/>
          </a:p>
        </p:txBody>
      </p:sp>
      <p:pic>
        <p:nvPicPr>
          <p:cNvPr id="86018" name="Picture 2"/>
          <p:cNvPicPr>
            <a:picLocks noChangeAspect="1" noChangeArrowheads="1"/>
          </p:cNvPicPr>
          <p:nvPr/>
        </p:nvPicPr>
        <p:blipFill>
          <a:blip r:embed="rId2" cstate="print"/>
          <a:srcRect/>
          <a:stretch>
            <a:fillRect/>
          </a:stretch>
        </p:blipFill>
        <p:spPr bwMode="auto">
          <a:xfrm>
            <a:off x="8688289" y="404664"/>
            <a:ext cx="3102372" cy="1604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09600" y="332656"/>
            <a:ext cx="9956800" cy="6525344"/>
          </a:xfrm>
          <a:ln>
            <a:solidFill>
              <a:schemeClr val="accent2"/>
            </a:solidFill>
          </a:ln>
        </p:spPr>
        <p:txBody>
          <a:bodyPr>
            <a:normAutofit/>
          </a:bodyPr>
          <a:lstStyle/>
          <a:p>
            <a:endParaRPr lang="tr-TR" sz="2000" dirty="0" smtClean="0"/>
          </a:p>
          <a:p>
            <a:endParaRPr lang="tr-TR" sz="2000" dirty="0" smtClean="0"/>
          </a:p>
          <a:p>
            <a:endParaRPr lang="tr-TR" sz="2000" dirty="0" smtClean="0"/>
          </a:p>
          <a:p>
            <a:pPr>
              <a:buNone/>
            </a:pPr>
            <a:r>
              <a:rPr lang="tr-TR" sz="2000" dirty="0" smtClean="0"/>
              <a:t>                                            VERİLER</a:t>
            </a:r>
          </a:p>
          <a:p>
            <a:endParaRPr lang="tr-TR" sz="2000" dirty="0" smtClean="0"/>
          </a:p>
          <a:p>
            <a:endParaRPr lang="tr-TR" sz="2000" dirty="0" smtClean="0"/>
          </a:p>
          <a:p>
            <a:pPr>
              <a:buNone/>
            </a:pPr>
            <a:endParaRPr lang="tr-TR" sz="2000" dirty="0" smtClean="0"/>
          </a:p>
          <a:p>
            <a:endParaRPr lang="tr-TR" sz="2000" dirty="0" smtClean="0"/>
          </a:p>
          <a:p>
            <a:endParaRPr lang="tr-TR" sz="2000" dirty="0" smtClean="0"/>
          </a:p>
          <a:p>
            <a:pPr>
              <a:buNone/>
            </a:pPr>
            <a:r>
              <a:rPr lang="tr-TR" sz="2000" dirty="0" smtClean="0"/>
              <a:t>                                    İSTATİSTİK ANALİZLER</a:t>
            </a:r>
          </a:p>
          <a:p>
            <a:endParaRPr lang="tr-TR" sz="2000" dirty="0" smtClean="0"/>
          </a:p>
          <a:p>
            <a:pPr>
              <a:buNone/>
            </a:pPr>
            <a:endParaRPr lang="tr-TR" sz="2000" dirty="0" smtClean="0"/>
          </a:p>
          <a:p>
            <a:pPr>
              <a:buNone/>
            </a:pPr>
            <a:r>
              <a:rPr lang="tr-TR" sz="2000" dirty="0" smtClean="0"/>
              <a:t>                                                 </a:t>
            </a:r>
          </a:p>
          <a:p>
            <a:pPr>
              <a:buNone/>
            </a:pPr>
            <a:r>
              <a:rPr lang="tr-TR" sz="2000" dirty="0" smtClean="0"/>
              <a:t>                                                  </a:t>
            </a:r>
          </a:p>
          <a:p>
            <a:pPr>
              <a:buNone/>
            </a:pPr>
            <a:r>
              <a:rPr lang="tr-TR" sz="2000" dirty="0" smtClean="0"/>
              <a:t>                            DOĞRU BULGU           YANLIŞ BULGU</a:t>
            </a:r>
          </a:p>
        </p:txBody>
      </p:sp>
      <p:sp>
        <p:nvSpPr>
          <p:cNvPr id="6" name="5 Ay"/>
          <p:cNvSpPr/>
          <p:nvPr/>
        </p:nvSpPr>
        <p:spPr>
          <a:xfrm>
            <a:off x="3311691" y="404664"/>
            <a:ext cx="609600" cy="9144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Bulut"/>
          <p:cNvSpPr/>
          <p:nvPr/>
        </p:nvSpPr>
        <p:spPr>
          <a:xfrm>
            <a:off x="4559829" y="188640"/>
            <a:ext cx="121920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Güneş"/>
          <p:cNvSpPr/>
          <p:nvPr/>
        </p:nvSpPr>
        <p:spPr>
          <a:xfrm>
            <a:off x="6192011" y="0"/>
            <a:ext cx="12192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Artı"/>
          <p:cNvSpPr/>
          <p:nvPr/>
        </p:nvSpPr>
        <p:spPr>
          <a:xfrm>
            <a:off x="3599723" y="2780928"/>
            <a:ext cx="672075" cy="62636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Eksi"/>
          <p:cNvSpPr/>
          <p:nvPr/>
        </p:nvSpPr>
        <p:spPr>
          <a:xfrm>
            <a:off x="4559829" y="2780928"/>
            <a:ext cx="864096" cy="6263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Çarpma"/>
          <p:cNvSpPr/>
          <p:nvPr/>
        </p:nvSpPr>
        <p:spPr>
          <a:xfrm>
            <a:off x="5615947" y="2780928"/>
            <a:ext cx="864096" cy="69837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Bölme"/>
          <p:cNvSpPr/>
          <p:nvPr/>
        </p:nvSpPr>
        <p:spPr>
          <a:xfrm>
            <a:off x="7056107" y="2780928"/>
            <a:ext cx="576064" cy="626368"/>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Aşağı Ok"/>
          <p:cNvSpPr/>
          <p:nvPr/>
        </p:nvSpPr>
        <p:spPr>
          <a:xfrm>
            <a:off x="4271797" y="4293096"/>
            <a:ext cx="646176"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Aşağı Ok"/>
          <p:cNvSpPr/>
          <p:nvPr/>
        </p:nvSpPr>
        <p:spPr>
          <a:xfrm>
            <a:off x="5231904" y="1844824"/>
            <a:ext cx="646176"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Aşağı Ok"/>
          <p:cNvSpPr/>
          <p:nvPr/>
        </p:nvSpPr>
        <p:spPr>
          <a:xfrm>
            <a:off x="6768075" y="4293096"/>
            <a:ext cx="646176"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63552" y="980728"/>
            <a:ext cx="8502848" cy="436910"/>
          </a:xfrm>
        </p:spPr>
        <p:txBody>
          <a:bodyPr>
            <a:normAutofit fontScale="90000"/>
          </a:bodyPr>
          <a:lstStyle/>
          <a:p>
            <a:r>
              <a:rPr lang="tr-TR" b="1" dirty="0" smtClean="0"/>
              <a:t>Bilimsel Saptırma / Kasıtlı Sahtekarlık (</a:t>
            </a:r>
            <a:r>
              <a:rPr lang="tr-TR" b="1" dirty="0" err="1" smtClean="0"/>
              <a:t>Scientific</a:t>
            </a:r>
            <a:r>
              <a:rPr lang="tr-TR" b="1" dirty="0" smtClean="0"/>
              <a:t> </a:t>
            </a:r>
            <a:r>
              <a:rPr lang="tr-TR" b="1" dirty="0" err="1" smtClean="0"/>
              <a:t>Fraud</a:t>
            </a:r>
            <a:r>
              <a:rPr lang="tr-TR" b="1" dirty="0" smtClean="0"/>
              <a:t>)</a:t>
            </a:r>
            <a:br>
              <a:rPr lang="tr-TR" b="1" dirty="0" smtClean="0"/>
            </a:br>
            <a:endParaRPr lang="tr-TR" dirty="0"/>
          </a:p>
        </p:txBody>
      </p:sp>
      <p:sp>
        <p:nvSpPr>
          <p:cNvPr id="3" name="2 İçerik Yer Tutucusu"/>
          <p:cNvSpPr>
            <a:spLocks noGrp="1"/>
          </p:cNvSpPr>
          <p:nvPr>
            <p:ph sz="quarter" idx="1"/>
          </p:nvPr>
        </p:nvSpPr>
        <p:spPr>
          <a:xfrm>
            <a:off x="719403" y="1052736"/>
            <a:ext cx="9846997" cy="5400600"/>
          </a:xfrm>
        </p:spPr>
        <p:txBody>
          <a:bodyPr>
            <a:normAutofit fontScale="92500" lnSpcReduction="10000"/>
          </a:bodyPr>
          <a:lstStyle/>
          <a:p>
            <a:r>
              <a:rPr lang="tr-TR" dirty="0" smtClean="0"/>
              <a:t>Araştırıcının bilinçli olarak ve amaçlı bir yaklaşımla çalışmanın </a:t>
            </a:r>
            <a:r>
              <a:rPr lang="tr-TR" dirty="0" err="1" smtClean="0"/>
              <a:t>metod</a:t>
            </a:r>
            <a:r>
              <a:rPr lang="tr-TR" dirty="0" smtClean="0"/>
              <a:t> veya sonuçlarını </a:t>
            </a:r>
            <a:r>
              <a:rPr lang="tr-TR" b="1" dirty="0" smtClean="0"/>
              <a:t>"kötü niyetle" saptırması </a:t>
            </a:r>
            <a:r>
              <a:rPr lang="tr-TR" dirty="0" smtClean="0"/>
              <a:t>ve değiştirmesi demektir.</a:t>
            </a:r>
          </a:p>
          <a:p>
            <a:r>
              <a:rPr lang="tr-TR" b="1" i="1" dirty="0" smtClean="0"/>
              <a:t>Çarpıtma (</a:t>
            </a:r>
            <a:r>
              <a:rPr lang="tr-TR" b="1" i="1" dirty="0" err="1" smtClean="0"/>
              <a:t>falsification</a:t>
            </a:r>
            <a:r>
              <a:rPr lang="tr-TR" b="1" i="1" dirty="0" smtClean="0"/>
              <a:t> / </a:t>
            </a:r>
            <a:r>
              <a:rPr lang="tr-TR" b="1" i="1" dirty="0" err="1" smtClean="0"/>
              <a:t>fuding</a:t>
            </a:r>
            <a:r>
              <a:rPr lang="tr-TR" b="1" i="1" dirty="0" smtClean="0"/>
              <a:t>)</a:t>
            </a:r>
          </a:p>
          <a:p>
            <a:r>
              <a:rPr lang="tr-TR" b="1" i="1" dirty="0" smtClean="0"/>
              <a:t>Gizleme (</a:t>
            </a:r>
            <a:r>
              <a:rPr lang="tr-TR" b="1" i="1" dirty="0" err="1" smtClean="0"/>
              <a:t>finagling</a:t>
            </a:r>
            <a:r>
              <a:rPr lang="tr-TR" b="1" i="1" dirty="0" smtClean="0"/>
              <a:t>):</a:t>
            </a:r>
            <a:endParaRPr lang="tr-TR" i="1" dirty="0" smtClean="0"/>
          </a:p>
          <a:p>
            <a:r>
              <a:rPr lang="tr-TR" b="1" i="1" dirty="0" smtClean="0"/>
              <a:t>Uydurma (</a:t>
            </a:r>
            <a:r>
              <a:rPr lang="tr-TR" b="1" i="1" dirty="0" err="1" smtClean="0"/>
              <a:t>forgery</a:t>
            </a:r>
            <a:r>
              <a:rPr lang="tr-TR" b="1" i="1" dirty="0" smtClean="0"/>
              <a:t> / </a:t>
            </a:r>
            <a:r>
              <a:rPr lang="tr-TR" b="1" i="1" dirty="0" err="1" smtClean="0"/>
              <a:t>fabrication</a:t>
            </a:r>
            <a:r>
              <a:rPr lang="tr-TR" b="1" i="1" dirty="0" smtClean="0"/>
              <a:t>)</a:t>
            </a:r>
          </a:p>
          <a:p>
            <a:r>
              <a:rPr lang="tr-TR" b="1" i="1" dirty="0" smtClean="0"/>
              <a:t>Aşırma (</a:t>
            </a:r>
            <a:r>
              <a:rPr lang="tr-TR" b="1" i="1" dirty="0" err="1" smtClean="0"/>
              <a:t>plagiarism</a:t>
            </a:r>
            <a:r>
              <a:rPr lang="tr-TR" b="1" i="1" dirty="0" smtClean="0"/>
              <a:t>)</a:t>
            </a:r>
          </a:p>
          <a:p>
            <a:r>
              <a:rPr lang="tr-TR" b="1" i="1" dirty="0" err="1" smtClean="0"/>
              <a:t>Duplikasyon</a:t>
            </a:r>
            <a:r>
              <a:rPr lang="tr-TR" b="1" i="1" dirty="0" smtClean="0"/>
              <a:t> (</a:t>
            </a:r>
            <a:r>
              <a:rPr lang="tr-TR" b="1" i="1" dirty="0" err="1" smtClean="0"/>
              <a:t>duplication</a:t>
            </a:r>
            <a:r>
              <a:rPr lang="tr-TR" b="1" i="1" dirty="0" smtClean="0"/>
              <a:t>)</a:t>
            </a:r>
          </a:p>
          <a:p>
            <a:r>
              <a:rPr lang="tr-TR" b="1" i="1" dirty="0" smtClean="0"/>
              <a:t>Dilimleme (</a:t>
            </a:r>
            <a:r>
              <a:rPr lang="tr-TR" b="1" i="1" dirty="0" err="1" smtClean="0"/>
              <a:t>Least</a:t>
            </a:r>
            <a:r>
              <a:rPr lang="tr-TR" b="1" i="1" dirty="0" smtClean="0"/>
              <a:t> </a:t>
            </a:r>
            <a:r>
              <a:rPr lang="tr-TR" b="1" i="1" dirty="0" err="1" smtClean="0"/>
              <a:t>Publishable</a:t>
            </a:r>
            <a:r>
              <a:rPr lang="tr-TR" b="1" i="1" dirty="0" smtClean="0"/>
              <a:t> </a:t>
            </a:r>
            <a:r>
              <a:rPr lang="tr-TR" b="1" i="1" dirty="0" err="1" smtClean="0"/>
              <a:t>Units</a:t>
            </a:r>
            <a:r>
              <a:rPr lang="tr-TR" b="1" i="1" dirty="0" smtClean="0"/>
              <a:t>)</a:t>
            </a:r>
          </a:p>
          <a:p>
            <a:r>
              <a:rPr lang="tr-TR" b="1" i="1" dirty="0" smtClean="0"/>
              <a:t>Destek belirtmeme</a:t>
            </a:r>
          </a:p>
          <a:p>
            <a:r>
              <a:rPr lang="tr-TR" b="1" i="1" dirty="0" smtClean="0"/>
              <a:t>Yazar adlarında değişiklik yapma</a:t>
            </a:r>
          </a:p>
          <a:p>
            <a:r>
              <a:rPr lang="tr-TR" b="1" i="1" dirty="0" smtClean="0"/>
              <a:t>Kaynakların yanlı seçimi</a:t>
            </a:r>
          </a:p>
          <a:p>
            <a:pPr>
              <a:buNone/>
            </a:pPr>
            <a:r>
              <a:rPr lang="tr-TR" sz="1400" b="1" i="1" dirty="0" smtClean="0"/>
              <a:t>TÜBA (2002)  ve TÜBİTAK (2006) </a:t>
            </a:r>
          </a:p>
          <a:p>
            <a:endParaRPr lang="tr-TR" b="1" i="1" dirty="0" smtClean="0"/>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000" b="1" dirty="0" smtClean="0">
                <a:solidFill>
                  <a:srgbClr val="FF0000"/>
                </a:solidFill>
              </a:rPr>
              <a:t>BİLİMSEL YANILTMA</a:t>
            </a:r>
            <a:br>
              <a:rPr lang="tr-TR" sz="2000" b="1" dirty="0" smtClean="0">
                <a:solidFill>
                  <a:srgbClr val="FF0000"/>
                </a:solidFill>
              </a:rPr>
            </a:br>
            <a:r>
              <a:rPr lang="tr-TR" sz="2000" b="1" dirty="0" smtClean="0">
                <a:solidFill>
                  <a:srgbClr val="FF0000"/>
                </a:solidFill>
              </a:rPr>
              <a:t> (</a:t>
            </a:r>
            <a:r>
              <a:rPr lang="tr-TR" sz="2000" b="1" dirty="0" err="1" smtClean="0">
                <a:solidFill>
                  <a:srgbClr val="FF0000"/>
                </a:solidFill>
              </a:rPr>
              <a:t>Scientific</a:t>
            </a:r>
            <a:r>
              <a:rPr lang="tr-TR" sz="2000" b="1" dirty="0" smtClean="0">
                <a:solidFill>
                  <a:srgbClr val="FF0000"/>
                </a:solidFill>
              </a:rPr>
              <a:t> </a:t>
            </a:r>
            <a:r>
              <a:rPr lang="tr-TR" sz="2000" b="1" dirty="0" err="1" smtClean="0">
                <a:solidFill>
                  <a:srgbClr val="FF0000"/>
                </a:solidFill>
              </a:rPr>
              <a:t>Misconduct</a:t>
            </a:r>
            <a:r>
              <a:rPr lang="tr-TR" sz="2000" b="1" dirty="0" smtClean="0">
                <a:solidFill>
                  <a:srgbClr val="FF0000"/>
                </a:solidFill>
              </a:rPr>
              <a:t>) </a:t>
            </a:r>
            <a:endParaRPr lang="tr-TR" sz="2000" dirty="0"/>
          </a:p>
        </p:txBody>
      </p:sp>
      <p:pic>
        <p:nvPicPr>
          <p:cNvPr id="84994" name="Picture 2"/>
          <p:cNvPicPr>
            <a:picLocks noGrp="1" noChangeAspect="1" noChangeArrowheads="1"/>
          </p:cNvPicPr>
          <p:nvPr>
            <p:ph sz="quarter" idx="1"/>
          </p:nvPr>
        </p:nvPicPr>
        <p:blipFill>
          <a:blip r:embed="rId2" cstate="print"/>
          <a:srcRect/>
          <a:stretch>
            <a:fillRect/>
          </a:stretch>
        </p:blipFill>
        <p:spPr bwMode="auto">
          <a:xfrm>
            <a:off x="1455590" y="1484785"/>
            <a:ext cx="9129151" cy="51330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27381" y="260648"/>
            <a:ext cx="9956800" cy="1143000"/>
          </a:xfrm>
        </p:spPr>
        <p:txBody>
          <a:bodyPr>
            <a:normAutofit/>
          </a:bodyPr>
          <a:lstStyle/>
          <a:p>
            <a:pPr algn="ctr"/>
            <a:r>
              <a:rPr lang="tr-TR" sz="2400" b="1" dirty="0" smtClean="0"/>
              <a:t>Uydurma, Yalan Yazma veya</a:t>
            </a:r>
            <a:br>
              <a:rPr lang="tr-TR" sz="2400" b="1" dirty="0" smtClean="0"/>
            </a:br>
            <a:r>
              <a:rPr lang="tr-TR" sz="2400" b="1" dirty="0" smtClean="0"/>
              <a:t>Yoktan Var Etme (</a:t>
            </a:r>
            <a:r>
              <a:rPr lang="tr-TR" sz="2400" b="1" dirty="0" err="1" smtClean="0"/>
              <a:t>Fabrication</a:t>
            </a:r>
            <a:r>
              <a:rPr lang="tr-TR" sz="2400" b="1" dirty="0" smtClean="0"/>
              <a:t>)</a:t>
            </a:r>
            <a:endParaRPr lang="tr-TR" sz="2400" dirty="0"/>
          </a:p>
        </p:txBody>
      </p:sp>
      <p:pic>
        <p:nvPicPr>
          <p:cNvPr id="6" name="Picture 2"/>
          <p:cNvPicPr>
            <a:picLocks noGrp="1" noChangeAspect="1" noChangeArrowheads="1"/>
          </p:cNvPicPr>
          <p:nvPr>
            <p:ph sz="quarter" idx="1"/>
          </p:nvPr>
        </p:nvPicPr>
        <p:blipFill>
          <a:blip r:embed="rId2" cstate="print"/>
          <a:srcRect/>
          <a:stretch>
            <a:fillRect/>
          </a:stretch>
        </p:blipFill>
        <p:spPr bwMode="auto">
          <a:xfrm>
            <a:off x="857250" y="1875040"/>
            <a:ext cx="9943273" cy="41241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Problemin Daraltılması</a:t>
            </a:r>
            <a:endParaRPr lang="tr-TR" dirty="0"/>
          </a:p>
        </p:txBody>
      </p:sp>
      <p:sp>
        <p:nvSpPr>
          <p:cNvPr id="3" name="İçerik Yer Tutucusu 2"/>
          <p:cNvSpPr>
            <a:spLocks noGrp="1"/>
          </p:cNvSpPr>
          <p:nvPr>
            <p:ph idx="1"/>
          </p:nvPr>
        </p:nvSpPr>
        <p:spPr>
          <a:xfrm>
            <a:off x="838200" y="1393371"/>
            <a:ext cx="10515600" cy="4783592"/>
          </a:xfrm>
        </p:spPr>
        <p:txBody>
          <a:bodyPr>
            <a:normAutofit fontScale="92500" lnSpcReduction="10000"/>
          </a:bodyPr>
          <a:lstStyle/>
          <a:p>
            <a:pPr marL="0" indent="0">
              <a:buNone/>
            </a:pPr>
            <a:r>
              <a:rPr lang="tr-TR" dirty="0" smtClean="0"/>
              <a:t>Araştırılabilir konu belirlenmesi için;</a:t>
            </a:r>
          </a:p>
          <a:p>
            <a:pPr lvl="2">
              <a:buFont typeface="Wingdings" panose="05000000000000000000" pitchFamily="2" charset="2"/>
              <a:buChar char="Ø"/>
            </a:pPr>
            <a:r>
              <a:rPr lang="tr-TR" dirty="0"/>
              <a:t>	</a:t>
            </a:r>
            <a:r>
              <a:rPr lang="tr-TR" sz="2600" dirty="0" smtClean="0">
                <a:solidFill>
                  <a:srgbClr val="FF0000"/>
                </a:solidFill>
              </a:rPr>
              <a:t>çok geniş veya </a:t>
            </a:r>
            <a:r>
              <a:rPr lang="tr-TR" sz="2600" dirty="0">
                <a:solidFill>
                  <a:srgbClr val="FF0000"/>
                </a:solidFill>
              </a:rPr>
              <a:t>üzerinde çok çalışılmış</a:t>
            </a:r>
            <a:r>
              <a:rPr lang="tr-TR" sz="2600" dirty="0"/>
              <a:t> </a:t>
            </a:r>
            <a:r>
              <a:rPr lang="tr-TR" sz="2600" dirty="0" smtClean="0"/>
              <a:t>bir durum olmamal</a:t>
            </a:r>
            <a:r>
              <a:rPr lang="tr-TR" dirty="0" smtClean="0"/>
              <a:t>ı </a:t>
            </a:r>
          </a:p>
          <a:p>
            <a:pPr marL="914400" lvl="2" indent="0">
              <a:buNone/>
            </a:pPr>
            <a:endParaRPr lang="tr-TR" dirty="0" smtClean="0"/>
          </a:p>
          <a:p>
            <a:pPr>
              <a:buFont typeface="Wingdings" panose="05000000000000000000" pitchFamily="2" charset="2"/>
              <a:buChar char="ü"/>
            </a:pPr>
            <a:r>
              <a:rPr lang="tr-TR" dirty="0" smtClean="0"/>
              <a:t>İlgi çeken konu belirlenir.</a:t>
            </a:r>
          </a:p>
          <a:p>
            <a:pPr>
              <a:buFont typeface="Wingdings" panose="05000000000000000000" pitchFamily="2" charset="2"/>
              <a:buChar char="ü"/>
            </a:pPr>
            <a:r>
              <a:rPr lang="tr-TR" dirty="0" smtClean="0"/>
              <a:t>Alt konuları belirlenir (böylece </a:t>
            </a:r>
            <a:r>
              <a:rPr lang="tr-TR" dirty="0"/>
              <a:t>konuyu daraltabilir veya alt konulardan birini </a:t>
            </a:r>
            <a:r>
              <a:rPr lang="tr-TR" dirty="0" smtClean="0"/>
              <a:t>seçilebilir </a:t>
            </a:r>
            <a:r>
              <a:rPr lang="tr-TR" dirty="0"/>
              <a:t>)</a:t>
            </a:r>
            <a:r>
              <a:rPr lang="tr-TR" dirty="0" smtClean="0"/>
              <a:t>. </a:t>
            </a:r>
          </a:p>
          <a:p>
            <a:pPr>
              <a:buFont typeface="Wingdings" panose="05000000000000000000" pitchFamily="2" charset="2"/>
              <a:buChar char="ü"/>
            </a:pPr>
            <a:r>
              <a:rPr lang="tr-TR" dirty="0" smtClean="0"/>
              <a:t> Konu Seçilir. </a:t>
            </a:r>
          </a:p>
          <a:p>
            <a:pPr marL="0" indent="0">
              <a:buNone/>
            </a:pPr>
            <a:r>
              <a:rPr lang="tr-TR" dirty="0" smtClean="0">
                <a:solidFill>
                  <a:srgbClr val="FF0000"/>
                </a:solidFill>
              </a:rPr>
              <a:t>	Dikkat</a:t>
            </a:r>
            <a:endParaRPr lang="tr-TR" dirty="0">
              <a:solidFill>
                <a:srgbClr val="FF0000"/>
              </a:solidFill>
            </a:endParaRPr>
          </a:p>
          <a:p>
            <a:pPr marL="0" indent="0">
              <a:buNone/>
            </a:pPr>
            <a:r>
              <a:rPr lang="tr-TR" dirty="0" smtClean="0"/>
              <a:t>	Çok </a:t>
            </a:r>
            <a:r>
              <a:rPr lang="tr-TR" dirty="0"/>
              <a:t>dar kapsamlı ve çok çalışma yapılmamış bir alt konu </a:t>
            </a:r>
            <a:r>
              <a:rPr lang="tr-TR" dirty="0" smtClean="0"/>
              <a:t>belirlediği </a:t>
            </a:r>
            <a:r>
              <a:rPr lang="tr-TR" dirty="0"/>
              <a:t>veya konuyu çok </a:t>
            </a:r>
            <a:r>
              <a:rPr lang="tr-TR" dirty="0" smtClean="0"/>
              <a:t>daralttığı zaman bulunabilecek </a:t>
            </a:r>
            <a:r>
              <a:rPr lang="tr-TR" dirty="0"/>
              <a:t>araştırma sayısı azalacak ve araştırma </a:t>
            </a:r>
            <a:r>
              <a:rPr lang="tr-TR" dirty="0" smtClean="0"/>
              <a:t>probleminin belirlenmesi zorlaşacaktır (Büyüköztürk, Çakmak, Akgün, Karadeniz ve Demirel, 2016). </a:t>
            </a:r>
            <a:endParaRPr lang="tr-TR" dirty="0"/>
          </a:p>
        </p:txBody>
      </p:sp>
      <p:pic>
        <p:nvPicPr>
          <p:cNvPr id="4" name="Picture 5" descr="SASK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98075" y="1524001"/>
            <a:ext cx="1857375" cy="251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921656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algn="ctr" eaLnBrk="1" fontAlgn="auto" hangingPunct="1">
              <a:spcAft>
                <a:spcPts val="0"/>
              </a:spcAft>
              <a:defRPr/>
            </a:pPr>
            <a:r>
              <a:rPr lang="tr-TR" dirty="0" smtClean="0">
                <a:solidFill>
                  <a:srgbClr val="C00000"/>
                </a:solidFill>
              </a:rPr>
              <a:t>ÖRNEKLER</a:t>
            </a:r>
            <a:r>
              <a:rPr lang="tr-TR" dirty="0" smtClean="0">
                <a:solidFill>
                  <a:srgbClr val="FF9900"/>
                </a:solidFill>
              </a:rPr>
              <a:t/>
            </a:r>
            <a:br>
              <a:rPr lang="tr-TR" dirty="0" smtClean="0">
                <a:solidFill>
                  <a:srgbClr val="FF9900"/>
                </a:solidFill>
              </a:rPr>
            </a:br>
            <a:r>
              <a:rPr lang="tr-TR" dirty="0" err="1" smtClean="0">
                <a:solidFill>
                  <a:srgbClr val="FF0000"/>
                </a:solidFill>
              </a:rPr>
              <a:t>Baltimor</a:t>
            </a:r>
            <a:r>
              <a:rPr lang="tr-TR" dirty="0" smtClean="0">
                <a:solidFill>
                  <a:srgbClr val="FF0000"/>
                </a:solidFill>
              </a:rPr>
              <a:t> olayI</a:t>
            </a:r>
            <a:endParaRPr lang="tr-TR" dirty="0" smtClean="0">
              <a:solidFill>
                <a:srgbClr val="FF9900"/>
              </a:solidFill>
            </a:endParaRPr>
          </a:p>
        </p:txBody>
      </p:sp>
      <p:sp>
        <p:nvSpPr>
          <p:cNvPr id="43011" name="Rectangle 4"/>
          <p:cNvSpPr>
            <a:spLocks noGrp="1" noChangeArrowheads="1"/>
          </p:cNvSpPr>
          <p:nvPr>
            <p:ph idx="1"/>
          </p:nvPr>
        </p:nvSpPr>
        <p:spPr/>
        <p:txBody>
          <a:bodyPr/>
          <a:lstStyle/>
          <a:p>
            <a:pPr algn="just" eaLnBrk="1" hangingPunct="1">
              <a:lnSpc>
                <a:spcPct val="90000"/>
              </a:lnSpc>
            </a:pPr>
            <a:r>
              <a:rPr lang="tr-TR" sz="2800" dirty="0" err="1" smtClean="0">
                <a:latin typeface="Arial" pitchFamily="34" charset="0"/>
                <a:cs typeface="Arial" pitchFamily="34" charset="0"/>
              </a:rPr>
              <a:t>David</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Baltimor</a:t>
            </a:r>
            <a:r>
              <a:rPr lang="tr-TR" sz="2800" dirty="0" smtClean="0">
                <a:latin typeface="Arial" pitchFamily="34" charset="0"/>
                <a:cs typeface="Arial" pitchFamily="34" charset="0"/>
              </a:rPr>
              <a:t> (Nobel ödülü sahibi)</a:t>
            </a:r>
          </a:p>
          <a:p>
            <a:pPr algn="just" eaLnBrk="1" hangingPunct="1">
              <a:lnSpc>
                <a:spcPct val="90000"/>
              </a:lnSpc>
            </a:pPr>
            <a:r>
              <a:rPr lang="tr-TR" sz="2800" dirty="0" smtClean="0">
                <a:latin typeface="Arial" pitchFamily="34" charset="0"/>
                <a:cs typeface="Arial" pitchFamily="34" charset="0"/>
              </a:rPr>
              <a:t>Büyük bir araştırma grubu yöneticisi</a:t>
            </a:r>
          </a:p>
          <a:p>
            <a:pPr algn="just" eaLnBrk="1" hangingPunct="1">
              <a:lnSpc>
                <a:spcPct val="90000"/>
              </a:lnSpc>
            </a:pPr>
            <a:r>
              <a:rPr lang="tr-TR" sz="2800" dirty="0" smtClean="0">
                <a:latin typeface="Arial" pitchFamily="34" charset="0"/>
                <a:cs typeface="Arial" pitchFamily="34" charset="0"/>
              </a:rPr>
              <a:t>Grupta çalışan bir doktora sonrası araştırıcı bir diğerinin verileri uydurarak yayın yaptığını iddia etti.</a:t>
            </a:r>
          </a:p>
          <a:p>
            <a:pPr algn="just" eaLnBrk="1" hangingPunct="1">
              <a:lnSpc>
                <a:spcPct val="90000"/>
              </a:lnSpc>
            </a:pPr>
            <a:r>
              <a:rPr lang="tr-TR" sz="2800" dirty="0" smtClean="0">
                <a:latin typeface="Arial" pitchFamily="34" charset="0"/>
                <a:cs typeface="Arial" pitchFamily="34" charset="0"/>
              </a:rPr>
              <a:t>Araştırmaya 1996 yılında 10 milyar dolar ayrılmıştı.</a:t>
            </a:r>
          </a:p>
          <a:p>
            <a:pPr algn="just" eaLnBrk="1" hangingPunct="1">
              <a:lnSpc>
                <a:spcPct val="90000"/>
              </a:lnSpc>
            </a:pPr>
            <a:r>
              <a:rPr lang="tr-TR" sz="2800" dirty="0" err="1" smtClean="0">
                <a:latin typeface="Arial" pitchFamily="34" charset="0"/>
                <a:cs typeface="Arial" pitchFamily="34" charset="0"/>
              </a:rPr>
              <a:t>Baltimor</a:t>
            </a:r>
            <a:r>
              <a:rPr lang="tr-TR" sz="2800" dirty="0" smtClean="0">
                <a:latin typeface="Arial" pitchFamily="34" charset="0"/>
                <a:cs typeface="Arial" pitchFamily="34" charset="0"/>
              </a:rPr>
              <a:t> sonunda Üniversiteden istifa etti.</a:t>
            </a:r>
          </a:p>
          <a:p>
            <a:pPr eaLnBrk="1" hangingPunct="1">
              <a:lnSpc>
                <a:spcPct val="90000"/>
              </a:lnSpc>
            </a:pPr>
            <a:endParaRPr lang="tr-TR" sz="2800" dirty="0" smtClean="0">
              <a:latin typeface="Arial" pitchFamily="34" charset="0"/>
              <a:cs typeface="Arial" pitchFamily="34" charset="0"/>
            </a:endParaRPr>
          </a:p>
          <a:p>
            <a:pPr eaLnBrk="1" hangingPunct="1">
              <a:lnSpc>
                <a:spcPct val="90000"/>
              </a:lnSpc>
              <a:buNone/>
            </a:pPr>
            <a:r>
              <a:rPr lang="tr-TR" sz="2800" b="1" dirty="0" smtClean="0">
                <a:latin typeface="Arial" pitchFamily="34" charset="0"/>
                <a:cs typeface="Arial" pitchFamily="34" charset="0"/>
              </a:rPr>
              <a:t>*</a:t>
            </a:r>
            <a:r>
              <a:rPr lang="tr-TR" sz="2000" b="1" i="1" dirty="0" err="1" smtClean="0">
                <a:latin typeface="Arial" pitchFamily="34" charset="0"/>
                <a:cs typeface="Arial" pitchFamily="34" charset="0"/>
              </a:rPr>
              <a:t>Prof.Dr</a:t>
            </a:r>
            <a:r>
              <a:rPr lang="tr-TR" sz="2000" b="1" i="1" dirty="0" smtClean="0">
                <a:latin typeface="Arial" pitchFamily="34" charset="0"/>
                <a:cs typeface="Arial" pitchFamily="34" charset="0"/>
              </a:rPr>
              <a:t>.Frank Karasız, Yayın Etiği, TÜBİTAK, 1996</a:t>
            </a:r>
          </a:p>
        </p:txBody>
      </p:sp>
      <p:pic>
        <p:nvPicPr>
          <p:cNvPr id="4" name="Picture 5" descr="200px-12602"/>
          <p:cNvPicPr>
            <a:picLocks noChangeAspect="1" noChangeArrowheads="1"/>
          </p:cNvPicPr>
          <p:nvPr/>
        </p:nvPicPr>
        <p:blipFill>
          <a:blip r:embed="rId2" cstate="print"/>
          <a:srcRect/>
          <a:stretch>
            <a:fillRect/>
          </a:stretch>
        </p:blipFill>
        <p:spPr bwMode="auto">
          <a:xfrm>
            <a:off x="9072331" y="188641"/>
            <a:ext cx="2211053" cy="23005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smtClean="0"/>
              <a:t>John </a:t>
            </a:r>
            <a:r>
              <a:rPr lang="tr-TR" sz="2400" dirty="0" err="1" smtClean="0"/>
              <a:t>Darsee</a:t>
            </a:r>
            <a:r>
              <a:rPr lang="tr-TR" sz="2400" dirty="0" smtClean="0"/>
              <a:t> Olayı</a:t>
            </a:r>
            <a:endParaRPr lang="tr-TR" sz="2400" dirty="0"/>
          </a:p>
        </p:txBody>
      </p:sp>
      <p:sp>
        <p:nvSpPr>
          <p:cNvPr id="3" name="2 İçerik Yer Tutucusu"/>
          <p:cNvSpPr>
            <a:spLocks noGrp="1"/>
          </p:cNvSpPr>
          <p:nvPr>
            <p:ph sz="quarter" idx="1"/>
          </p:nvPr>
        </p:nvSpPr>
        <p:spPr/>
        <p:txBody>
          <a:bodyPr>
            <a:normAutofit/>
          </a:bodyPr>
          <a:lstStyle/>
          <a:p>
            <a:r>
              <a:rPr lang="tr-TR" dirty="0" smtClean="0"/>
              <a:t>Emory ve Harvard Üniversitelerinde kardiyolog (</a:t>
            </a:r>
            <a:r>
              <a:rPr lang="tr-TR" dirty="0" err="1" smtClean="0"/>
              <a:t>Braunwald</a:t>
            </a:r>
            <a:r>
              <a:rPr lang="tr-TR" dirty="0" smtClean="0"/>
              <a:t> </a:t>
            </a:r>
            <a:r>
              <a:rPr lang="tr-TR" dirty="0" err="1" smtClean="0"/>
              <a:t>lab</a:t>
            </a:r>
            <a:r>
              <a:rPr lang="tr-TR" dirty="0" smtClean="0"/>
              <a:t>)</a:t>
            </a:r>
          </a:p>
          <a:p>
            <a:r>
              <a:rPr lang="tr-TR" dirty="0" smtClean="0"/>
              <a:t>ABD'nin en umut veren genç bilim adamı</a:t>
            </a:r>
          </a:p>
          <a:p>
            <a:r>
              <a:rPr lang="tr-TR" dirty="0" smtClean="0"/>
              <a:t>En önemli dergilerde yayınlar</a:t>
            </a:r>
          </a:p>
          <a:p>
            <a:r>
              <a:rPr lang="tr-TR" dirty="0" smtClean="0"/>
              <a:t>Harvard'da bazı bulgularda fabrikasyon</a:t>
            </a:r>
          </a:p>
          <a:p>
            <a:r>
              <a:rPr lang="tr-TR" dirty="0" smtClean="0"/>
              <a:t>Birçok yayın sahte yayın geri çekiliyor</a:t>
            </a:r>
          </a:p>
          <a:p>
            <a:r>
              <a:rPr lang="tr-TR" dirty="0" smtClean="0"/>
              <a:t>Harvard'dan atılıyor</a:t>
            </a:r>
          </a:p>
          <a:p>
            <a:r>
              <a:rPr lang="tr-TR" u="sng" dirty="0" smtClean="0">
                <a:solidFill>
                  <a:srgbClr val="FF00FF"/>
                </a:solidFill>
              </a:rPr>
              <a:t>Aşırı hırs</a:t>
            </a:r>
            <a:r>
              <a:rPr lang="tr-TR" dirty="0" smtClean="0">
                <a:solidFill>
                  <a:srgbClr val="FF00FF"/>
                </a:solidFill>
              </a:rPr>
              <a:t>,yayın ve yükselme baskısı!!!!!</a:t>
            </a:r>
          </a:p>
          <a:p>
            <a:endParaRPr lang="tr-TR" dirty="0"/>
          </a:p>
        </p:txBody>
      </p:sp>
      <p:pic>
        <p:nvPicPr>
          <p:cNvPr id="97283" name="Picture 3"/>
          <p:cNvPicPr>
            <a:picLocks noChangeAspect="1" noChangeArrowheads="1"/>
          </p:cNvPicPr>
          <p:nvPr/>
        </p:nvPicPr>
        <p:blipFill>
          <a:blip r:embed="rId2" cstate="print"/>
          <a:srcRect/>
          <a:stretch>
            <a:fillRect/>
          </a:stretch>
        </p:blipFill>
        <p:spPr bwMode="auto">
          <a:xfrm>
            <a:off x="9072331" y="2348880"/>
            <a:ext cx="2488175" cy="2309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000" b="1" i="1" dirty="0" smtClean="0"/>
              <a:t>Çarpıtma (</a:t>
            </a:r>
            <a:r>
              <a:rPr lang="tr-TR" sz="2000" b="1" i="1" dirty="0" err="1" smtClean="0"/>
              <a:t>falsification</a:t>
            </a:r>
            <a:r>
              <a:rPr lang="tr-TR" sz="2000" b="1" i="1" dirty="0" smtClean="0"/>
              <a:t> / </a:t>
            </a:r>
            <a:r>
              <a:rPr lang="tr-TR" sz="2000" b="1" i="1" dirty="0" err="1" smtClean="0"/>
              <a:t>fuding</a:t>
            </a:r>
            <a:r>
              <a:rPr lang="tr-TR" sz="2000" b="1" i="1" dirty="0" smtClean="0"/>
              <a:t>)</a:t>
            </a:r>
            <a:endParaRPr lang="tr-TR" sz="2000" dirty="0"/>
          </a:p>
        </p:txBody>
      </p:sp>
      <p:pic>
        <p:nvPicPr>
          <p:cNvPr id="93186" name="Picture 2"/>
          <p:cNvPicPr>
            <a:picLocks noGrp="1" noChangeAspect="1" noChangeArrowheads="1"/>
          </p:cNvPicPr>
          <p:nvPr>
            <p:ph sz="quarter" idx="1"/>
          </p:nvPr>
        </p:nvPicPr>
        <p:blipFill>
          <a:blip r:embed="rId2" cstate="print"/>
          <a:srcRect/>
          <a:stretch>
            <a:fillRect/>
          </a:stretch>
        </p:blipFill>
        <p:spPr bwMode="auto">
          <a:xfrm>
            <a:off x="1391477" y="1556792"/>
            <a:ext cx="9750520" cy="46471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b="1" i="1" dirty="0" smtClean="0"/>
              <a:t>Çarpıtma (</a:t>
            </a:r>
            <a:r>
              <a:rPr lang="tr-TR" sz="2400" b="1" i="1" dirty="0" err="1" smtClean="0"/>
              <a:t>falsification</a:t>
            </a:r>
            <a:r>
              <a:rPr lang="tr-TR" sz="2400" b="1" i="1" dirty="0" smtClean="0"/>
              <a:t> / </a:t>
            </a:r>
            <a:r>
              <a:rPr lang="tr-TR" sz="2400" b="1" i="1" dirty="0" err="1" smtClean="0"/>
              <a:t>fuding</a:t>
            </a:r>
            <a:r>
              <a:rPr lang="tr-TR" sz="2400" b="1" i="1" dirty="0" smtClean="0"/>
              <a:t>)</a:t>
            </a:r>
            <a:endParaRPr lang="tr-TR" sz="2400" dirty="0"/>
          </a:p>
        </p:txBody>
      </p:sp>
      <p:pic>
        <p:nvPicPr>
          <p:cNvPr id="95234" name="Picture 2"/>
          <p:cNvPicPr>
            <a:picLocks noGrp="1" noChangeAspect="1" noChangeArrowheads="1"/>
          </p:cNvPicPr>
          <p:nvPr>
            <p:ph sz="quarter" idx="1"/>
          </p:nvPr>
        </p:nvPicPr>
        <p:blipFill>
          <a:blip r:embed="rId2" cstate="print"/>
          <a:srcRect/>
          <a:stretch>
            <a:fillRect/>
          </a:stretch>
        </p:blipFill>
        <p:spPr bwMode="auto">
          <a:xfrm>
            <a:off x="1103445" y="1412777"/>
            <a:ext cx="9427395" cy="51017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p:cNvPicPr>
            <a:picLocks noChangeAspect="1" noChangeArrowheads="1"/>
          </p:cNvPicPr>
          <p:nvPr/>
        </p:nvPicPr>
        <p:blipFill>
          <a:blip r:embed="rId3" cstate="print"/>
          <a:srcRect/>
          <a:stretch>
            <a:fillRect/>
          </a:stretch>
        </p:blipFill>
        <p:spPr bwMode="auto">
          <a:xfrm>
            <a:off x="334434" y="260351"/>
            <a:ext cx="5281084" cy="2640013"/>
          </a:xfrm>
          <a:prstGeom prst="rect">
            <a:avLst/>
          </a:prstGeom>
          <a:noFill/>
          <a:ln w="9525">
            <a:noFill/>
            <a:round/>
            <a:headEnd/>
            <a:tailEnd/>
          </a:ln>
        </p:spPr>
      </p:pic>
      <p:pic>
        <p:nvPicPr>
          <p:cNvPr id="66563" name="Picture 2"/>
          <p:cNvPicPr>
            <a:picLocks noChangeAspect="1" noChangeArrowheads="1"/>
          </p:cNvPicPr>
          <p:nvPr/>
        </p:nvPicPr>
        <p:blipFill>
          <a:blip r:embed="rId4" cstate="print"/>
          <a:srcRect/>
          <a:stretch>
            <a:fillRect/>
          </a:stretch>
        </p:blipFill>
        <p:spPr bwMode="auto">
          <a:xfrm>
            <a:off x="6649435" y="3717032"/>
            <a:ext cx="5307780" cy="2880172"/>
          </a:xfrm>
          <a:prstGeom prst="rect">
            <a:avLst/>
          </a:prstGeom>
          <a:noFill/>
          <a:ln w="9525">
            <a:noFill/>
            <a:round/>
            <a:headEnd/>
            <a:tailEnd/>
          </a:ln>
        </p:spPr>
      </p:pic>
      <p:sp>
        <p:nvSpPr>
          <p:cNvPr id="2" name="Text Box 3"/>
          <p:cNvSpPr txBox="1">
            <a:spLocks noChangeArrowheads="1"/>
          </p:cNvSpPr>
          <p:nvPr/>
        </p:nvSpPr>
        <p:spPr bwMode="auto">
          <a:xfrm>
            <a:off x="76201" y="3368675"/>
            <a:ext cx="7448551" cy="2987614"/>
          </a:xfrm>
          <a:prstGeom prst="rect">
            <a:avLst/>
          </a:prstGeom>
          <a:noFill/>
          <a:ln w="9525">
            <a:noFill/>
            <a:round/>
            <a:headEnd/>
            <a:tailEnd/>
          </a:ln>
          <a:effectLst/>
        </p:spPr>
        <p:txBody>
          <a:bodyPr lIns="90000" tIns="46800" rIns="90000" bIns="46800">
            <a:spAutoFit/>
          </a:bodyPr>
          <a:lstStyle/>
          <a:p>
            <a:pPr>
              <a:buClr>
                <a:srgbClr val="33CC33"/>
              </a:buClr>
              <a:buFont typeface="Comic Sans MS" pitchFamily="6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3600" u="sng" dirty="0">
                <a:effectLst>
                  <a:outerShdw blurRad="38100" dist="38100" dir="2700000" algn="tl">
                    <a:srgbClr val="000000"/>
                  </a:outerShdw>
                </a:effectLst>
                <a:latin typeface="+mn-lt"/>
                <a:cs typeface="Lucida Sans Unicode" charset="0"/>
              </a:rPr>
              <a:t>Prof. Hwang Woo-suk</a:t>
            </a:r>
          </a:p>
          <a:p>
            <a:pPr>
              <a:buClr>
                <a:srgbClr val="33CC33"/>
              </a:buClr>
              <a:buFont typeface="Comic Sans MS" pitchFamily="6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3200" i="1" dirty="0">
                <a:effectLst>
                  <a:outerShdw blurRad="38100" dist="38100" dir="2700000" algn="tl">
                    <a:srgbClr val="000000"/>
                  </a:outerShdw>
                </a:effectLst>
                <a:latin typeface="+mn-lt"/>
                <a:cs typeface="Lucida Sans Unicode" charset="0"/>
              </a:rPr>
              <a:t>Seoul Üniversitesi</a:t>
            </a:r>
          </a:p>
          <a:p>
            <a:pPr>
              <a:buClr>
                <a:srgbClr val="33CC33"/>
              </a:buClr>
              <a:buFont typeface="Comic Sans MS" pitchFamily="6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3200" i="1" dirty="0">
                <a:effectLst>
                  <a:outerShdw blurRad="38100" dist="38100" dir="2700000" algn="tl">
                    <a:srgbClr val="000000"/>
                  </a:outerShdw>
                </a:effectLst>
                <a:latin typeface="+mn-lt"/>
                <a:cs typeface="Lucida Sans Unicode" charset="0"/>
              </a:rPr>
              <a:t>Güney Kore</a:t>
            </a:r>
          </a:p>
          <a:p>
            <a:pPr>
              <a:buClr>
                <a:srgbClr val="33CC33"/>
              </a:buClr>
              <a:buFont typeface="Comic Sans MS" pitchFamily="6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sz="3200" i="1" dirty="0">
              <a:solidFill>
                <a:srgbClr val="FFFF99"/>
              </a:solidFill>
              <a:effectLst>
                <a:outerShdw blurRad="38100" dist="38100" dir="2700000" algn="tl">
                  <a:srgbClr val="000000"/>
                </a:outerShdw>
              </a:effectLst>
              <a:latin typeface="+mn-lt"/>
              <a:cs typeface="Lucida Sans Unicode" charset="0"/>
            </a:endParaRPr>
          </a:p>
          <a:p>
            <a:pPr>
              <a:buClr>
                <a:srgbClr val="33CC33"/>
              </a:buClr>
              <a:buFont typeface="Comic Sans MS" pitchFamily="6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800" i="1" dirty="0">
                <a:solidFill>
                  <a:srgbClr val="00FF00"/>
                </a:solidFill>
                <a:effectLst>
                  <a:outerShdw blurRad="38100" dist="38100" dir="2700000" algn="tl">
                    <a:srgbClr val="000000"/>
                  </a:outerShdw>
                </a:effectLst>
                <a:latin typeface="+mn-lt"/>
                <a:cs typeface="Lucida Sans Unicode" charset="0"/>
              </a:rPr>
              <a:t>“Somatik Hücre Transferi ile Embriyonik Kök Hücre</a:t>
            </a:r>
          </a:p>
          <a:p>
            <a:pPr>
              <a:buClr>
                <a:srgbClr val="33CC33"/>
              </a:buClr>
              <a:buFont typeface="Comic Sans MS" pitchFamily="6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800" i="1" dirty="0">
                <a:solidFill>
                  <a:srgbClr val="00FF00"/>
                </a:solidFill>
                <a:effectLst>
                  <a:outerShdw blurRad="38100" dist="38100" dir="2700000" algn="tl">
                    <a:srgbClr val="000000"/>
                  </a:outerShdw>
                </a:effectLst>
                <a:latin typeface="+mn-lt"/>
                <a:cs typeface="Lucida Sans Unicode" charset="0"/>
              </a:rPr>
              <a:t>Elde Etme Yöntemi”</a:t>
            </a:r>
          </a:p>
        </p:txBody>
      </p:sp>
      <p:pic>
        <p:nvPicPr>
          <p:cNvPr id="66565" name="Picture 4"/>
          <p:cNvPicPr>
            <a:picLocks noChangeAspect="1" noChangeArrowheads="1"/>
          </p:cNvPicPr>
          <p:nvPr/>
        </p:nvPicPr>
        <p:blipFill>
          <a:blip r:embed="rId5" cstate="print"/>
          <a:srcRect/>
          <a:stretch>
            <a:fillRect/>
          </a:stretch>
        </p:blipFill>
        <p:spPr bwMode="auto">
          <a:xfrm>
            <a:off x="5905500" y="285751"/>
            <a:ext cx="5842000" cy="2644775"/>
          </a:xfrm>
          <a:prstGeom prst="rect">
            <a:avLst/>
          </a:prstGeom>
          <a:noFill/>
          <a:ln w="9525">
            <a:noFill/>
            <a:round/>
            <a:headEnd/>
            <a:tailEnd/>
          </a:ln>
        </p:spPr>
      </p:pic>
      <p:sp>
        <p:nvSpPr>
          <p:cNvPr id="66566" name="TextBox 5"/>
          <p:cNvSpPr txBox="1">
            <a:spLocks noChangeArrowheads="1"/>
          </p:cNvSpPr>
          <p:nvPr/>
        </p:nvSpPr>
        <p:spPr bwMode="auto">
          <a:xfrm>
            <a:off x="3333751" y="2928938"/>
            <a:ext cx="3799695" cy="523220"/>
          </a:xfrm>
          <a:prstGeom prst="rect">
            <a:avLst/>
          </a:prstGeom>
          <a:noFill/>
          <a:ln w="9525">
            <a:noFill/>
            <a:miter lim="800000"/>
            <a:headEnd/>
            <a:tailEnd/>
          </a:ln>
        </p:spPr>
        <p:txBody>
          <a:bodyPr wrap="none">
            <a:spAutoFit/>
          </a:bodyPr>
          <a:lstStyle/>
          <a:p>
            <a:r>
              <a:rPr lang="tr-TR" sz="2800" u="sng" dirty="0" err="1">
                <a:solidFill>
                  <a:srgbClr val="FF0000"/>
                </a:solidFill>
              </a:rPr>
              <a:t>Fabrication</a:t>
            </a:r>
            <a:r>
              <a:rPr lang="tr-TR" sz="2800" u="sng" dirty="0">
                <a:solidFill>
                  <a:srgbClr val="FF0000"/>
                </a:solidFill>
              </a:rPr>
              <a:t> - </a:t>
            </a:r>
            <a:r>
              <a:rPr lang="tr-TR" sz="2800" u="sng" dirty="0" err="1">
                <a:solidFill>
                  <a:srgbClr val="FF0000"/>
                </a:solidFill>
              </a:rPr>
              <a:t>Falsification</a:t>
            </a:r>
            <a:endParaRPr lang="tr-TR" sz="2800" u="sng"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1"/>
          <p:cNvPicPr>
            <a:picLocks noChangeAspect="1" noChangeArrowheads="1"/>
          </p:cNvPicPr>
          <p:nvPr/>
        </p:nvPicPr>
        <p:blipFill>
          <a:blip r:embed="rId3" cstate="print"/>
          <a:srcRect l="3175" r="3787" b="-533"/>
          <a:stretch>
            <a:fillRect/>
          </a:stretch>
        </p:blipFill>
        <p:spPr bwMode="auto">
          <a:xfrm>
            <a:off x="1" y="0"/>
            <a:ext cx="6192009" cy="6858000"/>
          </a:xfrm>
          <a:prstGeom prst="rect">
            <a:avLst/>
          </a:prstGeom>
          <a:noFill/>
          <a:ln w="9525">
            <a:noFill/>
            <a:miter lim="800000"/>
            <a:headEnd/>
            <a:tailEnd/>
          </a:ln>
        </p:spPr>
      </p:pic>
      <p:sp>
        <p:nvSpPr>
          <p:cNvPr id="67587" name="Text Box 3"/>
          <p:cNvSpPr txBox="1">
            <a:spLocks noChangeArrowheads="1"/>
          </p:cNvSpPr>
          <p:nvPr/>
        </p:nvSpPr>
        <p:spPr bwMode="auto">
          <a:xfrm>
            <a:off x="5780618" y="2270126"/>
            <a:ext cx="5980012" cy="3354765"/>
          </a:xfrm>
          <a:prstGeom prst="rect">
            <a:avLst/>
          </a:prstGeom>
          <a:noFill/>
          <a:ln w="9525">
            <a:noFill/>
            <a:miter lim="800000"/>
            <a:headEnd/>
            <a:tailEnd/>
          </a:ln>
        </p:spPr>
        <p:txBody>
          <a:bodyPr wrap="square">
            <a:spAutoFit/>
          </a:bodyPr>
          <a:lstStyle/>
          <a:p>
            <a:r>
              <a:rPr lang="tr-TR" sz="3200" b="1" dirty="0">
                <a:solidFill>
                  <a:srgbClr val="FF0000"/>
                </a:solidFill>
              </a:rPr>
              <a:t>Dr. WHANG hakkında</a:t>
            </a:r>
          </a:p>
          <a:p>
            <a:r>
              <a:rPr lang="tr-TR" sz="3200" b="1" dirty="0">
                <a:solidFill>
                  <a:srgbClr val="FF0000"/>
                </a:solidFill>
              </a:rPr>
              <a:t>Soruşturma </a:t>
            </a:r>
          </a:p>
          <a:p>
            <a:r>
              <a:rPr lang="tr-TR" sz="2800" i="1" dirty="0">
                <a:solidFill>
                  <a:srgbClr val="FF0000"/>
                </a:solidFill>
              </a:rPr>
              <a:t>“</a:t>
            </a:r>
            <a:r>
              <a:rPr lang="tr-TR" sz="2800" i="1" dirty="0" err="1">
                <a:solidFill>
                  <a:srgbClr val="FF0000"/>
                </a:solidFill>
              </a:rPr>
              <a:t>Falsifikasyon</a:t>
            </a:r>
            <a:r>
              <a:rPr lang="tr-TR" sz="2800" i="1" dirty="0">
                <a:solidFill>
                  <a:srgbClr val="FF0000"/>
                </a:solidFill>
              </a:rPr>
              <a:t> =</a:t>
            </a:r>
          </a:p>
          <a:p>
            <a:r>
              <a:rPr lang="tr-TR" sz="2800" i="1" dirty="0">
                <a:solidFill>
                  <a:srgbClr val="FF0000"/>
                </a:solidFill>
              </a:rPr>
              <a:t>  Uydurma “ suçlaması</a:t>
            </a:r>
          </a:p>
          <a:p>
            <a:endParaRPr lang="tr-TR" sz="2800" i="1" dirty="0">
              <a:solidFill>
                <a:srgbClr val="FFFF00"/>
              </a:solidFill>
            </a:endParaRPr>
          </a:p>
          <a:p>
            <a:r>
              <a:rPr lang="tr-TR" sz="3200" b="1" dirty="0" err="1"/>
              <a:t>Wall</a:t>
            </a:r>
            <a:r>
              <a:rPr lang="tr-TR" sz="3200" b="1" dirty="0"/>
              <a:t>  </a:t>
            </a:r>
            <a:r>
              <a:rPr lang="tr-TR" sz="3200" b="1" dirty="0" err="1"/>
              <a:t>Street</a:t>
            </a:r>
            <a:r>
              <a:rPr lang="tr-TR" sz="3200" b="1" dirty="0"/>
              <a:t> </a:t>
            </a:r>
            <a:r>
              <a:rPr lang="tr-TR" sz="3200" b="1" dirty="0" err="1"/>
              <a:t>Journal</a:t>
            </a:r>
            <a:endParaRPr lang="tr-TR" sz="3200" b="1" dirty="0"/>
          </a:p>
          <a:p>
            <a:r>
              <a:rPr lang="tr-TR" sz="3200" b="1" dirty="0"/>
              <a:t>16.Aralık.2005</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mage: Hwang with bodyguards"/>
          <p:cNvPicPr>
            <a:picLocks noChangeAspect="1" noChangeArrowheads="1"/>
          </p:cNvPicPr>
          <p:nvPr/>
        </p:nvPicPr>
        <p:blipFill>
          <a:blip r:embed="rId2" cstate="print"/>
          <a:srcRect/>
          <a:stretch>
            <a:fillRect/>
          </a:stretch>
        </p:blipFill>
        <p:spPr bwMode="auto">
          <a:xfrm>
            <a:off x="101600" y="76201"/>
            <a:ext cx="6908800" cy="3451225"/>
          </a:xfrm>
          <a:prstGeom prst="rect">
            <a:avLst/>
          </a:prstGeom>
          <a:noFill/>
          <a:ln w="9525">
            <a:noFill/>
            <a:miter lim="800000"/>
            <a:headEnd/>
            <a:tailEnd/>
          </a:ln>
        </p:spPr>
      </p:pic>
      <p:pic>
        <p:nvPicPr>
          <p:cNvPr id="68611" name="Picture 3" descr="hwangs_5638"/>
          <p:cNvPicPr>
            <a:picLocks noChangeAspect="1" noChangeArrowheads="1"/>
          </p:cNvPicPr>
          <p:nvPr/>
        </p:nvPicPr>
        <p:blipFill>
          <a:blip r:embed="rId3" cstate="print"/>
          <a:srcRect/>
          <a:stretch>
            <a:fillRect/>
          </a:stretch>
        </p:blipFill>
        <p:spPr bwMode="auto">
          <a:xfrm>
            <a:off x="7056107" y="2924944"/>
            <a:ext cx="4422832" cy="3765798"/>
          </a:xfrm>
          <a:prstGeom prst="rect">
            <a:avLst/>
          </a:prstGeom>
          <a:noFill/>
          <a:ln w="9525">
            <a:noFill/>
            <a:miter lim="800000"/>
            <a:headEnd/>
            <a:tailEnd/>
          </a:ln>
        </p:spPr>
      </p:pic>
      <p:pic>
        <p:nvPicPr>
          <p:cNvPr id="68612" name="Picture 4" descr="HwangWooSukResign"/>
          <p:cNvPicPr>
            <a:picLocks noChangeAspect="1" noChangeArrowheads="1"/>
          </p:cNvPicPr>
          <p:nvPr/>
        </p:nvPicPr>
        <p:blipFill>
          <a:blip r:embed="rId4" cstate="print"/>
          <a:srcRect/>
          <a:stretch>
            <a:fillRect/>
          </a:stretch>
        </p:blipFill>
        <p:spPr bwMode="auto">
          <a:xfrm>
            <a:off x="431800" y="3581400"/>
            <a:ext cx="4673600" cy="3200400"/>
          </a:xfrm>
          <a:prstGeom prst="rect">
            <a:avLst/>
          </a:prstGeom>
          <a:noFill/>
          <a:ln w="9525">
            <a:noFill/>
            <a:miter lim="800000"/>
            <a:headEnd/>
            <a:tailEnd/>
          </a:ln>
        </p:spPr>
      </p:pic>
      <p:sp>
        <p:nvSpPr>
          <p:cNvPr id="68613" name="Text Box 6"/>
          <p:cNvSpPr txBox="1">
            <a:spLocks noChangeArrowheads="1"/>
          </p:cNvSpPr>
          <p:nvPr/>
        </p:nvSpPr>
        <p:spPr bwMode="auto">
          <a:xfrm>
            <a:off x="7029451" y="76200"/>
            <a:ext cx="5067300" cy="1908215"/>
          </a:xfrm>
          <a:prstGeom prst="rect">
            <a:avLst/>
          </a:prstGeom>
          <a:noFill/>
          <a:ln w="9525">
            <a:noFill/>
            <a:miter lim="800000"/>
            <a:headEnd/>
            <a:tailEnd/>
          </a:ln>
        </p:spPr>
        <p:txBody>
          <a:bodyPr>
            <a:spAutoFit/>
          </a:bodyPr>
          <a:lstStyle/>
          <a:p>
            <a:r>
              <a:rPr lang="en-US" b="1" u="sng" dirty="0"/>
              <a:t>December 29,2005</a:t>
            </a:r>
            <a:endParaRPr lang="tr-TR" b="1" u="sng" dirty="0"/>
          </a:p>
          <a:p>
            <a:r>
              <a:rPr lang="tr-TR" sz="2000" b="1" dirty="0"/>
              <a:t>S</a:t>
            </a:r>
            <a:r>
              <a:rPr lang="en-US" sz="2000" b="1" dirty="0" err="1"/>
              <a:t>eoul</a:t>
            </a:r>
            <a:r>
              <a:rPr lang="en-US" sz="2000" b="1" dirty="0"/>
              <a:t> </a:t>
            </a:r>
            <a:r>
              <a:rPr lang="en-US" sz="2000" b="1" dirty="0" err="1"/>
              <a:t>Univ</a:t>
            </a:r>
            <a:r>
              <a:rPr lang="en-US" sz="2000" b="1" dirty="0"/>
              <a:t> determined that all 11</a:t>
            </a:r>
          </a:p>
          <a:p>
            <a:r>
              <a:rPr lang="en-US" sz="2000" b="1" dirty="0"/>
              <a:t>Hwang`s Stem Cell Lines</a:t>
            </a:r>
          </a:p>
          <a:p>
            <a:r>
              <a:rPr lang="en-US" sz="2000" b="1" dirty="0"/>
              <a:t>were fabricated.</a:t>
            </a:r>
          </a:p>
          <a:p>
            <a:r>
              <a:rPr lang="en-US" sz="2000" b="1" dirty="0"/>
              <a:t>Both SCIENCE papers were</a:t>
            </a:r>
          </a:p>
          <a:p>
            <a:r>
              <a:rPr lang="en-US" sz="2000" b="1" dirty="0"/>
              <a:t>retracted</a:t>
            </a:r>
          </a:p>
        </p:txBody>
      </p:sp>
      <p:sp>
        <p:nvSpPr>
          <p:cNvPr id="80902" name="Text Box 7"/>
          <p:cNvSpPr txBox="1">
            <a:spLocks noChangeArrowheads="1"/>
          </p:cNvSpPr>
          <p:nvPr/>
        </p:nvSpPr>
        <p:spPr bwMode="auto">
          <a:xfrm>
            <a:off x="5135894" y="3681413"/>
            <a:ext cx="1988807" cy="369332"/>
          </a:xfrm>
          <a:prstGeom prst="rect">
            <a:avLst/>
          </a:prstGeom>
          <a:noFill/>
          <a:ln w="9525">
            <a:noFill/>
            <a:miter lim="800000"/>
            <a:headEnd/>
            <a:tailEnd/>
          </a:ln>
        </p:spPr>
        <p:txBody>
          <a:bodyPr wrap="square">
            <a:spAutoFit/>
          </a:bodyPr>
          <a:lstStyle/>
          <a:p>
            <a:pPr>
              <a:defRPr/>
            </a:pPr>
            <a:r>
              <a:rPr lang="en-US" b="1" dirty="0">
                <a:effectLst>
                  <a:outerShdw blurRad="38100" dist="38100" dir="2700000" algn="tl">
                    <a:srgbClr val="000000">
                      <a:alpha val="43137"/>
                    </a:srgbClr>
                  </a:outerShdw>
                </a:effectLst>
                <a:latin typeface="Arial" charset="0"/>
                <a:cs typeface="Arial" charset="0"/>
              </a:rPr>
              <a:t>Jan 12,2006</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2800" b="1" dirty="0" smtClean="0"/>
              <a:t>İntihal/Aşırma (</a:t>
            </a:r>
            <a:r>
              <a:rPr lang="tr-TR" sz="2800" b="1" dirty="0" err="1" smtClean="0"/>
              <a:t>Plagiarism</a:t>
            </a:r>
            <a:r>
              <a:rPr lang="tr-TR" sz="2800" b="1" dirty="0" smtClean="0"/>
              <a:t>)</a:t>
            </a:r>
            <a:r>
              <a:rPr lang="tr-TR" b="1" i="1" dirty="0" smtClean="0"/>
              <a:t/>
            </a:r>
            <a:br>
              <a:rPr lang="tr-TR" b="1" i="1" dirty="0" smtClean="0"/>
            </a:br>
            <a:endParaRPr lang="tr-TR" dirty="0"/>
          </a:p>
        </p:txBody>
      </p:sp>
      <p:sp>
        <p:nvSpPr>
          <p:cNvPr id="3" name="2 İçerik Yer Tutucusu"/>
          <p:cNvSpPr>
            <a:spLocks noGrp="1"/>
          </p:cNvSpPr>
          <p:nvPr>
            <p:ph idx="1"/>
          </p:nvPr>
        </p:nvSpPr>
        <p:spPr>
          <a:xfrm>
            <a:off x="609600" y="1600200"/>
            <a:ext cx="10286933" cy="4925144"/>
          </a:xfrm>
        </p:spPr>
        <p:txBody>
          <a:bodyPr>
            <a:normAutofit lnSpcReduction="10000"/>
          </a:bodyPr>
          <a:lstStyle/>
          <a:p>
            <a:r>
              <a:rPr lang="tr-TR" dirty="0" smtClean="0"/>
              <a:t>İntihal </a:t>
            </a:r>
            <a:r>
              <a:rPr lang="tr-TR" i="1" dirty="0" smtClean="0"/>
              <a:t>kavramı "bireylerin başkaları tarafından yazılan bölümleri, kendilerininmiş gibi kullanmaları" o</a:t>
            </a:r>
            <a:r>
              <a:rPr lang="tr-TR" dirty="0" smtClean="0"/>
              <a:t>larak tanımlanmaktadır (TDK, 2014). </a:t>
            </a:r>
          </a:p>
          <a:p>
            <a:r>
              <a:rPr lang="tr-TR" dirty="0" smtClean="0"/>
              <a:t>YÖK (2013), </a:t>
            </a:r>
            <a:r>
              <a:rPr lang="tr-TR" i="1" dirty="0" smtClean="0"/>
              <a:t>"Başkalarının fikirlerini, </a:t>
            </a:r>
            <a:r>
              <a:rPr lang="tr-TR" i="1" dirty="0" err="1" smtClean="0"/>
              <a:t>metodlarını</a:t>
            </a:r>
            <a:r>
              <a:rPr lang="tr-TR" i="1" dirty="0" smtClean="0"/>
              <a:t>, verilerini, uygulamalarını, yazılarını, şekillerini veya eserlerini sahiplerine bilimsel kurallara uygun biçimde atıf yapmadan kısmen veya tamamen kendi eseriymiş gibi sunmak" </a:t>
            </a:r>
            <a:endParaRPr lang="tr-TR" dirty="0" smtClean="0"/>
          </a:p>
          <a:p>
            <a:r>
              <a:rPr lang="tr-TR" dirty="0" smtClean="0"/>
              <a:t>TÜBİTAK (2006), "</a:t>
            </a:r>
            <a:r>
              <a:rPr lang="tr-TR" i="1" dirty="0" smtClean="0"/>
              <a:t>Başkalarının fikirlerini, </a:t>
            </a:r>
            <a:r>
              <a:rPr lang="tr-TR" i="1" dirty="0" err="1" smtClean="0"/>
              <a:t>metodlarını</a:t>
            </a:r>
            <a:r>
              <a:rPr lang="tr-TR" i="1" dirty="0" smtClean="0"/>
              <a:t>, verilerini, yazılarını ve şekillerini sahiplerine atıf yapmadan kullanılması” </a:t>
            </a:r>
            <a:r>
              <a:rPr lang="tr-TR" dirty="0" smtClean="0"/>
              <a:t>olarak tanımlamaktadır".</a:t>
            </a:r>
          </a:p>
          <a:p>
            <a:r>
              <a:rPr lang="tr-TR" dirty="0" smtClean="0"/>
              <a:t> Ersoy ve Özden’e (2011) göre intihal, </a:t>
            </a:r>
            <a:r>
              <a:rPr lang="tr-TR" i="1" dirty="0" smtClean="0"/>
              <a:t>akademik bir çalışmadaki bilgileri internetten veya çeşitli kaynaklardan direkt olarak kopyalayıp yapıştırma davranışıdır</a:t>
            </a:r>
            <a:r>
              <a:rPr lang="tr-TR" dirty="0" smtClean="0"/>
              <a:t>. </a:t>
            </a:r>
          </a:p>
          <a:p>
            <a:endParaRPr lang="tr-T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dirty="0" smtClean="0"/>
              <a:t>Kansu (1994:72) intihali, bilimsel yanıltma (</a:t>
            </a:r>
            <a:r>
              <a:rPr lang="tr-TR" dirty="0" err="1" smtClean="0"/>
              <a:t>scientific</a:t>
            </a:r>
            <a:r>
              <a:rPr lang="tr-TR" dirty="0" smtClean="0"/>
              <a:t> </a:t>
            </a:r>
            <a:r>
              <a:rPr lang="tr-TR" dirty="0" err="1" smtClean="0"/>
              <a:t>misconduct</a:t>
            </a:r>
            <a:r>
              <a:rPr lang="tr-TR" dirty="0" smtClean="0"/>
              <a:t>) başlığı altında grupladığı üç unsur içinde tanımlamaktadır.</a:t>
            </a:r>
          </a:p>
          <a:p>
            <a:pPr>
              <a:buNone/>
            </a:pPr>
            <a:r>
              <a:rPr lang="tr-TR" i="1" dirty="0" smtClean="0"/>
              <a:t>    </a:t>
            </a:r>
            <a:r>
              <a:rPr lang="tr-TR" b="1" i="1" dirty="0" smtClean="0"/>
              <a:t>a) Bilimsel korsanlık (</a:t>
            </a:r>
            <a:r>
              <a:rPr lang="tr-TR" b="1" i="1" dirty="0" err="1" smtClean="0"/>
              <a:t>piracy</a:t>
            </a:r>
            <a:r>
              <a:rPr lang="tr-TR" b="1" i="1" dirty="0" smtClean="0"/>
              <a:t>): </a:t>
            </a:r>
            <a:r>
              <a:rPr lang="tr-TR" dirty="0" smtClean="0"/>
              <a:t>Başka araştırmalardaki verilerin araştırmacının izni olmadan alınması. </a:t>
            </a:r>
          </a:p>
          <a:p>
            <a:pPr>
              <a:buNone/>
            </a:pPr>
            <a:r>
              <a:rPr lang="tr-TR" b="1" i="1" dirty="0" smtClean="0"/>
              <a:t>    b) İntihal (</a:t>
            </a:r>
            <a:r>
              <a:rPr lang="tr-TR" b="1" i="1" dirty="0" err="1" smtClean="0"/>
              <a:t>plagiarism</a:t>
            </a:r>
            <a:r>
              <a:rPr lang="tr-TR" b="1" i="1" dirty="0" smtClean="0"/>
              <a:t>): </a:t>
            </a:r>
            <a:r>
              <a:rPr lang="tr-TR" dirty="0" smtClean="0"/>
              <a:t>Başkalarının fikir, yazı ve çalışmalarını çalarak, aldığı kişilere gereken şekilde atıf yapmadan kendisinin gibi göstermek.</a:t>
            </a:r>
          </a:p>
          <a:p>
            <a:r>
              <a:rPr lang="tr-TR" b="1" dirty="0" smtClean="0"/>
              <a:t> </a:t>
            </a:r>
            <a:r>
              <a:rPr lang="tr-TR" b="1" i="1" dirty="0" smtClean="0"/>
              <a:t>3. Saptırma (</a:t>
            </a:r>
            <a:r>
              <a:rPr lang="tr-TR" b="1" i="1" dirty="0" err="1" smtClean="0"/>
              <a:t>fabrication</a:t>
            </a:r>
            <a:r>
              <a:rPr lang="tr-TR" b="1" i="1" dirty="0" smtClean="0"/>
              <a:t>, </a:t>
            </a:r>
            <a:r>
              <a:rPr lang="tr-TR" b="1" i="1" dirty="0" err="1" smtClean="0"/>
              <a:t>desk</a:t>
            </a:r>
            <a:r>
              <a:rPr lang="tr-TR" b="1" i="1" dirty="0" smtClean="0"/>
              <a:t>-</a:t>
            </a:r>
            <a:r>
              <a:rPr lang="tr-TR" b="1" i="1" dirty="0" err="1" smtClean="0"/>
              <a:t>research</a:t>
            </a:r>
            <a:r>
              <a:rPr lang="tr-TR" b="1" i="1" dirty="0" smtClean="0"/>
              <a:t>, </a:t>
            </a:r>
            <a:r>
              <a:rPr lang="tr-TR" b="1" i="1" dirty="0" err="1" smtClean="0"/>
              <a:t>dry</a:t>
            </a:r>
            <a:r>
              <a:rPr lang="tr-TR" b="1" i="1" dirty="0" smtClean="0"/>
              <a:t>-</a:t>
            </a:r>
            <a:r>
              <a:rPr lang="tr-TR" b="1" i="1" dirty="0" err="1" smtClean="0"/>
              <a:t>lab</a:t>
            </a:r>
            <a:r>
              <a:rPr lang="tr-TR" b="1" i="1" dirty="0" smtClean="0"/>
              <a:t>) :</a:t>
            </a:r>
            <a:r>
              <a:rPr lang="tr-TR" dirty="0" smtClean="0"/>
              <a:t>verilerin saptırılması veya var olmayan bilgilerin/verilerin </a:t>
            </a:r>
            <a:r>
              <a:rPr lang="tr-TR" dirty="0" err="1" smtClean="0"/>
              <a:t>yokdan</a:t>
            </a:r>
            <a:r>
              <a:rPr lang="tr-TR" dirty="0" smtClean="0"/>
              <a:t> var edilmesidir.</a:t>
            </a:r>
          </a:p>
          <a:p>
            <a:endParaRPr lang="tr-T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smtClean="0"/>
              <a:t>kaynak göstermeden </a:t>
            </a:r>
            <a:r>
              <a:rPr lang="tr-TR" dirty="0" smtClean="0"/>
              <a:t>yapılan intihaller</a:t>
            </a:r>
            <a:endParaRPr lang="tr-TR" dirty="0"/>
          </a:p>
        </p:txBody>
      </p:sp>
      <p:sp>
        <p:nvSpPr>
          <p:cNvPr id="3" name="2 İçerik Yer Tutucusu"/>
          <p:cNvSpPr>
            <a:spLocks noGrp="1"/>
          </p:cNvSpPr>
          <p:nvPr>
            <p:ph sz="quarter" idx="1"/>
          </p:nvPr>
        </p:nvSpPr>
        <p:spPr/>
        <p:txBody>
          <a:bodyPr>
            <a:normAutofit fontScale="92500" lnSpcReduction="20000"/>
          </a:bodyPr>
          <a:lstStyle/>
          <a:p>
            <a:pPr lvl="0"/>
            <a:r>
              <a:rPr lang="tr-TR" b="1" i="1" dirty="0" smtClean="0"/>
              <a:t>Hayalet Yazar (</a:t>
            </a:r>
            <a:r>
              <a:rPr lang="tr-TR" b="1" i="1" dirty="0" err="1" smtClean="0"/>
              <a:t>The</a:t>
            </a:r>
            <a:r>
              <a:rPr lang="tr-TR" b="1" i="1" dirty="0" smtClean="0"/>
              <a:t> </a:t>
            </a:r>
            <a:r>
              <a:rPr lang="tr-TR" b="1" i="1" dirty="0" err="1" smtClean="0"/>
              <a:t>ghost</a:t>
            </a:r>
            <a:r>
              <a:rPr lang="tr-TR" b="1" i="1" dirty="0" smtClean="0"/>
              <a:t> </a:t>
            </a:r>
            <a:r>
              <a:rPr lang="tr-TR" b="1" i="1" dirty="0" err="1" smtClean="0"/>
              <a:t>writer</a:t>
            </a:r>
            <a:r>
              <a:rPr lang="tr-TR" b="1" i="1" dirty="0" smtClean="0"/>
              <a:t>):</a:t>
            </a:r>
            <a:r>
              <a:rPr lang="tr-TR" b="1" dirty="0" smtClean="0"/>
              <a:t> </a:t>
            </a:r>
            <a:r>
              <a:rPr lang="tr-TR" dirty="0" smtClean="0"/>
              <a:t>Bir başka kaynaktan kelime kelime tüm bilgiyi almak. </a:t>
            </a:r>
          </a:p>
          <a:p>
            <a:pPr lvl="0"/>
            <a:r>
              <a:rPr lang="tr-TR" b="1" i="1" dirty="0" smtClean="0"/>
              <a:t>Mevcut Yazı (</a:t>
            </a:r>
            <a:r>
              <a:rPr lang="tr-TR" b="1" i="1" dirty="0" err="1" smtClean="0"/>
              <a:t>Thepotluck</a:t>
            </a:r>
            <a:r>
              <a:rPr lang="tr-TR" b="1" i="1" dirty="0" smtClean="0"/>
              <a:t> </a:t>
            </a:r>
            <a:r>
              <a:rPr lang="tr-TR" b="1" i="1" dirty="0" err="1" smtClean="0"/>
              <a:t>paper</a:t>
            </a:r>
            <a:r>
              <a:rPr lang="tr-TR" b="1" i="1" dirty="0" smtClean="0"/>
              <a:t>):</a:t>
            </a:r>
            <a:r>
              <a:rPr lang="tr-TR" b="1" dirty="0" smtClean="0"/>
              <a:t> </a:t>
            </a:r>
            <a:r>
              <a:rPr lang="tr-TR" dirty="0" smtClean="0"/>
              <a:t>Pek çok kaynaktan alarak kendine ait gibi göstermek. </a:t>
            </a:r>
          </a:p>
          <a:p>
            <a:pPr lvl="0"/>
            <a:r>
              <a:rPr lang="tr-TR" dirty="0" smtClean="0"/>
              <a:t> </a:t>
            </a:r>
            <a:r>
              <a:rPr lang="tr-TR" b="1" i="1" dirty="0" smtClean="0"/>
              <a:t>Zayıf / Yetersiz Gizleme (Kılık Değiştirme Saklama) (</a:t>
            </a:r>
            <a:r>
              <a:rPr lang="tr-TR" b="1" i="1" dirty="0" err="1" smtClean="0"/>
              <a:t>The</a:t>
            </a:r>
            <a:r>
              <a:rPr lang="tr-TR" b="1" i="1" dirty="0" smtClean="0"/>
              <a:t> </a:t>
            </a:r>
            <a:r>
              <a:rPr lang="tr-TR" b="1" i="1" dirty="0" err="1" smtClean="0"/>
              <a:t>poor</a:t>
            </a:r>
            <a:r>
              <a:rPr lang="tr-TR" b="1" i="1" dirty="0" smtClean="0"/>
              <a:t> </a:t>
            </a:r>
            <a:r>
              <a:rPr lang="tr-TR" b="1" i="1" dirty="0" err="1" smtClean="0"/>
              <a:t>disguise</a:t>
            </a:r>
            <a:r>
              <a:rPr lang="tr-TR" b="1" i="1" dirty="0" smtClean="0"/>
              <a:t>):</a:t>
            </a:r>
            <a:r>
              <a:rPr lang="tr-TR" b="1" dirty="0" smtClean="0"/>
              <a:t> </a:t>
            </a:r>
            <a:r>
              <a:rPr lang="tr-TR" dirty="0" smtClean="0"/>
              <a:t>Paragraf içindeki anahtar kelimeleri değiştirerek gizlemek. </a:t>
            </a:r>
          </a:p>
          <a:p>
            <a:pPr lvl="0"/>
            <a:r>
              <a:rPr lang="tr-TR" dirty="0" smtClean="0"/>
              <a:t> </a:t>
            </a:r>
            <a:r>
              <a:rPr lang="tr-TR" b="1" i="1" dirty="0" smtClean="0"/>
              <a:t>Kendinden Aşırma (</a:t>
            </a:r>
            <a:r>
              <a:rPr lang="tr-TR" b="1" i="1" dirty="0" err="1" smtClean="0"/>
              <a:t>The</a:t>
            </a:r>
            <a:r>
              <a:rPr lang="tr-TR" b="1" i="1" dirty="0" smtClean="0"/>
              <a:t> self-</a:t>
            </a:r>
            <a:r>
              <a:rPr lang="tr-TR" b="1" i="1" dirty="0" err="1" smtClean="0"/>
              <a:t>stealer</a:t>
            </a:r>
            <a:r>
              <a:rPr lang="tr-TR" b="1" i="1" dirty="0" smtClean="0"/>
              <a:t>):</a:t>
            </a:r>
            <a:r>
              <a:rPr lang="tr-TR" b="1" dirty="0" smtClean="0"/>
              <a:t> </a:t>
            </a:r>
            <a:r>
              <a:rPr lang="tr-TR" dirty="0" smtClean="0"/>
              <a:t>Kendisine ait önceki bir çalışmadan aynen almak. </a:t>
            </a:r>
          </a:p>
          <a:p>
            <a:pPr lvl="0"/>
            <a:r>
              <a:rPr lang="tr-TR" i="1" dirty="0" smtClean="0"/>
              <a:t> </a:t>
            </a:r>
            <a:r>
              <a:rPr lang="tr-TR" b="1" i="1" dirty="0" smtClean="0"/>
              <a:t>Fotokopi (</a:t>
            </a:r>
            <a:r>
              <a:rPr lang="tr-TR" b="1" i="1" dirty="0" err="1" smtClean="0"/>
              <a:t>The</a:t>
            </a:r>
            <a:r>
              <a:rPr lang="tr-TR" b="1" i="1" dirty="0" smtClean="0"/>
              <a:t> </a:t>
            </a:r>
            <a:r>
              <a:rPr lang="tr-TR" b="1" i="1" dirty="0" err="1" smtClean="0"/>
              <a:t>Photocopy</a:t>
            </a:r>
            <a:r>
              <a:rPr lang="tr-TR" b="1" i="1" dirty="0" smtClean="0"/>
              <a:t>):</a:t>
            </a:r>
            <a:r>
              <a:rPr lang="tr-TR" b="1" dirty="0" smtClean="0"/>
              <a:t> </a:t>
            </a:r>
            <a:r>
              <a:rPr lang="tr-TR" dirty="0" smtClean="0"/>
              <a:t>Belli bir kaynaktan hiç bir değişiklik yapmadan bir bölümü almak.</a:t>
            </a:r>
          </a:p>
          <a:p>
            <a:pPr lvl="0"/>
            <a:r>
              <a:rPr lang="tr-TR" b="1" i="1" dirty="0" smtClean="0"/>
              <a:t>Emek Tembelliği (</a:t>
            </a:r>
            <a:r>
              <a:rPr lang="tr-TR" b="1" i="1" dirty="0" err="1" smtClean="0"/>
              <a:t>The</a:t>
            </a:r>
            <a:r>
              <a:rPr lang="tr-TR" b="1" i="1" dirty="0" smtClean="0"/>
              <a:t> </a:t>
            </a:r>
            <a:r>
              <a:rPr lang="tr-TR" b="1" i="1" dirty="0" err="1" smtClean="0"/>
              <a:t>Labor</a:t>
            </a:r>
            <a:r>
              <a:rPr lang="tr-TR" b="1" i="1" dirty="0" smtClean="0"/>
              <a:t> of </a:t>
            </a:r>
            <a:r>
              <a:rPr lang="tr-TR" b="1" i="1" dirty="0" err="1" smtClean="0"/>
              <a:t>Laziness</a:t>
            </a:r>
            <a:r>
              <a:rPr lang="tr-TR" b="1" i="1" dirty="0" smtClean="0"/>
              <a:t>):</a:t>
            </a:r>
            <a:r>
              <a:rPr lang="tr-TR" b="1" dirty="0" smtClean="0"/>
              <a:t> </a:t>
            </a:r>
            <a:r>
              <a:rPr lang="tr-TR" dirty="0" smtClean="0"/>
              <a:t>Orijinal çalışma için çaba </a:t>
            </a:r>
            <a:r>
              <a:rPr lang="tr-TR" dirty="0" err="1" smtClean="0"/>
              <a:t>sarfetmek</a:t>
            </a:r>
            <a:r>
              <a:rPr lang="tr-TR" dirty="0" smtClean="0"/>
              <a:t> yerine çalışmanın büyük bir kısmını başka kaynaklardan alıntılarla doldurmak (</a:t>
            </a:r>
            <a:r>
              <a:rPr lang="tr-TR" dirty="0" err="1" smtClean="0"/>
              <a:t>Plagiarism</a:t>
            </a:r>
            <a:r>
              <a:rPr lang="tr-TR" dirty="0" smtClean="0"/>
              <a:t>, 2007).</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Problemin Tanımlanması</a:t>
            </a:r>
            <a:endParaRPr lang="tr-TR" dirty="0"/>
          </a:p>
        </p:txBody>
      </p:sp>
      <p:sp>
        <p:nvSpPr>
          <p:cNvPr id="3" name="İçerik Yer Tutucusu 2"/>
          <p:cNvSpPr>
            <a:spLocks noGrp="1"/>
          </p:cNvSpPr>
          <p:nvPr>
            <p:ph idx="1"/>
          </p:nvPr>
        </p:nvSpPr>
        <p:spPr/>
        <p:txBody>
          <a:bodyPr/>
          <a:lstStyle/>
          <a:p>
            <a:pPr marL="0" indent="0">
              <a:buNone/>
            </a:pPr>
            <a:r>
              <a:rPr lang="tr-TR" altLang="tr-TR" sz="4000" dirty="0"/>
              <a:t>Problemler </a:t>
            </a:r>
            <a:r>
              <a:rPr lang="tr-TR" altLang="tr-TR" sz="4800" dirty="0">
                <a:solidFill>
                  <a:srgbClr val="FF0000"/>
                </a:solidFill>
              </a:rPr>
              <a:t>üç aşamalı </a:t>
            </a:r>
            <a:r>
              <a:rPr lang="tr-TR" altLang="tr-TR" sz="4000" dirty="0"/>
              <a:t>bir yaklaşımla </a:t>
            </a:r>
            <a:r>
              <a:rPr lang="tr-TR" altLang="tr-TR" sz="4000" dirty="0" smtClean="0"/>
              <a:t>tanımlanabilir:</a:t>
            </a:r>
          </a:p>
          <a:p>
            <a:pPr marL="0" indent="0">
              <a:buNone/>
            </a:pPr>
            <a:endParaRPr lang="tr-TR" altLang="tr-TR" sz="4000" dirty="0" smtClean="0"/>
          </a:p>
          <a:p>
            <a:pPr lvl="7" algn="just">
              <a:buFont typeface="Wingdings" panose="05000000000000000000" pitchFamily="2" charset="2"/>
              <a:buChar char="ü"/>
            </a:pPr>
            <a:r>
              <a:rPr lang="tr-TR" altLang="tr-TR" sz="3600" b="1" dirty="0" smtClean="0">
                <a:solidFill>
                  <a:schemeClr val="accent1">
                    <a:lumMod val="75000"/>
                  </a:schemeClr>
                </a:solidFill>
              </a:rPr>
              <a:t>Bütünleştirme</a:t>
            </a:r>
            <a:endParaRPr lang="tr-TR" altLang="tr-TR" sz="3600" b="1" dirty="0">
              <a:solidFill>
                <a:schemeClr val="accent1">
                  <a:lumMod val="75000"/>
                </a:schemeClr>
              </a:solidFill>
            </a:endParaRPr>
          </a:p>
          <a:p>
            <a:pPr lvl="7" algn="just">
              <a:buFont typeface="Wingdings" panose="05000000000000000000" pitchFamily="2" charset="2"/>
              <a:buChar char="ü"/>
            </a:pPr>
            <a:r>
              <a:rPr lang="tr-TR" altLang="tr-TR" sz="3600" b="1" dirty="0" smtClean="0">
                <a:solidFill>
                  <a:srgbClr val="C00000"/>
                </a:solidFill>
              </a:rPr>
              <a:t>Sınırlandırma</a:t>
            </a:r>
            <a:endParaRPr lang="tr-TR" altLang="tr-TR" sz="3600" b="1" dirty="0">
              <a:solidFill>
                <a:srgbClr val="C00000"/>
              </a:solidFill>
            </a:endParaRPr>
          </a:p>
          <a:p>
            <a:pPr lvl="7" algn="just">
              <a:buFont typeface="Wingdings" panose="05000000000000000000" pitchFamily="2" charset="2"/>
              <a:buChar char="ü"/>
            </a:pPr>
            <a:r>
              <a:rPr lang="tr-TR" altLang="tr-TR" sz="3600" b="1" dirty="0" smtClean="0">
                <a:solidFill>
                  <a:schemeClr val="tx2">
                    <a:lumMod val="75000"/>
                  </a:schemeClr>
                </a:solidFill>
              </a:rPr>
              <a:t>Tanımlama </a:t>
            </a:r>
            <a:endParaRPr lang="tr-TR" altLang="tr-TR" sz="3600" b="1" dirty="0">
              <a:solidFill>
                <a:schemeClr val="tx2">
                  <a:lumMod val="75000"/>
                </a:schemeClr>
              </a:solidFill>
            </a:endParaRPr>
          </a:p>
          <a:p>
            <a:endParaRPr lang="tr-TR" dirty="0"/>
          </a:p>
        </p:txBody>
      </p:sp>
      <p:pic>
        <p:nvPicPr>
          <p:cNvPr id="4" name="Picture 4" descr="MENS01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59432" y="3039292"/>
            <a:ext cx="2879725" cy="220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471367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smtClean="0"/>
              <a:t>Kaynak göstererek</a:t>
            </a:r>
            <a:r>
              <a:rPr lang="tr-TR" dirty="0" smtClean="0"/>
              <a:t> yapılan intihaller</a:t>
            </a:r>
            <a:endParaRPr lang="tr-TR" dirty="0"/>
          </a:p>
        </p:txBody>
      </p:sp>
      <p:sp>
        <p:nvSpPr>
          <p:cNvPr id="3" name="2 İçerik Yer Tutucusu"/>
          <p:cNvSpPr>
            <a:spLocks noGrp="1"/>
          </p:cNvSpPr>
          <p:nvPr>
            <p:ph sz="quarter" idx="1"/>
          </p:nvPr>
        </p:nvSpPr>
        <p:spPr/>
        <p:txBody>
          <a:bodyPr>
            <a:normAutofit fontScale="92500" lnSpcReduction="20000"/>
          </a:bodyPr>
          <a:lstStyle/>
          <a:p>
            <a:pPr lvl="0"/>
            <a:r>
              <a:rPr lang="tr-TR" b="1" i="1" dirty="0" smtClean="0"/>
              <a:t>Unutulan Dipnot (</a:t>
            </a:r>
            <a:r>
              <a:rPr lang="tr-TR" b="1" i="1" dirty="0" err="1" smtClean="0"/>
              <a:t>The</a:t>
            </a:r>
            <a:r>
              <a:rPr lang="tr-TR" b="1" i="1" dirty="0" smtClean="0"/>
              <a:t> </a:t>
            </a:r>
            <a:r>
              <a:rPr lang="tr-TR" b="1" i="1" dirty="0" err="1" smtClean="0"/>
              <a:t>forgotten</a:t>
            </a:r>
            <a:r>
              <a:rPr lang="tr-TR" b="1" i="1" dirty="0" smtClean="0"/>
              <a:t> </a:t>
            </a:r>
            <a:r>
              <a:rPr lang="tr-TR" b="1" i="1" dirty="0" err="1" smtClean="0"/>
              <a:t>footnote</a:t>
            </a:r>
            <a:r>
              <a:rPr lang="tr-TR" b="1" i="1" dirty="0" smtClean="0"/>
              <a:t>):</a:t>
            </a:r>
            <a:r>
              <a:rPr lang="tr-TR" b="1" dirty="0" smtClean="0"/>
              <a:t> </a:t>
            </a:r>
            <a:r>
              <a:rPr lang="tr-TR" dirty="0" smtClean="0"/>
              <a:t>Yazar adını vererek fakat tam künyeyi vermeyerek kaynağın orijinaline ulaşılma ihtimalini ortadan kaldırmak. </a:t>
            </a:r>
          </a:p>
          <a:p>
            <a:pPr lvl="0"/>
            <a:r>
              <a:rPr lang="tr-TR" dirty="0" smtClean="0"/>
              <a:t> </a:t>
            </a:r>
            <a:r>
              <a:rPr lang="tr-TR" b="1" i="1" dirty="0" smtClean="0"/>
              <a:t>Yanlış Bilgilendirme (</a:t>
            </a:r>
            <a:r>
              <a:rPr lang="tr-TR" b="1" i="1" dirty="0" err="1" smtClean="0"/>
              <a:t>The</a:t>
            </a:r>
            <a:r>
              <a:rPr lang="tr-TR" b="1" i="1" dirty="0" smtClean="0"/>
              <a:t> </a:t>
            </a:r>
            <a:r>
              <a:rPr lang="tr-TR" b="1" i="1" dirty="0" err="1" smtClean="0"/>
              <a:t>misinformer</a:t>
            </a:r>
            <a:r>
              <a:rPr lang="tr-TR" b="1" i="1" dirty="0" smtClean="0"/>
              <a:t>):</a:t>
            </a:r>
            <a:r>
              <a:rPr lang="tr-TR" b="1" dirty="0" smtClean="0"/>
              <a:t> </a:t>
            </a:r>
            <a:r>
              <a:rPr lang="tr-TR" dirty="0" smtClean="0"/>
              <a:t>Yanlış künye vererek kaynağın orijinaline ulaşılma ihtimalini ortadan kaldırmak. </a:t>
            </a:r>
          </a:p>
          <a:p>
            <a:pPr lvl="0"/>
            <a:r>
              <a:rPr lang="tr-TR" b="1" i="1" dirty="0" smtClean="0"/>
              <a:t>Fazla Mükemmel Alıntı (</a:t>
            </a:r>
            <a:r>
              <a:rPr lang="tr-TR" b="1" i="1" dirty="0" err="1" smtClean="0"/>
              <a:t>The</a:t>
            </a:r>
            <a:r>
              <a:rPr lang="tr-TR" b="1" i="1" dirty="0" smtClean="0"/>
              <a:t> </a:t>
            </a:r>
            <a:r>
              <a:rPr lang="tr-TR" b="1" i="1" dirty="0" err="1" smtClean="0"/>
              <a:t>Too</a:t>
            </a:r>
            <a:r>
              <a:rPr lang="tr-TR" b="1" i="1" dirty="0" smtClean="0"/>
              <a:t>-</a:t>
            </a:r>
            <a:r>
              <a:rPr lang="tr-TR" b="1" i="1" dirty="0" err="1" smtClean="0"/>
              <a:t>Perfect</a:t>
            </a:r>
            <a:r>
              <a:rPr lang="tr-TR" b="1" i="1" dirty="0" smtClean="0"/>
              <a:t> </a:t>
            </a:r>
            <a:r>
              <a:rPr lang="tr-TR" b="1" i="1" dirty="0" err="1" smtClean="0"/>
              <a:t>Paraphrase</a:t>
            </a:r>
            <a:r>
              <a:rPr lang="tr-TR" b="1" i="1" dirty="0" smtClean="0"/>
              <a:t>):</a:t>
            </a:r>
            <a:r>
              <a:rPr lang="tr-TR" b="1" dirty="0" smtClean="0"/>
              <a:t> </a:t>
            </a:r>
            <a:r>
              <a:rPr lang="tr-TR" dirty="0" smtClean="0"/>
              <a:t>Yazarın bire bir alıntı yaptığı kaynağa atıf yapması fakat tırnak işareti koymayı önemsememesi. </a:t>
            </a:r>
          </a:p>
          <a:p>
            <a:pPr lvl="0"/>
            <a:r>
              <a:rPr lang="tr-TR" i="1" dirty="0" smtClean="0"/>
              <a:t> </a:t>
            </a:r>
            <a:r>
              <a:rPr lang="tr-TR" b="1" i="1" dirty="0" smtClean="0"/>
              <a:t>Becerikli Atıf Yapma (</a:t>
            </a:r>
            <a:r>
              <a:rPr lang="tr-TR" b="1" i="1" dirty="0" err="1" smtClean="0"/>
              <a:t>The</a:t>
            </a:r>
            <a:r>
              <a:rPr lang="tr-TR" b="1" i="1" dirty="0" smtClean="0"/>
              <a:t> </a:t>
            </a:r>
            <a:r>
              <a:rPr lang="tr-TR" b="1" i="1" dirty="0" err="1" smtClean="0"/>
              <a:t>Resourceful</a:t>
            </a:r>
            <a:r>
              <a:rPr lang="tr-TR" b="1" i="1" dirty="0" smtClean="0"/>
              <a:t> </a:t>
            </a:r>
            <a:r>
              <a:rPr lang="tr-TR" b="1" i="1" dirty="0" err="1" smtClean="0"/>
              <a:t>Citer</a:t>
            </a:r>
            <a:r>
              <a:rPr lang="tr-TR" b="1" i="1" dirty="0" smtClean="0"/>
              <a:t>):</a:t>
            </a:r>
            <a:r>
              <a:rPr lang="tr-TR" b="1" dirty="0" smtClean="0"/>
              <a:t> </a:t>
            </a:r>
            <a:r>
              <a:rPr lang="tr-TR" dirty="0" smtClean="0"/>
              <a:t>Yazarın tüm kaynaklara atıf yapması, tırnak işareti kullanması fakat araştırmanın hiçbir orijinal fikir içermemesi. </a:t>
            </a:r>
          </a:p>
          <a:p>
            <a:pPr lvl="0"/>
            <a:r>
              <a:rPr lang="tr-TR" b="1" i="1" dirty="0" smtClean="0"/>
              <a:t>Mükemmel Suç (</a:t>
            </a:r>
            <a:r>
              <a:rPr lang="tr-TR" b="1" i="1" dirty="0" err="1" smtClean="0"/>
              <a:t>The</a:t>
            </a:r>
            <a:r>
              <a:rPr lang="tr-TR" b="1" i="1" dirty="0" smtClean="0"/>
              <a:t> </a:t>
            </a:r>
            <a:r>
              <a:rPr lang="tr-TR" b="1" i="1" dirty="0" err="1" smtClean="0"/>
              <a:t>Perfect</a:t>
            </a:r>
            <a:r>
              <a:rPr lang="tr-TR" b="1" i="1" dirty="0" smtClean="0"/>
              <a:t> </a:t>
            </a:r>
            <a:r>
              <a:rPr lang="tr-TR" b="1" i="1" dirty="0" err="1" smtClean="0"/>
              <a:t>Crime</a:t>
            </a:r>
            <a:r>
              <a:rPr lang="tr-TR" b="1" i="1" dirty="0" smtClean="0"/>
              <a:t>):</a:t>
            </a:r>
            <a:r>
              <a:rPr lang="tr-TR" b="1" dirty="0" smtClean="0"/>
              <a:t> </a:t>
            </a:r>
            <a:r>
              <a:rPr lang="tr-TR" dirty="0" smtClean="0"/>
              <a:t>Yazarın bazı yerlerde kaynaklara atıf yapması fakat yazının kalan kısımlarındaki analizlerin kendine ait olduğu fikrini yaratma düşüncesiyle bazı kaynaklara atıf vermemesi</a:t>
            </a:r>
          </a:p>
          <a:p>
            <a:endParaRPr lang="tr-T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2800" b="1" dirty="0" smtClean="0"/>
              <a:t>İntihal/Aşırma (</a:t>
            </a:r>
            <a:r>
              <a:rPr lang="tr-TR" sz="2800" b="1" dirty="0" err="1" smtClean="0"/>
              <a:t>Plagiarism</a:t>
            </a:r>
            <a:r>
              <a:rPr lang="tr-TR" sz="2800" b="1" dirty="0" smtClean="0"/>
              <a:t>)</a:t>
            </a:r>
            <a:r>
              <a:rPr lang="tr-TR" b="1" i="1" dirty="0" smtClean="0"/>
              <a:t/>
            </a:r>
            <a:br>
              <a:rPr lang="tr-TR" b="1" i="1" dirty="0" smtClean="0"/>
            </a:br>
            <a:endParaRPr lang="tr-TR" dirty="0"/>
          </a:p>
        </p:txBody>
      </p:sp>
      <p:pic>
        <p:nvPicPr>
          <p:cNvPr id="103426" name="Picture 2"/>
          <p:cNvPicPr>
            <a:picLocks noGrp="1" noChangeAspect="1" noChangeArrowheads="1"/>
          </p:cNvPicPr>
          <p:nvPr>
            <p:ph sz="quarter" idx="1"/>
          </p:nvPr>
        </p:nvPicPr>
        <p:blipFill>
          <a:blip r:embed="rId2" cstate="print"/>
          <a:srcRect/>
          <a:stretch>
            <a:fillRect/>
          </a:stretch>
        </p:blipFill>
        <p:spPr bwMode="auto">
          <a:xfrm>
            <a:off x="958850" y="1827212"/>
            <a:ext cx="9258300" cy="44196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39350" y="0"/>
          <a:ext cx="7200900" cy="6858000"/>
        </p:xfrm>
        <a:graphic>
          <a:graphicData uri="http://schemas.openxmlformats.org/presentationml/2006/ole">
            <p:oleObj spid="_x0000_s1026" name="Acrobat Document" r:id="rId4" imgW="5668166" imgH="7447619" progId="AcroExch.Document.7">
              <p:embed/>
            </p:oleObj>
          </a:graphicData>
        </a:graphic>
      </p:graphicFrame>
      <p:sp>
        <p:nvSpPr>
          <p:cNvPr id="1027" name="Text Box 3"/>
          <p:cNvSpPr txBox="1">
            <a:spLocks noChangeArrowheads="1"/>
          </p:cNvSpPr>
          <p:nvPr/>
        </p:nvSpPr>
        <p:spPr bwMode="auto">
          <a:xfrm>
            <a:off x="7535334" y="4614864"/>
            <a:ext cx="4821767" cy="1877437"/>
          </a:xfrm>
          <a:prstGeom prst="rect">
            <a:avLst/>
          </a:prstGeom>
          <a:noFill/>
          <a:ln w="9525">
            <a:noFill/>
            <a:miter lim="800000"/>
            <a:headEnd/>
            <a:tailEnd/>
          </a:ln>
        </p:spPr>
        <p:txBody>
          <a:bodyPr>
            <a:spAutoFit/>
          </a:bodyPr>
          <a:lstStyle/>
          <a:p>
            <a:endParaRPr lang="tr-TR" dirty="0">
              <a:cs typeface="Arial" pitchFamily="34" charset="0"/>
            </a:endParaRPr>
          </a:p>
          <a:p>
            <a:r>
              <a:rPr lang="tr-TR" dirty="0" err="1">
                <a:cs typeface="Arial" pitchFamily="34" charset="0"/>
              </a:rPr>
              <a:t>Geoff</a:t>
            </a:r>
            <a:r>
              <a:rPr lang="tr-TR" dirty="0">
                <a:cs typeface="Arial" pitchFamily="34" charset="0"/>
              </a:rPr>
              <a:t> </a:t>
            </a:r>
            <a:r>
              <a:rPr lang="tr-TR" dirty="0" err="1">
                <a:cs typeface="Arial" pitchFamily="34" charset="0"/>
              </a:rPr>
              <a:t>Brumfiel</a:t>
            </a:r>
            <a:endParaRPr lang="tr-TR" dirty="0">
              <a:cs typeface="Arial" pitchFamily="34" charset="0"/>
            </a:endParaRPr>
          </a:p>
          <a:p>
            <a:r>
              <a:rPr lang="tr-TR" sz="2800" b="1" dirty="0">
                <a:cs typeface="Arial" pitchFamily="34" charset="0"/>
              </a:rPr>
              <a:t>NATURE</a:t>
            </a:r>
          </a:p>
          <a:p>
            <a:r>
              <a:rPr lang="tr-TR" b="1" dirty="0" err="1">
                <a:cs typeface="Arial" pitchFamily="34" charset="0"/>
              </a:rPr>
              <a:t>Vol</a:t>
            </a:r>
            <a:r>
              <a:rPr lang="tr-TR" b="1" dirty="0">
                <a:cs typeface="Arial" pitchFamily="34" charset="0"/>
              </a:rPr>
              <a:t> : 449</a:t>
            </a:r>
            <a:endParaRPr lang="tr-TR" sz="2800" b="1" dirty="0">
              <a:cs typeface="Arial" pitchFamily="34" charset="0"/>
            </a:endParaRPr>
          </a:p>
          <a:p>
            <a:r>
              <a:rPr lang="tr-TR" b="1" dirty="0">
                <a:cs typeface="Arial" pitchFamily="34" charset="0"/>
              </a:rPr>
              <a:t>6.</a:t>
            </a:r>
            <a:r>
              <a:rPr lang="tr-TR" b="1" dirty="0" err="1">
                <a:cs typeface="Arial" pitchFamily="34" charset="0"/>
              </a:rPr>
              <a:t>September</a:t>
            </a:r>
            <a:r>
              <a:rPr lang="tr-TR" b="1" dirty="0">
                <a:cs typeface="Arial" pitchFamily="34" charset="0"/>
              </a:rPr>
              <a:t>.2007</a:t>
            </a:r>
          </a:p>
          <a:p>
            <a:endParaRPr lang="en-GB" sz="1600" dirty="0">
              <a:solidFill>
                <a:srgbClr val="FFFF00"/>
              </a:solidFill>
              <a:cs typeface="Arial" pitchFamily="34" charset="0"/>
            </a:endParaRPr>
          </a:p>
        </p:txBody>
      </p:sp>
      <p:sp>
        <p:nvSpPr>
          <p:cNvPr id="1028" name="Text Box 4"/>
          <p:cNvSpPr txBox="1">
            <a:spLocks noChangeArrowheads="1"/>
          </p:cNvSpPr>
          <p:nvPr/>
        </p:nvSpPr>
        <p:spPr bwMode="auto">
          <a:xfrm>
            <a:off x="7535334" y="1444625"/>
            <a:ext cx="2390591" cy="1754326"/>
          </a:xfrm>
          <a:prstGeom prst="rect">
            <a:avLst/>
          </a:prstGeom>
          <a:noFill/>
          <a:ln w="9525">
            <a:noFill/>
            <a:miter lim="800000"/>
            <a:headEnd/>
            <a:tailEnd/>
          </a:ln>
        </p:spPr>
        <p:txBody>
          <a:bodyPr wrap="none">
            <a:spAutoFit/>
          </a:bodyPr>
          <a:lstStyle/>
          <a:p>
            <a:r>
              <a:rPr lang="tr-TR" b="1" dirty="0"/>
              <a:t>“ </a:t>
            </a:r>
            <a:r>
              <a:rPr lang="tr-TR" b="1" dirty="0" err="1"/>
              <a:t>There</a:t>
            </a:r>
            <a:r>
              <a:rPr lang="tr-TR" b="1" dirty="0"/>
              <a:t> </a:t>
            </a:r>
            <a:r>
              <a:rPr lang="tr-TR" b="1" dirty="0" err="1"/>
              <a:t>are</a:t>
            </a:r>
            <a:r>
              <a:rPr lang="tr-TR" b="1" dirty="0"/>
              <a:t> </a:t>
            </a:r>
            <a:r>
              <a:rPr lang="tr-TR" b="1" dirty="0" err="1"/>
              <a:t>some</a:t>
            </a:r>
            <a:r>
              <a:rPr lang="tr-TR" b="1" dirty="0"/>
              <a:t> </a:t>
            </a:r>
          </a:p>
          <a:p>
            <a:r>
              <a:rPr lang="tr-TR" b="1" dirty="0" err="1"/>
              <a:t>cultures</a:t>
            </a:r>
            <a:r>
              <a:rPr lang="tr-TR" b="1" dirty="0"/>
              <a:t> in </a:t>
            </a:r>
            <a:r>
              <a:rPr lang="tr-TR" b="1" dirty="0" err="1"/>
              <a:t>which</a:t>
            </a:r>
            <a:r>
              <a:rPr lang="tr-TR" b="1" dirty="0"/>
              <a:t> </a:t>
            </a:r>
          </a:p>
          <a:p>
            <a:r>
              <a:rPr lang="tr-TR" sz="3600" b="1" i="1" dirty="0" err="1"/>
              <a:t>Plagiarism</a:t>
            </a:r>
            <a:endParaRPr lang="tr-TR" sz="3600" b="1" i="1" dirty="0"/>
          </a:p>
          <a:p>
            <a:r>
              <a:rPr lang="tr-TR" b="1" dirty="0"/>
              <a:t>is not </a:t>
            </a:r>
            <a:r>
              <a:rPr lang="tr-TR" b="1" dirty="0" err="1"/>
              <a:t>even</a:t>
            </a:r>
            <a:r>
              <a:rPr lang="tr-TR" b="1" dirty="0"/>
              <a:t> </a:t>
            </a:r>
            <a:r>
              <a:rPr lang="tr-TR" b="1" dirty="0" err="1"/>
              <a:t>regarded</a:t>
            </a:r>
            <a:r>
              <a:rPr lang="tr-TR" b="1" dirty="0"/>
              <a:t> as</a:t>
            </a:r>
          </a:p>
          <a:p>
            <a:r>
              <a:rPr lang="tr-TR" b="1" dirty="0" err="1"/>
              <a:t>deplorable</a:t>
            </a:r>
            <a:r>
              <a:rPr lang="tr-TR" b="1" dirty="0"/>
              <a:t>.”</a:t>
            </a:r>
            <a:endParaRPr lang="en-GB" b="1" dirty="0"/>
          </a:p>
        </p:txBody>
      </p:sp>
      <p:cxnSp>
        <p:nvCxnSpPr>
          <p:cNvPr id="7" name="Straight Connector 6"/>
          <p:cNvCxnSpPr/>
          <p:nvPr/>
        </p:nvCxnSpPr>
        <p:spPr>
          <a:xfrm flipV="1">
            <a:off x="4413251" y="1622426"/>
            <a:ext cx="3122083" cy="1831975"/>
          </a:xfrm>
          <a:prstGeom prst="line">
            <a:avLst/>
          </a:prstGeom>
          <a:ln w="28575">
            <a:solidFill>
              <a:srgbClr val="DC020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413251" y="3260726"/>
            <a:ext cx="3122083" cy="193675"/>
          </a:xfrm>
          <a:prstGeom prst="line">
            <a:avLst/>
          </a:prstGeom>
          <a:ln>
            <a:solidFill>
              <a:srgbClr val="DC0202"/>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696899" y="626799"/>
            <a:ext cx="446087" cy="2116"/>
          </a:xfrm>
          <a:prstGeom prst="straightConnector1">
            <a:avLst/>
          </a:prstGeom>
          <a:ln w="57150">
            <a:solidFill>
              <a:srgbClr val="DC020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0"/>
          <a:ext cx="7535333" cy="6858000"/>
        </p:xfrm>
        <a:graphic>
          <a:graphicData uri="http://schemas.openxmlformats.org/presentationml/2006/ole">
            <p:oleObj spid="_x0000_s2050" name="Acrobat Document" r:id="rId4" imgW="5668166" imgH="7447619" progId="AcroExch.Document.7">
              <p:embed/>
            </p:oleObj>
          </a:graphicData>
        </a:graphic>
      </p:graphicFrame>
      <p:sp>
        <p:nvSpPr>
          <p:cNvPr id="2051" name="Text Box 3"/>
          <p:cNvSpPr txBox="1">
            <a:spLocks noChangeArrowheads="1"/>
          </p:cNvSpPr>
          <p:nvPr/>
        </p:nvSpPr>
        <p:spPr bwMode="auto">
          <a:xfrm>
            <a:off x="7524751" y="5154614"/>
            <a:ext cx="4224867" cy="1354217"/>
          </a:xfrm>
          <a:prstGeom prst="rect">
            <a:avLst/>
          </a:prstGeom>
          <a:noFill/>
          <a:ln w="9525">
            <a:noFill/>
            <a:miter lim="800000"/>
            <a:headEnd/>
            <a:tailEnd/>
          </a:ln>
        </p:spPr>
        <p:txBody>
          <a:bodyPr>
            <a:spAutoFit/>
          </a:bodyPr>
          <a:lstStyle/>
          <a:p>
            <a:r>
              <a:rPr lang="tr-TR" b="1" dirty="0"/>
              <a:t>İhsan Yılmaz</a:t>
            </a:r>
          </a:p>
          <a:p>
            <a:r>
              <a:rPr lang="tr-TR" sz="2800" b="1" dirty="0"/>
              <a:t>NATURE</a:t>
            </a:r>
          </a:p>
          <a:p>
            <a:r>
              <a:rPr lang="tr-TR" b="1" dirty="0" err="1"/>
              <a:t>Vol</a:t>
            </a:r>
            <a:r>
              <a:rPr lang="tr-TR" b="1" dirty="0"/>
              <a:t>: 449 ; 658</a:t>
            </a:r>
          </a:p>
          <a:p>
            <a:r>
              <a:rPr lang="tr-TR" b="1" dirty="0"/>
              <a:t>11.</a:t>
            </a:r>
            <a:r>
              <a:rPr lang="tr-TR" b="1" dirty="0" err="1"/>
              <a:t>October</a:t>
            </a:r>
            <a:r>
              <a:rPr lang="tr-TR" b="1" dirty="0"/>
              <a:t>.2007</a:t>
            </a:r>
            <a:endParaRPr lang="en-GB" b="1" dirty="0"/>
          </a:p>
        </p:txBody>
      </p:sp>
      <p:sp>
        <p:nvSpPr>
          <p:cNvPr id="2052" name="Text Box 4"/>
          <p:cNvSpPr txBox="1">
            <a:spLocks noChangeArrowheads="1"/>
          </p:cNvSpPr>
          <p:nvPr/>
        </p:nvSpPr>
        <p:spPr bwMode="auto">
          <a:xfrm>
            <a:off x="7452784" y="260649"/>
            <a:ext cx="4211835" cy="1938992"/>
          </a:xfrm>
          <a:prstGeom prst="rect">
            <a:avLst/>
          </a:prstGeom>
          <a:noFill/>
          <a:ln w="9525">
            <a:noFill/>
            <a:miter lim="800000"/>
            <a:headEnd/>
            <a:tailEnd/>
          </a:ln>
        </p:spPr>
        <p:txBody>
          <a:bodyPr wrap="square">
            <a:spAutoFit/>
          </a:bodyPr>
          <a:lstStyle/>
          <a:p>
            <a:r>
              <a:rPr lang="tr-TR" sz="2000" b="1" dirty="0"/>
              <a:t>“ </a:t>
            </a:r>
            <a:r>
              <a:rPr lang="tr-TR" sz="2000" b="1" dirty="0" err="1"/>
              <a:t>For</a:t>
            </a:r>
            <a:r>
              <a:rPr lang="tr-TR" sz="2000" b="1" dirty="0"/>
              <a:t> </a:t>
            </a:r>
            <a:r>
              <a:rPr lang="tr-TR" sz="2000" b="1" dirty="0" err="1"/>
              <a:t>those</a:t>
            </a:r>
            <a:r>
              <a:rPr lang="tr-TR" sz="2000" b="1" dirty="0"/>
              <a:t> of us </a:t>
            </a:r>
            <a:r>
              <a:rPr lang="tr-TR" sz="2000" b="1" dirty="0" err="1"/>
              <a:t>whose</a:t>
            </a:r>
            <a:r>
              <a:rPr lang="tr-TR" sz="2000" b="1" dirty="0"/>
              <a:t> </a:t>
            </a:r>
            <a:r>
              <a:rPr lang="tr-TR" sz="2000" b="1" dirty="0" err="1"/>
              <a:t>mother</a:t>
            </a:r>
            <a:r>
              <a:rPr lang="tr-TR" sz="2000" b="1" dirty="0"/>
              <a:t> </a:t>
            </a:r>
            <a:r>
              <a:rPr lang="tr-TR" sz="2000" b="1" dirty="0" err="1"/>
              <a:t>tongue</a:t>
            </a:r>
            <a:r>
              <a:rPr lang="tr-TR" sz="2000" b="1" dirty="0"/>
              <a:t> is not </a:t>
            </a:r>
            <a:r>
              <a:rPr lang="tr-TR" sz="2000" b="1" dirty="0" err="1"/>
              <a:t>English</a:t>
            </a:r>
            <a:r>
              <a:rPr lang="tr-TR" sz="2000" b="1" dirty="0"/>
              <a:t>, </a:t>
            </a:r>
            <a:r>
              <a:rPr lang="tr-TR" sz="2000" b="1" dirty="0" err="1"/>
              <a:t>using</a:t>
            </a:r>
            <a:r>
              <a:rPr lang="tr-TR" sz="2000" b="1" dirty="0"/>
              <a:t> </a:t>
            </a:r>
            <a:r>
              <a:rPr lang="tr-TR" sz="2000" b="1" dirty="0" err="1"/>
              <a:t>beautiful</a:t>
            </a:r>
            <a:r>
              <a:rPr lang="tr-TR" sz="2000" b="1" dirty="0"/>
              <a:t> </a:t>
            </a:r>
            <a:r>
              <a:rPr lang="tr-TR" sz="2000" b="1" dirty="0" err="1"/>
              <a:t>sentences</a:t>
            </a:r>
            <a:r>
              <a:rPr lang="tr-TR" sz="2000" b="1" dirty="0"/>
              <a:t> </a:t>
            </a:r>
            <a:r>
              <a:rPr lang="tr-TR" sz="2000" b="1" dirty="0" err="1"/>
              <a:t>for</a:t>
            </a:r>
            <a:r>
              <a:rPr lang="tr-TR" sz="2000" b="1" dirty="0"/>
              <a:t> </a:t>
            </a:r>
            <a:r>
              <a:rPr lang="tr-TR" sz="2000" b="1" dirty="0" err="1"/>
              <a:t>other</a:t>
            </a:r>
            <a:r>
              <a:rPr lang="tr-TR" sz="2000" b="1" dirty="0"/>
              <a:t> </a:t>
            </a:r>
          </a:p>
          <a:p>
            <a:r>
              <a:rPr lang="tr-TR" sz="2000" b="1" dirty="0" err="1"/>
              <a:t>studies</a:t>
            </a:r>
            <a:r>
              <a:rPr lang="tr-TR" sz="2000" b="1" dirty="0"/>
              <a:t> on </a:t>
            </a:r>
            <a:r>
              <a:rPr lang="tr-TR" sz="2000" b="1" dirty="0" err="1"/>
              <a:t>the</a:t>
            </a:r>
            <a:r>
              <a:rPr lang="tr-TR" sz="2000" b="1" dirty="0"/>
              <a:t> </a:t>
            </a:r>
            <a:r>
              <a:rPr lang="tr-TR" sz="2000" b="1" dirty="0" err="1"/>
              <a:t>same</a:t>
            </a:r>
            <a:r>
              <a:rPr lang="tr-TR" sz="2000" b="1" dirty="0"/>
              <a:t> </a:t>
            </a:r>
            <a:r>
              <a:rPr lang="tr-TR" sz="2000" b="1" dirty="0" err="1"/>
              <a:t>subject</a:t>
            </a:r>
            <a:r>
              <a:rPr lang="tr-TR" sz="2000" b="1" dirty="0"/>
              <a:t>  in </a:t>
            </a:r>
            <a:r>
              <a:rPr lang="tr-TR" sz="2000" b="1" dirty="0" err="1"/>
              <a:t>our</a:t>
            </a:r>
            <a:r>
              <a:rPr lang="tr-TR" sz="2000" b="1" dirty="0"/>
              <a:t> </a:t>
            </a:r>
            <a:r>
              <a:rPr lang="tr-TR" sz="2000" b="1" dirty="0" err="1"/>
              <a:t>introduction</a:t>
            </a:r>
            <a:r>
              <a:rPr lang="tr-TR" sz="2000" b="1" dirty="0"/>
              <a:t> is not</a:t>
            </a:r>
          </a:p>
          <a:p>
            <a:r>
              <a:rPr lang="tr-TR" sz="2000" b="1" dirty="0" err="1">
                <a:solidFill>
                  <a:srgbClr val="FFFFCC"/>
                </a:solidFill>
              </a:rPr>
              <a:t>unusual</a:t>
            </a:r>
            <a:r>
              <a:rPr lang="tr-TR" sz="2000" b="1" dirty="0">
                <a:solidFill>
                  <a:srgbClr val="FFFFCC"/>
                </a:solidFill>
              </a:rPr>
              <a:t>....”</a:t>
            </a:r>
            <a:endParaRPr lang="en-GB" sz="2000" b="1" dirty="0">
              <a:solidFill>
                <a:srgbClr val="FFFFCC"/>
              </a:solidFill>
            </a:endParaRPr>
          </a:p>
        </p:txBody>
      </p:sp>
      <p:sp>
        <p:nvSpPr>
          <p:cNvPr id="2053" name="Text Box 5"/>
          <p:cNvSpPr txBox="1">
            <a:spLocks noChangeArrowheads="1"/>
          </p:cNvSpPr>
          <p:nvPr/>
        </p:nvSpPr>
        <p:spPr bwMode="auto">
          <a:xfrm>
            <a:off x="7536160" y="2636913"/>
            <a:ext cx="4224469" cy="2554545"/>
          </a:xfrm>
          <a:prstGeom prst="rect">
            <a:avLst/>
          </a:prstGeom>
          <a:noFill/>
          <a:ln w="9525">
            <a:noFill/>
            <a:miter lim="800000"/>
            <a:headEnd/>
            <a:tailEnd/>
          </a:ln>
        </p:spPr>
        <p:txBody>
          <a:bodyPr wrap="square">
            <a:spAutoFit/>
          </a:bodyPr>
          <a:lstStyle/>
          <a:p>
            <a:r>
              <a:rPr lang="tr-TR" sz="2000" b="1" dirty="0"/>
              <a:t>“ </a:t>
            </a:r>
            <a:r>
              <a:rPr lang="tr-TR" sz="2000" b="1" dirty="0" err="1"/>
              <a:t>Borrowing</a:t>
            </a:r>
            <a:r>
              <a:rPr lang="tr-TR" sz="2000" b="1" dirty="0"/>
              <a:t> </a:t>
            </a:r>
            <a:r>
              <a:rPr lang="tr-TR" sz="2000" b="1" dirty="0" err="1"/>
              <a:t>sentences</a:t>
            </a:r>
            <a:r>
              <a:rPr lang="tr-TR" sz="2000" b="1" dirty="0"/>
              <a:t> is </a:t>
            </a:r>
            <a:r>
              <a:rPr lang="tr-TR" sz="2000" b="1" dirty="0" err="1" smtClean="0"/>
              <a:t>the</a:t>
            </a:r>
            <a:r>
              <a:rPr lang="tr-TR" sz="2000" b="1" dirty="0" smtClean="0"/>
              <a:t> </a:t>
            </a:r>
            <a:r>
              <a:rPr lang="tr-TR" sz="2000" b="1" dirty="0" err="1" smtClean="0"/>
              <a:t>part</a:t>
            </a:r>
            <a:r>
              <a:rPr lang="tr-TR" sz="2000" b="1" dirty="0" smtClean="0"/>
              <a:t> </a:t>
            </a:r>
            <a:r>
              <a:rPr lang="tr-TR" sz="2000" b="1" dirty="0"/>
              <a:t>of a </a:t>
            </a:r>
            <a:r>
              <a:rPr lang="tr-TR" sz="2000" b="1" dirty="0" err="1"/>
              <a:t>paper</a:t>
            </a:r>
            <a:r>
              <a:rPr lang="tr-TR" sz="2000" b="1" dirty="0"/>
              <a:t> </a:t>
            </a:r>
            <a:r>
              <a:rPr lang="tr-TR" sz="2000" b="1" dirty="0" err="1"/>
              <a:t>that</a:t>
            </a:r>
            <a:r>
              <a:rPr lang="tr-TR" sz="2000" b="1" dirty="0"/>
              <a:t> </a:t>
            </a:r>
            <a:r>
              <a:rPr lang="tr-TR" sz="2000" b="1" dirty="0" err="1" smtClean="0"/>
              <a:t>simply</a:t>
            </a:r>
            <a:r>
              <a:rPr lang="tr-TR" sz="2000" b="1" dirty="0" smtClean="0"/>
              <a:t> </a:t>
            </a:r>
            <a:r>
              <a:rPr lang="tr-TR" sz="2000" b="1" dirty="0" err="1" smtClean="0"/>
              <a:t>helps</a:t>
            </a:r>
            <a:r>
              <a:rPr lang="tr-TR" sz="2000" b="1" dirty="0" smtClean="0"/>
              <a:t> </a:t>
            </a:r>
            <a:r>
              <a:rPr lang="tr-TR" sz="2000" b="1" dirty="0" err="1"/>
              <a:t>to</a:t>
            </a:r>
            <a:r>
              <a:rPr lang="tr-TR" sz="2000" b="1" dirty="0"/>
              <a:t> </a:t>
            </a:r>
            <a:r>
              <a:rPr lang="tr-TR" sz="2000" b="1" dirty="0" err="1"/>
              <a:t>better</a:t>
            </a:r>
            <a:r>
              <a:rPr lang="tr-TR" sz="2000" b="1" dirty="0"/>
              <a:t> </a:t>
            </a:r>
            <a:r>
              <a:rPr lang="tr-TR" sz="2000" b="1" dirty="0" err="1"/>
              <a:t>introduce</a:t>
            </a:r>
            <a:r>
              <a:rPr lang="tr-TR" sz="2000" b="1" dirty="0"/>
              <a:t> </a:t>
            </a:r>
            <a:r>
              <a:rPr lang="tr-TR" sz="2000" b="1" dirty="0" err="1"/>
              <a:t>the</a:t>
            </a:r>
            <a:endParaRPr lang="tr-TR" sz="2000" b="1" dirty="0"/>
          </a:p>
          <a:p>
            <a:r>
              <a:rPr lang="tr-TR" sz="2000" b="1" dirty="0"/>
              <a:t>problem </a:t>
            </a:r>
            <a:r>
              <a:rPr lang="tr-TR" sz="2000" b="1" dirty="0" err="1"/>
              <a:t>should</a:t>
            </a:r>
            <a:r>
              <a:rPr lang="tr-TR" sz="2000" b="1" dirty="0"/>
              <a:t> not  be </a:t>
            </a:r>
            <a:r>
              <a:rPr lang="tr-TR" sz="2000" b="1" dirty="0" err="1" smtClean="0"/>
              <a:t>seen</a:t>
            </a:r>
            <a:r>
              <a:rPr lang="tr-TR" sz="2000" b="1" dirty="0" smtClean="0"/>
              <a:t> </a:t>
            </a:r>
            <a:r>
              <a:rPr lang="tr-TR" sz="2000" b="1" dirty="0"/>
              <a:t>as </a:t>
            </a:r>
            <a:r>
              <a:rPr lang="tr-TR" sz="2000" b="1" dirty="0" err="1"/>
              <a:t>Plagiarism</a:t>
            </a:r>
            <a:r>
              <a:rPr lang="tr-TR" sz="2000" b="1" dirty="0"/>
              <a:t>. </a:t>
            </a:r>
            <a:endParaRPr lang="tr-TR" sz="2000" b="1" dirty="0" smtClean="0"/>
          </a:p>
          <a:p>
            <a:endParaRPr lang="tr-TR" sz="2000" b="1" dirty="0"/>
          </a:p>
          <a:p>
            <a:r>
              <a:rPr lang="tr-TR" sz="2000" b="1" dirty="0" smtClean="0"/>
              <a:t>“</a:t>
            </a:r>
            <a:endParaRPr lang="tr-TR" sz="2000" b="1" dirty="0"/>
          </a:p>
          <a:p>
            <a:endParaRPr lang="en-GB" sz="2000" b="1" dirty="0">
              <a:solidFill>
                <a:srgbClr val="FFFF66"/>
              </a:solidFill>
            </a:endParaRPr>
          </a:p>
        </p:txBody>
      </p:sp>
      <p:cxnSp>
        <p:nvCxnSpPr>
          <p:cNvPr id="7" name="Straight Connector 6"/>
          <p:cNvCxnSpPr/>
          <p:nvPr/>
        </p:nvCxnSpPr>
        <p:spPr>
          <a:xfrm>
            <a:off x="651934" y="2562225"/>
            <a:ext cx="6737351" cy="850900"/>
          </a:xfrm>
          <a:prstGeom prst="line">
            <a:avLst/>
          </a:prstGeom>
          <a:ln w="19050">
            <a:solidFill>
              <a:srgbClr val="DC020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1933" y="2562226"/>
            <a:ext cx="6883400" cy="2163763"/>
          </a:xfrm>
          <a:prstGeom prst="line">
            <a:avLst/>
          </a:prstGeom>
          <a:ln w="19050">
            <a:solidFill>
              <a:srgbClr val="DC020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12433" y="1473200"/>
            <a:ext cx="5276851" cy="1588"/>
          </a:xfrm>
          <a:prstGeom prst="line">
            <a:avLst/>
          </a:prstGeom>
          <a:ln w="28575">
            <a:solidFill>
              <a:srgbClr val="DC020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12433" y="1474788"/>
            <a:ext cx="5276851" cy="1435100"/>
          </a:xfrm>
          <a:prstGeom prst="line">
            <a:avLst/>
          </a:prstGeom>
          <a:ln w="19050">
            <a:solidFill>
              <a:srgbClr val="DC020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39350" y="189276"/>
            <a:ext cx="11660199" cy="666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srcRect/>
          <a:stretch>
            <a:fillRect/>
          </a:stretch>
        </p:blipFill>
        <p:spPr bwMode="auto">
          <a:xfrm>
            <a:off x="1391477" y="188641"/>
            <a:ext cx="9313035" cy="4917443"/>
          </a:xfrm>
          <a:prstGeom prst="rect">
            <a:avLst/>
          </a:prstGeom>
          <a:noFill/>
          <a:ln w="9525">
            <a:noFill/>
            <a:miter lim="800000"/>
            <a:headEnd/>
            <a:tailEnd/>
          </a:ln>
        </p:spPr>
      </p:pic>
      <p:sp>
        <p:nvSpPr>
          <p:cNvPr id="3" name="2 Dikdörtgen"/>
          <p:cNvSpPr/>
          <p:nvPr/>
        </p:nvSpPr>
        <p:spPr>
          <a:xfrm>
            <a:off x="431371" y="5445224"/>
            <a:ext cx="10369152" cy="584775"/>
          </a:xfrm>
          <a:prstGeom prst="rect">
            <a:avLst/>
          </a:prstGeom>
        </p:spPr>
        <p:txBody>
          <a:bodyPr wrap="square">
            <a:spAutoFit/>
          </a:bodyPr>
          <a:lstStyle/>
          <a:p>
            <a:r>
              <a:rPr lang="tr-TR" sz="1600" b="1" dirty="0"/>
              <a:t>Çukurova ve Osmangazi üniversitelerinden 8 doktor, yabancı meslektaşlarına ait makaleleri kendi eserleriymiş gibi yayınlayınca, suçüstü yakalandı. 2 dergi tarafından teşhir edilen doktorlar, bilimsel hırsızlıkla suçlandılar. </a:t>
            </a:r>
            <a:endParaRPr lang="tr-TR"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24418" y="179389"/>
            <a:ext cx="9160933" cy="1089025"/>
          </a:xfrm>
        </p:spPr>
        <p:txBody>
          <a:bodyPr>
            <a:normAutofit/>
          </a:bodyPr>
          <a:lstStyle/>
          <a:p>
            <a:pPr eaLnBrk="1" hangingPunct="1"/>
            <a:r>
              <a:rPr lang="tr-TR" sz="3600" b="1" dirty="0" smtClean="0">
                <a:solidFill>
                  <a:srgbClr val="FF0000"/>
                </a:solidFill>
              </a:rPr>
              <a:t>Gazete haberi-1 (Cumhuriyet, 1995)</a:t>
            </a:r>
          </a:p>
        </p:txBody>
      </p:sp>
      <p:sp>
        <p:nvSpPr>
          <p:cNvPr id="48131" name="Rectangle 4"/>
          <p:cNvSpPr>
            <a:spLocks noGrp="1" noChangeArrowheads="1"/>
          </p:cNvSpPr>
          <p:nvPr>
            <p:ph sz="quarter" idx="1"/>
          </p:nvPr>
        </p:nvSpPr>
        <p:spPr>
          <a:xfrm>
            <a:off x="719667" y="1484313"/>
            <a:ext cx="10261600" cy="4176712"/>
          </a:xfrm>
        </p:spPr>
        <p:txBody>
          <a:bodyPr>
            <a:normAutofit/>
          </a:bodyPr>
          <a:lstStyle/>
          <a:p>
            <a:pPr algn="just" eaLnBrk="1" hangingPunct="1"/>
            <a:r>
              <a:rPr lang="tr-TR" sz="2800" dirty="0" smtClean="0">
                <a:latin typeface="Arial" pitchFamily="34" charset="0"/>
                <a:cs typeface="Arial" pitchFamily="34" charset="0"/>
              </a:rPr>
              <a:t>Ülkemizde bir Üniversitemizin Sosyal Bilimler Enstitüsüne bağlı bir Anabilim Dalında daha önce İngiltere de yazılmış bir tezin yalnızca adını değiştirerek sunan bir öğrenci için soruşturma başlatıldı. Fakültede başka etik sorunlarda bu arada belirlendi. </a:t>
            </a:r>
            <a:endParaRPr lang="en-AU" sz="2800" dirty="0" smtClean="0">
              <a:latin typeface="Arial" pitchFamily="34" charset="0"/>
              <a:cs typeface="Arial"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err="1" smtClean="0"/>
              <a:t>Duplikasyon</a:t>
            </a:r>
            <a:r>
              <a:rPr lang="tr-TR" b="1" dirty="0" smtClean="0"/>
              <a:t> (</a:t>
            </a:r>
            <a:r>
              <a:rPr lang="tr-TR" b="1" dirty="0" err="1" smtClean="0"/>
              <a:t>Duplication</a:t>
            </a:r>
            <a:r>
              <a:rPr lang="tr-TR" b="1" dirty="0" smtClean="0"/>
              <a:t>)</a:t>
            </a:r>
            <a:endParaRPr lang="tr-TR" dirty="0"/>
          </a:p>
        </p:txBody>
      </p:sp>
      <p:pic>
        <p:nvPicPr>
          <p:cNvPr id="89090" name="Picture 2"/>
          <p:cNvPicPr>
            <a:picLocks noGrp="1" noChangeAspect="1" noChangeArrowheads="1"/>
          </p:cNvPicPr>
          <p:nvPr>
            <p:ph sz="quarter" idx="1"/>
          </p:nvPr>
        </p:nvPicPr>
        <p:blipFill>
          <a:blip r:embed="rId2" cstate="print"/>
          <a:srcRect/>
          <a:stretch>
            <a:fillRect/>
          </a:stretch>
        </p:blipFill>
        <p:spPr bwMode="auto">
          <a:xfrm>
            <a:off x="623392" y="1628800"/>
            <a:ext cx="10465163" cy="4111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b="1" i="1" dirty="0" smtClean="0"/>
              <a:t>Dilimleme (</a:t>
            </a:r>
            <a:r>
              <a:rPr lang="tr-TR" sz="2400" b="1" i="1" dirty="0" err="1" smtClean="0"/>
              <a:t>Least</a:t>
            </a:r>
            <a:r>
              <a:rPr lang="tr-TR" sz="2400" b="1" i="1" dirty="0" smtClean="0"/>
              <a:t> </a:t>
            </a:r>
            <a:r>
              <a:rPr lang="tr-TR" sz="2400" b="1" i="1" dirty="0" err="1" smtClean="0"/>
              <a:t>Publishable</a:t>
            </a:r>
            <a:r>
              <a:rPr lang="tr-TR" sz="2400" b="1" i="1" dirty="0" smtClean="0"/>
              <a:t> </a:t>
            </a:r>
            <a:r>
              <a:rPr lang="tr-TR" sz="2400" b="1" i="1" dirty="0" err="1" smtClean="0"/>
              <a:t>Units</a:t>
            </a:r>
            <a:r>
              <a:rPr lang="tr-TR" sz="2400" b="1" i="1" dirty="0" smtClean="0"/>
              <a:t>)</a:t>
            </a:r>
            <a:endParaRPr lang="tr-TR" sz="2400" dirty="0"/>
          </a:p>
        </p:txBody>
      </p:sp>
      <p:pic>
        <p:nvPicPr>
          <p:cNvPr id="94210" name="Picture 2"/>
          <p:cNvPicPr>
            <a:picLocks noGrp="1" noChangeAspect="1" noChangeArrowheads="1"/>
          </p:cNvPicPr>
          <p:nvPr>
            <p:ph sz="quarter" idx="1"/>
          </p:nvPr>
        </p:nvPicPr>
        <p:blipFill>
          <a:blip r:embed="rId2" cstate="print"/>
          <a:srcRect/>
          <a:stretch>
            <a:fillRect/>
          </a:stretch>
        </p:blipFill>
        <p:spPr bwMode="auto">
          <a:xfrm>
            <a:off x="1060450" y="1772816"/>
            <a:ext cx="9650305"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C8083F"/>
                </a:solidFill>
              </a:rPr>
              <a:t>HAKSIZ YAZARLIK</a:t>
            </a:r>
            <a:endParaRPr lang="tr-TR" dirty="0"/>
          </a:p>
        </p:txBody>
      </p:sp>
      <p:pic>
        <p:nvPicPr>
          <p:cNvPr id="90114" name="Picture 2"/>
          <p:cNvPicPr>
            <a:picLocks noGrp="1" noChangeAspect="1" noChangeArrowheads="1"/>
          </p:cNvPicPr>
          <p:nvPr>
            <p:ph sz="quarter" idx="1"/>
          </p:nvPr>
        </p:nvPicPr>
        <p:blipFill>
          <a:blip r:embed="rId2" cstate="print"/>
          <a:srcRect/>
          <a:stretch>
            <a:fillRect/>
          </a:stretch>
        </p:blipFill>
        <p:spPr bwMode="auto">
          <a:xfrm>
            <a:off x="623393" y="1628800"/>
            <a:ext cx="9934612" cy="457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Çözümün Tahmin Edilmesi – Bazı Çözüm Yollarının Ortaya Konması</a:t>
            </a:r>
            <a:endParaRPr lang="tr-TR" dirty="0"/>
          </a:p>
        </p:txBody>
      </p:sp>
      <p:sp>
        <p:nvSpPr>
          <p:cNvPr id="3" name="İçerik Yer Tutucusu 2"/>
          <p:cNvSpPr>
            <a:spLocks noGrp="1"/>
          </p:cNvSpPr>
          <p:nvPr>
            <p:ph idx="1"/>
          </p:nvPr>
        </p:nvSpPr>
        <p:spPr/>
        <p:txBody>
          <a:bodyPr>
            <a:normAutofit/>
          </a:bodyPr>
          <a:lstStyle/>
          <a:p>
            <a:endParaRPr lang="tr-TR" dirty="0" smtClean="0"/>
          </a:p>
          <a:p>
            <a:pPr marL="0" indent="0">
              <a:buNone/>
            </a:pPr>
            <a:r>
              <a:rPr lang="tr-TR" altLang="tr-TR" dirty="0" smtClean="0"/>
              <a:t>Birey </a:t>
            </a:r>
          </a:p>
          <a:p>
            <a:r>
              <a:rPr lang="tr-TR" altLang="tr-TR" dirty="0" smtClean="0"/>
              <a:t>ilk </a:t>
            </a:r>
            <a:r>
              <a:rPr lang="tr-TR" altLang="tr-TR" dirty="0"/>
              <a:t>gözlemlerinden, </a:t>
            </a:r>
            <a:endParaRPr lang="tr-TR" altLang="tr-TR" dirty="0" smtClean="0"/>
          </a:p>
          <a:p>
            <a:r>
              <a:rPr lang="tr-TR" altLang="tr-TR" dirty="0" smtClean="0"/>
              <a:t>olaya </a:t>
            </a:r>
            <a:r>
              <a:rPr lang="tr-TR" altLang="tr-TR" dirty="0"/>
              <a:t>ilişkin incelemelerinden</a:t>
            </a:r>
            <a:r>
              <a:rPr lang="tr-TR" altLang="tr-TR" dirty="0" smtClean="0"/>
              <a:t>,</a:t>
            </a:r>
          </a:p>
          <a:p>
            <a:r>
              <a:rPr lang="tr-TR" altLang="tr-TR" dirty="0" smtClean="0"/>
              <a:t>eski </a:t>
            </a:r>
            <a:r>
              <a:rPr lang="tr-TR" altLang="tr-TR" dirty="0"/>
              <a:t>yaşantılarından </a:t>
            </a:r>
            <a:endParaRPr lang="tr-TR" altLang="tr-TR" dirty="0" smtClean="0"/>
          </a:p>
          <a:p>
            <a:pPr marL="0" indent="0">
              <a:buNone/>
            </a:pPr>
            <a:r>
              <a:rPr lang="tr-TR" altLang="tr-TR" dirty="0" smtClean="0"/>
              <a:t>yola </a:t>
            </a:r>
            <a:r>
              <a:rPr lang="tr-TR" altLang="tr-TR" dirty="0"/>
              <a:t>çıkarak problemin çözümü hakkında tahminlerde bulunur</a:t>
            </a:r>
            <a:r>
              <a:rPr lang="tr-TR" altLang="tr-TR"/>
              <a:t>. </a:t>
            </a:r>
            <a:r>
              <a:rPr lang="tr-TR" sz="1000" smtClean="0">
                <a:latin typeface="Times New Roman" panose="02020603050405020304" pitchFamily="18" charset="0"/>
                <a:cs typeface="Times New Roman" panose="02020603050405020304" pitchFamily="18" charset="0"/>
              </a:rPr>
              <a:t>. </a:t>
            </a:r>
            <a:endParaRPr lang="tr-TR"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020768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8083F"/>
                </a:solidFill>
              </a:rPr>
              <a:t>DİĞER ETİK İHLALLERİ</a:t>
            </a:r>
            <a:endParaRPr lang="tr-TR" dirty="0"/>
          </a:p>
        </p:txBody>
      </p:sp>
      <p:pic>
        <p:nvPicPr>
          <p:cNvPr id="91138" name="Picture 2"/>
          <p:cNvPicPr>
            <a:picLocks noGrp="1" noChangeAspect="1" noChangeArrowheads="1"/>
          </p:cNvPicPr>
          <p:nvPr>
            <p:ph sz="quarter" idx="1"/>
          </p:nvPr>
        </p:nvPicPr>
        <p:blipFill>
          <a:blip r:embed="rId2" cstate="print"/>
          <a:srcRect/>
          <a:stretch>
            <a:fillRect/>
          </a:stretch>
        </p:blipFill>
        <p:spPr bwMode="auto">
          <a:xfrm>
            <a:off x="431371" y="1556792"/>
            <a:ext cx="10443365"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8083F"/>
                </a:solidFill>
              </a:rPr>
              <a:t>DİĞER ETİK İHLALLERİ (DEVAM)</a:t>
            </a:r>
            <a:endParaRPr lang="tr-TR" dirty="0"/>
          </a:p>
        </p:txBody>
      </p:sp>
      <p:pic>
        <p:nvPicPr>
          <p:cNvPr id="92162" name="Picture 2"/>
          <p:cNvPicPr>
            <a:picLocks noGrp="1" noChangeAspect="1" noChangeArrowheads="1"/>
          </p:cNvPicPr>
          <p:nvPr>
            <p:ph sz="quarter" idx="1"/>
          </p:nvPr>
        </p:nvPicPr>
        <p:blipFill>
          <a:blip r:embed="rId2" cstate="print"/>
          <a:srcRect/>
          <a:stretch>
            <a:fillRect/>
          </a:stretch>
        </p:blipFill>
        <p:spPr bwMode="auto">
          <a:xfrm>
            <a:off x="719404" y="1556792"/>
            <a:ext cx="10138873"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000" b="1" dirty="0" smtClean="0"/>
              <a:t>Etik Dışı Davranışların Nedenleri</a:t>
            </a:r>
            <a:br>
              <a:rPr lang="tr-TR" sz="2000" b="1" dirty="0" smtClean="0"/>
            </a:br>
            <a:endParaRPr lang="tr-TR" sz="2000" dirty="0"/>
          </a:p>
        </p:txBody>
      </p:sp>
      <p:sp>
        <p:nvSpPr>
          <p:cNvPr id="3" name="2 İçerik Yer Tutucusu"/>
          <p:cNvSpPr>
            <a:spLocks noGrp="1"/>
          </p:cNvSpPr>
          <p:nvPr>
            <p:ph sz="quarter" idx="1"/>
          </p:nvPr>
        </p:nvSpPr>
        <p:spPr/>
        <p:txBody>
          <a:bodyPr>
            <a:normAutofit/>
          </a:bodyPr>
          <a:lstStyle/>
          <a:p>
            <a:r>
              <a:rPr lang="tr-TR" dirty="0" smtClean="0"/>
              <a:t>Yetersiz araştırma eğitimi</a:t>
            </a:r>
          </a:p>
          <a:p>
            <a:r>
              <a:rPr lang="tr-TR" dirty="0" smtClean="0"/>
              <a:t>Hızlı yükselme hırsı</a:t>
            </a:r>
          </a:p>
          <a:p>
            <a:r>
              <a:rPr lang="tr-TR" dirty="0" smtClean="0"/>
              <a:t>Tanınma arzusu (Hollywood </a:t>
            </a:r>
            <a:r>
              <a:rPr lang="tr-TR" dirty="0" err="1" smtClean="0"/>
              <a:t>send</a:t>
            </a:r>
            <a:r>
              <a:rPr lang="tr-TR" dirty="0" smtClean="0"/>
              <a:t>.)</a:t>
            </a:r>
          </a:p>
          <a:p>
            <a:r>
              <a:rPr lang="tr-TR" dirty="0" smtClean="0"/>
              <a:t>Üstlerin aşırı ve oransız baskısı</a:t>
            </a:r>
          </a:p>
          <a:p>
            <a:r>
              <a:rPr lang="tr-TR" dirty="0" smtClean="0"/>
              <a:t>Fazla yayın = prestij duygusu</a:t>
            </a:r>
          </a:p>
          <a:p>
            <a:r>
              <a:rPr lang="tr-TR" dirty="0" smtClean="0"/>
              <a:t>Maddi- manevi kazanç hırsı</a:t>
            </a:r>
          </a:p>
          <a:p>
            <a:r>
              <a:rPr lang="tr-TR" dirty="0" smtClean="0"/>
              <a:t>Psikiyatrik bozukluklar</a:t>
            </a:r>
          </a:p>
          <a:p>
            <a:pPr>
              <a:buNone/>
            </a:pPr>
            <a:r>
              <a:rPr lang="tr-TR" dirty="0" smtClean="0"/>
              <a:t>                                          </a:t>
            </a:r>
            <a:r>
              <a:rPr lang="tr-TR" sz="2000" b="1" dirty="0" smtClean="0"/>
              <a:t>Kansu,</a:t>
            </a:r>
            <a:r>
              <a:rPr lang="tr-TR" sz="2000" b="1" dirty="0" err="1" smtClean="0"/>
              <a:t>Ruacan</a:t>
            </a:r>
            <a:r>
              <a:rPr lang="tr-TR" sz="2000" b="1" dirty="0" smtClean="0"/>
              <a:t> (CBT,2001)</a:t>
            </a:r>
          </a:p>
          <a:p>
            <a:endParaRPr lang="tr-T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14400" y="260350"/>
            <a:ext cx="10363200" cy="1143000"/>
          </a:xfrm>
        </p:spPr>
        <p:txBody>
          <a:bodyPr/>
          <a:lstStyle/>
          <a:p>
            <a:pPr eaLnBrk="1" hangingPunct="1"/>
            <a:r>
              <a:rPr lang="tr-TR" sz="3200" smtClean="0"/>
              <a:t>TÜRKİYE’DE YAYIN ETİĞİ İLE İLGİLİ KURALLAR</a:t>
            </a:r>
          </a:p>
        </p:txBody>
      </p:sp>
      <p:sp>
        <p:nvSpPr>
          <p:cNvPr id="71683" name="Rectangle 3"/>
          <p:cNvSpPr>
            <a:spLocks noGrp="1" noChangeArrowheads="1"/>
          </p:cNvSpPr>
          <p:nvPr>
            <p:ph type="body" idx="1"/>
          </p:nvPr>
        </p:nvSpPr>
        <p:spPr>
          <a:xfrm>
            <a:off x="1295401" y="1628775"/>
            <a:ext cx="10369551" cy="4895850"/>
          </a:xfrm>
        </p:spPr>
        <p:txBody>
          <a:bodyPr/>
          <a:lstStyle/>
          <a:p>
            <a:pPr eaLnBrk="1" hangingPunct="1"/>
            <a:r>
              <a:rPr lang="tr-TR" dirty="0" smtClean="0">
                <a:solidFill>
                  <a:srgbClr val="FF0000"/>
                </a:solidFill>
              </a:rPr>
              <a:t>YÖK </a:t>
            </a:r>
          </a:p>
          <a:p>
            <a:pPr lvl="1" eaLnBrk="1" hangingPunct="1"/>
            <a:r>
              <a:rPr lang="tr-TR" dirty="0" smtClean="0"/>
              <a:t>Disiplin ve Etik Yönetmeliği</a:t>
            </a:r>
          </a:p>
          <a:p>
            <a:pPr eaLnBrk="1" hangingPunct="1"/>
            <a:r>
              <a:rPr lang="tr-TR" dirty="0" smtClean="0">
                <a:solidFill>
                  <a:srgbClr val="CCFF66"/>
                </a:solidFill>
              </a:rPr>
              <a:t>ÜNİVERSİTELERARASI KURUL</a:t>
            </a:r>
          </a:p>
          <a:p>
            <a:pPr lvl="1" eaLnBrk="1" hangingPunct="1"/>
            <a:r>
              <a:rPr lang="tr-TR" dirty="0" smtClean="0"/>
              <a:t>Doçentlik Sınavı Etik Kurulu</a:t>
            </a:r>
          </a:p>
          <a:p>
            <a:pPr eaLnBrk="1" hangingPunct="1"/>
            <a:r>
              <a:rPr lang="tr-TR" dirty="0" smtClean="0">
                <a:solidFill>
                  <a:srgbClr val="FF99CC"/>
                </a:solidFill>
              </a:rPr>
              <a:t>TÜBİTAK </a:t>
            </a:r>
          </a:p>
          <a:p>
            <a:pPr lvl="1" eaLnBrk="1" hangingPunct="1"/>
            <a:r>
              <a:rPr lang="tr-TR" dirty="0" smtClean="0"/>
              <a:t>Araştırma ve Yayın Etiği Kurulu (AYEK)</a:t>
            </a:r>
          </a:p>
          <a:p>
            <a:pPr eaLnBrk="1" hangingPunct="1"/>
            <a:r>
              <a:rPr lang="tr-TR" dirty="0" smtClean="0">
                <a:solidFill>
                  <a:srgbClr val="FF9933"/>
                </a:solidFill>
              </a:rPr>
              <a:t>TÜBA</a:t>
            </a:r>
          </a:p>
          <a:p>
            <a:pPr lvl="1" eaLnBrk="1" hangingPunct="1"/>
            <a:r>
              <a:rPr lang="tr-TR" dirty="0" smtClean="0"/>
              <a:t>Bilimsel Araştırmalar Etik Kurulu</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03445" y="764704"/>
            <a:ext cx="9462955" cy="652934"/>
          </a:xfrm>
        </p:spPr>
        <p:txBody>
          <a:bodyPr>
            <a:normAutofit fontScale="90000"/>
          </a:bodyPr>
          <a:lstStyle/>
          <a:p>
            <a:r>
              <a:rPr lang="tr-TR" b="1" dirty="0" smtClean="0"/>
              <a:t>İntihalin Önlenmesi İçin Alınan Önlemler</a:t>
            </a:r>
            <a:br>
              <a:rPr lang="tr-TR" b="1" dirty="0" smtClean="0"/>
            </a:br>
            <a:endParaRPr lang="tr-TR" dirty="0"/>
          </a:p>
        </p:txBody>
      </p:sp>
      <p:sp>
        <p:nvSpPr>
          <p:cNvPr id="3" name="2 İçerik Yer Tutucusu"/>
          <p:cNvSpPr>
            <a:spLocks noGrp="1"/>
          </p:cNvSpPr>
          <p:nvPr>
            <p:ph sz="quarter" idx="1"/>
          </p:nvPr>
        </p:nvSpPr>
        <p:spPr>
          <a:xfrm>
            <a:off x="2735627" y="2204864"/>
            <a:ext cx="7830773" cy="4269088"/>
          </a:xfrm>
        </p:spPr>
        <p:txBody>
          <a:bodyPr/>
          <a:lstStyle/>
          <a:p>
            <a:r>
              <a:rPr lang="tr-TR" dirty="0" smtClean="0"/>
              <a:t>Hukuki Boyutu</a:t>
            </a:r>
          </a:p>
          <a:p>
            <a:r>
              <a:rPr lang="tr-TR" dirty="0" smtClean="0"/>
              <a:t>Eğitim Boyutu</a:t>
            </a:r>
          </a:p>
          <a:p>
            <a:r>
              <a:rPr lang="tr-TR" dirty="0" smtClean="0"/>
              <a:t>Teknik Boyutu</a:t>
            </a:r>
            <a:endParaRPr lang="tr-T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lstStyle/>
          <a:p>
            <a:endParaRPr lang="tr-TR"/>
          </a:p>
        </p:txBody>
      </p:sp>
      <p:pic>
        <p:nvPicPr>
          <p:cNvPr id="105474" name="Picture 2"/>
          <p:cNvPicPr>
            <a:picLocks noGrp="1" noChangeAspect="1" noChangeArrowheads="1"/>
          </p:cNvPicPr>
          <p:nvPr>
            <p:ph sz="quarter" idx="1"/>
          </p:nvPr>
        </p:nvPicPr>
        <p:blipFill>
          <a:blip r:embed="rId2" cstate="print"/>
          <a:stretch>
            <a:fillRect/>
          </a:stretch>
        </p:blipFill>
        <p:spPr bwMode="auto">
          <a:xfrm>
            <a:off x="431371" y="1412776"/>
            <a:ext cx="5088565" cy="4752528"/>
          </a:xfrm>
          <a:prstGeom prst="rect">
            <a:avLst/>
          </a:prstGeom>
          <a:noFill/>
          <a:ln w="9525">
            <a:noFill/>
            <a:miter lim="800000"/>
            <a:headEnd/>
            <a:tailEnd/>
          </a:ln>
        </p:spPr>
      </p:pic>
      <p:sp>
        <p:nvSpPr>
          <p:cNvPr id="7" name="6 İçerik Yer Tutucusu"/>
          <p:cNvSpPr>
            <a:spLocks noGrp="1"/>
          </p:cNvSpPr>
          <p:nvPr>
            <p:ph sz="quarter" idx="2"/>
          </p:nvPr>
        </p:nvSpPr>
        <p:spPr/>
        <p:txBody>
          <a:bodyPr/>
          <a:lstStyle/>
          <a:p>
            <a:endParaRPr lang="tr-TR"/>
          </a:p>
        </p:txBody>
      </p:sp>
      <p:pic>
        <p:nvPicPr>
          <p:cNvPr id="105475" name="Picture 3"/>
          <p:cNvPicPr>
            <a:picLocks noChangeAspect="1" noChangeArrowheads="1"/>
          </p:cNvPicPr>
          <p:nvPr/>
        </p:nvPicPr>
        <p:blipFill>
          <a:blip r:embed="rId3" cstate="print"/>
          <a:srcRect/>
          <a:stretch>
            <a:fillRect/>
          </a:stretch>
        </p:blipFill>
        <p:spPr bwMode="auto">
          <a:xfrm>
            <a:off x="5615948" y="1484784"/>
            <a:ext cx="6236313" cy="4536504"/>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679509" y="274638"/>
            <a:ext cx="8886891" cy="706090"/>
          </a:xfrm>
        </p:spPr>
        <p:txBody>
          <a:bodyPr>
            <a:normAutofit/>
          </a:bodyPr>
          <a:lstStyle/>
          <a:p>
            <a:pPr algn="ctr"/>
            <a:r>
              <a:rPr lang="tr-TR" sz="2000" dirty="0" err="1" smtClean="0"/>
              <a:t>Turnitin</a:t>
            </a:r>
            <a:r>
              <a:rPr lang="tr-TR" sz="2000" dirty="0" smtClean="0"/>
              <a:t> Sonuç Raporu Örneği</a:t>
            </a:r>
            <a:endParaRPr lang="tr-TR" sz="2000" dirty="0"/>
          </a:p>
        </p:txBody>
      </p:sp>
      <p:pic>
        <p:nvPicPr>
          <p:cNvPr id="106498" name="Picture 2"/>
          <p:cNvPicPr>
            <a:picLocks noGrp="1" noChangeAspect="1" noChangeArrowheads="1"/>
          </p:cNvPicPr>
          <p:nvPr>
            <p:ph sz="quarter" idx="1"/>
          </p:nvPr>
        </p:nvPicPr>
        <p:blipFill>
          <a:blip r:embed="rId2" cstate="print"/>
          <a:srcRect/>
          <a:stretch>
            <a:fillRect/>
          </a:stretch>
        </p:blipFill>
        <p:spPr bwMode="auto">
          <a:xfrm>
            <a:off x="2255574" y="1124745"/>
            <a:ext cx="7552365" cy="5482727"/>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200" b="1" dirty="0" smtClean="0"/>
              <a:t>Bilim Etiğine İlişkin Bilim İnsanları Üzerine Yapılmış Bir Araştırma</a:t>
            </a:r>
            <a:r>
              <a:rPr lang="tr-TR" b="1" dirty="0" smtClean="0"/>
              <a:t/>
            </a:r>
            <a:br>
              <a:rPr lang="tr-TR" b="1" dirty="0" smtClean="0"/>
            </a:br>
            <a:endParaRPr lang="tr-TR" dirty="0"/>
          </a:p>
        </p:txBody>
      </p:sp>
      <p:pic>
        <p:nvPicPr>
          <p:cNvPr id="4" name="3 İçerik Yer Tutucusu"/>
          <p:cNvPicPr>
            <a:picLocks noGrp="1"/>
          </p:cNvPicPr>
          <p:nvPr>
            <p:ph sz="quarter" idx="1"/>
          </p:nvPr>
        </p:nvPicPr>
        <p:blipFill>
          <a:blip r:embed="rId2" cstate="print"/>
          <a:srcRect/>
          <a:stretch>
            <a:fillRect/>
          </a:stretch>
        </p:blipFill>
        <p:spPr bwMode="auto">
          <a:xfrm>
            <a:off x="2255574" y="1052736"/>
            <a:ext cx="6814503" cy="4824536"/>
          </a:xfrm>
          <a:prstGeom prst="rect">
            <a:avLst/>
          </a:prstGeom>
          <a:noFill/>
          <a:ln w="9525">
            <a:noFill/>
            <a:miter lim="800000"/>
            <a:headEnd/>
            <a:tailEnd/>
          </a:ln>
        </p:spPr>
      </p:pic>
      <p:sp>
        <p:nvSpPr>
          <p:cNvPr id="107521" name="Rectangle 1"/>
          <p:cNvSpPr>
            <a:spLocks noChangeArrowheads="1"/>
          </p:cNvSpPr>
          <p:nvPr/>
        </p:nvSpPr>
        <p:spPr bwMode="auto">
          <a:xfrm>
            <a:off x="7248128" y="6179899"/>
            <a:ext cx="494387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a:t>
            </a:r>
            <a:r>
              <a:rPr kumimoji="0" lang="tr-TR" sz="1200" b="1"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kl</a:t>
            </a:r>
            <a:r>
              <a:rPr kumimoji="0" lang="tr-TR" sz="1200" b="1"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2003: 143-144)</a:t>
            </a:r>
            <a:endParaRPr kumimoji="0" lang="tr-TR"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t>Kaynaklar</a:t>
            </a:r>
            <a:endParaRPr lang="tr-TR" sz="2800" b="1" dirty="0"/>
          </a:p>
        </p:txBody>
      </p:sp>
      <p:sp>
        <p:nvSpPr>
          <p:cNvPr id="3" name="2 İçerik Yer Tutucusu"/>
          <p:cNvSpPr>
            <a:spLocks noGrp="1"/>
          </p:cNvSpPr>
          <p:nvPr>
            <p:ph sz="quarter" idx="1"/>
          </p:nvPr>
        </p:nvSpPr>
        <p:spPr/>
        <p:txBody>
          <a:bodyPr>
            <a:normAutofit lnSpcReduction="10000"/>
          </a:bodyPr>
          <a:lstStyle/>
          <a:p>
            <a:r>
              <a:rPr lang="tr-TR" sz="1200" dirty="0" err="1" smtClean="0">
                <a:latin typeface="Times New Roman" panose="02020603050405020304" pitchFamily="18" charset="0"/>
                <a:cs typeface="Times New Roman" panose="02020603050405020304" pitchFamily="18" charset="0"/>
              </a:rPr>
              <a:t>Büyüköztürk</a:t>
            </a:r>
            <a:r>
              <a:rPr lang="tr-TR" sz="1200" dirty="0" smtClean="0">
                <a:latin typeface="Times New Roman" panose="02020603050405020304" pitchFamily="18" charset="0"/>
                <a:cs typeface="Times New Roman" panose="02020603050405020304" pitchFamily="18" charset="0"/>
              </a:rPr>
              <a:t>, Ş., Çakmak, E.K.,  Akgün, Ö.E., Karadeniz, Ş.  ve Demirel, F. (2008). </a:t>
            </a:r>
            <a:r>
              <a:rPr lang="tr-TR" sz="1200" i="1" dirty="0" smtClean="0">
                <a:latin typeface="Times New Roman" panose="02020603050405020304" pitchFamily="18" charset="0"/>
                <a:cs typeface="Times New Roman" panose="02020603050405020304" pitchFamily="18" charset="0"/>
              </a:rPr>
              <a:t>Bilimsel Araştırma Yöntemleri</a:t>
            </a:r>
            <a:r>
              <a:rPr lang="tr-TR" sz="1200" dirty="0" smtClean="0">
                <a:latin typeface="Times New Roman" panose="02020603050405020304" pitchFamily="18" charset="0"/>
                <a:cs typeface="Times New Roman" panose="02020603050405020304" pitchFamily="18" charset="0"/>
              </a:rPr>
              <a:t>. Ankara:</a:t>
            </a:r>
            <a:r>
              <a:rPr lang="tr-TR" sz="1200" dirty="0" err="1" smtClean="0">
                <a:latin typeface="Times New Roman" panose="02020603050405020304" pitchFamily="18" charset="0"/>
                <a:cs typeface="Times New Roman" panose="02020603050405020304" pitchFamily="18" charset="0"/>
              </a:rPr>
              <a:t>Pegem</a:t>
            </a:r>
            <a:r>
              <a:rPr lang="tr-TR" sz="1200" dirty="0" smtClean="0">
                <a:latin typeface="Times New Roman" panose="02020603050405020304" pitchFamily="18" charset="0"/>
                <a:cs typeface="Times New Roman" panose="02020603050405020304" pitchFamily="18" charset="0"/>
              </a:rPr>
              <a:t>.</a:t>
            </a:r>
            <a:endParaRPr lang="tr-TR" sz="1200" dirty="0" smtClean="0"/>
          </a:p>
          <a:p>
            <a:r>
              <a:rPr lang="tr-TR" sz="1200" dirty="0" err="1" smtClean="0"/>
              <a:t>Erkuş</a:t>
            </a:r>
            <a:r>
              <a:rPr lang="tr-TR" sz="1200" dirty="0" smtClean="0"/>
              <a:t>, A. ( 2013) Bilimsel Araştırma Süreci, Ankara- Seçkin</a:t>
            </a:r>
          </a:p>
          <a:p>
            <a:r>
              <a:rPr lang="tr-TR" sz="1200" dirty="0" smtClean="0"/>
              <a:t>İnternet: </a:t>
            </a:r>
            <a:r>
              <a:rPr lang="tr-TR" sz="1200" dirty="0" err="1" smtClean="0"/>
              <a:t>Plagiarism</a:t>
            </a:r>
            <a:r>
              <a:rPr lang="tr-TR" sz="1200" dirty="0" smtClean="0"/>
              <a:t>, www.</a:t>
            </a:r>
            <a:r>
              <a:rPr lang="tr-TR" sz="1200" dirty="0" err="1" smtClean="0"/>
              <a:t>plagiarism</a:t>
            </a:r>
            <a:r>
              <a:rPr lang="tr-TR" sz="1200" dirty="0" smtClean="0"/>
              <a:t>.org (2013).</a:t>
            </a:r>
          </a:p>
          <a:p>
            <a:pPr algn="just"/>
            <a:r>
              <a:rPr lang="tr-TR" sz="1200" dirty="0" smtClean="0"/>
              <a:t>Kansu, E. (1994) Dünya'da ve Türkiye'de Bilim, Etik ve Üniversite içinde (s.71-75). TÜBA,Bilimsel Toplantı Serileri 1, Ankara: TÜBA. </a:t>
            </a:r>
            <a:endParaRPr lang="tr-TR" sz="1200" dirty="0" smtClean="0"/>
          </a:p>
          <a:p>
            <a:pPr algn="just"/>
            <a:r>
              <a:rPr lang="tr-TR" sz="1200" dirty="0" err="1" smtClean="0">
                <a:latin typeface="Times New Roman" panose="02020603050405020304" pitchFamily="18" charset="0"/>
                <a:cs typeface="Times New Roman" panose="02020603050405020304" pitchFamily="18" charset="0"/>
              </a:rPr>
              <a:t>Karasar</a:t>
            </a:r>
            <a:r>
              <a:rPr lang="tr-TR" sz="1200" dirty="0" smtClean="0">
                <a:latin typeface="Times New Roman" panose="02020603050405020304" pitchFamily="18" charset="0"/>
                <a:cs typeface="Times New Roman" panose="02020603050405020304" pitchFamily="18" charset="0"/>
              </a:rPr>
              <a:t>, N. (2005). </a:t>
            </a:r>
            <a:r>
              <a:rPr lang="tr-TR" sz="1200" i="1" dirty="0" smtClean="0">
                <a:latin typeface="Times New Roman" panose="02020603050405020304" pitchFamily="18" charset="0"/>
                <a:cs typeface="Times New Roman" panose="02020603050405020304" pitchFamily="18" charset="0"/>
              </a:rPr>
              <a:t>Bilimsel Araştırma Yöntemi:Kavramlar, İlkeler, Teknikler</a:t>
            </a:r>
            <a:r>
              <a:rPr lang="tr-TR" sz="1200" dirty="0" smtClean="0">
                <a:latin typeface="Times New Roman" panose="02020603050405020304" pitchFamily="18" charset="0"/>
                <a:cs typeface="Times New Roman" panose="02020603050405020304" pitchFamily="18" charset="0"/>
              </a:rPr>
              <a:t>. Ankara:Nobel. </a:t>
            </a:r>
            <a:endParaRPr lang="tr-TR" sz="1200" dirty="0" smtClean="0"/>
          </a:p>
          <a:p>
            <a:pPr algn="just"/>
            <a:r>
              <a:rPr lang="tr-TR" sz="1200" dirty="0" err="1" smtClean="0"/>
              <a:t>Kırcaali</a:t>
            </a:r>
            <a:r>
              <a:rPr lang="tr-TR" sz="1200" dirty="0" smtClean="0"/>
              <a:t>, G.(2002) </a:t>
            </a:r>
            <a:r>
              <a:rPr lang="tr-TR" sz="1200" i="1" dirty="0" smtClean="0"/>
              <a:t>Bilimsel </a:t>
            </a:r>
            <a:r>
              <a:rPr lang="tr-TR" sz="1200" dirty="0" smtClean="0"/>
              <a:t>Araştırma </a:t>
            </a:r>
            <a:r>
              <a:rPr lang="tr-TR" sz="1200" i="1" dirty="0" smtClean="0"/>
              <a:t>Yöntemleri Ders </a:t>
            </a:r>
            <a:r>
              <a:rPr lang="tr-TR" sz="1200" dirty="0" smtClean="0"/>
              <a:t>Notları. Anadolu Üniversitesi Sosyal Bilimler Enstitüsü. </a:t>
            </a:r>
          </a:p>
          <a:p>
            <a:pPr algn="just"/>
            <a:r>
              <a:rPr lang="tr-TR" sz="1200" dirty="0" smtClean="0"/>
              <a:t>Köklü, N. (2003). Akademisyenlerin Araştırma Etiği Konusundaki Görüşleri. </a:t>
            </a:r>
            <a:r>
              <a:rPr lang="tr-TR" sz="1200" i="1" dirty="0" smtClean="0"/>
              <a:t>Eğitim bilimleri ve Uygulama Dergisi, 2</a:t>
            </a:r>
            <a:r>
              <a:rPr lang="tr-TR" sz="1200" dirty="0" smtClean="0"/>
              <a:t>(4), 137-151. Erişim adresi: </a:t>
            </a:r>
            <a:r>
              <a:rPr lang="tr-TR" sz="1200" u="sng" dirty="0" smtClean="0">
                <a:hlinkClick r:id="rId2"/>
              </a:rPr>
              <a:t>http://www.</a:t>
            </a:r>
            <a:r>
              <a:rPr lang="tr-TR" sz="1200" u="sng" dirty="0" err="1" smtClean="0">
                <a:hlinkClick r:id="rId2"/>
              </a:rPr>
              <a:t>ebuline</a:t>
            </a:r>
            <a:r>
              <a:rPr lang="tr-TR" sz="1200" u="sng" dirty="0" smtClean="0">
                <a:hlinkClick r:id="rId2"/>
              </a:rPr>
              <a:t>.com/</a:t>
            </a:r>
            <a:r>
              <a:rPr lang="tr-TR" sz="1200" u="sng" dirty="0" err="1" smtClean="0">
                <a:hlinkClick r:id="rId2"/>
              </a:rPr>
              <a:t>pdfs</a:t>
            </a:r>
            <a:r>
              <a:rPr lang="tr-TR" sz="1200" u="sng" dirty="0" smtClean="0">
                <a:hlinkClick r:id="rId2"/>
              </a:rPr>
              <a:t>/4Sayi/ebu4_2.</a:t>
            </a:r>
            <a:r>
              <a:rPr lang="tr-TR" sz="1200" u="sng" dirty="0" err="1" smtClean="0">
                <a:hlinkClick r:id="rId2"/>
              </a:rPr>
              <a:t>pdf</a:t>
            </a:r>
            <a:endParaRPr lang="tr-TR" sz="1200" u="sng" dirty="0" smtClean="0"/>
          </a:p>
          <a:p>
            <a:pPr algn="just"/>
            <a:r>
              <a:rPr lang="tr-TR" sz="1200" dirty="0" err="1" smtClean="0"/>
              <a:t>Kuçuradi</a:t>
            </a:r>
            <a:r>
              <a:rPr lang="tr-TR" sz="1200" dirty="0" smtClean="0"/>
              <a:t>,(2003). Etik ve “etikler”. Türkiye Mühendislik Haberleri. Erişim adresi: </a:t>
            </a:r>
            <a:r>
              <a:rPr lang="tr-TR" sz="1200" u="sng" dirty="0" smtClean="0">
                <a:hlinkClick r:id="rId3"/>
              </a:rPr>
              <a:t>http://kisi.deu.edu.tr//timucin.yalcinkaya/ETIK%20ve%20ETIKLER%20-%20KUCURADI.pdf</a:t>
            </a:r>
            <a:endParaRPr lang="tr-TR" sz="1200" dirty="0" smtClean="0"/>
          </a:p>
          <a:p>
            <a:pPr algn="just"/>
            <a:r>
              <a:rPr lang="tr-TR" sz="1200" dirty="0" err="1" smtClean="0"/>
              <a:t>Memduhoğlu</a:t>
            </a:r>
            <a:r>
              <a:rPr lang="tr-TR" sz="1200" dirty="0" smtClean="0"/>
              <a:t>, H. B. (2007). Bilimsel araştırma ve yayın etiği. </a:t>
            </a:r>
            <a:r>
              <a:rPr lang="tr-TR" sz="1200" i="1" dirty="0" smtClean="0"/>
              <a:t>Milli Eğitim Dergisi</a:t>
            </a:r>
            <a:r>
              <a:rPr lang="tr-TR" sz="1200" dirty="0" smtClean="0"/>
              <a:t>, 35(173), 27-38.Erişim adresi: </a:t>
            </a:r>
            <a:r>
              <a:rPr lang="tr-TR" sz="1200" u="sng" dirty="0" smtClean="0">
                <a:hlinkClick r:id="rId4"/>
              </a:rPr>
              <a:t>http://dhgm.meb.gov.tr/yayimlar/dergiler/Milli_Egitim_Dergisi/173/173/02.pdf</a:t>
            </a:r>
            <a:endParaRPr lang="tr-TR" sz="1200" dirty="0" smtClean="0"/>
          </a:p>
          <a:p>
            <a:r>
              <a:rPr lang="tr-TR" sz="1300" dirty="0" err="1" smtClean="0"/>
              <a:t>Plagiarism</a:t>
            </a:r>
            <a:r>
              <a:rPr lang="tr-TR" sz="1300" dirty="0" smtClean="0"/>
              <a:t>.org. (2007) </a:t>
            </a:r>
            <a:r>
              <a:rPr lang="tr-TR" sz="1300" dirty="0" err="1" smtClean="0"/>
              <a:t>Types</a:t>
            </a:r>
            <a:r>
              <a:rPr lang="tr-TR" sz="1300" dirty="0" smtClean="0"/>
              <a:t> of </a:t>
            </a:r>
            <a:r>
              <a:rPr lang="tr-TR" sz="1300" dirty="0" err="1" smtClean="0"/>
              <a:t>plagiarism</a:t>
            </a:r>
            <a:r>
              <a:rPr lang="tr-TR" sz="1300" dirty="0" smtClean="0"/>
              <a:t>. Erişim adresi: </a:t>
            </a:r>
            <a:r>
              <a:rPr lang="tr-TR" sz="1300" u="sng" dirty="0" smtClean="0">
                <a:hlinkClick r:id="rId5"/>
              </a:rPr>
              <a:t>http://en.</a:t>
            </a:r>
            <a:r>
              <a:rPr lang="tr-TR" sz="1300" u="sng" dirty="0" err="1" smtClean="0">
                <a:hlinkClick r:id="rId5"/>
              </a:rPr>
              <a:t>writecheck</a:t>
            </a:r>
            <a:r>
              <a:rPr lang="tr-TR" sz="1300" u="sng" dirty="0" smtClean="0">
                <a:hlinkClick r:id="rId5"/>
              </a:rPr>
              <a:t>.com/</a:t>
            </a:r>
            <a:r>
              <a:rPr lang="tr-TR" sz="1300" u="sng" dirty="0" err="1" smtClean="0">
                <a:hlinkClick r:id="rId5"/>
              </a:rPr>
              <a:t>types</a:t>
            </a:r>
            <a:r>
              <a:rPr lang="tr-TR" sz="1300" u="sng" dirty="0" smtClean="0">
                <a:hlinkClick r:id="rId5"/>
              </a:rPr>
              <a:t>-of-</a:t>
            </a:r>
            <a:r>
              <a:rPr lang="tr-TR" sz="1300" u="sng" dirty="0" err="1" smtClean="0">
                <a:hlinkClick r:id="rId5"/>
              </a:rPr>
              <a:t>plagiarism</a:t>
            </a:r>
            <a:r>
              <a:rPr lang="tr-TR" sz="1300" u="sng" dirty="0" smtClean="0">
                <a:hlinkClick r:id="rId5"/>
              </a:rPr>
              <a:t>/</a:t>
            </a:r>
            <a:endParaRPr lang="tr-TR" sz="1300" dirty="0" smtClean="0"/>
          </a:p>
          <a:p>
            <a:r>
              <a:rPr lang="tr-TR" sz="1300" dirty="0" err="1" smtClean="0"/>
              <a:t>Ruacan</a:t>
            </a:r>
            <a:r>
              <a:rPr lang="tr-TR" sz="1300" dirty="0" smtClean="0"/>
              <a:t>, Ş. (2005). Bilimsel araştırma ve yayınlarda etik ilkeler. </a:t>
            </a:r>
            <a:r>
              <a:rPr lang="tr-TR" sz="1300" i="1" dirty="0" smtClean="0"/>
              <a:t>Gazi Tıp Dergisi</a:t>
            </a:r>
            <a:r>
              <a:rPr lang="tr-TR" sz="1300" dirty="0" smtClean="0"/>
              <a:t>, 16 (4), 147-149. Erişim adresi:</a:t>
            </a:r>
            <a:r>
              <a:rPr lang="tr-TR" sz="1300" u="sng" dirty="0" smtClean="0">
                <a:hlinkClick r:id="rId6"/>
              </a:rPr>
              <a:t>http://</a:t>
            </a:r>
            <a:r>
              <a:rPr lang="tr-TR" sz="1300" u="sng" dirty="0" err="1" smtClean="0">
                <a:hlinkClick r:id="rId6"/>
              </a:rPr>
              <a:t>medicaljournal</a:t>
            </a:r>
            <a:r>
              <a:rPr lang="tr-TR" sz="1300" u="sng" dirty="0" smtClean="0">
                <a:hlinkClick r:id="rId6"/>
              </a:rPr>
              <a:t>.gazi.edu.tr/</a:t>
            </a:r>
            <a:r>
              <a:rPr lang="tr-TR" sz="1300" u="sng" dirty="0" err="1" smtClean="0">
                <a:hlinkClick r:id="rId6"/>
              </a:rPr>
              <a:t>index</a:t>
            </a:r>
            <a:r>
              <a:rPr lang="tr-TR" sz="1300" u="sng" dirty="0" smtClean="0">
                <a:hlinkClick r:id="rId6"/>
              </a:rPr>
              <a:t>.</a:t>
            </a:r>
            <a:r>
              <a:rPr lang="tr-TR" sz="1300" u="sng" dirty="0" err="1" smtClean="0">
                <a:hlinkClick r:id="rId6"/>
              </a:rPr>
              <a:t>php</a:t>
            </a:r>
            <a:r>
              <a:rPr lang="tr-TR" sz="1300" u="sng" dirty="0" smtClean="0">
                <a:hlinkClick r:id="rId6"/>
              </a:rPr>
              <a:t>/GMJ/</a:t>
            </a:r>
            <a:r>
              <a:rPr lang="tr-TR" sz="1300" u="sng" dirty="0" err="1" smtClean="0">
                <a:hlinkClick r:id="rId6"/>
              </a:rPr>
              <a:t>article</a:t>
            </a:r>
            <a:r>
              <a:rPr lang="tr-TR" sz="1300" u="sng" dirty="0" smtClean="0">
                <a:hlinkClick r:id="rId6"/>
              </a:rPr>
              <a:t>/</a:t>
            </a:r>
            <a:r>
              <a:rPr lang="tr-TR" sz="1300" u="sng" dirty="0" err="1" smtClean="0">
                <a:hlinkClick r:id="rId6"/>
              </a:rPr>
              <a:t>viewFile</a:t>
            </a:r>
            <a:r>
              <a:rPr lang="tr-TR" sz="1300" u="sng" dirty="0" smtClean="0">
                <a:hlinkClick r:id="rId6"/>
              </a:rPr>
              <a:t>/248/246</a:t>
            </a:r>
            <a:endParaRPr lang="tr-TR" sz="1300" u="sng" dirty="0" smtClean="0"/>
          </a:p>
          <a:p>
            <a:r>
              <a:rPr lang="tr-TR" sz="1100" dirty="0" smtClean="0"/>
              <a:t>TÜBA. (2002). </a:t>
            </a:r>
            <a:r>
              <a:rPr lang="tr-TR" sz="1100" i="1" dirty="0" smtClean="0"/>
              <a:t>Bilimsel Araştırmada Etik ve Sorunları. </a:t>
            </a:r>
            <a:r>
              <a:rPr lang="tr-TR" sz="1100" dirty="0" smtClean="0"/>
              <a:t>Türkiye Bilimler Akademisi. </a:t>
            </a:r>
          </a:p>
          <a:p>
            <a:r>
              <a:rPr lang="tr-TR" sz="1100" dirty="0" smtClean="0"/>
              <a:t>TÜBİTAK (2006). Bilimsel dergilere gönderilen makalelerde dikkat edilmesi gereken noktalar. </a:t>
            </a:r>
          </a:p>
          <a:p>
            <a:endParaRPr lang="tr-TR" sz="1300" dirty="0" smtClean="0"/>
          </a:p>
          <a:p>
            <a:pPr algn="just"/>
            <a:endParaRPr lang="tr-TR" u="sng" dirty="0" smtClean="0"/>
          </a:p>
          <a:p>
            <a:pPr algn="just"/>
            <a:endParaRPr lang="tr-TR" dirty="0" smtClean="0"/>
          </a:p>
          <a:p>
            <a:endParaRPr lang="tr-TR" dirty="0"/>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3289</Words>
  <Application>Microsoft Office PowerPoint</Application>
  <PresentationFormat>Özel</PresentationFormat>
  <Paragraphs>516</Paragraphs>
  <Slides>98</Slides>
  <Notes>16</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98</vt:i4>
      </vt:variant>
    </vt:vector>
  </HeadingPairs>
  <TitlesOfParts>
    <vt:vector size="100" baseType="lpstr">
      <vt:lpstr>Office Teması</vt:lpstr>
      <vt:lpstr>Acrobat Document</vt:lpstr>
      <vt:lpstr>ÖDE6024  DAVRANIŞ BİLİMLERİNDE İLERİ ARAŞTIRMA- Bilimsel Yöntem ve Araştırma Etiği</vt:lpstr>
      <vt:lpstr>Bilimsel yöntem</vt:lpstr>
      <vt:lpstr>Bilimsel yöntemin basamakları: </vt:lpstr>
      <vt:lpstr>Bilimsel yöntemin basamakları- devam</vt:lpstr>
      <vt:lpstr>Güçlüğün Sezilmesi – Problemin Hissedilmesi</vt:lpstr>
      <vt:lpstr>Güçlüğün Sezilmesi – Problemin Hissedilmesi</vt:lpstr>
      <vt:lpstr>Problemin Daraltılması</vt:lpstr>
      <vt:lpstr>Problemin Tanımlanması</vt:lpstr>
      <vt:lpstr>Çözümün Tahmin Edilmesi – Bazı Çözüm Yollarının Ortaya Konması</vt:lpstr>
      <vt:lpstr>Hipotezler (Denenceler) Veya Sorular Olarak İfade Edilmesi </vt:lpstr>
      <vt:lpstr>Hipotezlerin Test Edilmesi </vt:lpstr>
      <vt:lpstr>Raporlaştırma</vt:lpstr>
      <vt:lpstr>Bilim ve Araştırma Etiği </vt:lpstr>
      <vt:lpstr>Slayt 14</vt:lpstr>
      <vt:lpstr>Slayt 15</vt:lpstr>
      <vt:lpstr>‘ACADEMİA’ ÜNİVERSİTE</vt:lpstr>
      <vt:lpstr>ÜNİVERSİTE KURUMUNUN GELİŞİMİ</vt:lpstr>
      <vt:lpstr>TÜRK ÜNİVERSİTELERİNİN GELİŞİMİ</vt:lpstr>
      <vt:lpstr>Üniversite</vt:lpstr>
      <vt:lpstr>Üniversite eğitiminin amacı</vt:lpstr>
      <vt:lpstr>Slayt 21</vt:lpstr>
      <vt:lpstr>            6 N 1 K’YI ÖĞRENMEK !</vt:lpstr>
      <vt:lpstr>BİLİM</vt:lpstr>
      <vt:lpstr>Bilimin ana sorusu: Neden?  </vt:lpstr>
      <vt:lpstr>Bilimin Ölçütleri</vt:lpstr>
      <vt:lpstr>ARAŞTIRMA</vt:lpstr>
      <vt:lpstr>Slayt 27</vt:lpstr>
      <vt:lpstr>İYİ ARAŞTIRMA İDARESİ (GOOD RESEARCH MANAGEMENT =GRM-EU) </vt:lpstr>
      <vt:lpstr>YAYINLANMAMIŞ ARAŞTIRMA BİLİMSEL ARAŞTIRMA DEĞİLDİR !</vt:lpstr>
      <vt:lpstr>Bilimsel Araştırma ve Yayın </vt:lpstr>
      <vt:lpstr>Slayt 31</vt:lpstr>
      <vt:lpstr>Slayt 32</vt:lpstr>
      <vt:lpstr>Slayt 33</vt:lpstr>
      <vt:lpstr>INNOVATION INDEX (YENİLİK,YARATICILIK İNDEKSİ)</vt:lpstr>
      <vt:lpstr>Slayt 35</vt:lpstr>
      <vt:lpstr>Ahlâk ve etik ?</vt:lpstr>
      <vt:lpstr>Slayt 37</vt:lpstr>
      <vt:lpstr>Konfüçyüs’den… </vt:lpstr>
      <vt:lpstr>AHLAK</vt:lpstr>
      <vt:lpstr>ETİK</vt:lpstr>
      <vt:lpstr>ETİK   “İyi” – “Kötü”</vt:lpstr>
      <vt:lpstr>AHLAK VE ETİK FARKLARI </vt:lpstr>
      <vt:lpstr>Slayt 43</vt:lpstr>
      <vt:lpstr>Bilimsel Etik</vt:lpstr>
      <vt:lpstr> Araştırma Etiğinin tarihsel köşe taşları  </vt:lpstr>
      <vt:lpstr>Slayt 46</vt:lpstr>
      <vt:lpstr>Slayt 47</vt:lpstr>
      <vt:lpstr>Slayt 48</vt:lpstr>
      <vt:lpstr>Bilimsel Etiğin İlkeleri </vt:lpstr>
      <vt:lpstr>Etik İlkeler Yasal Kurallar mıdır? </vt:lpstr>
      <vt:lpstr>Bilimsel Yayın Etiği İlkeleri </vt:lpstr>
      <vt:lpstr>Bilimsel bir yayında bulunması gereken vazgeçilmez özellikler:  </vt:lpstr>
      <vt:lpstr>İnsan Katılımcılarla/Deneklerle İlgili Etik Kuralları</vt:lpstr>
      <vt:lpstr>Slayt 54</vt:lpstr>
      <vt:lpstr>Kaynak Göstermeyle İlgili Etik Kurallar </vt:lpstr>
      <vt:lpstr>Yazar Adlarıyla İlgili Etik Kurallar   Yazarların Sıralanması </vt:lpstr>
      <vt:lpstr>Slayt 57</vt:lpstr>
      <vt:lpstr>Slayt 58</vt:lpstr>
      <vt:lpstr>Editörlerle İlgili Etik Kurallar</vt:lpstr>
      <vt:lpstr>Slayt 60</vt:lpstr>
      <vt:lpstr>Hakemlerle İlgili Etik Kurallar</vt:lpstr>
      <vt:lpstr>Slayt 62</vt:lpstr>
      <vt:lpstr>Bilimde Etik Dışı Davranış</vt:lpstr>
      <vt:lpstr> BİLİMSEL YANILTMA  (Scientific Misconduct) </vt:lpstr>
      <vt:lpstr> DİSİPLİNSİZ ARAŞTIRMA “SLOPPY RESEARCH” </vt:lpstr>
      <vt:lpstr>Slayt 66</vt:lpstr>
      <vt:lpstr>Bilimsel Saptırma / Kasıtlı Sahtekarlık (Scientific Fraud) </vt:lpstr>
      <vt:lpstr>BİLİMSEL YANILTMA  (Scientific Misconduct) </vt:lpstr>
      <vt:lpstr>Uydurma, Yalan Yazma veya Yoktan Var Etme (Fabrication)</vt:lpstr>
      <vt:lpstr>ÖRNEKLER Baltimor olayI</vt:lpstr>
      <vt:lpstr>John Darsee Olayı</vt:lpstr>
      <vt:lpstr>Çarpıtma (falsification / fuding)</vt:lpstr>
      <vt:lpstr>Çarpıtma (falsification / fuding)</vt:lpstr>
      <vt:lpstr>Slayt 74</vt:lpstr>
      <vt:lpstr>Slayt 75</vt:lpstr>
      <vt:lpstr>Slayt 76</vt:lpstr>
      <vt:lpstr>İntihal/Aşırma (Plagiarism) </vt:lpstr>
      <vt:lpstr>Slayt 78</vt:lpstr>
      <vt:lpstr>kaynak göstermeden yapılan intihaller</vt:lpstr>
      <vt:lpstr>Kaynak göstererek yapılan intihaller</vt:lpstr>
      <vt:lpstr>İntihal/Aşırma (Plagiarism) </vt:lpstr>
      <vt:lpstr>Slayt 82</vt:lpstr>
      <vt:lpstr>Slayt 83</vt:lpstr>
      <vt:lpstr>Slayt 84</vt:lpstr>
      <vt:lpstr>Slayt 85</vt:lpstr>
      <vt:lpstr>Gazete haberi-1 (Cumhuriyet, 1995)</vt:lpstr>
      <vt:lpstr>Duplikasyon (Duplication)</vt:lpstr>
      <vt:lpstr>Dilimleme (Least Publishable Units)</vt:lpstr>
      <vt:lpstr>HAKSIZ YAZARLIK</vt:lpstr>
      <vt:lpstr>DİĞER ETİK İHLALLERİ</vt:lpstr>
      <vt:lpstr>DİĞER ETİK İHLALLERİ (DEVAM)</vt:lpstr>
      <vt:lpstr>Etik Dışı Davranışların Nedenleri </vt:lpstr>
      <vt:lpstr>TÜRKİYE’DE YAYIN ETİĞİ İLE İLGİLİ KURALLAR</vt:lpstr>
      <vt:lpstr>İntihalin Önlenmesi İçin Alınan Önlemler </vt:lpstr>
      <vt:lpstr>Slayt 95</vt:lpstr>
      <vt:lpstr>Turnitin Sonuç Raporu Örneği</vt:lpstr>
      <vt:lpstr>Bilim Etiğine İlişkin Bilim İnsanları Üzerine Yapılmış Bir Araştırma </vt:lpstr>
      <vt:lpstr>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eğitim</dc:creator>
  <cp:lastModifiedBy>ebru</cp:lastModifiedBy>
  <cp:revision>84</cp:revision>
  <dcterms:created xsi:type="dcterms:W3CDTF">2017-05-17T14:13:10Z</dcterms:created>
  <dcterms:modified xsi:type="dcterms:W3CDTF">2018-01-29T13:49:31Z</dcterms:modified>
</cp:coreProperties>
</file>