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5" r:id="rId13"/>
    <p:sldId id="304" r:id="rId14"/>
    <p:sldId id="30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712116" cy="4703512"/>
          </a:xfrm>
        </p:spPr>
        <p:txBody>
          <a:bodyPr>
            <a:normAutofit/>
          </a:bodyPr>
          <a:lstStyle/>
          <a:p>
            <a:r>
              <a:rPr lang="tr-TR" altLang="tr-TR" dirty="0" smtClean="0"/>
              <a:t>İ</a:t>
            </a:r>
            <a:r>
              <a:rPr lang="nl-NL" altLang="tr-TR" dirty="0" smtClean="0"/>
              <a:t>ki </a:t>
            </a:r>
            <a:r>
              <a:rPr lang="nl-NL" altLang="tr-TR" dirty="0"/>
              <a:t>ya da daha çok sayıdaki değişken arasında birlikte değişim varlığını ya</a:t>
            </a:r>
            <a:r>
              <a:rPr lang="tr-TR" altLang="tr-TR" dirty="0"/>
              <a:t> </a:t>
            </a:r>
            <a:r>
              <a:rPr lang="nl-NL" altLang="tr-TR" dirty="0"/>
              <a:t>/</a:t>
            </a:r>
            <a:r>
              <a:rPr lang="tr-TR" altLang="tr-TR" dirty="0"/>
              <a:t> </a:t>
            </a:r>
            <a:r>
              <a:rPr lang="nl-NL" altLang="tr-TR" dirty="0"/>
              <a:t>ya da derecesini belirlemeyi amaçlayan araştırma </a:t>
            </a:r>
            <a:r>
              <a:rPr lang="nl-NL" altLang="tr-TR" dirty="0" smtClean="0"/>
              <a:t>modelleri</a:t>
            </a:r>
            <a:r>
              <a:rPr lang="tr-TR" altLang="tr-TR" dirty="0" smtClean="0"/>
              <a:t>ne de </a:t>
            </a:r>
            <a:r>
              <a:rPr lang="tr-TR" altLang="tr-TR" b="1" dirty="0" smtClean="0">
                <a:cs typeface="Calibri" panose="020F0502020204030204" pitchFamily="34" charset="0"/>
              </a:rPr>
              <a:t>“ilişkisel</a:t>
            </a:r>
            <a:r>
              <a:rPr lang="nl-NL" altLang="tr-TR" b="1" dirty="0" smtClean="0">
                <a:cs typeface="Calibri" panose="020F0502020204030204" pitchFamily="34" charset="0"/>
              </a:rPr>
              <a:t> </a:t>
            </a:r>
            <a:r>
              <a:rPr lang="nl-NL" altLang="tr-TR" b="1" dirty="0">
                <a:cs typeface="Calibri" panose="020F0502020204030204" pitchFamily="34" charset="0"/>
              </a:rPr>
              <a:t>tarama modelleri</a:t>
            </a:r>
            <a:r>
              <a:rPr lang="tr-TR" altLang="tr-TR" b="1" dirty="0" smtClean="0">
                <a:cs typeface="Calibri" panose="020F0502020204030204" pitchFamily="34" charset="0"/>
              </a:rPr>
              <a:t>”</a:t>
            </a:r>
            <a:r>
              <a:rPr lang="tr-TR" altLang="tr-TR" b="1" dirty="0"/>
              <a:t> </a:t>
            </a:r>
            <a:r>
              <a:rPr lang="tr-TR" altLang="tr-TR" dirty="0" smtClean="0"/>
              <a:t>denir.</a:t>
            </a:r>
          </a:p>
          <a:p>
            <a:endParaRPr lang="tr-TR" altLang="tr-TR" dirty="0" smtClean="0"/>
          </a:p>
          <a:p>
            <a:r>
              <a:rPr lang="tr-TR" altLang="tr-TR" dirty="0"/>
              <a:t>İlişkisel tarama modellerine örnek:</a:t>
            </a:r>
          </a:p>
          <a:p>
            <a:pPr algn="just">
              <a:buNone/>
            </a:pPr>
            <a:r>
              <a:rPr lang="tr-TR" altLang="tr-TR" dirty="0"/>
              <a:t>S</a:t>
            </a:r>
            <a:r>
              <a:rPr lang="nl-NL" altLang="tr-TR" dirty="0"/>
              <a:t>igara içme alışkanlığı ile akciğer kanserine yakalanma durumu,</a:t>
            </a:r>
            <a:endParaRPr lang="tr-TR" altLang="tr-TR" dirty="0"/>
          </a:p>
          <a:p>
            <a:pPr algn="just">
              <a:buNone/>
            </a:pPr>
            <a:r>
              <a:rPr lang="tr-TR" altLang="tr-TR" dirty="0"/>
              <a:t>S</a:t>
            </a:r>
            <a:r>
              <a:rPr lang="nl-NL" altLang="tr-TR" dirty="0"/>
              <a:t>osyo-ekonomik düzey ile ailedeki çocuk sayısı</a:t>
            </a:r>
            <a:endParaRPr lang="tr-TR" altLang="tr-TR" dirty="0"/>
          </a:p>
          <a:p>
            <a:endParaRPr lang="tr-TR" altLang="tr-TR" dirty="0" smtClean="0"/>
          </a:p>
          <a:p>
            <a:r>
              <a:rPr lang="tr-TR" altLang="tr-TR" dirty="0"/>
              <a:t>İ</a:t>
            </a:r>
            <a:r>
              <a:rPr lang="nl-NL" altLang="tr-TR" dirty="0"/>
              <a:t>lişkisel çözümlemeler </a:t>
            </a:r>
            <a:r>
              <a:rPr lang="tr-TR" altLang="tr-TR" dirty="0" smtClean="0"/>
              <a:t>“</a:t>
            </a:r>
            <a:r>
              <a:rPr lang="nl-NL" altLang="tr-TR" i="1" dirty="0"/>
              <a:t>korelasyon türü</a:t>
            </a:r>
            <a:r>
              <a:rPr lang="tr-TR" altLang="tr-TR" dirty="0"/>
              <a:t>”</a:t>
            </a:r>
            <a:r>
              <a:rPr lang="nl-NL" altLang="tr-TR" dirty="0"/>
              <a:t> ve </a:t>
            </a:r>
            <a:r>
              <a:rPr lang="tr-TR" altLang="tr-TR" dirty="0"/>
              <a:t>“</a:t>
            </a:r>
            <a:r>
              <a:rPr lang="nl-NL" altLang="tr-TR" i="1" dirty="0"/>
              <a:t>karşılaştırma türü</a:t>
            </a:r>
            <a:r>
              <a:rPr lang="tr-TR" altLang="tr-TR" dirty="0"/>
              <a:t>”</a:t>
            </a:r>
            <a:r>
              <a:rPr lang="nl-NL" altLang="tr-TR" dirty="0"/>
              <a:t> </a:t>
            </a:r>
            <a:r>
              <a:rPr lang="tr-TR" altLang="tr-TR" dirty="0" smtClean="0"/>
              <a:t>olmak üzere iki türlü yapılabilir. </a:t>
            </a:r>
          </a:p>
          <a:p>
            <a:endParaRPr lang="tr-TR" altLang="tr-TR" dirty="0" smtClean="0"/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76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7647" y="1459832"/>
            <a:ext cx="10936706" cy="5037221"/>
          </a:xfrm>
        </p:spPr>
        <p:txBody>
          <a:bodyPr>
            <a:normAutofit lnSpcReduction="10000"/>
          </a:bodyPr>
          <a:lstStyle/>
          <a:p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Korelasyon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türü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ilişki aramalarda değişkenlerin birlikte değişip değişmedikleri, birlikte değişim varsa bunun nasıl olduğu öğrenilmeye çalışılır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 Bireylerin zeka düzeyleri ile akademik başarıları arasındaki ilişki</a:t>
            </a:r>
          </a:p>
          <a:p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Karşılaştırma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türü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ilişkisel 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taramalar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ise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deneme modellerine en yakın araştırma düzenleridir.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Ancak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Burada elde edilen neden sonuç ilişkileri bir kestirimden öteye gidemez. Gerçek neden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sonuç ilişkileri ancak deneme modelleri ile elde edilir.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tr-TR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 Öğrencilerin okula ilişkin motivasyonlarının düşük-orta-yüksek şeklinde    sınıflandırıp, bu iç ayrı gruptaki öğrencilerin okul başarılarının karşılaştırılması</a:t>
            </a: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8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NOT:</a:t>
            </a:r>
          </a:p>
          <a:p>
            <a:pPr marL="0" indent="0">
              <a:buNone/>
            </a:pPr>
            <a:endParaRPr lang="tr-TR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Korelasyon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ve karşılaştırma türünden ilişkisel taramalar arasında temelde bir ayrım yoktur. Ancak karşılaştırma türünde çalışmalarda korelasyon da olduğu gibi ilişki düzeyinin belirlenmesine olanak yoktur. Sonuç </a:t>
            </a:r>
            <a:r>
              <a:rPr lang="tr-TR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gruplar arasında ilişki vardır ya da yoktur</a:t>
            </a:r>
            <a:r>
              <a:rPr lang="tr-TR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şeklindedir. </a:t>
            </a:r>
            <a:endParaRPr lang="tr-TR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3135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5905" y="0"/>
            <a:ext cx="10515600" cy="1325563"/>
          </a:xfrm>
        </p:spPr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905" y="1167564"/>
            <a:ext cx="10968789" cy="52974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b. Örnek olay </a:t>
            </a:r>
            <a:r>
              <a:rPr lang="tr-TR" b="1" dirty="0"/>
              <a:t>t</a:t>
            </a:r>
            <a:r>
              <a:rPr lang="tr-TR" b="1" dirty="0" smtClean="0"/>
              <a:t>arama </a:t>
            </a:r>
            <a:r>
              <a:rPr lang="tr-TR" b="1" dirty="0"/>
              <a:t>m</a:t>
            </a:r>
            <a:r>
              <a:rPr lang="tr-TR" b="1" dirty="0" smtClean="0"/>
              <a:t>odelleri </a:t>
            </a:r>
          </a:p>
          <a:p>
            <a:r>
              <a:rPr lang="tr-TR" altLang="tr-TR" dirty="0"/>
              <a:t>E</a:t>
            </a:r>
            <a:r>
              <a:rPr lang="nl-NL" altLang="tr-TR" dirty="0" smtClean="0"/>
              <a:t>vrendeki </a:t>
            </a:r>
            <a:r>
              <a:rPr lang="nl-NL" altLang="tr-TR" dirty="0"/>
              <a:t>belli</a:t>
            </a:r>
            <a:r>
              <a:rPr lang="tr-TR" altLang="tr-TR" dirty="0"/>
              <a:t> </a:t>
            </a:r>
            <a:r>
              <a:rPr lang="nl-NL" altLang="tr-TR" dirty="0"/>
              <a:t>bir ünitenin derinliğine ve genişliğine kendisini ve çevresi ile olan ilişkilerini belirleyerek, o ünite hakkında bir yergıya varmayı amaçlayan tarama düzenlemeleridir</a:t>
            </a:r>
            <a:r>
              <a:rPr lang="nl-NL" altLang="tr-TR" dirty="0" smtClean="0"/>
              <a:t>.</a:t>
            </a:r>
            <a:endParaRPr lang="tr-TR" altLang="tr-TR" dirty="0" smtClean="0"/>
          </a:p>
          <a:p>
            <a:endParaRPr lang="tr-TR" altLang="tr-TR" dirty="0" smtClean="0"/>
          </a:p>
          <a:p>
            <a:r>
              <a:rPr lang="nl-NL" altLang="tr-TR" dirty="0"/>
              <a:t>Bu tür düzenlemelerle toplanan bilgiler, yalnızca inceleme konusu ünite için geçerli olup, onun ötesinde bir genelleme ama</a:t>
            </a:r>
            <a:r>
              <a:rPr lang="tr-TR" altLang="tr-TR" dirty="0"/>
              <a:t>c</a:t>
            </a:r>
            <a:r>
              <a:rPr lang="nl-NL" altLang="tr-TR" dirty="0"/>
              <a:t>ı taşımaz</a:t>
            </a:r>
            <a:r>
              <a:rPr lang="nl-NL" altLang="tr-TR" dirty="0" smtClean="0"/>
              <a:t>.</a:t>
            </a:r>
            <a:r>
              <a:rPr lang="tr-TR" altLang="tr-TR" dirty="0" smtClean="0"/>
              <a:t> </a:t>
            </a:r>
            <a:r>
              <a:rPr lang="nl-NL" altLang="tr-TR" dirty="0"/>
              <a:t>Ancak, incelenen örnek olay sayısının çoğalması ile genellenebilirlik de sağlanabilir</a:t>
            </a:r>
            <a:r>
              <a:rPr lang="nl-NL" altLang="tr-TR" dirty="0" smtClean="0"/>
              <a:t>.</a:t>
            </a:r>
            <a:endParaRPr lang="tr-TR" altLang="tr-TR" dirty="0" smtClean="0"/>
          </a:p>
          <a:p>
            <a:pPr marL="0" indent="0">
              <a:buNone/>
            </a:pPr>
            <a:r>
              <a:rPr lang="tr-TR" altLang="tr-TR" dirty="0" smtClean="0"/>
              <a:t>   </a:t>
            </a:r>
            <a:r>
              <a:rPr lang="tr-TR" altLang="tr-TR" dirty="0" err="1" smtClean="0"/>
              <a:t>Örn</a:t>
            </a:r>
            <a:r>
              <a:rPr lang="tr-TR" altLang="tr-TR" dirty="0"/>
              <a:t>: </a:t>
            </a:r>
            <a:r>
              <a:rPr lang="nl-NL" altLang="tr-TR" dirty="0"/>
              <a:t>bir öğrencinin başarısızlık nedenlerini</a:t>
            </a:r>
            <a:r>
              <a:rPr lang="tr-TR" altLang="tr-TR" dirty="0"/>
              <a:t> </a:t>
            </a:r>
            <a:r>
              <a:rPr lang="nl-NL" altLang="tr-TR" dirty="0"/>
              <a:t>araştıran psikolojik danışman, öğrencinin notlarını, öğretmenlerle olan ilişkilerini, aile durumunu, beslenmesini, sağlığını, çalışma alışkanlıklarını ve başarısını etkileyebileceği düşünülen öteki önemli değişkenleri gözlem konusu yapar. </a:t>
            </a:r>
            <a:endParaRPr lang="tr-TR" altLang="tr-TR" dirty="0"/>
          </a:p>
          <a:p>
            <a:endParaRPr lang="tr-TR" altLang="tr-TR" dirty="0"/>
          </a:p>
          <a:p>
            <a:r>
              <a:rPr lang="tr-TR" altLang="tr-TR" dirty="0" smtClean="0"/>
              <a:t>G</a:t>
            </a:r>
            <a:r>
              <a:rPr lang="nl-NL" altLang="tr-TR" dirty="0" smtClean="0"/>
              <a:t>enel </a:t>
            </a:r>
            <a:r>
              <a:rPr lang="nl-NL" altLang="tr-TR" dirty="0"/>
              <a:t>tarama modelleri ile yapılanlara oranla daha ayrıntılı ve gerçeğe yakın bilgiler verir. Genel taramalar daha yüzeyseldir. </a:t>
            </a:r>
            <a:endParaRPr lang="tr-TR" altLang="tr-TR" dirty="0" smtClean="0"/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08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216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Nicel Araştırma Süreci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Bölüm I: Giriş</a:t>
            </a:r>
          </a:p>
          <a:p>
            <a:endParaRPr lang="tr-TR" b="1" dirty="0" smtClean="0"/>
          </a:p>
          <a:p>
            <a:r>
              <a:rPr lang="tr-TR" b="1" dirty="0" smtClean="0">
                <a:solidFill>
                  <a:srgbClr val="C00000"/>
                </a:solidFill>
              </a:rPr>
              <a:t>Bölüm II: Yöntem</a:t>
            </a:r>
          </a:p>
          <a:p>
            <a:endParaRPr lang="tr-TR" b="1" dirty="0" smtClean="0"/>
          </a:p>
          <a:p>
            <a:r>
              <a:rPr lang="tr-TR" b="1" dirty="0" smtClean="0"/>
              <a:t>Bölüm III: Bulgular ve Yorumlar</a:t>
            </a:r>
          </a:p>
          <a:p>
            <a:endParaRPr lang="tr-TR" b="1" dirty="0" smtClean="0"/>
          </a:p>
          <a:p>
            <a:r>
              <a:rPr lang="tr-TR" b="1" dirty="0" smtClean="0"/>
              <a:t>Bölüm IV: Sonuç ve Öneriler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4624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altLang="tr-TR" dirty="0">
                <a:cs typeface="Calibri" panose="020F0502020204030204" pitchFamily="34" charset="0"/>
              </a:rPr>
              <a:t>Araştırmanın yöntem bölümünde 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altLang="tr-TR" dirty="0" smtClean="0">
              <a:cs typeface="Calibri" panose="020F0502020204030204" pitchFamily="34" charset="0"/>
            </a:endParaRPr>
          </a:p>
          <a:p>
            <a:r>
              <a:rPr lang="nl-NL" altLang="tr-TR" dirty="0" smtClean="0">
                <a:cs typeface="Calibri" panose="020F0502020204030204" pitchFamily="34" charset="0"/>
              </a:rPr>
              <a:t>araştırma modeli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r>
              <a:rPr lang="nl-NL" altLang="tr-TR" dirty="0" smtClean="0">
                <a:cs typeface="Calibri" panose="020F0502020204030204" pitchFamily="34" charset="0"/>
              </a:rPr>
              <a:t>evren </a:t>
            </a:r>
            <a:r>
              <a:rPr lang="nl-NL" altLang="tr-TR" dirty="0">
                <a:cs typeface="Calibri" panose="020F0502020204030204" pitchFamily="34" charset="0"/>
              </a:rPr>
              <a:t>ve </a:t>
            </a:r>
            <a:r>
              <a:rPr lang="nl-NL" altLang="tr-TR" dirty="0" smtClean="0">
                <a:cs typeface="Calibri" panose="020F0502020204030204" pitchFamily="34" charset="0"/>
              </a:rPr>
              <a:t>örneklem 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r>
              <a:rPr lang="nl-NL" altLang="tr-TR" dirty="0" smtClean="0">
                <a:cs typeface="Calibri" panose="020F0502020204030204" pitchFamily="34" charset="0"/>
              </a:rPr>
              <a:t>verilerin </a:t>
            </a:r>
            <a:r>
              <a:rPr lang="nl-NL" altLang="tr-TR" dirty="0">
                <a:cs typeface="Calibri" panose="020F0502020204030204" pitchFamily="34" charset="0"/>
              </a:rPr>
              <a:t>toplanması (uygulama</a:t>
            </a:r>
            <a:r>
              <a:rPr lang="nl-NL" altLang="tr-TR" dirty="0" smtClean="0">
                <a:cs typeface="Calibri" panose="020F0502020204030204" pitchFamily="34" charset="0"/>
              </a:rPr>
              <a:t>) 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r>
              <a:rPr lang="nl-NL" altLang="tr-TR" dirty="0" smtClean="0">
                <a:cs typeface="Calibri" panose="020F0502020204030204" pitchFamily="34" charset="0"/>
              </a:rPr>
              <a:t>veri </a:t>
            </a:r>
            <a:r>
              <a:rPr lang="nl-NL" altLang="tr-TR" dirty="0">
                <a:cs typeface="Calibri" panose="020F0502020204030204" pitchFamily="34" charset="0"/>
              </a:rPr>
              <a:t>toplama </a:t>
            </a:r>
            <a:r>
              <a:rPr lang="nl-NL" altLang="tr-TR" dirty="0" smtClean="0">
                <a:cs typeface="Calibri" panose="020F0502020204030204" pitchFamily="34" charset="0"/>
              </a:rPr>
              <a:t>araçları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r>
              <a:rPr lang="nl-NL" altLang="tr-TR" dirty="0" smtClean="0">
                <a:cs typeface="Calibri" panose="020F0502020204030204" pitchFamily="34" charset="0"/>
              </a:rPr>
              <a:t>verilerin analizi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endParaRPr lang="tr-TR" altLang="tr-TR" dirty="0" smtClean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dirty="0">
                <a:cs typeface="Calibri" panose="020F0502020204030204" pitchFamily="34" charset="0"/>
              </a:rPr>
              <a:t>b</a:t>
            </a:r>
            <a:r>
              <a:rPr lang="tr-TR" altLang="tr-TR" dirty="0" smtClean="0">
                <a:cs typeface="Calibri" panose="020F0502020204030204" pitchFamily="34" charset="0"/>
              </a:rPr>
              <a:t>ölümleri yer alır</a:t>
            </a:r>
            <a:endParaRPr lang="tr-TR" altLang="tr-TR" dirty="0"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25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912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4683"/>
            <a:ext cx="10515600" cy="47422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/>
              <a:t>Araştırma Modeli ve Türleri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Araştırma deseni (modeli), araştırmanın sorularını cevaplamak ya da hipotezlerini test etmek amacıyla araştırmacı tarafından geliştirilen bir plandır (Büyüköztürk vd., 2013)</a:t>
            </a:r>
            <a:endParaRPr lang="tr-TR" alt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tr-TR" sz="2400" dirty="0"/>
              <a:t>Araştırma ama</a:t>
            </a:r>
            <a:r>
              <a:rPr lang="tr-TR" altLang="tr-TR" sz="2400" dirty="0" err="1"/>
              <a:t>cı</a:t>
            </a:r>
            <a:r>
              <a:rPr lang="nl-NL" altLang="tr-TR" sz="2400" dirty="0"/>
              <a:t>na uygun ve ekonomik olanak, verilerin toplanması ve çözümlenmesi için gerekli koşulların </a:t>
            </a:r>
            <a:r>
              <a:rPr lang="nl-NL" altLang="tr-TR" sz="2400" dirty="0" smtClean="0"/>
              <a:t>düzenlenmesidi</a:t>
            </a:r>
            <a:r>
              <a:rPr lang="tr-TR" altLang="tr-TR" sz="2400" dirty="0" smtClean="0"/>
              <a:t>r (</a:t>
            </a:r>
            <a:r>
              <a:rPr lang="tr-TR" altLang="tr-TR" sz="2400" dirty="0" err="1" smtClean="0"/>
              <a:t>Selltiz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Jahoda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Deutsch</a:t>
            </a:r>
            <a:r>
              <a:rPr lang="tr-TR" altLang="tr-TR" sz="2400" dirty="0" smtClean="0"/>
              <a:t> ve </a:t>
            </a:r>
            <a:r>
              <a:rPr lang="tr-TR" altLang="tr-TR" sz="2400" dirty="0" err="1" smtClean="0"/>
              <a:t>Cook</a:t>
            </a:r>
            <a:r>
              <a:rPr lang="tr-TR" altLang="tr-TR" sz="2400" dirty="0" smtClean="0"/>
              <a:t>, 1959’dan </a:t>
            </a:r>
            <a:r>
              <a:rPr lang="tr-TR" altLang="tr-TR" sz="2400" dirty="0" err="1" smtClean="0"/>
              <a:t>akt</a:t>
            </a:r>
            <a:r>
              <a:rPr lang="tr-TR" altLang="tr-TR" sz="2400" dirty="0" smtClean="0"/>
              <a:t>. </a:t>
            </a:r>
            <a:r>
              <a:rPr lang="tr-TR" altLang="tr-TR" sz="2400" dirty="0" err="1" smtClean="0"/>
              <a:t>Karasar</a:t>
            </a:r>
            <a:r>
              <a:rPr lang="tr-TR" altLang="tr-TR" sz="2400" dirty="0" smtClean="0"/>
              <a:t>, 2013)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tr-TR" sz="2400" dirty="0"/>
              <a:t>Bu koşulların </a:t>
            </a:r>
            <a:r>
              <a:rPr lang="nl-NL" altLang="tr-TR" sz="2400" dirty="0" smtClean="0"/>
              <a:t>düzenlenmesinde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Karasar</a:t>
            </a:r>
            <a:r>
              <a:rPr lang="tr-TR" altLang="tr-TR" sz="2400" dirty="0" smtClean="0"/>
              <a:t> (2013)’e göre</a:t>
            </a:r>
            <a:r>
              <a:rPr lang="nl-NL" altLang="tr-TR" sz="2400" dirty="0" smtClean="0"/>
              <a:t> </a:t>
            </a:r>
            <a:r>
              <a:rPr lang="nl-NL" altLang="tr-TR" sz="2400" dirty="0"/>
              <a:t>2 temel yaklaşım vardır: </a:t>
            </a:r>
            <a:endParaRPr lang="tr-TR" altLang="tr-T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/>
              <a:t>1. </a:t>
            </a:r>
            <a:r>
              <a:rPr lang="nl-NL" altLang="tr-TR" sz="2400" b="1" dirty="0" smtClean="0"/>
              <a:t>Tarama </a:t>
            </a:r>
            <a:r>
              <a:rPr lang="tr-TR" altLang="tr-TR" sz="2400" b="1" dirty="0" smtClean="0"/>
              <a:t>Modelleri </a:t>
            </a:r>
            <a:endParaRPr lang="tr-TR" altLang="tr-TR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/>
              <a:t>2. D</a:t>
            </a:r>
            <a:r>
              <a:rPr lang="nl-NL" altLang="tr-TR" sz="2400" b="1" dirty="0" smtClean="0"/>
              <a:t>eneme</a:t>
            </a:r>
            <a:r>
              <a:rPr lang="tr-TR" altLang="tr-TR" sz="2400" b="1" dirty="0" smtClean="0"/>
              <a:t> Modelleri</a:t>
            </a:r>
            <a:endParaRPr lang="tr-TR" altLang="tr-TR" sz="2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6238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Bölüm II: Yöntem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13347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Büyüköztürk ve diğerleri (2013) ise araştırma türlerini;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1. </a:t>
            </a:r>
            <a:r>
              <a:rPr lang="tr-TR" b="1" dirty="0" err="1" smtClean="0"/>
              <a:t>Betimsel</a:t>
            </a:r>
            <a:r>
              <a:rPr lang="tr-TR" b="1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a. Tarama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b. Tarihi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c. </a:t>
            </a:r>
            <a:r>
              <a:rPr lang="tr-TR" dirty="0" err="1" smtClean="0"/>
              <a:t>Etnografik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2. </a:t>
            </a:r>
            <a:r>
              <a:rPr lang="tr-TR" b="1" dirty="0" smtClean="0"/>
              <a:t>İlişkisel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a. </a:t>
            </a:r>
            <a:r>
              <a:rPr lang="tr-TR" dirty="0" err="1" smtClean="0"/>
              <a:t>Korelasyonel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b. </a:t>
            </a:r>
            <a:r>
              <a:rPr lang="tr-TR" dirty="0" err="1" smtClean="0"/>
              <a:t>Nedensel</a:t>
            </a:r>
            <a:r>
              <a:rPr lang="tr-TR" dirty="0" smtClean="0"/>
              <a:t> karşılaştırma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3. </a:t>
            </a:r>
            <a:r>
              <a:rPr lang="tr-TR" b="1" dirty="0" smtClean="0"/>
              <a:t>Müdahaleli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a. Deneysel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/>
              <a:t>ş</a:t>
            </a:r>
            <a:r>
              <a:rPr lang="tr-TR" dirty="0" smtClean="0"/>
              <a:t>eklinde sınıflandırmıştır. </a:t>
            </a:r>
          </a:p>
        </p:txBody>
      </p:sp>
    </p:spTree>
    <p:extLst>
      <p:ext uri="{BB962C8B-B14F-4D97-AF65-F5344CB8AC3E}">
        <p14:creationId xmlns:p14="http://schemas.microsoft.com/office/powerpoint/2010/main" val="172498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Bölüm II: Yöntem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9521" y="1584660"/>
            <a:ext cx="11032958" cy="5032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(2013)’e göre araştırma modelleri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1. Tarama Modelleri: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tr-TR" dirty="0" smtClean="0"/>
              <a:t>Geçmişte </a:t>
            </a:r>
            <a:r>
              <a:rPr lang="nl-NL" altLang="tr-TR" dirty="0"/>
              <a:t>ya da halen varolan bir durumu, varolduğu şekliyle betimlemeyi amaçlayan araştırma yaklaşımlarıdır</a:t>
            </a:r>
            <a:r>
              <a:rPr lang="nl-NL" altLang="tr-TR" dirty="0" smtClean="0"/>
              <a:t>.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tr-TR" dirty="0"/>
              <a:t>Araştırmaya konu olan birey ya da nesne, kendi koşulları içinde ve olduğu gibi tanımlanmaya çalışılır. </a:t>
            </a: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Değişkenleri </a:t>
            </a:r>
            <a:r>
              <a:rPr lang="nl-NL" altLang="tr-TR" dirty="0"/>
              <a:t>herhangi bir şekilde değiştirme veya etkileme çabası gösterilmez.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Örnek: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B</a:t>
            </a:r>
            <a:r>
              <a:rPr lang="nl-NL" altLang="tr-TR" dirty="0" smtClean="0"/>
              <a:t>ir </a:t>
            </a:r>
            <a:r>
              <a:rPr lang="nl-NL" altLang="tr-TR" dirty="0"/>
              <a:t>kamuoyu yoklamasında halkın siyasal eğilimleri n</a:t>
            </a:r>
            <a:r>
              <a:rPr lang="tr-TR" altLang="tr-TR" dirty="0"/>
              <a:t>e</a:t>
            </a:r>
            <a:r>
              <a:rPr lang="nl-NL" altLang="tr-TR" dirty="0"/>
              <a:t>dir</a:t>
            </a:r>
            <a:r>
              <a:rPr lang="tr-TR" altLang="tr-TR" dirty="0" smtClean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B</a:t>
            </a:r>
            <a:r>
              <a:rPr lang="nl-NL" altLang="tr-TR" dirty="0" smtClean="0"/>
              <a:t>ir </a:t>
            </a:r>
            <a:r>
              <a:rPr lang="nl-NL" altLang="tr-TR" dirty="0"/>
              <a:t>maddenin hangi bileşenleri vardır</a:t>
            </a:r>
            <a:r>
              <a:rPr lang="tr-TR" altLang="tr-TR" dirty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79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Bölüm </a:t>
            </a:r>
            <a:r>
              <a:rPr lang="tr-TR" sz="3600" b="1" dirty="0"/>
              <a:t>II: </a:t>
            </a:r>
            <a:r>
              <a:rPr lang="tr-TR" sz="3600" b="1" dirty="0" smtClean="0"/>
              <a:t>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1.</a:t>
            </a:r>
            <a:r>
              <a:rPr lang="tr-TR" dirty="0"/>
              <a:t> </a:t>
            </a:r>
            <a:r>
              <a:rPr lang="tr-TR" b="1" dirty="0"/>
              <a:t>Tarama Modelleri: </a:t>
            </a:r>
            <a:endParaRPr lang="tr-TR" altLang="tr-TR" b="1" dirty="0" smtClean="0"/>
          </a:p>
          <a:p>
            <a:r>
              <a:rPr lang="nl-NL" altLang="tr-TR" dirty="0" smtClean="0"/>
              <a:t>Tarama </a:t>
            </a:r>
            <a:r>
              <a:rPr lang="nl-NL" altLang="tr-TR" dirty="0"/>
              <a:t>modellerinin iki temel </a:t>
            </a:r>
            <a:r>
              <a:rPr lang="nl-NL" altLang="tr-TR" dirty="0" smtClean="0"/>
              <a:t>sınırlılığı</a:t>
            </a:r>
            <a:r>
              <a:rPr lang="tr-TR" altLang="tr-TR" dirty="0" smtClean="0"/>
              <a:t>; </a:t>
            </a:r>
            <a:r>
              <a:rPr lang="nl-NL" altLang="tr-TR" dirty="0" smtClean="0"/>
              <a:t>veri bulma </a:t>
            </a:r>
            <a:r>
              <a:rPr lang="nl-NL" altLang="tr-TR" dirty="0"/>
              <a:t>ve </a:t>
            </a:r>
            <a:r>
              <a:rPr lang="nl-NL" altLang="tr-TR" dirty="0" smtClean="0"/>
              <a:t>kontrol güçlükleridir</a:t>
            </a:r>
            <a:r>
              <a:rPr lang="nl-NL" altLang="tr-TR" dirty="0"/>
              <a:t>. </a:t>
            </a:r>
            <a:endParaRPr lang="tr-TR" altLang="tr-TR" dirty="0" smtClean="0"/>
          </a:p>
          <a:p>
            <a:r>
              <a:rPr lang="tr-TR" altLang="tr-TR" dirty="0" smtClean="0"/>
              <a:t>Tarama modellerinin türleri</a:t>
            </a:r>
          </a:p>
          <a:p>
            <a:pPr marL="514350" indent="-514350">
              <a:buAutoNum type="alphaLcPeriod"/>
            </a:pPr>
            <a:r>
              <a:rPr lang="tr-TR" altLang="tr-TR" b="1" dirty="0" smtClean="0"/>
              <a:t>Genel tarama modelleri:</a:t>
            </a:r>
          </a:p>
          <a:p>
            <a:r>
              <a:rPr lang="tr-TR" altLang="tr-TR" dirty="0" smtClean="0"/>
              <a:t>Çok sayıda elemandan oluşan bir evrende, evren hakkında genel yargıya varmak amacıyla, evrenin tümü ya da ondan alınacak bir grup örnek ya da örneklem üzerinden yapılan tarama düzenlemeleridir. </a:t>
            </a:r>
          </a:p>
          <a:p>
            <a:r>
              <a:rPr lang="nl-NL" altLang="tr-TR" dirty="0"/>
              <a:t>Genel tarama türleri ile tekil ya da ilişkisel taramalar yapılabilir.</a:t>
            </a:r>
            <a:endParaRPr lang="tr-TR" altLang="tr-TR" dirty="0" smtClean="0"/>
          </a:p>
          <a:p>
            <a:endParaRPr lang="tr-TR" altLang="tr-TR" b="1" dirty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883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Bölüm </a:t>
            </a:r>
            <a:r>
              <a:rPr lang="tr-TR" b="1" dirty="0"/>
              <a:t>II: </a:t>
            </a:r>
            <a:r>
              <a:rPr lang="tr-TR" b="1" dirty="0" smtClean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40453" cy="4575175"/>
          </a:xfrm>
        </p:spPr>
        <p:txBody>
          <a:bodyPr>
            <a:normAutofit/>
          </a:bodyPr>
          <a:lstStyle/>
          <a:p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Değişkenlerin tek tek tür ya da miktar olarak oluşumlarının belirlenmesi amacıyla yapılan araştırma modellerine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l-NL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tekil tarama modelleri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nl-NL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Tekil tarama modelleri ile anlık durum saptamaları yanında zamansal gelişimler ve değişimler de belirlenebilmektedir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Zamansal gelişim ve değişimleri belirlemeyi amaçlayan tarama modelleri ile yapılan araştırmalara “gelişim araştırmaları” denilmektedir.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Zamansal taramalar iki temel yaklaşımdan biri ile gerçekleştirilmektedir. 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Bunlar: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nl-NL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tr-TR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İzleme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(boylamsal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ocukların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gelişimlerini incelemek üzere 5-10 çocuğun doğuştan başlanarak 7 yaşına kadar belli aralıklarla 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gözlenmesi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nl-NL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Kesit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Alma (kesitsel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gelişiminin belirlenmesinde kesit alma yaklaşımı izlendiği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taktirde, dil gelişimi bakımından önemli görülen her yaş diliminden, o yaş dilimindekileri temsil edebilecek yeterlilikte çocuk seçilir.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1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847</Words>
  <Application>Microsoft Office PowerPoint</Application>
  <PresentationFormat>Geniş ekran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Teması</vt:lpstr>
      <vt:lpstr> DAVRANIŞ BİLİMLERİNDE ARAŞTIRMA (YÜKSEK LİSANS)</vt:lpstr>
      <vt:lpstr>Nicel Araştırma Süreci</vt:lpstr>
      <vt:lpstr>Bölüm II: Yöntem</vt:lpstr>
      <vt:lpstr>Bölüm II: Yöntem</vt:lpstr>
      <vt:lpstr> Bölüm II: Yöntem </vt:lpstr>
      <vt:lpstr> Bölüm II: Yöntem 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83</cp:revision>
  <dcterms:created xsi:type="dcterms:W3CDTF">2017-05-17T14:13:10Z</dcterms:created>
  <dcterms:modified xsi:type="dcterms:W3CDTF">2018-01-30T14:48:55Z</dcterms:modified>
</cp:coreProperties>
</file>