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8" r:id="rId3"/>
    <p:sldId id="267" r:id="rId4"/>
    <p:sldId id="265" r:id="rId5"/>
    <p:sldId id="264" r:id="rId6"/>
    <p:sldId id="271" r:id="rId7"/>
    <p:sldId id="269" r:id="rId8"/>
    <p:sldId id="270"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87BE43-D2C1-48C7-9858-453815AD2535}" type="datetimeFigureOut">
              <a:rPr lang="tr-TR" smtClean="0"/>
              <a:t>27.01.2018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4466DE-B870-47D5-898E-8346648EADCA}" type="slidenum">
              <a:rPr lang="tr-TR" smtClean="0"/>
              <a:t>‹#›</a:t>
            </a:fld>
            <a:endParaRPr lang="tr-TR"/>
          </a:p>
        </p:txBody>
      </p:sp>
    </p:spTree>
    <p:extLst>
      <p:ext uri="{BB962C8B-B14F-4D97-AF65-F5344CB8AC3E}">
        <p14:creationId xmlns:p14="http://schemas.microsoft.com/office/powerpoint/2010/main" val="907521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44466DE-B870-47D5-898E-8346648EADCA}" type="slidenum">
              <a:rPr lang="tr-TR" smtClean="0"/>
              <a:t>1</a:t>
            </a:fld>
            <a:endParaRPr lang="tr-TR"/>
          </a:p>
        </p:txBody>
      </p:sp>
    </p:spTree>
    <p:extLst>
      <p:ext uri="{BB962C8B-B14F-4D97-AF65-F5344CB8AC3E}">
        <p14:creationId xmlns:p14="http://schemas.microsoft.com/office/powerpoint/2010/main" val="3473223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44466DE-B870-47D5-898E-8346648EADCA}" type="slidenum">
              <a:rPr lang="tr-TR" smtClean="0"/>
              <a:t>3</a:t>
            </a:fld>
            <a:endParaRPr lang="tr-TR"/>
          </a:p>
        </p:txBody>
      </p:sp>
    </p:spTree>
    <p:extLst>
      <p:ext uri="{BB962C8B-B14F-4D97-AF65-F5344CB8AC3E}">
        <p14:creationId xmlns:p14="http://schemas.microsoft.com/office/powerpoint/2010/main" val="2870301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27.01.2018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27.01.2018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27.01.2018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27.01.2018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27.01.2018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
            </a:r>
            <a:br>
              <a:rPr lang="tr-TR" dirty="0" smtClean="0"/>
            </a:br>
            <a:r>
              <a:rPr lang="tr-TR" dirty="0"/>
              <a:t>Üst D</a:t>
            </a:r>
            <a:r>
              <a:rPr lang="tr-TR" dirty="0" smtClean="0"/>
              <a:t>üzey </a:t>
            </a:r>
            <a:r>
              <a:rPr lang="tr-TR" dirty="0"/>
              <a:t>Z</a:t>
            </a:r>
            <a:r>
              <a:rPr lang="tr-TR" dirty="0" smtClean="0"/>
              <a:t>ihinsel </a:t>
            </a:r>
            <a:r>
              <a:rPr lang="tr-TR" dirty="0"/>
              <a:t>Ö</a:t>
            </a:r>
            <a:r>
              <a:rPr lang="tr-TR" dirty="0" smtClean="0"/>
              <a:t>zellikler</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Eleştirel Düşünme</a:t>
            </a:r>
            <a:endParaRPr lang="tr-TR" dirty="0"/>
          </a:p>
        </p:txBody>
      </p:sp>
      <p:sp>
        <p:nvSpPr>
          <p:cNvPr id="3" name="İçerik Yer Tutucusu 2"/>
          <p:cNvSpPr>
            <a:spLocks noGrp="1"/>
          </p:cNvSpPr>
          <p:nvPr>
            <p:ph idx="1"/>
          </p:nvPr>
        </p:nvSpPr>
        <p:spPr/>
        <p:txBody>
          <a:bodyPr/>
          <a:lstStyle/>
          <a:p>
            <a:pPr marL="0" indent="0" algn="just">
              <a:buNone/>
            </a:pPr>
            <a:r>
              <a:rPr lang="en-US" dirty="0" err="1"/>
              <a:t>Eleştirel</a:t>
            </a:r>
            <a:r>
              <a:rPr lang="en-US" dirty="0"/>
              <a:t> </a:t>
            </a:r>
            <a:r>
              <a:rPr lang="en-US" dirty="0" err="1"/>
              <a:t>düşünme</a:t>
            </a:r>
            <a:r>
              <a:rPr lang="en-US" dirty="0"/>
              <a:t> </a:t>
            </a:r>
            <a:r>
              <a:rPr lang="en-US" dirty="0" err="1"/>
              <a:t>akılcı</a:t>
            </a:r>
            <a:r>
              <a:rPr lang="en-US" dirty="0"/>
              <a:t> </a:t>
            </a:r>
            <a:r>
              <a:rPr lang="en-US" dirty="0" err="1"/>
              <a:t>ve</a:t>
            </a:r>
            <a:r>
              <a:rPr lang="en-US" dirty="0"/>
              <a:t> </a:t>
            </a:r>
            <a:r>
              <a:rPr lang="en-US" dirty="0" err="1"/>
              <a:t>bilimsel</a:t>
            </a:r>
            <a:r>
              <a:rPr lang="en-US" dirty="0"/>
              <a:t> </a:t>
            </a:r>
            <a:r>
              <a:rPr lang="en-US" dirty="0" err="1"/>
              <a:t>kanıtlara</a:t>
            </a:r>
            <a:r>
              <a:rPr lang="en-US" dirty="0"/>
              <a:t> </a:t>
            </a:r>
            <a:r>
              <a:rPr lang="en-US" dirty="0" err="1"/>
              <a:t>dayanan</a:t>
            </a:r>
            <a:r>
              <a:rPr lang="en-US" dirty="0"/>
              <a:t>, </a:t>
            </a:r>
            <a:r>
              <a:rPr lang="en-US" dirty="0" err="1"/>
              <a:t>somut</a:t>
            </a:r>
            <a:r>
              <a:rPr lang="en-US" dirty="0"/>
              <a:t> </a:t>
            </a:r>
            <a:r>
              <a:rPr lang="en-US" dirty="0" err="1"/>
              <a:t>veya</a:t>
            </a:r>
            <a:r>
              <a:rPr lang="en-US" dirty="0"/>
              <a:t> </a:t>
            </a:r>
            <a:r>
              <a:rPr lang="en-US" dirty="0" err="1"/>
              <a:t>soyut</a:t>
            </a:r>
            <a:r>
              <a:rPr lang="en-US" dirty="0"/>
              <a:t> </a:t>
            </a:r>
            <a:r>
              <a:rPr lang="en-US" dirty="0" err="1"/>
              <a:t>konular</a:t>
            </a:r>
            <a:r>
              <a:rPr lang="en-US" dirty="0"/>
              <a:t> </a:t>
            </a:r>
            <a:r>
              <a:rPr lang="en-US" dirty="0" err="1"/>
              <a:t>üzerinde</a:t>
            </a:r>
            <a:r>
              <a:rPr lang="en-US" dirty="0"/>
              <a:t> </a:t>
            </a:r>
            <a:r>
              <a:rPr lang="en-US" dirty="0" err="1"/>
              <a:t>düşünerek</a:t>
            </a:r>
            <a:r>
              <a:rPr lang="en-US" dirty="0"/>
              <a:t> net </a:t>
            </a:r>
            <a:r>
              <a:rPr lang="en-US" dirty="0" err="1"/>
              <a:t>yargılara</a:t>
            </a:r>
            <a:r>
              <a:rPr lang="en-US" dirty="0"/>
              <a:t> </a:t>
            </a:r>
            <a:r>
              <a:rPr lang="en-US" dirty="0" err="1"/>
              <a:t>varmaya</a:t>
            </a:r>
            <a:r>
              <a:rPr lang="en-US" dirty="0"/>
              <a:t> </a:t>
            </a:r>
            <a:r>
              <a:rPr lang="en-US" dirty="0" err="1"/>
              <a:t>çalışan</a:t>
            </a:r>
            <a:r>
              <a:rPr lang="en-US" dirty="0"/>
              <a:t> </a:t>
            </a:r>
            <a:r>
              <a:rPr lang="en-US" dirty="0" err="1"/>
              <a:t>bir</a:t>
            </a:r>
            <a:r>
              <a:rPr lang="en-US" dirty="0"/>
              <a:t> </a:t>
            </a:r>
            <a:r>
              <a:rPr lang="en-US" dirty="0" err="1"/>
              <a:t>düşünme</a:t>
            </a:r>
            <a:r>
              <a:rPr lang="en-US" dirty="0"/>
              <a:t> </a:t>
            </a:r>
            <a:r>
              <a:rPr lang="en-US" dirty="0" err="1"/>
              <a:t>sürecidir</a:t>
            </a:r>
            <a:r>
              <a:rPr lang="en-US" dirty="0"/>
              <a:t>. </a:t>
            </a:r>
            <a:r>
              <a:rPr lang="en-US" dirty="0" err="1"/>
              <a:t>Eleştirel</a:t>
            </a:r>
            <a:r>
              <a:rPr lang="en-US" dirty="0"/>
              <a:t> </a:t>
            </a:r>
            <a:r>
              <a:rPr lang="en-US" dirty="0" err="1"/>
              <a:t>düşünme</a:t>
            </a:r>
            <a:r>
              <a:rPr lang="en-US" dirty="0"/>
              <a:t>; </a:t>
            </a:r>
            <a:r>
              <a:rPr lang="en-US" dirty="0" err="1"/>
              <a:t>tüm</a:t>
            </a:r>
            <a:r>
              <a:rPr lang="en-US" dirty="0"/>
              <a:t> </a:t>
            </a:r>
            <a:r>
              <a:rPr lang="en-US" dirty="0" err="1"/>
              <a:t>duyulardan</a:t>
            </a:r>
            <a:r>
              <a:rPr lang="en-US" dirty="0"/>
              <a:t>, </a:t>
            </a:r>
            <a:r>
              <a:rPr lang="en-US" dirty="0" err="1"/>
              <a:t>yazılı</a:t>
            </a:r>
            <a:r>
              <a:rPr lang="en-US" dirty="0"/>
              <a:t>, </a:t>
            </a:r>
            <a:r>
              <a:rPr lang="en-US" dirty="0" err="1"/>
              <a:t>sözlü</a:t>
            </a:r>
            <a:r>
              <a:rPr lang="en-US" dirty="0"/>
              <a:t> </a:t>
            </a:r>
            <a:r>
              <a:rPr lang="en-US" dirty="0" err="1"/>
              <a:t>anlatımlardan</a:t>
            </a:r>
            <a:r>
              <a:rPr lang="en-US" dirty="0"/>
              <a:t>, </a:t>
            </a:r>
            <a:r>
              <a:rPr lang="en-US" dirty="0" err="1"/>
              <a:t>gözlem</a:t>
            </a:r>
            <a:r>
              <a:rPr lang="en-US" dirty="0"/>
              <a:t>, </a:t>
            </a:r>
            <a:r>
              <a:rPr lang="en-US" dirty="0" err="1"/>
              <a:t>deney</a:t>
            </a:r>
            <a:r>
              <a:rPr lang="en-US" dirty="0"/>
              <a:t> </a:t>
            </a:r>
            <a:r>
              <a:rPr lang="en-US" dirty="0" err="1"/>
              <a:t>ve</a:t>
            </a:r>
            <a:r>
              <a:rPr lang="en-US" dirty="0"/>
              <a:t> </a:t>
            </a:r>
            <a:r>
              <a:rPr lang="en-US" dirty="0" err="1"/>
              <a:t>akıl</a:t>
            </a:r>
            <a:r>
              <a:rPr lang="en-US" dirty="0"/>
              <a:t> </a:t>
            </a:r>
            <a:r>
              <a:rPr lang="en-US" dirty="0" err="1"/>
              <a:t>yürütmeden</a:t>
            </a:r>
            <a:r>
              <a:rPr lang="en-US" dirty="0"/>
              <a:t> </a:t>
            </a:r>
            <a:r>
              <a:rPr lang="en-US" dirty="0" err="1"/>
              <a:t>elde</a:t>
            </a:r>
            <a:r>
              <a:rPr lang="en-US" dirty="0"/>
              <a:t> </a:t>
            </a:r>
            <a:r>
              <a:rPr lang="en-US" dirty="0" err="1"/>
              <a:t>edilen</a:t>
            </a:r>
            <a:r>
              <a:rPr lang="en-US" dirty="0"/>
              <a:t> </a:t>
            </a:r>
            <a:r>
              <a:rPr lang="en-US" dirty="0" err="1"/>
              <a:t>verileri</a:t>
            </a:r>
            <a:r>
              <a:rPr lang="en-US" dirty="0"/>
              <a:t> </a:t>
            </a:r>
            <a:r>
              <a:rPr lang="en-US" dirty="0" err="1"/>
              <a:t>bir</a:t>
            </a:r>
            <a:r>
              <a:rPr lang="en-US" dirty="0"/>
              <a:t> </a:t>
            </a:r>
            <a:r>
              <a:rPr lang="en-US" dirty="0" err="1"/>
              <a:t>araya</a:t>
            </a:r>
            <a:r>
              <a:rPr lang="en-US" dirty="0"/>
              <a:t> </a:t>
            </a:r>
            <a:r>
              <a:rPr lang="en-US" dirty="0" err="1"/>
              <a:t>getirmeyi</a:t>
            </a:r>
            <a:r>
              <a:rPr lang="en-US" dirty="0"/>
              <a:t> </a:t>
            </a:r>
            <a:r>
              <a:rPr lang="en-US" dirty="0" err="1"/>
              <a:t>gerektirir</a:t>
            </a:r>
            <a:r>
              <a:rPr lang="en-US" dirty="0"/>
              <a:t>.</a:t>
            </a:r>
          </a:p>
          <a:p>
            <a:pPr marL="0" indent="0" algn="just">
              <a:buNone/>
            </a:pPr>
            <a:endParaRPr lang="tr-TR" dirty="0"/>
          </a:p>
        </p:txBody>
      </p:sp>
    </p:spTree>
    <p:extLst>
      <p:ext uri="{BB962C8B-B14F-4D97-AF65-F5344CB8AC3E}">
        <p14:creationId xmlns:p14="http://schemas.microsoft.com/office/powerpoint/2010/main" val="285812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Eski Yunan düşünürlerine kadar uzana bir geçmişe sahip olan bu beceri Demirel (2006) tarafından bir alana ilişkin kusursuz düşüncenin ortaya çıkabilmesi için disiplin ve öz denetimle gözlem ve bilgiye dayanarak nesnel olarak düşünme biçimi olarak tanımlanmaktadır.</a:t>
            </a:r>
          </a:p>
          <a:p>
            <a:pPr marL="0" indent="0" algn="just">
              <a:buNone/>
            </a:pPr>
            <a:endParaRPr lang="tr-TR" dirty="0"/>
          </a:p>
          <a:p>
            <a:pPr marL="0" indent="0" algn="just">
              <a:buNone/>
            </a:pPr>
            <a:r>
              <a:rPr lang="tr-TR" dirty="0" smtClean="0"/>
              <a:t>Eleştirel düşünme etkili iletişim kurmayı, problem çözmeyi ve kararlılık göstermeyi içerir (Paul ve </a:t>
            </a:r>
            <a:r>
              <a:rPr lang="tr-TR" dirty="0" err="1" smtClean="0"/>
              <a:t>Elder</a:t>
            </a:r>
            <a:r>
              <a:rPr lang="tr-TR" dirty="0" smtClean="0"/>
              <a:t>, 2008).</a:t>
            </a:r>
            <a:endParaRPr lang="tr-TR" dirty="0"/>
          </a:p>
        </p:txBody>
      </p:sp>
    </p:spTree>
    <p:extLst>
      <p:ext uri="{BB962C8B-B14F-4D97-AF65-F5344CB8AC3E}">
        <p14:creationId xmlns:p14="http://schemas.microsoft.com/office/powerpoint/2010/main" val="364228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Yordama</a:t>
            </a:r>
            <a:endParaRPr lang="tr-TR" dirty="0"/>
          </a:p>
        </p:txBody>
      </p:sp>
      <p:sp>
        <p:nvSpPr>
          <p:cNvPr id="3" name="İçerik Yer Tutucusu 2"/>
          <p:cNvSpPr>
            <a:spLocks noGrp="1"/>
          </p:cNvSpPr>
          <p:nvPr>
            <p:ph idx="1"/>
          </p:nvPr>
        </p:nvSpPr>
        <p:spPr/>
        <p:txBody>
          <a:bodyPr/>
          <a:lstStyle/>
          <a:p>
            <a:pPr marL="0" indent="0" algn="just">
              <a:buNone/>
            </a:pPr>
            <a:r>
              <a:rPr lang="tr-TR" dirty="0" smtClean="0"/>
              <a:t>Yordama becerisi, bir dizi olay ya da durumdan yola çıkarak ilgili olay ya da durumun geçmiş ya da geleceğini tahmin etme ile ilgilidir. Bir takım ilke ya da ilişkilere dayalı olarak bir kestirimde bulunma işidir.</a:t>
            </a:r>
          </a:p>
          <a:p>
            <a:pPr marL="0" indent="0" algn="just">
              <a:buNone/>
            </a:pPr>
            <a:endParaRPr lang="tr-TR" dirty="0"/>
          </a:p>
          <a:p>
            <a:pPr marL="0" indent="0" algn="just">
              <a:buNone/>
            </a:pPr>
            <a:r>
              <a:rPr lang="tr-TR" dirty="0" smtClean="0"/>
              <a:t>Ancak her tahmin bir yordama değildir! Tahmin daha öznel ve sezgilere dayalı da bir süreci ifade ederken yordama ilişkiler, veriler ve gözlemler ışığında nesnel durumlara dayalı olarak bir akıl yürütme sürecidir. </a:t>
            </a:r>
            <a:endParaRPr lang="tr-TR" dirty="0"/>
          </a:p>
        </p:txBody>
      </p:sp>
    </p:spTree>
    <p:extLst>
      <p:ext uri="{BB962C8B-B14F-4D97-AF65-F5344CB8AC3E}">
        <p14:creationId xmlns:p14="http://schemas.microsoft.com/office/powerpoint/2010/main" val="153693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Yordama davranışı iki düzeyde olabilir;</a:t>
            </a:r>
          </a:p>
          <a:p>
            <a:pPr marL="0" indent="0" algn="just">
              <a:buNone/>
            </a:pPr>
            <a:r>
              <a:rPr lang="tr-TR" dirty="0" smtClean="0"/>
              <a:t>*İlk düzeyde öğrenciye verilen durum önceden gerçekleşmiş bir durumdur ancak öğrenci durum hakkında bilgi sahibi değildir. Burada yordama davranışı gözlenebilir.</a:t>
            </a:r>
          </a:p>
          <a:p>
            <a:pPr marL="0" indent="0" algn="just">
              <a:buNone/>
            </a:pPr>
            <a:endParaRPr lang="tr-TR" dirty="0"/>
          </a:p>
          <a:p>
            <a:pPr marL="0" indent="0" algn="just">
              <a:buNone/>
            </a:pPr>
            <a:r>
              <a:rPr lang="tr-TR" dirty="0" smtClean="0"/>
              <a:t>Burada dikkat edilmesi gereken nokta bu davranışın hatırlama düzeyinde olmamasıdır. Eğer öğrenci bu durumdan haberdarsa büyük ihtimalle davranış hatırlama düzeyinde olacaktır.</a:t>
            </a:r>
            <a:endParaRPr lang="tr-TR" dirty="0"/>
          </a:p>
        </p:txBody>
      </p:sp>
    </p:spTree>
    <p:extLst>
      <p:ext uri="{BB962C8B-B14F-4D97-AF65-F5344CB8AC3E}">
        <p14:creationId xmlns:p14="http://schemas.microsoft.com/office/powerpoint/2010/main" val="3541693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*İkinci düzeyde ise verilen durum önceden gerçekleşmemiş bir durumdur. Öğrenci yordama yapabilmek için hayat </a:t>
            </a:r>
            <a:r>
              <a:rPr lang="tr-TR" dirty="0" err="1" smtClean="0"/>
              <a:t>tecrübeini</a:t>
            </a:r>
            <a:r>
              <a:rPr lang="tr-TR" dirty="0" smtClean="0"/>
              <a:t>, bir takım bilimsel ilkeleri ve gözlemleri kullanmak durumundadır. </a:t>
            </a:r>
          </a:p>
          <a:p>
            <a:pPr marL="0" indent="0" algn="just">
              <a:buNone/>
            </a:pPr>
            <a:endParaRPr lang="tr-TR" dirty="0"/>
          </a:p>
          <a:p>
            <a:pPr marL="0" indent="0" algn="just">
              <a:buNone/>
            </a:pPr>
            <a:r>
              <a:rPr lang="tr-TR" dirty="0" smtClean="0"/>
              <a:t>Bu durumda da davranış yordamadır.</a:t>
            </a:r>
          </a:p>
          <a:p>
            <a:pPr marL="0" indent="0" algn="just">
              <a:buNone/>
            </a:pPr>
            <a:endParaRPr lang="tr-TR" dirty="0"/>
          </a:p>
          <a:p>
            <a:pPr marL="0" indent="0" algn="just">
              <a:buNone/>
            </a:pPr>
            <a:r>
              <a:rPr lang="tr-TR" dirty="0" smtClean="0"/>
              <a:t>Soru: Bir öğretmen yordama davranışını geliştirirken nelere dikkat etmelidir?</a:t>
            </a:r>
            <a:endParaRPr lang="tr-TR" dirty="0"/>
          </a:p>
        </p:txBody>
      </p:sp>
    </p:spTree>
    <p:extLst>
      <p:ext uri="{BB962C8B-B14F-4D97-AF65-F5344CB8AC3E}">
        <p14:creationId xmlns:p14="http://schemas.microsoft.com/office/powerpoint/2010/main" val="150763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Tümevarım ve Tümdengelim</a:t>
            </a:r>
            <a:endParaRPr lang="tr-TR" dirty="0"/>
          </a:p>
        </p:txBody>
      </p:sp>
      <p:sp>
        <p:nvSpPr>
          <p:cNvPr id="3" name="İçerik Yer Tutucusu 2"/>
          <p:cNvSpPr>
            <a:spLocks noGrp="1"/>
          </p:cNvSpPr>
          <p:nvPr>
            <p:ph idx="1"/>
          </p:nvPr>
        </p:nvSpPr>
        <p:spPr/>
        <p:txBody>
          <a:bodyPr/>
          <a:lstStyle/>
          <a:p>
            <a:pPr marL="0" indent="0" algn="just">
              <a:buNone/>
            </a:pPr>
            <a:endParaRPr lang="tr-TR" dirty="0" smtClean="0"/>
          </a:p>
          <a:p>
            <a:pPr marL="0" indent="0" algn="just">
              <a:buNone/>
            </a:pPr>
            <a:r>
              <a:rPr lang="tr-TR" dirty="0" smtClean="0"/>
              <a:t>Tümevarım, tek tek gözlemlerden genel bir yargıya ulaşma sürecidir. </a:t>
            </a:r>
          </a:p>
          <a:p>
            <a:pPr marL="0" indent="0" algn="just">
              <a:buNone/>
            </a:pPr>
            <a:endParaRPr lang="tr-TR" dirty="0" smtClean="0"/>
          </a:p>
          <a:p>
            <a:pPr marL="0" indent="0" algn="just">
              <a:buNone/>
            </a:pPr>
            <a:r>
              <a:rPr lang="tr-TR" dirty="0" smtClean="0"/>
              <a:t>Özelden genele, olaylardan yasalara geçiş için gerekli olan bir akıl yürütme sürecidir. </a:t>
            </a:r>
            <a:endParaRPr lang="tr-TR" dirty="0"/>
          </a:p>
        </p:txBody>
      </p:sp>
    </p:spTree>
    <p:extLst>
      <p:ext uri="{BB962C8B-B14F-4D97-AF65-F5344CB8AC3E}">
        <p14:creationId xmlns:p14="http://schemas.microsoft.com/office/powerpoint/2010/main" val="643909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endParaRPr lang="tr-TR" dirty="0" smtClean="0"/>
          </a:p>
          <a:p>
            <a:pPr marL="0" indent="0" algn="just">
              <a:buNone/>
            </a:pPr>
            <a:r>
              <a:rPr lang="tr-TR" dirty="0" smtClean="0"/>
              <a:t>Tümdengelim süreci ise, tümevarım sürecinin tersidir. </a:t>
            </a:r>
          </a:p>
          <a:p>
            <a:pPr marL="0" indent="0" algn="just">
              <a:buNone/>
            </a:pPr>
            <a:r>
              <a:rPr lang="tr-TR" dirty="0" smtClean="0"/>
              <a:t>Genelden özele doğru bir düşünme biçimini gerektirir.</a:t>
            </a:r>
          </a:p>
          <a:p>
            <a:pPr marL="0" indent="0" algn="just">
              <a:buNone/>
            </a:pPr>
            <a:r>
              <a:rPr lang="tr-TR" dirty="0" smtClean="0"/>
              <a:t>Bir öncülle başlanır ve düşüneni bu öncülden daha küçük birimlere götürür (Kutlu, 2007).</a:t>
            </a:r>
          </a:p>
          <a:p>
            <a:pPr marL="0" indent="0" algn="just">
              <a:buNone/>
            </a:pPr>
            <a:endParaRPr lang="tr-TR" dirty="0"/>
          </a:p>
          <a:p>
            <a:pPr marL="0" indent="0" algn="just">
              <a:buNone/>
            </a:pPr>
            <a:r>
              <a:rPr lang="tr-TR" dirty="0" smtClean="0"/>
              <a:t>Tümevarım ve tümdengelim süreçleri Aristoteles’in topluma kattığı becerilerdir (</a:t>
            </a:r>
            <a:r>
              <a:rPr lang="tr-TR" dirty="0" err="1" smtClean="0"/>
              <a:t>Hançerlioğlu</a:t>
            </a:r>
            <a:r>
              <a:rPr lang="tr-TR" dirty="0" smtClean="0"/>
              <a:t>, 2007). </a:t>
            </a:r>
            <a:endParaRPr lang="tr-TR" dirty="0"/>
          </a:p>
        </p:txBody>
      </p:sp>
    </p:spTree>
    <p:extLst>
      <p:ext uri="{BB962C8B-B14F-4D97-AF65-F5344CB8AC3E}">
        <p14:creationId xmlns:p14="http://schemas.microsoft.com/office/powerpoint/2010/main" val="3707456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pPr marL="0" indent="0" algn="just">
              <a:buNone/>
            </a:pPr>
            <a:r>
              <a:rPr lang="tr-TR" sz="2200" dirty="0" smtClean="0"/>
              <a:t>Demirel, Ö. (2006). </a:t>
            </a:r>
            <a:r>
              <a:rPr lang="tr-TR" sz="2200" i="1" dirty="0" smtClean="0"/>
              <a:t>Öğretme sanatı. </a:t>
            </a:r>
            <a:r>
              <a:rPr lang="tr-TR" sz="2200" dirty="0" smtClean="0"/>
              <a:t>Ankara: </a:t>
            </a:r>
            <a:r>
              <a:rPr lang="tr-TR" sz="2200" dirty="0" err="1" smtClean="0"/>
              <a:t>Pegem</a:t>
            </a:r>
            <a:r>
              <a:rPr lang="tr-TR" sz="2200" dirty="0" smtClean="0"/>
              <a:t> A Yayıncılık</a:t>
            </a:r>
          </a:p>
          <a:p>
            <a:pPr marL="0" indent="0" algn="just">
              <a:buNone/>
            </a:pPr>
            <a:endParaRPr lang="tr-TR" sz="2200" dirty="0" smtClean="0"/>
          </a:p>
          <a:p>
            <a:pPr marL="0" indent="0" algn="just">
              <a:buNone/>
            </a:pPr>
            <a:r>
              <a:rPr lang="tr-TR" sz="2200" dirty="0" err="1" smtClean="0"/>
              <a:t>Hançerlioğlu</a:t>
            </a:r>
            <a:r>
              <a:rPr lang="tr-TR" sz="2200" dirty="0" smtClean="0"/>
              <a:t>, O. (1977). </a:t>
            </a:r>
            <a:r>
              <a:rPr lang="tr-TR" sz="2200" i="1" dirty="0" smtClean="0"/>
              <a:t>Felsefe ansiklopedisi (üçüncü cilt). </a:t>
            </a:r>
            <a:r>
              <a:rPr lang="tr-TR" sz="2200" dirty="0" smtClean="0"/>
              <a:t>İstanbul</a:t>
            </a:r>
            <a:r>
              <a:rPr lang="tr-TR" sz="2200" dirty="0" smtClean="0"/>
              <a:t>: Remzi </a:t>
            </a:r>
            <a:r>
              <a:rPr lang="tr-TR" sz="2200" dirty="0" smtClean="0"/>
              <a:t>Kitabevi</a:t>
            </a:r>
          </a:p>
          <a:p>
            <a:pPr marL="0" indent="0" algn="just">
              <a:buNone/>
            </a:pPr>
            <a:endParaRPr lang="tr-TR" sz="2200" dirty="0" smtClean="0"/>
          </a:p>
          <a:p>
            <a:pPr marL="0" indent="0" algn="just">
              <a:buNone/>
            </a:pPr>
            <a:r>
              <a:rPr lang="tr-TR" sz="2200" dirty="0" smtClean="0"/>
              <a:t>Kutlu</a:t>
            </a:r>
            <a:r>
              <a:rPr lang="tr-TR" sz="2200" dirty="0" smtClean="0"/>
              <a:t>, Ö. (2007). Performans sorularının yaşam becerisiyle ilişkisi. </a:t>
            </a:r>
            <a:r>
              <a:rPr lang="tr-TR" sz="2200" i="1" dirty="0" err="1" smtClean="0"/>
              <a:t>İlköğretmen</a:t>
            </a:r>
            <a:r>
              <a:rPr lang="tr-TR" sz="2200" i="1" dirty="0" smtClean="0"/>
              <a:t> Eğitimci		 Dergisi, 7,</a:t>
            </a:r>
            <a:r>
              <a:rPr lang="tr-TR" sz="2200" dirty="0" smtClean="0"/>
              <a:t> 10-13.</a:t>
            </a:r>
          </a:p>
          <a:p>
            <a:pPr marL="0" indent="0" algn="just">
              <a:buNone/>
            </a:pPr>
            <a:endParaRPr lang="tr-TR" sz="2200" dirty="0" smtClean="0"/>
          </a:p>
          <a:p>
            <a:pPr marL="0" indent="0" algn="just">
              <a:buNone/>
            </a:pPr>
            <a:r>
              <a:rPr lang="tr-TR" sz="2200" dirty="0" smtClean="0"/>
              <a:t>Paul, R. ve </a:t>
            </a:r>
            <a:r>
              <a:rPr lang="tr-TR" sz="2200" dirty="0" err="1" smtClean="0"/>
              <a:t>Elder</a:t>
            </a:r>
            <a:r>
              <a:rPr lang="tr-TR" sz="2200" dirty="0" smtClean="0"/>
              <a:t>, L. (2008). Critical </a:t>
            </a:r>
            <a:r>
              <a:rPr lang="tr-TR" sz="2200" dirty="0" err="1" smtClean="0"/>
              <a:t>thinking</a:t>
            </a:r>
            <a:r>
              <a:rPr lang="tr-TR" sz="2200" dirty="0" smtClean="0"/>
              <a:t>: </a:t>
            </a:r>
            <a:r>
              <a:rPr lang="tr-TR" sz="2200" dirty="0" err="1" smtClean="0"/>
              <a:t>Concepts</a:t>
            </a:r>
            <a:r>
              <a:rPr lang="tr-TR" sz="2200" dirty="0" smtClean="0"/>
              <a:t> </a:t>
            </a:r>
            <a:r>
              <a:rPr lang="tr-TR" sz="2200" dirty="0" err="1" smtClean="0"/>
              <a:t>and</a:t>
            </a:r>
            <a:r>
              <a:rPr lang="tr-TR" sz="2200" dirty="0" smtClean="0"/>
              <a:t> </a:t>
            </a:r>
            <a:r>
              <a:rPr lang="tr-TR" sz="2200" dirty="0" err="1" smtClean="0"/>
              <a:t>tools</a:t>
            </a:r>
            <a:r>
              <a:rPr lang="tr-TR" sz="2200" dirty="0" smtClean="0"/>
              <a:t>. </a:t>
            </a:r>
            <a:r>
              <a:rPr lang="tr-TR" sz="2200" i="1" dirty="0" smtClean="0"/>
              <a:t>www.criticalthinking.org.</a:t>
            </a:r>
          </a:p>
          <a:p>
            <a:pPr algn="just"/>
            <a:endParaRPr lang="tr-TR" sz="2200" dirty="0"/>
          </a:p>
        </p:txBody>
      </p:sp>
    </p:spTree>
    <p:extLst>
      <p:ext uri="{BB962C8B-B14F-4D97-AF65-F5344CB8AC3E}">
        <p14:creationId xmlns:p14="http://schemas.microsoft.com/office/powerpoint/2010/main" val="5364609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407</Words>
  <Application>Microsoft Office PowerPoint</Application>
  <PresentationFormat>Geniş ekran</PresentationFormat>
  <Paragraphs>41</Paragraphs>
  <Slides>9</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Üst Düzey Zihinsel Özellikler</vt:lpstr>
      <vt:lpstr>Eleştirel Düşünme</vt:lpstr>
      <vt:lpstr>PowerPoint Sunusu</vt:lpstr>
      <vt:lpstr>Yordama</vt:lpstr>
      <vt:lpstr>PowerPoint Sunusu</vt:lpstr>
      <vt:lpstr>PowerPoint Sunusu</vt:lpstr>
      <vt:lpstr>Tümevarım ve Tümdengelim</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13</cp:revision>
  <dcterms:created xsi:type="dcterms:W3CDTF">2017-05-16T13:19:38Z</dcterms:created>
  <dcterms:modified xsi:type="dcterms:W3CDTF">2018-01-27T11:39:40Z</dcterms:modified>
</cp:coreProperties>
</file>