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5" r:id="rId4"/>
    <p:sldId id="309" r:id="rId5"/>
    <p:sldId id="302" r:id="rId6"/>
    <p:sldId id="308" r:id="rId7"/>
    <p:sldId id="307" r:id="rId8"/>
    <p:sldId id="306" r:id="rId9"/>
    <p:sldId id="310" r:id="rId10"/>
    <p:sldId id="311" r:id="rId11"/>
    <p:sldId id="303" r:id="rId12"/>
    <p:sldId id="304" r:id="rId13"/>
    <p:sldId id="312" r:id="rId14"/>
    <p:sldId id="31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Ölçme Modeli ve Yapısal Model</a:t>
            </a:r>
            <a:r>
              <a:rPr lang="tr-TR" dirty="0"/>
              <a:t>: </a:t>
            </a:r>
            <a:r>
              <a:rPr lang="tr-TR" dirty="0" err="1"/>
              <a:t>Jöreskog</a:t>
            </a:r>
            <a:r>
              <a:rPr lang="tr-TR" dirty="0"/>
              <a:t> (1973)’a göre, genel yapısal </a:t>
            </a:r>
            <a:r>
              <a:rPr lang="tr-TR" dirty="0" smtClean="0"/>
              <a:t>eşitlik </a:t>
            </a:r>
            <a:r>
              <a:rPr lang="tr-TR" dirty="0"/>
              <a:t>modelleri iki parçadan </a:t>
            </a:r>
            <a:r>
              <a:rPr lang="tr-TR" dirty="0" smtClean="0"/>
              <a:t>oluşmaktadır. </a:t>
            </a:r>
            <a:r>
              <a:rPr lang="tr-TR" dirty="0"/>
              <a:t>Bunlardan birincisi, gözlenen </a:t>
            </a:r>
            <a:r>
              <a:rPr lang="tr-TR" dirty="0" smtClean="0"/>
              <a:t>değişkenleri </a:t>
            </a:r>
            <a:r>
              <a:rPr lang="tr-TR" dirty="0"/>
              <a:t>gizil </a:t>
            </a:r>
            <a:r>
              <a:rPr lang="tr-TR" dirty="0" smtClean="0"/>
              <a:t>değişkenlere doğrulayıcı </a:t>
            </a:r>
            <a:r>
              <a:rPr lang="tr-TR" dirty="0"/>
              <a:t>faktör analizi ile </a:t>
            </a:r>
            <a:r>
              <a:rPr lang="tr-TR" dirty="0" smtClean="0"/>
              <a:t>bağlayarak </a:t>
            </a:r>
            <a:r>
              <a:rPr lang="tr-TR" dirty="0"/>
              <a:t>uygulanan "ölçme modeli"; ikincisi ise gizil </a:t>
            </a:r>
            <a:r>
              <a:rPr lang="tr-TR" dirty="0" smtClean="0"/>
              <a:t>değişkenleri </a:t>
            </a:r>
            <a:r>
              <a:rPr lang="tr-TR" dirty="0"/>
              <a:t>birbirine </a:t>
            </a:r>
            <a:r>
              <a:rPr lang="tr-TR" dirty="0" smtClean="0"/>
              <a:t>eşzamanlı eşitlik </a:t>
            </a:r>
            <a:r>
              <a:rPr lang="tr-TR" dirty="0"/>
              <a:t>sistemleri ile </a:t>
            </a:r>
            <a:r>
              <a:rPr lang="tr-TR" dirty="0" smtClean="0"/>
              <a:t>bağlayarak </a:t>
            </a:r>
            <a:r>
              <a:rPr lang="tr-TR" dirty="0"/>
              <a:t>uygulanan "yapısal </a:t>
            </a:r>
            <a:r>
              <a:rPr lang="tr-TR" dirty="0" err="1"/>
              <a:t>model"dir</a:t>
            </a:r>
            <a:r>
              <a:rPr lang="tr-TR" dirty="0"/>
              <a:t>. Model parametrelerinin tahmini, en çok olabilirlik tahminini kullanarak </a:t>
            </a:r>
            <a:r>
              <a:rPr lang="tr-TR" dirty="0" smtClean="0"/>
              <a:t>gerçekleşmektedir.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783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 smtClean="0"/>
              <a:t>Model Uyumunun Değerlendirilmesi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Ki-kare İyilik Uyumu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İyilik uyum indeksi (GFI), düzenlenmiş iyilik uyum indeksi (AGFI)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Yaklaşık hataların ortalama karekökü (RMSEA)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Karşılaştırmalı Uyum İndeksi (CFI) </a:t>
            </a:r>
          </a:p>
        </p:txBody>
      </p:sp>
    </p:spTree>
    <p:extLst>
      <p:ext uri="{BB962C8B-B14F-4D97-AF65-F5344CB8AC3E}">
        <p14:creationId xmlns:p14="http://schemas.microsoft.com/office/powerpoint/2010/main" val="362165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 smtClean="0"/>
              <a:t>Model Uyumunun Değerlendirilmesi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Normlaştırılmış</a:t>
            </a:r>
            <a:r>
              <a:rPr lang="tr-TR" dirty="0" smtClean="0"/>
              <a:t> Uyum İndeksi (NFI) ve </a:t>
            </a:r>
            <a:r>
              <a:rPr lang="tr-TR" dirty="0" err="1" smtClean="0"/>
              <a:t>Normlaştırılmamış</a:t>
            </a:r>
            <a:r>
              <a:rPr lang="tr-TR" dirty="0" smtClean="0"/>
              <a:t> Uyum İndeksi (NNFI)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Basitlik Uyum İndeksi (PGFI)</a:t>
            </a:r>
          </a:p>
        </p:txBody>
      </p:sp>
    </p:spTree>
    <p:extLst>
      <p:ext uri="{BB962C8B-B14F-4D97-AF65-F5344CB8AC3E}">
        <p14:creationId xmlns:p14="http://schemas.microsoft.com/office/powerpoint/2010/main" val="248607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LISREL Uygulamaları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içi örnek uygulamalar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5727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Çokluk, Ö., Şekercioğlu, G. &amp; Büyüköztürk, Ş. (2010).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bilimler için çok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değişkenli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istatistik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Pegem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Akademi.</a:t>
            </a:r>
          </a:p>
          <a:p>
            <a:pPr>
              <a:lnSpc>
                <a:spcPct val="150000"/>
              </a:lnSpc>
            </a:pPr>
            <a:r>
              <a:rPr lang="tr-TR" altLang="tr-TR" dirty="0" err="1">
                <a:solidFill>
                  <a:srgbClr val="6A6A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Kline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B. (</a:t>
            </a:r>
            <a:r>
              <a:rPr lang="tr-TR" altLang="tr-TR" dirty="0">
                <a:solidFill>
                  <a:srgbClr val="6A6A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tr-TR" altLang="tr-TR" i="1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(2nd ed.). New York: </a:t>
            </a:r>
            <a:r>
              <a:rPr lang="tr-TR" altLang="tr-TR" dirty="0" err="1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Guilford</a:t>
            </a:r>
            <a:r>
              <a:rPr lang="tr-TR" altLang="tr-TR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3817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Regresyon modelindeki değişkenler arasındaki </a:t>
            </a:r>
            <a:r>
              <a:rPr lang="tr-TR" dirty="0" err="1" smtClean="0"/>
              <a:t>yordayıcı</a:t>
            </a:r>
            <a:r>
              <a:rPr lang="tr-TR" dirty="0" smtClean="0"/>
              <a:t> yapısal ilişki ile faktör analizindeki gizil faktör yapılarını kapsamlı tek bir analizde birleştirmektedir.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084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Yapısal </a:t>
            </a:r>
            <a:r>
              <a:rPr lang="tr-TR" dirty="0" smtClean="0"/>
              <a:t>eşitlik </a:t>
            </a:r>
            <a:r>
              <a:rPr lang="tr-TR" dirty="0"/>
              <a:t>modeli </a:t>
            </a:r>
            <a:r>
              <a:rPr lang="tr-TR" dirty="0" smtClean="0"/>
              <a:t>açıklayıcı </a:t>
            </a:r>
            <a:r>
              <a:rPr lang="tr-TR" dirty="0"/>
              <a:t>olmaktan çok, büyük ölçüde </a:t>
            </a:r>
            <a:r>
              <a:rPr lang="tr-TR" dirty="0" smtClean="0"/>
              <a:t>doğrulayıcı </a:t>
            </a:r>
            <a:r>
              <a:rPr lang="tr-TR" dirty="0"/>
              <a:t>tekniklerden </a:t>
            </a:r>
            <a:r>
              <a:rPr lang="tr-TR" dirty="0" smtClean="0"/>
              <a:t>oluşur. </a:t>
            </a:r>
            <a:r>
              <a:rPr lang="tr-TR" dirty="0"/>
              <a:t>Bu çerçevede yapısal </a:t>
            </a:r>
            <a:r>
              <a:rPr lang="tr-TR" dirty="0" smtClean="0"/>
              <a:t>eşitlik </a:t>
            </a:r>
            <a:r>
              <a:rPr lang="tr-TR" dirty="0"/>
              <a:t>modelinde </a:t>
            </a:r>
            <a:r>
              <a:rPr lang="tr-TR" dirty="0" smtClean="0"/>
              <a:t>araştırmacılar </a:t>
            </a:r>
            <a:r>
              <a:rPr lang="tr-TR" dirty="0"/>
              <a:t>“uygun bir model” bulmak yerine, “bu model geçerli mi?” sorusuna cevap ararlar (</a:t>
            </a:r>
            <a:r>
              <a:rPr lang="tr-TR" dirty="0" err="1"/>
              <a:t>Cudeck</a:t>
            </a:r>
            <a:r>
              <a:rPr lang="tr-TR" dirty="0"/>
              <a:t>, </a:t>
            </a:r>
            <a:r>
              <a:rPr lang="tr-TR" dirty="0" err="1"/>
              <a:t>Toit</a:t>
            </a:r>
            <a:r>
              <a:rPr lang="tr-TR" dirty="0"/>
              <a:t> ve </a:t>
            </a:r>
            <a:r>
              <a:rPr lang="tr-TR" dirty="0" err="1"/>
              <a:t>Sörbom</a:t>
            </a:r>
            <a:r>
              <a:rPr lang="tr-TR" dirty="0"/>
              <a:t>, 2001; </a:t>
            </a:r>
            <a:r>
              <a:rPr lang="tr-TR" dirty="0" err="1"/>
              <a:t>Kline</a:t>
            </a:r>
            <a:r>
              <a:rPr lang="tr-TR" dirty="0"/>
              <a:t>, 2005).</a:t>
            </a:r>
          </a:p>
        </p:txBody>
      </p:sp>
    </p:spTree>
    <p:extLst>
      <p:ext uri="{BB962C8B-B14F-4D97-AF65-F5344CB8AC3E}">
        <p14:creationId xmlns:p14="http://schemas.microsoft.com/office/powerpoint/2010/main" val="397066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Bollen</a:t>
            </a:r>
            <a:r>
              <a:rPr lang="tr-TR" dirty="0"/>
              <a:t> ve </a:t>
            </a:r>
            <a:r>
              <a:rPr lang="tr-TR" dirty="0" err="1"/>
              <a:t>Long</a:t>
            </a:r>
            <a:r>
              <a:rPr lang="tr-TR" dirty="0"/>
              <a:t> (1993) ise yapısal </a:t>
            </a:r>
            <a:r>
              <a:rPr lang="tr-TR" dirty="0" smtClean="0"/>
              <a:t>eşitlik </a:t>
            </a:r>
            <a:r>
              <a:rPr lang="tr-TR" dirty="0"/>
              <a:t>modelinin pek </a:t>
            </a:r>
            <a:r>
              <a:rPr lang="tr-TR" dirty="0" smtClean="0"/>
              <a:t>çok uygulamasında </a:t>
            </a:r>
            <a:r>
              <a:rPr lang="tr-TR" dirty="0"/>
              <a:t>izlenmesi gereken </a:t>
            </a:r>
            <a:r>
              <a:rPr lang="tr-TR" dirty="0" smtClean="0"/>
              <a:t>beş </a:t>
            </a:r>
            <a:r>
              <a:rPr lang="tr-TR" dirty="0"/>
              <a:t>adım </a:t>
            </a:r>
            <a:r>
              <a:rPr lang="tr-TR" dirty="0" smtClean="0"/>
              <a:t>sıralamışlardır. </a:t>
            </a:r>
            <a:r>
              <a:rPr lang="tr-TR" dirty="0"/>
              <a:t>Bunlar:</a:t>
            </a:r>
          </a:p>
          <a:p>
            <a:pPr marL="0" indent="0">
              <a:buNone/>
            </a:pPr>
            <a:r>
              <a:rPr lang="tr-TR" dirty="0"/>
              <a:t>1. Model betimleme (model </a:t>
            </a:r>
            <a:r>
              <a:rPr lang="tr-TR" dirty="0" err="1"/>
              <a:t>specification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2. Tanımlama (</a:t>
            </a:r>
            <a:r>
              <a:rPr lang="tr-TR" dirty="0" err="1"/>
              <a:t>identification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3. Hesaplama (</a:t>
            </a:r>
            <a:r>
              <a:rPr lang="tr-TR" dirty="0" err="1"/>
              <a:t>estimation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Uyumu</a:t>
            </a:r>
            <a:r>
              <a:rPr lang="en-US" dirty="0"/>
              <a:t> test </a:t>
            </a:r>
            <a:r>
              <a:rPr lang="en-US" dirty="0" err="1"/>
              <a:t>etme</a:t>
            </a:r>
            <a:r>
              <a:rPr lang="en-US" dirty="0"/>
              <a:t> (testing fit)</a:t>
            </a:r>
          </a:p>
          <a:p>
            <a:pPr marL="0" indent="0">
              <a:buNone/>
            </a:pPr>
            <a:r>
              <a:rPr lang="tr-TR" dirty="0"/>
              <a:t>5. Yeniden betimleme (</a:t>
            </a:r>
            <a:r>
              <a:rPr lang="tr-TR" dirty="0" err="1"/>
              <a:t>respecification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940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Temel Kavramlar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Gözlenen değişken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Gizil değişken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Ölçme modeli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Yapısal model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45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Gözlenen </a:t>
            </a:r>
            <a:r>
              <a:rPr lang="tr-TR" b="1" dirty="0" err="1"/>
              <a:t>Degisken</a:t>
            </a:r>
            <a:r>
              <a:rPr lang="tr-TR" b="1" dirty="0"/>
              <a:t> (</a:t>
            </a:r>
            <a:r>
              <a:rPr lang="tr-TR" b="1" dirty="0" err="1"/>
              <a:t>Observed</a:t>
            </a:r>
            <a:r>
              <a:rPr lang="tr-TR" b="1" dirty="0"/>
              <a:t> / </a:t>
            </a:r>
            <a:r>
              <a:rPr lang="tr-TR" b="1" dirty="0" err="1"/>
              <a:t>Manifest</a:t>
            </a:r>
            <a:r>
              <a:rPr lang="tr-TR" b="1" dirty="0"/>
              <a:t> </a:t>
            </a:r>
            <a:r>
              <a:rPr lang="tr-TR" b="1" dirty="0" err="1"/>
              <a:t>Variable</a:t>
            </a:r>
            <a:r>
              <a:rPr lang="tr-TR" b="1" dirty="0"/>
              <a:t>) ve </a:t>
            </a:r>
            <a:r>
              <a:rPr lang="tr-TR" b="1" dirty="0" smtClean="0"/>
              <a:t>Gizil </a:t>
            </a:r>
            <a:r>
              <a:rPr lang="tr-TR" b="1" dirty="0" err="1" smtClean="0"/>
              <a:t>Degisken</a:t>
            </a:r>
            <a:r>
              <a:rPr lang="tr-TR" b="1" dirty="0" smtClean="0"/>
              <a:t> </a:t>
            </a:r>
            <a:r>
              <a:rPr lang="tr-TR" b="1" dirty="0"/>
              <a:t>(</a:t>
            </a:r>
            <a:r>
              <a:rPr lang="tr-TR" b="1" dirty="0" err="1"/>
              <a:t>Latent</a:t>
            </a:r>
            <a:r>
              <a:rPr lang="tr-TR" b="1" dirty="0"/>
              <a:t> </a:t>
            </a:r>
            <a:r>
              <a:rPr lang="tr-TR" b="1" dirty="0" err="1"/>
              <a:t>Variable</a:t>
            </a:r>
            <a:r>
              <a:rPr lang="tr-TR" b="1" dirty="0"/>
              <a:t>): </a:t>
            </a:r>
            <a:r>
              <a:rPr lang="tr-TR" dirty="0"/>
              <a:t>Sosyal bilimler ve </a:t>
            </a:r>
            <a:r>
              <a:rPr lang="tr-TR" dirty="0" smtClean="0"/>
              <a:t>davranış </a:t>
            </a:r>
            <a:r>
              <a:rPr lang="tr-TR" dirty="0"/>
              <a:t>bilimleri </a:t>
            </a:r>
            <a:r>
              <a:rPr lang="tr-TR" dirty="0" smtClean="0"/>
              <a:t>alanlarında çalışan araştırmacılar, </a:t>
            </a:r>
            <a:r>
              <a:rPr lang="tr-TR" dirty="0"/>
              <a:t>sıklıkla </a:t>
            </a:r>
            <a:r>
              <a:rPr lang="tr-TR" dirty="0" smtClean="0"/>
              <a:t>doğrudan </a:t>
            </a:r>
            <a:r>
              <a:rPr lang="tr-TR" dirty="0"/>
              <a:t>gözlenemeyen kuramsal </a:t>
            </a:r>
            <a:r>
              <a:rPr lang="tr-TR" dirty="0" smtClean="0"/>
              <a:t>yapılarla ilgilenirler</a:t>
            </a:r>
            <a:r>
              <a:rPr lang="tr-TR" dirty="0"/>
              <a:t>. Bu soyut olgular, gizil </a:t>
            </a:r>
            <a:r>
              <a:rPr lang="tr-TR" dirty="0" smtClean="0"/>
              <a:t>değişken </a:t>
            </a:r>
            <a:r>
              <a:rPr lang="tr-TR" dirty="0"/>
              <a:t>ya da faktör olarak </a:t>
            </a:r>
            <a:r>
              <a:rPr lang="tr-TR" dirty="0" smtClean="0"/>
              <a:t>da adlandırılırlar.</a:t>
            </a:r>
          </a:p>
        </p:txBody>
      </p:sp>
    </p:spTree>
    <p:extLst>
      <p:ext uri="{BB962C8B-B14F-4D97-AF65-F5344CB8AC3E}">
        <p14:creationId xmlns:p14="http://schemas.microsoft.com/office/powerpoint/2010/main" val="50484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Psikolojide gizil değişken örnekleri benlik kavramı ve motivasyon; sosyolojide güçsüzlük ve </a:t>
            </a:r>
            <a:r>
              <a:rPr lang="tr-TR" dirty="0" err="1"/>
              <a:t>anomi</a:t>
            </a:r>
            <a:r>
              <a:rPr lang="tr-TR" dirty="0"/>
              <a:t>; eğitimde sözel yetenek ve öğretmen beklentileri ve ekonomide kapitalizm ve sosyal sınıf olabilir. Gizil değişkenin doğrudan gözlenememesi nedeniyle bu değişkenler doğrudan ölçülemezler.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14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055" y="1325300"/>
            <a:ext cx="7994072" cy="518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7" y="1388485"/>
            <a:ext cx="7384473" cy="5269129"/>
          </a:xfrm>
          <a:prstGeom prst="rect">
            <a:avLst/>
          </a:prstGeom>
        </p:spPr>
      </p:pic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Eşitlik Modeli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4338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488</Words>
  <Application>Microsoft Office PowerPoint</Application>
  <PresentationFormat>Geniş ekran</PresentationFormat>
  <Paragraphs>42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DAVRANIŞ BİLİMLERİNDE İLERİ İSTATİSTİK  DOKTORA</vt:lpstr>
      <vt:lpstr>Yapısal Eşitlik Modeli</vt:lpstr>
      <vt:lpstr>Yapısal Eşitlik Modeli (Çokluk ve diğ., 2010)</vt:lpstr>
      <vt:lpstr>Yapısal Eşitlik Modeli (Çokluk ve diğ., 2010)</vt:lpstr>
      <vt:lpstr>Yapısal Eşitlik Modeli</vt:lpstr>
      <vt:lpstr>Yapısal Eşitlik Modeli (Çokluk ve diğ., 2010)</vt:lpstr>
      <vt:lpstr>Yapısal Eşitlik Modeli (Çokluk ve diğ., 2010)</vt:lpstr>
      <vt:lpstr>Yapısal Eşitlik Modeli (Çokluk ve diğ., 2010)</vt:lpstr>
      <vt:lpstr>Yapısal Eşitlik Modeli (Çokluk ve diğ., 2010)</vt:lpstr>
      <vt:lpstr>Yapısal Eşitlik Modeli (Çokluk ve diğ., 2010)</vt:lpstr>
      <vt:lpstr>Yapısal Eşitlik Modeli</vt:lpstr>
      <vt:lpstr>Yapısal Eşitlik Modeli</vt:lpstr>
      <vt:lpstr>LISREL Uygulamaları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41</cp:revision>
  <dcterms:created xsi:type="dcterms:W3CDTF">2017-05-18T14:31:00Z</dcterms:created>
  <dcterms:modified xsi:type="dcterms:W3CDTF">2018-01-31T20:10:14Z</dcterms:modified>
</cp:coreProperties>
</file>