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66" r:id="rId4"/>
    <p:sldId id="267" r:id="rId5"/>
    <p:sldId id="269" r:id="rId6"/>
    <p:sldId id="271" r:id="rId7"/>
    <p:sldId id="273" r:id="rId8"/>
    <p:sldId id="274" r:id="rId9"/>
    <p:sldId id="27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igdem Yavuz" initials="CY" lastIdx="0" clrIdx="0">
    <p:extLst>
      <p:ext uri="{19B8F6BF-5375-455C-9EA6-DF929625EA0E}">
        <p15:presenceInfo xmlns:p15="http://schemas.microsoft.com/office/powerpoint/2012/main" userId="4900d2ae122f3104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4022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0401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1081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65618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207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99537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83485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3424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7230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881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331052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D3EBB2-8428-48A9-BE7A-596C20EDBFBC}" type="datetimeFigureOut">
              <a:rPr lang="tr-TR" smtClean="0"/>
              <a:t>30.01.2018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19B39-ACE1-45A1-B74E-FA82ADEFEF0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3623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350498" y="1627330"/>
            <a:ext cx="10131188" cy="2387600"/>
          </a:xfrm>
        </p:spPr>
        <p:txBody>
          <a:bodyPr>
            <a:normAutofit/>
          </a:bodyPr>
          <a:lstStyle/>
          <a:p>
            <a:r>
              <a:rPr lang="tr-TR" dirty="0"/>
              <a:t>Dereceli </a:t>
            </a:r>
            <a:r>
              <a:rPr lang="tr-TR" dirty="0" smtClean="0"/>
              <a:t>Puanlama </a:t>
            </a:r>
            <a:r>
              <a:rPr lang="tr-TR" dirty="0"/>
              <a:t>A</a:t>
            </a:r>
            <a:r>
              <a:rPr lang="tr-TR" dirty="0" smtClean="0"/>
              <a:t>nahtarı </a:t>
            </a:r>
            <a:r>
              <a:rPr lang="tr-TR" dirty="0"/>
              <a:t>(</a:t>
            </a:r>
            <a:r>
              <a:rPr lang="tr-TR" dirty="0" err="1"/>
              <a:t>scoring</a:t>
            </a:r>
            <a:r>
              <a:rPr lang="tr-TR" dirty="0"/>
              <a:t> </a:t>
            </a:r>
            <a:r>
              <a:rPr lang="tr-TR" dirty="0" err="1"/>
              <a:t>rubric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57781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anahtarı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US" dirty="0" err="1" smtClean="0"/>
              <a:t>Dereceli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anahtarları</a:t>
            </a:r>
            <a:r>
              <a:rPr lang="en-US" dirty="0" smtClean="0"/>
              <a:t>, </a:t>
            </a:r>
            <a:r>
              <a:rPr lang="en-US" dirty="0" err="1" smtClean="0"/>
              <a:t>öğrencilere</a:t>
            </a:r>
            <a:r>
              <a:rPr lang="en-US" dirty="0" smtClean="0"/>
              <a:t> </a:t>
            </a:r>
            <a:r>
              <a:rPr lang="en-US" dirty="0" err="1" smtClean="0"/>
              <a:t>yaptıkları</a:t>
            </a:r>
            <a:r>
              <a:rPr lang="en-US" dirty="0" smtClean="0"/>
              <a:t> </a:t>
            </a:r>
            <a:r>
              <a:rPr lang="en-US" dirty="0" err="1" smtClean="0"/>
              <a:t>çalışmaların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ölçütlere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değerlendirileceğini</a:t>
            </a:r>
            <a:r>
              <a:rPr lang="en-US" dirty="0" smtClean="0"/>
              <a:t>  ve </a:t>
            </a:r>
            <a:r>
              <a:rPr lang="en-US" dirty="0" err="1" smtClean="0"/>
              <a:t>performanslarının</a:t>
            </a:r>
            <a:r>
              <a:rPr lang="en-US" dirty="0" smtClean="0"/>
              <a:t> </a:t>
            </a:r>
            <a:r>
              <a:rPr lang="en-US" dirty="0" err="1" smtClean="0"/>
              <a:t>hangi</a:t>
            </a:r>
            <a:r>
              <a:rPr lang="en-US" dirty="0" smtClean="0"/>
              <a:t> </a:t>
            </a:r>
            <a:r>
              <a:rPr lang="en-US" dirty="0" err="1" smtClean="0"/>
              <a:t>düzeydeki</a:t>
            </a:r>
            <a:r>
              <a:rPr lang="en-US" dirty="0" smtClean="0"/>
              <a:t> </a:t>
            </a:r>
            <a:r>
              <a:rPr lang="en-US" dirty="0" err="1" smtClean="0"/>
              <a:t>puana</a:t>
            </a:r>
            <a:r>
              <a:rPr lang="en-US" dirty="0" smtClean="0"/>
              <a:t> </a:t>
            </a:r>
            <a:r>
              <a:rPr lang="en-US" dirty="0" err="1" smtClean="0"/>
              <a:t>denk</a:t>
            </a:r>
            <a:r>
              <a:rPr lang="en-US" dirty="0" smtClean="0"/>
              <a:t> </a:t>
            </a:r>
            <a:r>
              <a:rPr lang="en-US" dirty="0" err="1" smtClean="0"/>
              <a:t>geleceğinin</a:t>
            </a:r>
            <a:r>
              <a:rPr lang="en-US" dirty="0" smtClean="0"/>
              <a:t> </a:t>
            </a:r>
            <a:r>
              <a:rPr lang="en-US" dirty="0" err="1" smtClean="0"/>
              <a:t>gösteren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araçlarıdır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r>
              <a:rPr lang="tr-TR" dirty="0" err="1" smtClean="0"/>
              <a:t>Anderson</a:t>
            </a:r>
            <a:r>
              <a:rPr lang="tr-TR" dirty="0" smtClean="0"/>
              <a:t> (2003), </a:t>
            </a:r>
            <a:r>
              <a:rPr lang="tr-TR" dirty="0" err="1" smtClean="0"/>
              <a:t>DPA’ya</a:t>
            </a:r>
            <a:r>
              <a:rPr lang="tr-TR" dirty="0" smtClean="0"/>
              <a:t> neden gereksinim duyulduğunu açıklarken DPA kullanımı ile öğrencilerin başarılarına ilişkin nesnel bir değerlendirme imkanı sunulduğunun altını çizer.</a:t>
            </a:r>
          </a:p>
          <a:p>
            <a:pPr marL="0" indent="0" algn="just">
              <a:buNone/>
            </a:pPr>
            <a:endParaRPr lang="tr-TR" dirty="0"/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974727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Dereceli puanlama </a:t>
            </a:r>
            <a:r>
              <a:rPr lang="tr-TR" dirty="0" smtClean="0"/>
              <a:t>anahtarı</a:t>
            </a:r>
            <a:r>
              <a:rPr lang="en-US" dirty="0" err="1" smtClean="0"/>
              <a:t>nın</a:t>
            </a:r>
            <a:r>
              <a:rPr lang="en-US" dirty="0" smtClean="0"/>
              <a:t> </a:t>
            </a:r>
            <a:r>
              <a:rPr lang="en-US" dirty="0" err="1" smtClean="0"/>
              <a:t>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11977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tr-TR" dirty="0" smtClean="0"/>
              <a:t>belli</a:t>
            </a:r>
            <a:r>
              <a:rPr lang="en-US" dirty="0" smtClean="0"/>
              <a:t> bir </a:t>
            </a:r>
            <a:r>
              <a:rPr lang="en-US" dirty="0" err="1" smtClean="0"/>
              <a:t>göreve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da </a:t>
            </a:r>
            <a:r>
              <a:rPr lang="en-US" dirty="0" err="1" smtClean="0"/>
              <a:t>çalışmaya</a:t>
            </a:r>
            <a:r>
              <a:rPr lang="en-US" dirty="0" smtClean="0"/>
              <a:t> </a:t>
            </a:r>
            <a:r>
              <a:rPr lang="en-US" dirty="0" err="1" smtClean="0"/>
              <a:t>bağlı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gösterdiği</a:t>
            </a:r>
            <a:r>
              <a:rPr lang="en-US" dirty="0" smtClean="0"/>
              <a:t> </a:t>
            </a:r>
            <a:r>
              <a:rPr lang="en-US" dirty="0" err="1" smtClean="0"/>
              <a:t>başarı</a:t>
            </a:r>
            <a:r>
              <a:rPr lang="en-US" dirty="0" smtClean="0"/>
              <a:t> </a:t>
            </a:r>
            <a:r>
              <a:rPr lang="en-US" dirty="0" err="1" smtClean="0"/>
              <a:t>hakkındaki</a:t>
            </a:r>
            <a:r>
              <a:rPr lang="en-US" dirty="0" smtClean="0"/>
              <a:t> </a:t>
            </a:r>
            <a:r>
              <a:rPr lang="en-US" dirty="0" err="1" smtClean="0"/>
              <a:t>durumunu</a:t>
            </a:r>
            <a:r>
              <a:rPr lang="en-US" dirty="0" smtClean="0"/>
              <a:t> </a:t>
            </a:r>
            <a:r>
              <a:rPr lang="en-US" dirty="0" err="1" smtClean="0"/>
              <a:t>belirlemede</a:t>
            </a:r>
            <a:r>
              <a:rPr lang="en-US" dirty="0" smtClean="0"/>
              <a:t> </a:t>
            </a:r>
            <a:r>
              <a:rPr lang="en-US" dirty="0" err="1" smtClean="0"/>
              <a:t>kullanılacak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bir </a:t>
            </a:r>
            <a:r>
              <a:rPr lang="en-US" dirty="0" err="1" smtClean="0"/>
              <a:t>ya</a:t>
            </a:r>
            <a:r>
              <a:rPr lang="en-US" dirty="0" smtClean="0"/>
              <a:t> da daha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sayıdaki</a:t>
            </a:r>
            <a:r>
              <a:rPr lang="en-US" dirty="0" smtClean="0"/>
              <a:t> </a:t>
            </a:r>
            <a:r>
              <a:rPr lang="en-US" dirty="0" err="1" smtClean="0"/>
              <a:t>ölçütler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Her bir </a:t>
            </a:r>
            <a:r>
              <a:rPr lang="en-US" dirty="0" err="1" smtClean="0"/>
              <a:t>ölçütün</a:t>
            </a:r>
            <a:r>
              <a:rPr lang="en-US" dirty="0" smtClean="0"/>
              <a:t> ne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açıklayan</a:t>
            </a:r>
            <a:r>
              <a:rPr lang="en-US" dirty="0" smtClean="0"/>
              <a:t> </a:t>
            </a:r>
            <a:r>
              <a:rPr lang="en-US" dirty="0" err="1" smtClean="0"/>
              <a:t>betimsel</a:t>
            </a:r>
            <a:r>
              <a:rPr lang="en-US" dirty="0" smtClean="0"/>
              <a:t> </a:t>
            </a:r>
            <a:r>
              <a:rPr lang="en-US" dirty="0" err="1" smtClean="0"/>
              <a:t>anlatımlar</a:t>
            </a:r>
            <a:r>
              <a:rPr lang="en-US" dirty="0" smtClean="0"/>
              <a:t>; </a:t>
            </a:r>
            <a:r>
              <a:rPr lang="en-US" dirty="0" err="1" smtClean="0"/>
              <a:t>tanımlamalar</a:t>
            </a:r>
            <a:r>
              <a:rPr lang="en-US" dirty="0" smtClean="0"/>
              <a:t>, </a:t>
            </a:r>
            <a:r>
              <a:rPr lang="en-US" dirty="0" err="1" smtClean="0"/>
              <a:t>örnekler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 algn="just">
              <a:buNone/>
            </a:pPr>
            <a:endParaRPr lang="en-US" dirty="0" smtClean="0"/>
          </a:p>
          <a:p>
            <a:pPr marL="0" indent="0" algn="just">
              <a:buNone/>
            </a:pPr>
            <a:r>
              <a:rPr lang="en-US" dirty="0" smtClean="0"/>
              <a:t>Her bir </a:t>
            </a:r>
            <a:r>
              <a:rPr lang="en-US" dirty="0" err="1" smtClean="0"/>
              <a:t>ölçüt</a:t>
            </a:r>
            <a:r>
              <a:rPr lang="en-US" dirty="0" smtClean="0"/>
              <a:t> </a:t>
            </a:r>
            <a:r>
              <a:rPr lang="en-US" dirty="0" err="1" smtClean="0"/>
              <a:t>düzeyinde</a:t>
            </a:r>
            <a:r>
              <a:rPr lang="en-US" dirty="0" smtClean="0"/>
              <a:t> </a:t>
            </a:r>
            <a:r>
              <a:rPr lang="en-US" dirty="0" err="1" smtClean="0"/>
              <a:t>öğrencinin</a:t>
            </a:r>
            <a:r>
              <a:rPr lang="en-US" dirty="0" smtClean="0"/>
              <a:t> </a:t>
            </a:r>
            <a:r>
              <a:rPr lang="en-US" dirty="0" err="1" smtClean="0"/>
              <a:t>başarısını</a:t>
            </a:r>
            <a:r>
              <a:rPr lang="en-US" dirty="0" smtClean="0"/>
              <a:t> </a:t>
            </a:r>
            <a:r>
              <a:rPr lang="en-US" dirty="0" err="1" smtClean="0"/>
              <a:t>gösterecek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</a:t>
            </a:r>
            <a:r>
              <a:rPr lang="en-US" dirty="0" err="1" smtClean="0"/>
              <a:t>dereceler</a:t>
            </a:r>
            <a:r>
              <a:rPr lang="en-US" dirty="0" smtClean="0"/>
              <a:t>.</a:t>
            </a:r>
          </a:p>
          <a:p>
            <a:pPr marL="0" indent="0" algn="just">
              <a:buNone/>
            </a:pPr>
            <a:r>
              <a:rPr lang="en-US" dirty="0" err="1" smtClean="0"/>
              <a:t>Olanaklı</a:t>
            </a:r>
            <a:r>
              <a:rPr lang="en-US" dirty="0" smtClean="0"/>
              <a:t> </a:t>
            </a:r>
            <a:r>
              <a:rPr lang="en-US" dirty="0" err="1" smtClean="0"/>
              <a:t>ise</a:t>
            </a:r>
            <a:r>
              <a:rPr lang="en-US" dirty="0" smtClean="0"/>
              <a:t> her bir </a:t>
            </a:r>
            <a:r>
              <a:rPr lang="en-US" dirty="0" err="1" smtClean="0"/>
              <a:t>düzeyin</a:t>
            </a:r>
            <a:r>
              <a:rPr lang="en-US" dirty="0" smtClean="0"/>
              <a:t> ne </a:t>
            </a:r>
            <a:r>
              <a:rPr lang="en-US" dirty="0" err="1" smtClean="0"/>
              <a:t>anlama</a:t>
            </a:r>
            <a:r>
              <a:rPr lang="en-US" dirty="0" smtClean="0"/>
              <a:t> </a:t>
            </a:r>
            <a:r>
              <a:rPr lang="en-US" dirty="0" err="1" smtClean="0"/>
              <a:t>geldiğini</a:t>
            </a:r>
            <a:r>
              <a:rPr lang="en-US" dirty="0" smtClean="0"/>
              <a:t> </a:t>
            </a:r>
            <a:r>
              <a:rPr lang="en-US" dirty="0" err="1" smtClean="0"/>
              <a:t>tanıtan</a:t>
            </a:r>
            <a:r>
              <a:rPr lang="en-US" dirty="0" smtClean="0"/>
              <a:t> </a:t>
            </a:r>
            <a:r>
              <a:rPr lang="en-US" dirty="0" err="1" smtClean="0"/>
              <a:t>betimsel</a:t>
            </a:r>
            <a:r>
              <a:rPr lang="en-US" dirty="0" smtClean="0"/>
              <a:t> </a:t>
            </a:r>
            <a:r>
              <a:rPr lang="en-US" dirty="0" err="1" smtClean="0"/>
              <a:t>açıklamalar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97067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Dereceli Puanlama Anahtarı Kullanmanın Yararları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err="1" smtClean="0"/>
              <a:t>Goodrich</a:t>
            </a:r>
            <a:r>
              <a:rPr lang="tr-TR" dirty="0" smtClean="0"/>
              <a:t> (2005) eğitim sürecinde DPA kullanımının yararlarını aşağıdaki gibi özetlemiştir:</a:t>
            </a:r>
          </a:p>
          <a:p>
            <a:pPr marL="0" indent="0" algn="just">
              <a:buNone/>
            </a:pPr>
            <a:r>
              <a:rPr lang="tr-TR" dirty="0" smtClean="0"/>
              <a:t>*Değerlendiriciler açısından ölçütlerin açık olmasını sağlar.</a:t>
            </a:r>
          </a:p>
          <a:p>
            <a:pPr marL="0" indent="0" algn="just">
              <a:buNone/>
            </a:pPr>
            <a:r>
              <a:rPr lang="tr-TR" dirty="0" smtClean="0"/>
              <a:t>*Öğrencilerden beklenenleri net bir şekilde ortaya koyar.</a:t>
            </a:r>
          </a:p>
          <a:p>
            <a:pPr marL="0" indent="0" algn="just">
              <a:buNone/>
            </a:pPr>
            <a:r>
              <a:rPr lang="tr-TR" dirty="0" smtClean="0"/>
              <a:t>*Durum belirleme sürecinde nesnellik sağlar.</a:t>
            </a:r>
          </a:p>
          <a:p>
            <a:pPr marL="0" indent="0" algn="just">
              <a:buNone/>
            </a:pPr>
            <a:r>
              <a:rPr lang="tr-TR" dirty="0" smtClean="0"/>
              <a:t>*Eğitim paydaşlarına geribildirim verilmesini sağlar.</a:t>
            </a:r>
          </a:p>
          <a:p>
            <a:pPr marL="0" indent="0" algn="just">
              <a:buNone/>
            </a:pPr>
            <a:r>
              <a:rPr lang="tr-TR" dirty="0" smtClean="0"/>
              <a:t>*Öğretim sürecinin gelişimine katkı sağlar.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824338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Dereceli</a:t>
            </a:r>
            <a:r>
              <a:rPr lang="en-US" dirty="0" smtClean="0"/>
              <a:t> </a:t>
            </a:r>
            <a:r>
              <a:rPr lang="en-US" dirty="0" err="1" smtClean="0"/>
              <a:t>Puanlama</a:t>
            </a:r>
            <a:r>
              <a:rPr lang="en-US" dirty="0" smtClean="0"/>
              <a:t> </a:t>
            </a:r>
            <a:r>
              <a:rPr lang="en-US" dirty="0" err="1" smtClean="0"/>
              <a:t>Anahtarları</a:t>
            </a:r>
            <a:r>
              <a:rPr lang="en-US" dirty="0" smtClean="0"/>
              <a:t> </a:t>
            </a:r>
            <a:r>
              <a:rPr lang="en-US" dirty="0" err="1" smtClean="0"/>
              <a:t>Hazırlanırken</a:t>
            </a:r>
            <a:r>
              <a:rPr lang="en-US" dirty="0" smtClean="0"/>
              <a:t> </a:t>
            </a:r>
            <a:r>
              <a:rPr lang="en-US" dirty="0" err="1" smtClean="0"/>
              <a:t>Dikkat</a:t>
            </a:r>
            <a:r>
              <a:rPr lang="en-US" dirty="0" smtClean="0"/>
              <a:t> </a:t>
            </a:r>
            <a:r>
              <a:rPr lang="en-US" dirty="0" err="1" smtClean="0"/>
              <a:t>Edilmesi</a:t>
            </a:r>
            <a:r>
              <a:rPr lang="en-US" dirty="0" smtClean="0"/>
              <a:t> </a:t>
            </a:r>
            <a:r>
              <a:rPr lang="en-US" dirty="0" err="1" smtClean="0"/>
              <a:t>Gereken</a:t>
            </a:r>
            <a:r>
              <a:rPr lang="en-US" dirty="0" smtClean="0"/>
              <a:t> </a:t>
            </a:r>
            <a:r>
              <a:rPr lang="en-US" dirty="0" err="1" smtClean="0"/>
              <a:t>Noktalar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Ölçülmek istenen davranışlarla DPA arasında uyum olması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Çok sayıda göreceli anlatımların kullanılması</a:t>
            </a:r>
          </a:p>
          <a:p>
            <a:pPr marL="0" indent="0" algn="just">
              <a:buNone/>
            </a:pPr>
            <a:endParaRPr lang="tr-TR" dirty="0" smtClean="0"/>
          </a:p>
          <a:p>
            <a:pPr marL="0" indent="0" algn="just">
              <a:buNone/>
            </a:pPr>
            <a:r>
              <a:rPr lang="tr-TR" dirty="0" smtClean="0"/>
              <a:t>Puanlama anahtarında bulunan ölçütlerin </a:t>
            </a:r>
            <a:r>
              <a:rPr lang="tr-TR" dirty="0" err="1" smtClean="0"/>
              <a:t>binişik</a:t>
            </a:r>
            <a:r>
              <a:rPr lang="tr-TR" dirty="0" smtClean="0"/>
              <a:t> olmasından kaçılması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759483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 smtClean="0"/>
              <a:t>DPA’nın</a:t>
            </a:r>
            <a:r>
              <a:rPr lang="en-US" dirty="0" smtClean="0"/>
              <a:t> </a:t>
            </a:r>
            <a:r>
              <a:rPr lang="tr-TR" dirty="0" smtClean="0"/>
              <a:t>geçerliği ve </a:t>
            </a:r>
            <a:r>
              <a:rPr lang="en-US" dirty="0" err="1" smtClean="0"/>
              <a:t>güvenirliği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sağlanmalı</a:t>
            </a:r>
            <a:r>
              <a:rPr lang="en-US" dirty="0" smtClean="0"/>
              <a:t>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 smtClean="0"/>
              <a:t>Ölçütler açık ve anlaşılır olmalıdır.</a:t>
            </a:r>
          </a:p>
          <a:p>
            <a:pPr marL="0" indent="0" algn="just">
              <a:buNone/>
            </a:pPr>
            <a:r>
              <a:rPr lang="tr-TR" dirty="0" smtClean="0"/>
              <a:t>Her bir ölçütün içeriği kendi amacıyla sınırlı olmalı, başka ölçütlerle </a:t>
            </a:r>
            <a:r>
              <a:rPr lang="tr-TR" dirty="0" err="1" smtClean="0"/>
              <a:t>binişik</a:t>
            </a:r>
            <a:r>
              <a:rPr lang="tr-TR" dirty="0" smtClean="0"/>
              <a:t> olmamalıdır.</a:t>
            </a:r>
          </a:p>
          <a:p>
            <a:pPr marL="0" indent="0" algn="just">
              <a:buNone/>
            </a:pPr>
            <a:r>
              <a:rPr lang="tr-TR" dirty="0" smtClean="0"/>
              <a:t>Ölçütlere ilişkin </a:t>
            </a:r>
            <a:r>
              <a:rPr lang="tr-TR" dirty="0" err="1" smtClean="0"/>
              <a:t>betimsel</a:t>
            </a:r>
            <a:r>
              <a:rPr lang="tr-TR" dirty="0" smtClean="0"/>
              <a:t> tanımlamalar, ilgili ölçütü tam olarak yansıtabilmelidir.</a:t>
            </a:r>
          </a:p>
          <a:p>
            <a:pPr marL="0" indent="0" algn="just">
              <a:buNone/>
            </a:pPr>
            <a:r>
              <a:rPr lang="tr-TR" dirty="0" smtClean="0"/>
              <a:t>Derece tanımlamalarına ilişkin </a:t>
            </a:r>
            <a:r>
              <a:rPr lang="tr-TR" dirty="0" err="1" smtClean="0"/>
              <a:t>betimsel</a:t>
            </a:r>
            <a:r>
              <a:rPr lang="tr-TR" dirty="0" smtClean="0"/>
              <a:t> açıklamalar, dereceleri doğru yansıtır biçimde yazılmış olmalıdır.</a:t>
            </a:r>
          </a:p>
          <a:p>
            <a:pPr marL="0" indent="0" algn="just">
              <a:buNone/>
            </a:pPr>
            <a:r>
              <a:rPr lang="tr-TR" dirty="0" smtClean="0"/>
              <a:t>Dereceler, öğrenciler arasındaki başarı farklarını yansıtacak sayıda olmalıdır.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833455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dirty="0" err="1" smtClean="0"/>
              <a:t>DPA’nın</a:t>
            </a:r>
            <a:r>
              <a:rPr lang="tr-TR" dirty="0" smtClean="0"/>
              <a:t> geliştirilmesiyle ilgili farklı bilim insanlarınca süreçler önerilmiştir. </a:t>
            </a:r>
            <a:r>
              <a:rPr lang="tr-TR" dirty="0" err="1" smtClean="0"/>
              <a:t>Haladyna</a:t>
            </a:r>
            <a:r>
              <a:rPr lang="tr-TR" dirty="0" smtClean="0"/>
              <a:t> (1997) tarafından önerilen adımlar;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kullanım amacının belirlenmesi</a:t>
            </a:r>
          </a:p>
          <a:p>
            <a:pPr marL="0" indent="0" algn="just">
              <a:buNone/>
            </a:pPr>
            <a:r>
              <a:rPr lang="tr-TR" dirty="0" smtClean="0"/>
              <a:t>*Ölçütlerin açıkça belirtilmesi</a:t>
            </a:r>
          </a:p>
          <a:p>
            <a:pPr marL="0" indent="0" algn="just">
              <a:buNone/>
            </a:pPr>
            <a:r>
              <a:rPr lang="tr-TR" dirty="0" smtClean="0"/>
              <a:t>*Bütünsel ya da analitik </a:t>
            </a:r>
            <a:r>
              <a:rPr lang="tr-TR" dirty="0" err="1" smtClean="0"/>
              <a:t>Dpa’ya</a:t>
            </a:r>
            <a:r>
              <a:rPr lang="tr-TR" dirty="0" smtClean="0"/>
              <a:t> karar verilmesi</a:t>
            </a:r>
          </a:p>
          <a:p>
            <a:pPr marL="0" indent="0" algn="just">
              <a:buNone/>
            </a:pPr>
            <a:r>
              <a:rPr lang="tr-TR" dirty="0" smtClean="0"/>
              <a:t>*</a:t>
            </a:r>
            <a:r>
              <a:rPr lang="tr-TR" dirty="0" err="1" smtClean="0"/>
              <a:t>Dpa’nın</a:t>
            </a:r>
            <a:r>
              <a:rPr lang="tr-TR" dirty="0" smtClean="0"/>
              <a:t> genel görev için mi özel görev için mi kullanılacağına karar verilmesi</a:t>
            </a:r>
          </a:p>
        </p:txBody>
      </p:sp>
    </p:spTree>
    <p:extLst>
      <p:ext uri="{BB962C8B-B14F-4D97-AF65-F5344CB8AC3E}">
        <p14:creationId xmlns:p14="http://schemas.microsoft.com/office/powerpoint/2010/main" val="7283501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tr-TR" dirty="0"/>
              <a:t>*</a:t>
            </a:r>
            <a:r>
              <a:rPr lang="tr-TR" dirty="0" err="1"/>
              <a:t>Dpa’nın</a:t>
            </a:r>
            <a:r>
              <a:rPr lang="tr-TR" dirty="0"/>
              <a:t> taslağının oluşturulması</a:t>
            </a:r>
          </a:p>
          <a:p>
            <a:pPr marL="0" indent="0" algn="just">
              <a:buNone/>
            </a:pPr>
            <a:r>
              <a:rPr lang="tr-TR" dirty="0"/>
              <a:t>*Düzeltmelerin yapılması</a:t>
            </a:r>
          </a:p>
          <a:p>
            <a:pPr marL="0" indent="0" algn="just">
              <a:buNone/>
            </a:pPr>
            <a:r>
              <a:rPr lang="tr-TR" dirty="0"/>
              <a:t>*Deneme uygulamasının yapılması</a:t>
            </a:r>
          </a:p>
          <a:p>
            <a:pPr marL="0" indent="0" algn="just">
              <a:buNone/>
            </a:pPr>
            <a:r>
              <a:rPr lang="tr-TR" dirty="0"/>
              <a:t>*Sonuçların değerlendirilmesi</a:t>
            </a:r>
          </a:p>
          <a:p>
            <a:pPr marL="0" indent="0" algn="just">
              <a:buNone/>
            </a:pPr>
            <a:r>
              <a:rPr lang="tr-TR" dirty="0"/>
              <a:t>*Geçerlik ve güvenirlik çalışmalarının yapılması</a:t>
            </a:r>
          </a:p>
          <a:p>
            <a:pPr marL="0" indent="0" algn="just">
              <a:buNone/>
            </a:pPr>
            <a:r>
              <a:rPr lang="tr-TR" dirty="0"/>
              <a:t>*Gelecek kullanımlar için düzeltmelerin yapılması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7800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Kaynakça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tr-TR" sz="2200" dirty="0" err="1" smtClean="0"/>
              <a:t>Anderson</a:t>
            </a:r>
            <a:r>
              <a:rPr lang="tr-TR" sz="2200" dirty="0" smtClean="0"/>
              <a:t>, L. W. </a:t>
            </a:r>
            <a:r>
              <a:rPr lang="tr-TR" sz="2200" dirty="0"/>
              <a:t>(2003</a:t>
            </a:r>
            <a:r>
              <a:rPr lang="tr-TR" sz="2200" dirty="0" smtClean="0"/>
              <a:t>).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Classroom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assessment</a:t>
            </a:r>
            <a:r>
              <a:rPr lang="tr-TR" sz="2200" i="1" dirty="0" smtClean="0"/>
              <a:t>: </a:t>
            </a:r>
            <a:r>
              <a:rPr lang="tr-TR" sz="2200" i="1" dirty="0" err="1" smtClean="0"/>
              <a:t>Enhancing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the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quality</a:t>
            </a:r>
            <a:r>
              <a:rPr lang="tr-TR" sz="2200" i="1" dirty="0" smtClean="0"/>
              <a:t> of </a:t>
            </a:r>
            <a:r>
              <a:rPr lang="tr-TR" sz="2200" i="1" dirty="0" err="1" smtClean="0"/>
              <a:t>teacher</a:t>
            </a:r>
            <a:r>
              <a:rPr lang="tr-TR" sz="2200" i="1" dirty="0" smtClean="0"/>
              <a:t> </a:t>
            </a:r>
            <a:r>
              <a:rPr lang="tr-TR" sz="2200" i="1" dirty="0" err="1" smtClean="0"/>
              <a:t>decision</a:t>
            </a:r>
            <a:r>
              <a:rPr lang="tr-TR" sz="2200" i="1" dirty="0" smtClean="0"/>
              <a:t>		 </a:t>
            </a:r>
            <a:r>
              <a:rPr lang="tr-TR" sz="2200" i="1" dirty="0" err="1" smtClean="0"/>
              <a:t>making</a:t>
            </a:r>
            <a:r>
              <a:rPr lang="tr-TR" sz="2200" dirty="0" smtClean="0"/>
              <a:t>. </a:t>
            </a:r>
            <a:r>
              <a:rPr lang="tr-TR" sz="2200" dirty="0" err="1" smtClean="0"/>
              <a:t>London</a:t>
            </a:r>
            <a:r>
              <a:rPr lang="tr-TR" sz="2200" dirty="0" smtClean="0"/>
              <a:t>: Lawrence </a:t>
            </a:r>
            <a:r>
              <a:rPr lang="tr-TR" sz="2200" dirty="0" err="1" smtClean="0"/>
              <a:t>Erlbaum</a:t>
            </a:r>
            <a:r>
              <a:rPr lang="tr-TR" sz="2200" dirty="0" smtClean="0"/>
              <a:t>.</a:t>
            </a:r>
          </a:p>
          <a:p>
            <a:pPr marL="0" indent="0" algn="just">
              <a:buNone/>
            </a:pPr>
            <a:endParaRPr lang="tr-TR" sz="2200" dirty="0" smtClean="0"/>
          </a:p>
          <a:p>
            <a:pPr marL="0" indent="0" algn="just">
              <a:buNone/>
            </a:pPr>
            <a:r>
              <a:rPr lang="tr-TR" sz="2200" dirty="0" err="1" smtClean="0"/>
              <a:t>Goodrich</a:t>
            </a:r>
            <a:r>
              <a:rPr lang="tr-TR" sz="2200" dirty="0" smtClean="0"/>
              <a:t>, H. (2005). </a:t>
            </a:r>
            <a:r>
              <a:rPr lang="tr-TR" sz="2200" dirty="0" err="1" smtClean="0"/>
              <a:t>Teaching</a:t>
            </a:r>
            <a:r>
              <a:rPr lang="tr-TR" sz="2200" dirty="0" smtClean="0"/>
              <a:t> </a:t>
            </a:r>
            <a:r>
              <a:rPr lang="tr-TR" sz="2200" dirty="0" err="1" smtClean="0"/>
              <a:t>with</a:t>
            </a:r>
            <a:r>
              <a:rPr lang="tr-TR" sz="2200" dirty="0" smtClean="0"/>
              <a:t> </a:t>
            </a:r>
            <a:r>
              <a:rPr lang="tr-TR" sz="2200" dirty="0" err="1" smtClean="0"/>
              <a:t>rubrics</a:t>
            </a:r>
            <a:r>
              <a:rPr lang="tr-TR" sz="2200" dirty="0" smtClean="0"/>
              <a:t>: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good</a:t>
            </a:r>
            <a:r>
              <a:rPr lang="tr-TR" sz="2200" dirty="0" smtClean="0"/>
              <a:t>,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bad</a:t>
            </a:r>
            <a:r>
              <a:rPr lang="tr-TR" sz="2200" dirty="0" smtClean="0"/>
              <a:t> </a:t>
            </a:r>
            <a:r>
              <a:rPr lang="tr-TR" sz="2200" dirty="0" err="1" smtClean="0"/>
              <a:t>and</a:t>
            </a:r>
            <a:r>
              <a:rPr lang="tr-TR" sz="2200" dirty="0" smtClean="0"/>
              <a:t> </a:t>
            </a:r>
            <a:r>
              <a:rPr lang="tr-TR" sz="2200" dirty="0" err="1" smtClean="0"/>
              <a:t>the</a:t>
            </a:r>
            <a:r>
              <a:rPr lang="tr-TR" sz="2200" dirty="0" smtClean="0"/>
              <a:t> </a:t>
            </a:r>
            <a:r>
              <a:rPr lang="tr-TR" sz="2200" dirty="0" err="1" smtClean="0"/>
              <a:t>ugly</a:t>
            </a:r>
            <a:r>
              <a:rPr lang="tr-TR" sz="2200" dirty="0" smtClean="0"/>
              <a:t>. </a:t>
            </a:r>
            <a:r>
              <a:rPr lang="tr-TR" sz="2200" i="1" dirty="0" err="1" smtClean="0"/>
              <a:t>College</a:t>
            </a:r>
            <a:r>
              <a:rPr lang="tr-TR" sz="2200" i="1" dirty="0" smtClean="0"/>
              <a:t>		 </a:t>
            </a:r>
            <a:r>
              <a:rPr lang="tr-TR" sz="2200" i="1" dirty="0" err="1" smtClean="0"/>
              <a:t>Teaching</a:t>
            </a:r>
            <a:r>
              <a:rPr lang="tr-TR" sz="2200" i="1" dirty="0" smtClean="0"/>
              <a:t>, 53 </a:t>
            </a:r>
            <a:r>
              <a:rPr lang="tr-TR" sz="2200" dirty="0" smtClean="0"/>
              <a:t>(1), 27-31.</a:t>
            </a:r>
          </a:p>
          <a:p>
            <a:pPr marL="0" indent="0" algn="just">
              <a:buNone/>
            </a:pPr>
            <a:endParaRPr lang="tr-TR" sz="2200" dirty="0"/>
          </a:p>
          <a:p>
            <a:pPr marL="0" indent="0" algn="just">
              <a:buNone/>
            </a:pPr>
            <a:r>
              <a:rPr lang="tr-TR" sz="2000" dirty="0" err="1"/>
              <a:t>Haladyna</a:t>
            </a:r>
            <a:r>
              <a:rPr lang="tr-TR" sz="2000" dirty="0"/>
              <a:t>, T. M. (1997). </a:t>
            </a:r>
            <a:r>
              <a:rPr lang="tr-TR" sz="2000" i="1" dirty="0" err="1"/>
              <a:t>Writing</a:t>
            </a:r>
            <a:r>
              <a:rPr lang="tr-TR" sz="2000" i="1" dirty="0"/>
              <a:t> test </a:t>
            </a:r>
            <a:r>
              <a:rPr lang="tr-TR" sz="2000" i="1" dirty="0" err="1"/>
              <a:t>items</a:t>
            </a:r>
            <a:r>
              <a:rPr lang="tr-TR" sz="2000" i="1" dirty="0"/>
              <a:t> </a:t>
            </a:r>
            <a:r>
              <a:rPr lang="tr-TR" sz="2000" i="1" dirty="0" err="1"/>
              <a:t>to</a:t>
            </a:r>
            <a:r>
              <a:rPr lang="tr-TR" sz="2000" i="1" dirty="0"/>
              <a:t> </a:t>
            </a:r>
            <a:r>
              <a:rPr lang="tr-TR" sz="2000" i="1" dirty="0" err="1"/>
              <a:t>evaluate</a:t>
            </a:r>
            <a:r>
              <a:rPr lang="tr-TR" sz="2000" i="1" dirty="0"/>
              <a:t> </a:t>
            </a:r>
            <a:r>
              <a:rPr lang="tr-TR" sz="2000" i="1" dirty="0" err="1"/>
              <a:t>higher</a:t>
            </a:r>
            <a:r>
              <a:rPr lang="tr-TR" sz="2000" i="1" dirty="0"/>
              <a:t> </a:t>
            </a:r>
            <a:r>
              <a:rPr lang="tr-TR" sz="2000" i="1" dirty="0" err="1"/>
              <a:t>order</a:t>
            </a:r>
            <a:r>
              <a:rPr lang="tr-TR" sz="2000" i="1" dirty="0"/>
              <a:t> </a:t>
            </a:r>
            <a:r>
              <a:rPr lang="tr-TR" sz="2000" i="1" dirty="0" err="1"/>
              <a:t>thinking</a:t>
            </a:r>
            <a:r>
              <a:rPr lang="tr-TR" sz="2000" dirty="0"/>
              <a:t>. USA</a:t>
            </a:r>
            <a:r>
              <a:rPr lang="tr-TR" sz="2000" dirty="0" smtClean="0"/>
              <a:t>:	</a:t>
            </a:r>
            <a:r>
              <a:rPr lang="tr-TR" sz="2000" dirty="0"/>
              <a:t>		 </a:t>
            </a:r>
            <a:r>
              <a:rPr lang="tr-TR" sz="2000" dirty="0" err="1"/>
              <a:t>Viacom</a:t>
            </a:r>
            <a:r>
              <a:rPr lang="tr-TR" sz="2000" dirty="0"/>
              <a:t> </a:t>
            </a:r>
            <a:r>
              <a:rPr lang="tr-TR" sz="2000" dirty="0" err="1"/>
              <a:t>Company</a:t>
            </a:r>
            <a:endParaRPr lang="tr-TR" sz="2000" dirty="0"/>
          </a:p>
          <a:p>
            <a:pPr marL="0" indent="0" algn="just">
              <a:buNone/>
            </a:pPr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9553303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356</Words>
  <Application>Microsoft Office PowerPoint</Application>
  <PresentationFormat>Geniş ekran</PresentationFormat>
  <Paragraphs>49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Dereceli Puanlama Anahtarı (scoring rubric)</vt:lpstr>
      <vt:lpstr>Dereceli puanlama anahtarı</vt:lpstr>
      <vt:lpstr>Dereceli puanlama anahtarının özellikleri</vt:lpstr>
      <vt:lpstr>Dereceli Puanlama Anahtarı Kullanmanın Yararları</vt:lpstr>
      <vt:lpstr>Dereceli Puanlama Anahtarları Hazırlanırken Dikkat Edilmesi Gereken Noktalar</vt:lpstr>
      <vt:lpstr>DPA’nın geçerliği ve güvenirliği nasıl sağlanmalı?</vt:lpstr>
      <vt:lpstr>PowerPoint Sunusu</vt:lpstr>
      <vt:lpstr>PowerPoint Sunusu</vt:lpstr>
      <vt:lpstr>Kaynakça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Ölçme ve Değerlendirmeye Genel Bakış*</dc:title>
  <dc:creator>Cigdem Yavuz</dc:creator>
  <cp:lastModifiedBy>TUGCE</cp:lastModifiedBy>
  <cp:revision>9</cp:revision>
  <dcterms:created xsi:type="dcterms:W3CDTF">2017-05-16T13:19:38Z</dcterms:created>
  <dcterms:modified xsi:type="dcterms:W3CDTF">2018-01-30T10:52:08Z</dcterms:modified>
</cp:coreProperties>
</file>