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5"/>
  </p:notesMasterIdLst>
  <p:handoutMasterIdLst>
    <p:handoutMasterId r:id="rId66"/>
  </p:handoutMasterIdLst>
  <p:sldIdLst>
    <p:sldId id="265"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5" r:id="rId29"/>
    <p:sldId id="346" r:id="rId30"/>
    <p:sldId id="347" r:id="rId31"/>
    <p:sldId id="348" r:id="rId32"/>
    <p:sldId id="349" r:id="rId33"/>
    <p:sldId id="350" r:id="rId34"/>
    <p:sldId id="351" r:id="rId35"/>
    <p:sldId id="382" r:id="rId36"/>
    <p:sldId id="352" r:id="rId37"/>
    <p:sldId id="353" r:id="rId38"/>
    <p:sldId id="354" r:id="rId39"/>
    <p:sldId id="383" r:id="rId40"/>
    <p:sldId id="38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72" r:id="rId55"/>
    <p:sldId id="373" r:id="rId56"/>
    <p:sldId id="374" r:id="rId57"/>
    <p:sldId id="375" r:id="rId58"/>
    <p:sldId id="376" r:id="rId59"/>
    <p:sldId id="377" r:id="rId60"/>
    <p:sldId id="378" r:id="rId61"/>
    <p:sldId id="379" r:id="rId62"/>
    <p:sldId id="385" r:id="rId63"/>
    <p:sldId id="381" r:id="rId64"/>
  </p:sldIdLst>
  <p:sldSz cx="12188825"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371">
          <p15:clr>
            <a:srgbClr val="A4A3A4"/>
          </p15:clr>
        </p15:guide>
        <p15:guide id="4" orient="horz" pos="1152">
          <p15:clr>
            <a:srgbClr val="A4A3A4"/>
          </p15:clr>
        </p15:guide>
        <p15:guide id="5" orient="horz" pos="1018">
          <p15:clr>
            <a:srgbClr val="A4A3A4"/>
          </p15:clr>
        </p15:guide>
        <p15:guide id="6" orient="horz" pos="3886">
          <p15:clr>
            <a:srgbClr val="A4A3A4"/>
          </p15:clr>
        </p15:guide>
        <p15:guide id="7" orient="horz">
          <p15:clr>
            <a:srgbClr val="A4A3A4"/>
          </p15:clr>
        </p15:guide>
        <p15:guide id="8" orient="horz" pos="528">
          <p15:clr>
            <a:srgbClr val="A4A3A4"/>
          </p15:clr>
        </p15:guide>
        <p15:guide id="9" pos="3839">
          <p15:clr>
            <a:srgbClr val="A4A3A4"/>
          </p15:clr>
        </p15:guide>
        <p15:guide id="10" pos="1247">
          <p15:clr>
            <a:srgbClr val="A4A3A4"/>
          </p15:clr>
        </p15:guide>
        <p15:guide id="11" pos="7007">
          <p15:clr>
            <a:srgbClr val="A4A3A4"/>
          </p15:clr>
        </p15:guide>
        <p15:guide id="12" pos="4415">
          <p15:clr>
            <a:srgbClr val="A4A3A4"/>
          </p15:clr>
        </p15:guide>
        <p15:guide id="13" pos="6863">
          <p15:clr>
            <a:srgbClr val="A4A3A4"/>
          </p15:clr>
        </p15:guide>
        <p15:guide id="14" pos="7295">
          <p15:clr>
            <a:srgbClr val="A4A3A4"/>
          </p15:clr>
        </p15:guide>
        <p15:guide id="15" pos="1535">
          <p15:clr>
            <a:srgbClr val="A4A3A4"/>
          </p15:clr>
        </p15:guide>
        <p15:guide id="16" pos="6143">
          <p15:clr>
            <a:srgbClr val="A4A3A4"/>
          </p15:clr>
        </p15:guide>
        <p15:guide id="17" pos="35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74" d="100"/>
          <a:sy n="74" d="100"/>
        </p:scale>
        <p:origin x="582" y="72"/>
      </p:cViewPr>
      <p:guideLst>
        <p:guide orient="horz" pos="2160"/>
        <p:guide orient="horz" pos="4030"/>
        <p:guide orient="horz" pos="371"/>
        <p:guide orient="horz" pos="1152"/>
        <p:guide orient="horz" pos="1018"/>
        <p:guide orient="horz" pos="3886"/>
        <p:guide orient="horz"/>
        <p:guide orient="horz" pos="528"/>
        <p:guide pos="3839"/>
        <p:guide pos="1247"/>
        <p:guide pos="7007"/>
        <p:guide pos="4415"/>
        <p:guide pos="6863"/>
        <p:guide pos="7295"/>
        <p:guide pos="1535"/>
        <p:guide pos="6143"/>
        <p:guide pos="355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0" d="100"/>
          <a:sy n="80" d="100"/>
        </p:scale>
        <p:origin x="206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043F6-521D-4A30-8861-52C9CFDCA835}" type="doc">
      <dgm:prSet loTypeId="urn:microsoft.com/office/officeart/2005/8/layout/lProcess3" loCatId="process" qsTypeId="urn:microsoft.com/office/officeart/2005/8/quickstyle/3d1" qsCatId="3D" csTypeId="urn:microsoft.com/office/officeart/2005/8/colors/colorful5" csCatId="colorful" phldr="1"/>
      <dgm:spPr/>
      <dgm:t>
        <a:bodyPr/>
        <a:lstStyle/>
        <a:p>
          <a:endParaRPr lang="tr-TR"/>
        </a:p>
      </dgm:t>
    </dgm:pt>
    <dgm:pt modelId="{6357F353-B21F-4D90-B5E0-47DBF70C803C}">
      <dgm:prSet phldrT="[Metin]"/>
      <dgm:spPr/>
      <dgm:t>
        <a:bodyPr/>
        <a:lstStyle/>
        <a:p>
          <a:r>
            <a:rPr lang="tr-TR" dirty="0" smtClean="0"/>
            <a:t>NORMAL </a:t>
          </a:r>
          <a:r>
            <a:rPr lang="tr-TR" dirty="0" smtClean="0"/>
            <a:t>İMMÜN </a:t>
          </a:r>
          <a:r>
            <a:rPr lang="tr-TR" dirty="0" smtClean="0"/>
            <a:t>YANIT</a:t>
          </a:r>
          <a:endParaRPr lang="tr-TR" dirty="0"/>
        </a:p>
      </dgm:t>
    </dgm:pt>
    <dgm:pt modelId="{4587B143-6F90-4253-B652-2766F8466E58}" type="parTrans" cxnId="{718C500A-88C2-4837-913E-D2E156B48F68}">
      <dgm:prSet/>
      <dgm:spPr/>
      <dgm:t>
        <a:bodyPr/>
        <a:lstStyle/>
        <a:p>
          <a:endParaRPr lang="tr-TR"/>
        </a:p>
      </dgm:t>
    </dgm:pt>
    <dgm:pt modelId="{7AD37158-4127-4EAF-A43C-27B7B8CC035C}" type="sibTrans" cxnId="{718C500A-88C2-4837-913E-D2E156B48F68}">
      <dgm:prSet/>
      <dgm:spPr/>
      <dgm:t>
        <a:bodyPr/>
        <a:lstStyle/>
        <a:p>
          <a:endParaRPr lang="tr-TR"/>
        </a:p>
      </dgm:t>
    </dgm:pt>
    <dgm:pt modelId="{82FBAB2A-94EF-4AA6-953F-24163FE734EB}">
      <dgm:prSet phldrT="[Metin]"/>
      <dgm:spPr/>
      <dgm:t>
        <a:bodyPr/>
        <a:lstStyle/>
        <a:p>
          <a:r>
            <a:rPr lang="tr-TR" dirty="0" smtClean="0"/>
            <a:t>İMÜNOJENİK </a:t>
          </a:r>
          <a:r>
            <a:rPr lang="tr-TR" dirty="0" err="1" smtClean="0"/>
            <a:t>Ag</a:t>
          </a:r>
          <a:endParaRPr lang="tr-TR" dirty="0"/>
        </a:p>
      </dgm:t>
    </dgm:pt>
    <dgm:pt modelId="{3C2572DC-6641-40C9-8788-60623FCE00CA}" type="parTrans" cxnId="{350D7211-166A-49D4-976A-F9B94291166A}">
      <dgm:prSet/>
      <dgm:spPr/>
      <dgm:t>
        <a:bodyPr/>
        <a:lstStyle/>
        <a:p>
          <a:endParaRPr lang="tr-TR"/>
        </a:p>
      </dgm:t>
    </dgm:pt>
    <dgm:pt modelId="{9394D787-D4B3-4819-8077-6A4551B96BCC}" type="sibTrans" cxnId="{350D7211-166A-49D4-976A-F9B94291166A}">
      <dgm:prSet/>
      <dgm:spPr/>
      <dgm:t>
        <a:bodyPr/>
        <a:lstStyle/>
        <a:p>
          <a:endParaRPr lang="tr-TR"/>
        </a:p>
      </dgm:t>
    </dgm:pt>
    <dgm:pt modelId="{10F3B92A-AA5A-4128-8A4C-9D8CA563B1DD}">
      <dgm:prSet phldrT="[Metin]"/>
      <dgm:spPr/>
      <dgm:t>
        <a:bodyPr/>
        <a:lstStyle/>
        <a:p>
          <a:r>
            <a:rPr lang="tr-TR" dirty="0" smtClean="0"/>
            <a:t>SPESİFİK HÜCRELERİN FARKLILAŞMA VE ÇOĞALMASI</a:t>
          </a:r>
          <a:endParaRPr lang="tr-TR" dirty="0"/>
        </a:p>
      </dgm:t>
    </dgm:pt>
    <dgm:pt modelId="{07C42100-8311-4B93-9911-4B2DA81B254A}" type="parTrans" cxnId="{28423585-B350-4EFF-BE50-E873949DDBF7}">
      <dgm:prSet/>
      <dgm:spPr/>
      <dgm:t>
        <a:bodyPr/>
        <a:lstStyle/>
        <a:p>
          <a:endParaRPr lang="tr-TR"/>
        </a:p>
      </dgm:t>
    </dgm:pt>
    <dgm:pt modelId="{876F2F19-9E1A-4017-AD50-C4DFDBEF0E86}" type="sibTrans" cxnId="{28423585-B350-4EFF-BE50-E873949DDBF7}">
      <dgm:prSet/>
      <dgm:spPr/>
      <dgm:t>
        <a:bodyPr/>
        <a:lstStyle/>
        <a:p>
          <a:endParaRPr lang="tr-TR"/>
        </a:p>
      </dgm:t>
    </dgm:pt>
    <dgm:pt modelId="{D12F4B99-C4B0-483D-87C7-92BA1D3E55DE}">
      <dgm:prSet phldrT="[Metin]"/>
      <dgm:spPr/>
      <dgm:t>
        <a:bodyPr/>
        <a:lstStyle/>
        <a:p>
          <a:r>
            <a:rPr lang="tr-TR" dirty="0" smtClean="0"/>
            <a:t>TOLERANS</a:t>
          </a:r>
          <a:endParaRPr lang="tr-TR" dirty="0"/>
        </a:p>
      </dgm:t>
    </dgm:pt>
    <dgm:pt modelId="{F4049559-7B25-4A4A-AD4A-5390FECAE2E6}" type="parTrans" cxnId="{06232B70-022B-4D44-B8F4-845A143F974D}">
      <dgm:prSet/>
      <dgm:spPr/>
      <dgm:t>
        <a:bodyPr/>
        <a:lstStyle/>
        <a:p>
          <a:endParaRPr lang="tr-TR"/>
        </a:p>
      </dgm:t>
    </dgm:pt>
    <dgm:pt modelId="{2EBA4018-8227-49DB-AF84-8B7873EE8CB5}" type="sibTrans" cxnId="{06232B70-022B-4D44-B8F4-845A143F974D}">
      <dgm:prSet/>
      <dgm:spPr/>
      <dgm:t>
        <a:bodyPr/>
        <a:lstStyle/>
        <a:p>
          <a:endParaRPr lang="tr-TR"/>
        </a:p>
      </dgm:t>
    </dgm:pt>
    <dgm:pt modelId="{905A2EFF-37A8-4B9F-B6AA-DCB634854224}">
      <dgm:prSet phldrT="[Metin]"/>
      <dgm:spPr/>
      <dgm:t>
        <a:bodyPr/>
        <a:lstStyle/>
        <a:p>
          <a:r>
            <a:rPr lang="tr-TR" dirty="0" smtClean="0"/>
            <a:t>TOLEROJENİK </a:t>
          </a:r>
          <a:r>
            <a:rPr lang="tr-TR" dirty="0" err="1" smtClean="0"/>
            <a:t>Ag</a:t>
          </a:r>
          <a:endParaRPr lang="tr-TR" dirty="0"/>
        </a:p>
      </dgm:t>
    </dgm:pt>
    <dgm:pt modelId="{61BBE243-DE50-4089-A509-AD6D3958ED9B}" type="parTrans" cxnId="{B5E5D2ED-04D2-4AD0-B116-A24484845F60}">
      <dgm:prSet/>
      <dgm:spPr/>
      <dgm:t>
        <a:bodyPr/>
        <a:lstStyle/>
        <a:p>
          <a:endParaRPr lang="tr-TR"/>
        </a:p>
      </dgm:t>
    </dgm:pt>
    <dgm:pt modelId="{CC60E520-6E11-41CB-91DC-B1CABEE5A5D5}" type="sibTrans" cxnId="{B5E5D2ED-04D2-4AD0-B116-A24484845F60}">
      <dgm:prSet/>
      <dgm:spPr/>
      <dgm:t>
        <a:bodyPr/>
        <a:lstStyle/>
        <a:p>
          <a:endParaRPr lang="tr-TR"/>
        </a:p>
      </dgm:t>
    </dgm:pt>
    <dgm:pt modelId="{31800E8E-8FB1-41DE-B3EC-70E896871911}">
      <dgm:prSet phldrT="[Metin]"/>
      <dgm:spPr/>
      <dgm:t>
        <a:bodyPr/>
        <a:lstStyle/>
        <a:p>
          <a:r>
            <a:rPr lang="tr-TR" dirty="0" smtClean="0"/>
            <a:t>GÖZ ARDI ETME</a:t>
          </a:r>
          <a:endParaRPr lang="tr-TR" dirty="0"/>
        </a:p>
      </dgm:t>
    </dgm:pt>
    <dgm:pt modelId="{94E0E89D-E894-4D86-97C4-D1BDE998074B}" type="parTrans" cxnId="{9D011D7C-4B4A-463A-8AF0-FF671D6A42BE}">
      <dgm:prSet/>
      <dgm:spPr/>
      <dgm:t>
        <a:bodyPr/>
        <a:lstStyle/>
        <a:p>
          <a:endParaRPr lang="tr-TR"/>
        </a:p>
      </dgm:t>
    </dgm:pt>
    <dgm:pt modelId="{C02C8283-65F7-4C25-B82B-9A08049321C0}" type="sibTrans" cxnId="{9D011D7C-4B4A-463A-8AF0-FF671D6A42BE}">
      <dgm:prSet/>
      <dgm:spPr/>
      <dgm:t>
        <a:bodyPr/>
        <a:lstStyle/>
        <a:p>
          <a:endParaRPr lang="tr-TR"/>
        </a:p>
      </dgm:t>
    </dgm:pt>
    <dgm:pt modelId="{A5AA49D7-8422-443F-9A47-7D983A6F4C54}">
      <dgm:prSet phldrT="[Metin]"/>
      <dgm:spPr/>
      <dgm:t>
        <a:bodyPr/>
        <a:lstStyle/>
        <a:p>
          <a:r>
            <a:rPr lang="tr-TR" dirty="0" smtClean="0"/>
            <a:t>İMMÜNOJENİK OLMAYAN </a:t>
          </a:r>
          <a:r>
            <a:rPr lang="tr-TR" dirty="0" err="1" smtClean="0"/>
            <a:t>Ag</a:t>
          </a:r>
          <a:endParaRPr lang="tr-TR" dirty="0"/>
        </a:p>
      </dgm:t>
    </dgm:pt>
    <dgm:pt modelId="{25BCCC37-8D98-429E-BD26-3766EB0DB3C4}" type="parTrans" cxnId="{917C8497-8C92-4E19-BCBC-DFD1CFEB90E9}">
      <dgm:prSet/>
      <dgm:spPr/>
      <dgm:t>
        <a:bodyPr/>
        <a:lstStyle/>
        <a:p>
          <a:endParaRPr lang="tr-TR"/>
        </a:p>
      </dgm:t>
    </dgm:pt>
    <dgm:pt modelId="{AF6F6851-6BCB-47F7-8A42-4A7691912079}" type="sibTrans" cxnId="{917C8497-8C92-4E19-BCBC-DFD1CFEB90E9}">
      <dgm:prSet/>
      <dgm:spPr/>
      <dgm:t>
        <a:bodyPr/>
        <a:lstStyle/>
        <a:p>
          <a:endParaRPr lang="tr-TR"/>
        </a:p>
      </dgm:t>
    </dgm:pt>
    <dgm:pt modelId="{49A65CF7-A846-480F-812D-06FA823610E7}">
      <dgm:prSet phldrT="[Metin]"/>
      <dgm:spPr/>
      <dgm:t>
        <a:bodyPr/>
        <a:lstStyle/>
        <a:p>
          <a:r>
            <a:rPr lang="tr-TR" dirty="0" smtClean="0"/>
            <a:t>YANIT YOK</a:t>
          </a:r>
          <a:endParaRPr lang="tr-TR" dirty="0"/>
        </a:p>
      </dgm:t>
    </dgm:pt>
    <dgm:pt modelId="{7AA80ECD-C945-4D3D-B1C0-F6469DA4C7D5}" type="parTrans" cxnId="{1BBE111A-C41F-4041-BFF0-A2F6ED9D9F39}">
      <dgm:prSet/>
      <dgm:spPr/>
      <dgm:t>
        <a:bodyPr/>
        <a:lstStyle/>
        <a:p>
          <a:endParaRPr lang="tr-TR"/>
        </a:p>
      </dgm:t>
    </dgm:pt>
    <dgm:pt modelId="{04A6B224-F291-4108-9A57-D154150961B6}" type="sibTrans" cxnId="{1BBE111A-C41F-4041-BFF0-A2F6ED9D9F39}">
      <dgm:prSet/>
      <dgm:spPr/>
      <dgm:t>
        <a:bodyPr/>
        <a:lstStyle/>
        <a:p>
          <a:endParaRPr lang="tr-TR"/>
        </a:p>
      </dgm:t>
    </dgm:pt>
    <dgm:pt modelId="{ABBA9121-C05E-4AB9-8540-ED4A8FA075F5}">
      <dgm:prSet phldrT="[Metin]"/>
      <dgm:spPr/>
      <dgm:t>
        <a:bodyPr/>
        <a:lstStyle/>
        <a:p>
          <a:r>
            <a:rPr lang="tr-TR" dirty="0" smtClean="0"/>
            <a:t>YANIT YOK</a:t>
          </a:r>
          <a:endParaRPr lang="tr-TR" dirty="0"/>
        </a:p>
      </dgm:t>
    </dgm:pt>
    <dgm:pt modelId="{E73B9C6F-ACE9-4C52-9190-93A8C23AC771}" type="parTrans" cxnId="{EAF53412-FFD0-4FDD-83EC-D2097CCC359A}">
      <dgm:prSet/>
      <dgm:spPr/>
      <dgm:t>
        <a:bodyPr/>
        <a:lstStyle/>
        <a:p>
          <a:endParaRPr lang="tr-TR"/>
        </a:p>
      </dgm:t>
    </dgm:pt>
    <dgm:pt modelId="{9C697648-B821-4C3F-9B99-DB86EB296971}" type="sibTrans" cxnId="{EAF53412-FFD0-4FDD-83EC-D2097CCC359A}">
      <dgm:prSet/>
      <dgm:spPr/>
      <dgm:t>
        <a:bodyPr/>
        <a:lstStyle/>
        <a:p>
          <a:endParaRPr lang="tr-TR"/>
        </a:p>
      </dgm:t>
    </dgm:pt>
    <dgm:pt modelId="{85A5BF69-1F72-4F7F-9DBB-1DEE96F00DF5}" type="pres">
      <dgm:prSet presAssocID="{E73043F6-521D-4A30-8861-52C9CFDCA835}" presName="Name0" presStyleCnt="0">
        <dgm:presLayoutVars>
          <dgm:chPref val="3"/>
          <dgm:dir/>
          <dgm:animLvl val="lvl"/>
          <dgm:resizeHandles/>
        </dgm:presLayoutVars>
      </dgm:prSet>
      <dgm:spPr/>
      <dgm:t>
        <a:bodyPr/>
        <a:lstStyle/>
        <a:p>
          <a:endParaRPr lang="tr-TR"/>
        </a:p>
      </dgm:t>
    </dgm:pt>
    <dgm:pt modelId="{8995404F-8A1C-4953-B068-0479B433B03D}" type="pres">
      <dgm:prSet presAssocID="{6357F353-B21F-4D90-B5E0-47DBF70C803C}" presName="horFlow" presStyleCnt="0"/>
      <dgm:spPr/>
    </dgm:pt>
    <dgm:pt modelId="{3CC5DC97-D3AB-4FC3-922E-FA2FAF0826FF}" type="pres">
      <dgm:prSet presAssocID="{6357F353-B21F-4D90-B5E0-47DBF70C803C}" presName="bigChev" presStyleLbl="node1" presStyleIdx="0" presStyleCnt="3"/>
      <dgm:spPr/>
      <dgm:t>
        <a:bodyPr/>
        <a:lstStyle/>
        <a:p>
          <a:endParaRPr lang="tr-TR"/>
        </a:p>
      </dgm:t>
    </dgm:pt>
    <dgm:pt modelId="{A9B7BFF2-D284-4D8D-9613-CD9A39A39A25}" type="pres">
      <dgm:prSet presAssocID="{3C2572DC-6641-40C9-8788-60623FCE00CA}" presName="parTrans" presStyleCnt="0"/>
      <dgm:spPr/>
    </dgm:pt>
    <dgm:pt modelId="{C2249654-1E29-407C-B78F-5CEE601B4056}" type="pres">
      <dgm:prSet presAssocID="{82FBAB2A-94EF-4AA6-953F-24163FE734EB}" presName="node" presStyleLbl="alignAccFollowNode1" presStyleIdx="0" presStyleCnt="6">
        <dgm:presLayoutVars>
          <dgm:bulletEnabled val="1"/>
        </dgm:presLayoutVars>
      </dgm:prSet>
      <dgm:spPr/>
      <dgm:t>
        <a:bodyPr/>
        <a:lstStyle/>
        <a:p>
          <a:endParaRPr lang="tr-TR"/>
        </a:p>
      </dgm:t>
    </dgm:pt>
    <dgm:pt modelId="{22F58584-82AA-480E-8186-178984E06F4C}" type="pres">
      <dgm:prSet presAssocID="{9394D787-D4B3-4819-8077-6A4551B96BCC}" presName="sibTrans" presStyleCnt="0"/>
      <dgm:spPr/>
    </dgm:pt>
    <dgm:pt modelId="{D0CFF76B-ACBA-4031-AD3E-A57AD65C7662}" type="pres">
      <dgm:prSet presAssocID="{10F3B92A-AA5A-4128-8A4C-9D8CA563B1DD}" presName="node" presStyleLbl="alignAccFollowNode1" presStyleIdx="1" presStyleCnt="6">
        <dgm:presLayoutVars>
          <dgm:bulletEnabled val="1"/>
        </dgm:presLayoutVars>
      </dgm:prSet>
      <dgm:spPr/>
      <dgm:t>
        <a:bodyPr/>
        <a:lstStyle/>
        <a:p>
          <a:endParaRPr lang="tr-TR"/>
        </a:p>
      </dgm:t>
    </dgm:pt>
    <dgm:pt modelId="{FD7689DA-A69D-445C-8A19-0A60C6D5A8F7}" type="pres">
      <dgm:prSet presAssocID="{6357F353-B21F-4D90-B5E0-47DBF70C803C}" presName="vSp" presStyleCnt="0"/>
      <dgm:spPr/>
    </dgm:pt>
    <dgm:pt modelId="{FA175281-4A77-4A25-A62E-C7E05E7F34B9}" type="pres">
      <dgm:prSet presAssocID="{D12F4B99-C4B0-483D-87C7-92BA1D3E55DE}" presName="horFlow" presStyleCnt="0"/>
      <dgm:spPr/>
    </dgm:pt>
    <dgm:pt modelId="{745376FA-AB00-4B6A-93C8-AA7C5F222990}" type="pres">
      <dgm:prSet presAssocID="{D12F4B99-C4B0-483D-87C7-92BA1D3E55DE}" presName="bigChev" presStyleLbl="node1" presStyleIdx="1" presStyleCnt="3"/>
      <dgm:spPr/>
      <dgm:t>
        <a:bodyPr/>
        <a:lstStyle/>
        <a:p>
          <a:endParaRPr lang="tr-TR"/>
        </a:p>
      </dgm:t>
    </dgm:pt>
    <dgm:pt modelId="{CAEE68CE-EEBD-4879-9518-8B5F495C0B12}" type="pres">
      <dgm:prSet presAssocID="{61BBE243-DE50-4089-A509-AD6D3958ED9B}" presName="parTrans" presStyleCnt="0"/>
      <dgm:spPr/>
    </dgm:pt>
    <dgm:pt modelId="{469A4F12-C88F-4CAD-8CED-8A9BFEDFB844}" type="pres">
      <dgm:prSet presAssocID="{905A2EFF-37A8-4B9F-B6AA-DCB634854224}" presName="node" presStyleLbl="alignAccFollowNode1" presStyleIdx="2" presStyleCnt="6">
        <dgm:presLayoutVars>
          <dgm:bulletEnabled val="1"/>
        </dgm:presLayoutVars>
      </dgm:prSet>
      <dgm:spPr/>
      <dgm:t>
        <a:bodyPr/>
        <a:lstStyle/>
        <a:p>
          <a:endParaRPr lang="tr-TR"/>
        </a:p>
      </dgm:t>
    </dgm:pt>
    <dgm:pt modelId="{B30E61BD-AF6B-4D7F-BA31-BAB01E69FF05}" type="pres">
      <dgm:prSet presAssocID="{CC60E520-6E11-41CB-91DC-B1CABEE5A5D5}" presName="sibTrans" presStyleCnt="0"/>
      <dgm:spPr/>
    </dgm:pt>
    <dgm:pt modelId="{F09141F9-E20B-4D63-BE88-F261883445FE}" type="pres">
      <dgm:prSet presAssocID="{ABBA9121-C05E-4AB9-8540-ED4A8FA075F5}" presName="node" presStyleLbl="alignAccFollowNode1" presStyleIdx="3" presStyleCnt="6">
        <dgm:presLayoutVars>
          <dgm:bulletEnabled val="1"/>
        </dgm:presLayoutVars>
      </dgm:prSet>
      <dgm:spPr/>
      <dgm:t>
        <a:bodyPr/>
        <a:lstStyle/>
        <a:p>
          <a:endParaRPr lang="tr-TR"/>
        </a:p>
      </dgm:t>
    </dgm:pt>
    <dgm:pt modelId="{4E01A001-C86E-44DD-88EF-FD5C6107A2A9}" type="pres">
      <dgm:prSet presAssocID="{D12F4B99-C4B0-483D-87C7-92BA1D3E55DE}" presName="vSp" presStyleCnt="0"/>
      <dgm:spPr/>
    </dgm:pt>
    <dgm:pt modelId="{1D4EAEDA-C503-48CE-90E2-188923DD1E5A}" type="pres">
      <dgm:prSet presAssocID="{31800E8E-8FB1-41DE-B3EC-70E896871911}" presName="horFlow" presStyleCnt="0"/>
      <dgm:spPr/>
    </dgm:pt>
    <dgm:pt modelId="{283FE1B7-5777-43B6-AB09-007D3942CF09}" type="pres">
      <dgm:prSet presAssocID="{31800E8E-8FB1-41DE-B3EC-70E896871911}" presName="bigChev" presStyleLbl="node1" presStyleIdx="2" presStyleCnt="3"/>
      <dgm:spPr/>
      <dgm:t>
        <a:bodyPr/>
        <a:lstStyle/>
        <a:p>
          <a:endParaRPr lang="tr-TR"/>
        </a:p>
      </dgm:t>
    </dgm:pt>
    <dgm:pt modelId="{795C55B6-01DD-425B-AEDD-6D9EE161F008}" type="pres">
      <dgm:prSet presAssocID="{25BCCC37-8D98-429E-BD26-3766EB0DB3C4}" presName="parTrans" presStyleCnt="0"/>
      <dgm:spPr/>
    </dgm:pt>
    <dgm:pt modelId="{4CCDAEAB-E159-4550-A39A-DFB970171F17}" type="pres">
      <dgm:prSet presAssocID="{A5AA49D7-8422-443F-9A47-7D983A6F4C54}" presName="node" presStyleLbl="alignAccFollowNode1" presStyleIdx="4" presStyleCnt="6">
        <dgm:presLayoutVars>
          <dgm:bulletEnabled val="1"/>
        </dgm:presLayoutVars>
      </dgm:prSet>
      <dgm:spPr/>
      <dgm:t>
        <a:bodyPr/>
        <a:lstStyle/>
        <a:p>
          <a:endParaRPr lang="tr-TR"/>
        </a:p>
      </dgm:t>
    </dgm:pt>
    <dgm:pt modelId="{3839E5EE-3007-4CA2-976E-A7E9CAB0377F}" type="pres">
      <dgm:prSet presAssocID="{AF6F6851-6BCB-47F7-8A42-4A7691912079}" presName="sibTrans" presStyleCnt="0"/>
      <dgm:spPr/>
    </dgm:pt>
    <dgm:pt modelId="{35572DDE-9FB9-4EFA-8949-02BD533FACAB}" type="pres">
      <dgm:prSet presAssocID="{49A65CF7-A846-480F-812D-06FA823610E7}" presName="node" presStyleLbl="alignAccFollowNode1" presStyleIdx="5" presStyleCnt="6">
        <dgm:presLayoutVars>
          <dgm:bulletEnabled val="1"/>
        </dgm:presLayoutVars>
      </dgm:prSet>
      <dgm:spPr/>
      <dgm:t>
        <a:bodyPr/>
        <a:lstStyle/>
        <a:p>
          <a:endParaRPr lang="tr-TR"/>
        </a:p>
      </dgm:t>
    </dgm:pt>
  </dgm:ptLst>
  <dgm:cxnLst>
    <dgm:cxn modelId="{03DFEDD0-032A-4875-9321-D0C30DA464F8}" type="presOf" srcId="{A5AA49D7-8422-443F-9A47-7D983A6F4C54}" destId="{4CCDAEAB-E159-4550-A39A-DFB970171F17}" srcOrd="0" destOrd="0" presId="urn:microsoft.com/office/officeart/2005/8/layout/lProcess3"/>
    <dgm:cxn modelId="{C6598780-5DA1-49BE-9C7B-986A1ED22C86}" type="presOf" srcId="{905A2EFF-37A8-4B9F-B6AA-DCB634854224}" destId="{469A4F12-C88F-4CAD-8CED-8A9BFEDFB844}" srcOrd="0" destOrd="0" presId="urn:microsoft.com/office/officeart/2005/8/layout/lProcess3"/>
    <dgm:cxn modelId="{DD7A6B7D-A556-49E3-8FFE-E719177BB25B}" type="presOf" srcId="{E73043F6-521D-4A30-8861-52C9CFDCA835}" destId="{85A5BF69-1F72-4F7F-9DBB-1DEE96F00DF5}" srcOrd="0" destOrd="0" presId="urn:microsoft.com/office/officeart/2005/8/layout/lProcess3"/>
    <dgm:cxn modelId="{EAF53412-FFD0-4FDD-83EC-D2097CCC359A}" srcId="{D12F4B99-C4B0-483D-87C7-92BA1D3E55DE}" destId="{ABBA9121-C05E-4AB9-8540-ED4A8FA075F5}" srcOrd="1" destOrd="0" parTransId="{E73B9C6F-ACE9-4C52-9190-93A8C23AC771}" sibTransId="{9C697648-B821-4C3F-9B99-DB86EB296971}"/>
    <dgm:cxn modelId="{5504BE44-6196-4BBB-9645-3D4A86A41E03}" type="presOf" srcId="{82FBAB2A-94EF-4AA6-953F-24163FE734EB}" destId="{C2249654-1E29-407C-B78F-5CEE601B4056}" srcOrd="0" destOrd="0" presId="urn:microsoft.com/office/officeart/2005/8/layout/lProcess3"/>
    <dgm:cxn modelId="{28423585-B350-4EFF-BE50-E873949DDBF7}" srcId="{6357F353-B21F-4D90-B5E0-47DBF70C803C}" destId="{10F3B92A-AA5A-4128-8A4C-9D8CA563B1DD}" srcOrd="1" destOrd="0" parTransId="{07C42100-8311-4B93-9911-4B2DA81B254A}" sibTransId="{876F2F19-9E1A-4017-AD50-C4DFDBEF0E86}"/>
    <dgm:cxn modelId="{ADF9456E-B795-4399-B555-59475935A795}" type="presOf" srcId="{10F3B92A-AA5A-4128-8A4C-9D8CA563B1DD}" destId="{D0CFF76B-ACBA-4031-AD3E-A57AD65C7662}" srcOrd="0" destOrd="0" presId="urn:microsoft.com/office/officeart/2005/8/layout/lProcess3"/>
    <dgm:cxn modelId="{B5E5D2ED-04D2-4AD0-B116-A24484845F60}" srcId="{D12F4B99-C4B0-483D-87C7-92BA1D3E55DE}" destId="{905A2EFF-37A8-4B9F-B6AA-DCB634854224}" srcOrd="0" destOrd="0" parTransId="{61BBE243-DE50-4089-A509-AD6D3958ED9B}" sibTransId="{CC60E520-6E11-41CB-91DC-B1CABEE5A5D5}"/>
    <dgm:cxn modelId="{9D011D7C-4B4A-463A-8AF0-FF671D6A42BE}" srcId="{E73043F6-521D-4A30-8861-52C9CFDCA835}" destId="{31800E8E-8FB1-41DE-B3EC-70E896871911}" srcOrd="2" destOrd="0" parTransId="{94E0E89D-E894-4D86-97C4-D1BDE998074B}" sibTransId="{C02C8283-65F7-4C25-B82B-9A08049321C0}"/>
    <dgm:cxn modelId="{350D7211-166A-49D4-976A-F9B94291166A}" srcId="{6357F353-B21F-4D90-B5E0-47DBF70C803C}" destId="{82FBAB2A-94EF-4AA6-953F-24163FE734EB}" srcOrd="0" destOrd="0" parTransId="{3C2572DC-6641-40C9-8788-60623FCE00CA}" sibTransId="{9394D787-D4B3-4819-8077-6A4551B96BCC}"/>
    <dgm:cxn modelId="{1BBE111A-C41F-4041-BFF0-A2F6ED9D9F39}" srcId="{31800E8E-8FB1-41DE-B3EC-70E896871911}" destId="{49A65CF7-A846-480F-812D-06FA823610E7}" srcOrd="1" destOrd="0" parTransId="{7AA80ECD-C945-4D3D-B1C0-F6469DA4C7D5}" sibTransId="{04A6B224-F291-4108-9A57-D154150961B6}"/>
    <dgm:cxn modelId="{718C500A-88C2-4837-913E-D2E156B48F68}" srcId="{E73043F6-521D-4A30-8861-52C9CFDCA835}" destId="{6357F353-B21F-4D90-B5E0-47DBF70C803C}" srcOrd="0" destOrd="0" parTransId="{4587B143-6F90-4253-B652-2766F8466E58}" sibTransId="{7AD37158-4127-4EAF-A43C-27B7B8CC035C}"/>
    <dgm:cxn modelId="{0AEA994B-B71D-43AE-9672-35622A5A372D}" type="presOf" srcId="{ABBA9121-C05E-4AB9-8540-ED4A8FA075F5}" destId="{F09141F9-E20B-4D63-BE88-F261883445FE}" srcOrd="0" destOrd="0" presId="urn:microsoft.com/office/officeart/2005/8/layout/lProcess3"/>
    <dgm:cxn modelId="{24BEBEEB-09F7-4A4F-B681-F4243A0984A2}" type="presOf" srcId="{49A65CF7-A846-480F-812D-06FA823610E7}" destId="{35572DDE-9FB9-4EFA-8949-02BD533FACAB}" srcOrd="0" destOrd="0" presId="urn:microsoft.com/office/officeart/2005/8/layout/lProcess3"/>
    <dgm:cxn modelId="{06232B70-022B-4D44-B8F4-845A143F974D}" srcId="{E73043F6-521D-4A30-8861-52C9CFDCA835}" destId="{D12F4B99-C4B0-483D-87C7-92BA1D3E55DE}" srcOrd="1" destOrd="0" parTransId="{F4049559-7B25-4A4A-AD4A-5390FECAE2E6}" sibTransId="{2EBA4018-8227-49DB-AF84-8B7873EE8CB5}"/>
    <dgm:cxn modelId="{B1DA8B52-E7A1-4097-94D6-C664345AE6AF}" type="presOf" srcId="{D12F4B99-C4B0-483D-87C7-92BA1D3E55DE}" destId="{745376FA-AB00-4B6A-93C8-AA7C5F222990}" srcOrd="0" destOrd="0" presId="urn:microsoft.com/office/officeart/2005/8/layout/lProcess3"/>
    <dgm:cxn modelId="{917C8497-8C92-4E19-BCBC-DFD1CFEB90E9}" srcId="{31800E8E-8FB1-41DE-B3EC-70E896871911}" destId="{A5AA49D7-8422-443F-9A47-7D983A6F4C54}" srcOrd="0" destOrd="0" parTransId="{25BCCC37-8D98-429E-BD26-3766EB0DB3C4}" sibTransId="{AF6F6851-6BCB-47F7-8A42-4A7691912079}"/>
    <dgm:cxn modelId="{DAB43A94-F1D7-4F5A-93C2-848649253E0B}" type="presOf" srcId="{6357F353-B21F-4D90-B5E0-47DBF70C803C}" destId="{3CC5DC97-D3AB-4FC3-922E-FA2FAF0826FF}" srcOrd="0" destOrd="0" presId="urn:microsoft.com/office/officeart/2005/8/layout/lProcess3"/>
    <dgm:cxn modelId="{CB092F5A-DA31-4B40-8596-1C99F975D063}" type="presOf" srcId="{31800E8E-8FB1-41DE-B3EC-70E896871911}" destId="{283FE1B7-5777-43B6-AB09-007D3942CF09}" srcOrd="0" destOrd="0" presId="urn:microsoft.com/office/officeart/2005/8/layout/lProcess3"/>
    <dgm:cxn modelId="{BD95FC8D-C933-4890-9F98-1770045827FE}" type="presParOf" srcId="{85A5BF69-1F72-4F7F-9DBB-1DEE96F00DF5}" destId="{8995404F-8A1C-4953-B068-0479B433B03D}" srcOrd="0" destOrd="0" presId="urn:microsoft.com/office/officeart/2005/8/layout/lProcess3"/>
    <dgm:cxn modelId="{14C7F459-4AC5-4919-9D22-7FCF475ED6F0}" type="presParOf" srcId="{8995404F-8A1C-4953-B068-0479B433B03D}" destId="{3CC5DC97-D3AB-4FC3-922E-FA2FAF0826FF}" srcOrd="0" destOrd="0" presId="urn:microsoft.com/office/officeart/2005/8/layout/lProcess3"/>
    <dgm:cxn modelId="{3D1A2CB0-2647-496D-9579-A3DDF5F55365}" type="presParOf" srcId="{8995404F-8A1C-4953-B068-0479B433B03D}" destId="{A9B7BFF2-D284-4D8D-9613-CD9A39A39A25}" srcOrd="1" destOrd="0" presId="urn:microsoft.com/office/officeart/2005/8/layout/lProcess3"/>
    <dgm:cxn modelId="{C00A2D8D-0D52-4CC0-8954-AA5C8E86FE49}" type="presParOf" srcId="{8995404F-8A1C-4953-B068-0479B433B03D}" destId="{C2249654-1E29-407C-B78F-5CEE601B4056}" srcOrd="2" destOrd="0" presId="urn:microsoft.com/office/officeart/2005/8/layout/lProcess3"/>
    <dgm:cxn modelId="{8551E88D-9493-4F8E-861E-0309E601C296}" type="presParOf" srcId="{8995404F-8A1C-4953-B068-0479B433B03D}" destId="{22F58584-82AA-480E-8186-178984E06F4C}" srcOrd="3" destOrd="0" presId="urn:microsoft.com/office/officeart/2005/8/layout/lProcess3"/>
    <dgm:cxn modelId="{779512BF-E826-4165-959D-CF4D8B953F0B}" type="presParOf" srcId="{8995404F-8A1C-4953-B068-0479B433B03D}" destId="{D0CFF76B-ACBA-4031-AD3E-A57AD65C7662}" srcOrd="4" destOrd="0" presId="urn:microsoft.com/office/officeart/2005/8/layout/lProcess3"/>
    <dgm:cxn modelId="{2D61F9F9-BA97-4041-8EDC-E2943534B66C}" type="presParOf" srcId="{85A5BF69-1F72-4F7F-9DBB-1DEE96F00DF5}" destId="{FD7689DA-A69D-445C-8A19-0A60C6D5A8F7}" srcOrd="1" destOrd="0" presId="urn:microsoft.com/office/officeart/2005/8/layout/lProcess3"/>
    <dgm:cxn modelId="{6E62E009-D6D9-485A-AF5A-31709985291D}" type="presParOf" srcId="{85A5BF69-1F72-4F7F-9DBB-1DEE96F00DF5}" destId="{FA175281-4A77-4A25-A62E-C7E05E7F34B9}" srcOrd="2" destOrd="0" presId="urn:microsoft.com/office/officeart/2005/8/layout/lProcess3"/>
    <dgm:cxn modelId="{47B242FD-C9DE-408C-9916-DEE47B55C0A4}" type="presParOf" srcId="{FA175281-4A77-4A25-A62E-C7E05E7F34B9}" destId="{745376FA-AB00-4B6A-93C8-AA7C5F222990}" srcOrd="0" destOrd="0" presId="urn:microsoft.com/office/officeart/2005/8/layout/lProcess3"/>
    <dgm:cxn modelId="{F16BBDE8-85CE-45B8-B573-D863DE5C251F}" type="presParOf" srcId="{FA175281-4A77-4A25-A62E-C7E05E7F34B9}" destId="{CAEE68CE-EEBD-4879-9518-8B5F495C0B12}" srcOrd="1" destOrd="0" presId="urn:microsoft.com/office/officeart/2005/8/layout/lProcess3"/>
    <dgm:cxn modelId="{2D8BD6DD-ACE5-475B-A1B8-50D28E126862}" type="presParOf" srcId="{FA175281-4A77-4A25-A62E-C7E05E7F34B9}" destId="{469A4F12-C88F-4CAD-8CED-8A9BFEDFB844}" srcOrd="2" destOrd="0" presId="urn:microsoft.com/office/officeart/2005/8/layout/lProcess3"/>
    <dgm:cxn modelId="{811BBDE3-B839-45E4-B22B-980283AE823E}" type="presParOf" srcId="{FA175281-4A77-4A25-A62E-C7E05E7F34B9}" destId="{B30E61BD-AF6B-4D7F-BA31-BAB01E69FF05}" srcOrd="3" destOrd="0" presId="urn:microsoft.com/office/officeart/2005/8/layout/lProcess3"/>
    <dgm:cxn modelId="{5153ADB0-BAC4-4EF3-B8F2-7A316DE4CF00}" type="presParOf" srcId="{FA175281-4A77-4A25-A62E-C7E05E7F34B9}" destId="{F09141F9-E20B-4D63-BE88-F261883445FE}" srcOrd="4" destOrd="0" presId="urn:microsoft.com/office/officeart/2005/8/layout/lProcess3"/>
    <dgm:cxn modelId="{E9011EF0-C460-41BC-9A87-CF01F2ADA800}" type="presParOf" srcId="{85A5BF69-1F72-4F7F-9DBB-1DEE96F00DF5}" destId="{4E01A001-C86E-44DD-88EF-FD5C6107A2A9}" srcOrd="3" destOrd="0" presId="urn:microsoft.com/office/officeart/2005/8/layout/lProcess3"/>
    <dgm:cxn modelId="{4CEA0B5E-E0A8-4E0B-942F-CC978B882C95}" type="presParOf" srcId="{85A5BF69-1F72-4F7F-9DBB-1DEE96F00DF5}" destId="{1D4EAEDA-C503-48CE-90E2-188923DD1E5A}" srcOrd="4" destOrd="0" presId="urn:microsoft.com/office/officeart/2005/8/layout/lProcess3"/>
    <dgm:cxn modelId="{5798B0E9-E5EB-4B90-BAB2-E488DE0EE9B1}" type="presParOf" srcId="{1D4EAEDA-C503-48CE-90E2-188923DD1E5A}" destId="{283FE1B7-5777-43B6-AB09-007D3942CF09}" srcOrd="0" destOrd="0" presId="urn:microsoft.com/office/officeart/2005/8/layout/lProcess3"/>
    <dgm:cxn modelId="{891D5E94-9C5A-44C9-BB50-24469B8177C0}" type="presParOf" srcId="{1D4EAEDA-C503-48CE-90E2-188923DD1E5A}" destId="{795C55B6-01DD-425B-AEDD-6D9EE161F008}" srcOrd="1" destOrd="0" presId="urn:microsoft.com/office/officeart/2005/8/layout/lProcess3"/>
    <dgm:cxn modelId="{67804890-77E5-4615-821F-CA113CED8CD6}" type="presParOf" srcId="{1D4EAEDA-C503-48CE-90E2-188923DD1E5A}" destId="{4CCDAEAB-E159-4550-A39A-DFB970171F17}" srcOrd="2" destOrd="0" presId="urn:microsoft.com/office/officeart/2005/8/layout/lProcess3"/>
    <dgm:cxn modelId="{E21A396B-0FC6-48E6-8392-692F1375D142}" type="presParOf" srcId="{1D4EAEDA-C503-48CE-90E2-188923DD1E5A}" destId="{3839E5EE-3007-4CA2-976E-A7E9CAB0377F}" srcOrd="3" destOrd="0" presId="urn:microsoft.com/office/officeart/2005/8/layout/lProcess3"/>
    <dgm:cxn modelId="{D4E3EBF0-D736-48B4-84BC-740193B5B50C}" type="presParOf" srcId="{1D4EAEDA-C503-48CE-90E2-188923DD1E5A}" destId="{35572DDE-9FB9-4EFA-8949-02BD533FACA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1A5B11-6DBF-4B32-8997-3F74D0DA2EC8}"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tr-TR"/>
        </a:p>
      </dgm:t>
    </dgm:pt>
    <dgm:pt modelId="{CF0CF0C2-1F7F-4A81-80A9-7219D1CB499B}">
      <dgm:prSet phldrT="[Metin]"/>
      <dgm:spPr/>
      <dgm:t>
        <a:bodyPr/>
        <a:lstStyle/>
        <a:p>
          <a:r>
            <a:rPr lang="tr-TR" b="1" dirty="0" smtClean="0"/>
            <a:t>APOPTOTİK HÜCRE ÖLÜMÜ ESASINI OLUŞTURUR.</a:t>
          </a:r>
          <a:endParaRPr lang="tr-TR" b="1" dirty="0"/>
        </a:p>
      </dgm:t>
    </dgm:pt>
    <dgm:pt modelId="{1E37F6AA-197D-42FE-888D-0413F34E6578}" type="parTrans" cxnId="{CCA7B28E-5061-4FCA-ADD6-DD46ACDC9EDD}">
      <dgm:prSet/>
      <dgm:spPr/>
      <dgm:t>
        <a:bodyPr/>
        <a:lstStyle/>
        <a:p>
          <a:endParaRPr lang="tr-TR"/>
        </a:p>
      </dgm:t>
    </dgm:pt>
    <dgm:pt modelId="{C3356B29-6EC4-477C-A87D-A7C33DE9A9D3}" type="sibTrans" cxnId="{CCA7B28E-5061-4FCA-ADD6-DD46ACDC9EDD}">
      <dgm:prSet/>
      <dgm:spPr/>
      <dgm:t>
        <a:bodyPr/>
        <a:lstStyle/>
        <a:p>
          <a:endParaRPr lang="tr-TR"/>
        </a:p>
      </dgm:t>
    </dgm:pt>
    <dgm:pt modelId="{4D3E489D-315C-49A9-8C4C-639E706E6033}">
      <dgm:prSet/>
      <dgm:spPr/>
      <dgm:t>
        <a:bodyPr/>
        <a:lstStyle/>
        <a:p>
          <a:r>
            <a:rPr lang="tr-TR" b="1" dirty="0" smtClean="0"/>
            <a:t>GENELLİKLE T LENFOSİTLERİ YÜKSEK AG KONSANTRASYONUYLA KARŞILAŞTIĞINDA VEYA</a:t>
          </a:r>
          <a:endParaRPr lang="tr-TR" b="1" dirty="0" smtClean="0"/>
        </a:p>
      </dgm:t>
    </dgm:pt>
    <dgm:pt modelId="{98FEE67B-2245-428C-ABEB-C3BF375B4B14}" type="parTrans" cxnId="{EBF23831-6C53-483A-98C2-D0DECF9F8065}">
      <dgm:prSet/>
      <dgm:spPr/>
      <dgm:t>
        <a:bodyPr/>
        <a:lstStyle/>
        <a:p>
          <a:endParaRPr lang="tr-TR"/>
        </a:p>
      </dgm:t>
    </dgm:pt>
    <dgm:pt modelId="{339DAB83-31BF-45DC-B311-B0A206E0E9BF}" type="sibTrans" cxnId="{EBF23831-6C53-483A-98C2-D0DECF9F8065}">
      <dgm:prSet/>
      <dgm:spPr/>
      <dgm:t>
        <a:bodyPr/>
        <a:lstStyle/>
        <a:p>
          <a:endParaRPr lang="tr-TR"/>
        </a:p>
      </dgm:t>
    </dgm:pt>
    <dgm:pt modelId="{39E55DBC-B67A-46C4-987B-E87395C2D349}">
      <dgm:prSet/>
      <dgm:spPr/>
      <dgm:t>
        <a:bodyPr/>
        <a:lstStyle/>
        <a:p>
          <a:r>
            <a:rPr lang="tr-TR" b="1" dirty="0" smtClean="0"/>
            <a:t>ŞİDDETLİ AKTİVE OLDUĞUNDA GÖRÜLÜR.</a:t>
          </a:r>
          <a:endParaRPr lang="tr-TR" b="1" dirty="0" smtClean="0"/>
        </a:p>
      </dgm:t>
    </dgm:pt>
    <dgm:pt modelId="{0B0DCB37-1626-426F-BF38-F3FBED36C220}" type="parTrans" cxnId="{D9A21636-DAF5-46BA-80C4-90A88A25B076}">
      <dgm:prSet/>
      <dgm:spPr/>
      <dgm:t>
        <a:bodyPr/>
        <a:lstStyle/>
        <a:p>
          <a:endParaRPr lang="tr-TR"/>
        </a:p>
      </dgm:t>
    </dgm:pt>
    <dgm:pt modelId="{1B1D2DFE-B129-41C9-865A-56946C33ABE2}" type="sibTrans" cxnId="{D9A21636-DAF5-46BA-80C4-90A88A25B076}">
      <dgm:prSet/>
      <dgm:spPr/>
      <dgm:t>
        <a:bodyPr/>
        <a:lstStyle/>
        <a:p>
          <a:endParaRPr lang="tr-TR"/>
        </a:p>
      </dgm:t>
    </dgm:pt>
    <dgm:pt modelId="{2E50AB2A-7BE8-4693-9073-EE7EDA565DF6}">
      <dgm:prSet/>
      <dgm:spPr/>
      <dgm:t>
        <a:bodyPr/>
        <a:lstStyle/>
        <a:p>
          <a:r>
            <a:rPr lang="tr-TR" b="1" dirty="0" smtClean="0"/>
            <a:t>AICD (;ACTİVATİON-İNDUCED CELL  DEATH) OLARAK BİLİNİR.</a:t>
          </a:r>
          <a:endParaRPr lang="tr-TR" b="1" dirty="0" smtClean="0"/>
        </a:p>
      </dgm:t>
    </dgm:pt>
    <dgm:pt modelId="{D4C0B4BE-9BAE-4286-99AB-9338E8724DEB}" type="parTrans" cxnId="{9C426957-21E9-4990-B2CA-2A10EE6DC1BE}">
      <dgm:prSet/>
      <dgm:spPr/>
      <dgm:t>
        <a:bodyPr/>
        <a:lstStyle/>
        <a:p>
          <a:endParaRPr lang="tr-TR"/>
        </a:p>
      </dgm:t>
    </dgm:pt>
    <dgm:pt modelId="{642C2538-92CE-47AB-89D3-4EE423E170C7}" type="sibTrans" cxnId="{9C426957-21E9-4990-B2CA-2A10EE6DC1BE}">
      <dgm:prSet/>
      <dgm:spPr/>
      <dgm:t>
        <a:bodyPr/>
        <a:lstStyle/>
        <a:p>
          <a:endParaRPr lang="tr-TR"/>
        </a:p>
      </dgm:t>
    </dgm:pt>
    <dgm:pt modelId="{8959D438-DA12-447B-A935-475E38B7095D}">
      <dgm:prSet/>
      <dgm:spPr/>
      <dgm:t>
        <a:bodyPr/>
        <a:lstStyle/>
        <a:p>
          <a:r>
            <a:rPr lang="tr-TR" b="1" dirty="0" smtClean="0"/>
            <a:t>FAS (CD95) VE FASL (CD95L) YÜKSEK ORANDA PROLİFERE OLAN TH YÜZEYİNDE EKSPRESE EDİLİNCE KASPAZ ENZİM KASKADI AKTİVE OLUR VE APOPTOTİK HÜCRE ÖLÜMÜ GERÇEKLEŞİR.</a:t>
          </a:r>
          <a:endParaRPr lang="tr-TR" b="1" dirty="0" smtClean="0"/>
        </a:p>
      </dgm:t>
    </dgm:pt>
    <dgm:pt modelId="{C212591C-D693-4EF3-87AA-948D599FE8AA}" type="parTrans" cxnId="{C2DDA5AE-AD3F-4BC8-B155-27B8378FD4A0}">
      <dgm:prSet/>
      <dgm:spPr/>
      <dgm:t>
        <a:bodyPr/>
        <a:lstStyle/>
        <a:p>
          <a:endParaRPr lang="tr-TR"/>
        </a:p>
      </dgm:t>
    </dgm:pt>
    <dgm:pt modelId="{65CA3F50-65F8-4C81-A4C9-8E3A494EF619}" type="sibTrans" cxnId="{C2DDA5AE-AD3F-4BC8-B155-27B8378FD4A0}">
      <dgm:prSet/>
      <dgm:spPr/>
      <dgm:t>
        <a:bodyPr/>
        <a:lstStyle/>
        <a:p>
          <a:endParaRPr lang="tr-TR"/>
        </a:p>
      </dgm:t>
    </dgm:pt>
    <dgm:pt modelId="{BD984A34-A23A-4C47-B31A-E36E3ED83741}">
      <dgm:prSet phldrT="[Metin]" custT="1"/>
      <dgm:spPr/>
      <dgm:t>
        <a:bodyPr/>
        <a:lstStyle/>
        <a:p>
          <a:r>
            <a:rPr lang="tr-TR" sz="2000" b="1" dirty="0" smtClean="0"/>
            <a:t>DELESYON</a:t>
          </a:r>
          <a:r>
            <a:rPr lang="tr-TR" sz="1600" dirty="0" smtClean="0"/>
            <a:t>:</a:t>
          </a:r>
          <a:endParaRPr lang="tr-TR" sz="1600" dirty="0"/>
        </a:p>
      </dgm:t>
    </dgm:pt>
    <dgm:pt modelId="{C73EF0A3-6B4E-4A58-9913-F76CB0BE3174}" type="parTrans" cxnId="{96D22409-D727-41D7-9960-A346247FAB2A}">
      <dgm:prSet/>
      <dgm:spPr/>
      <dgm:t>
        <a:bodyPr/>
        <a:lstStyle/>
        <a:p>
          <a:endParaRPr lang="tr-TR"/>
        </a:p>
      </dgm:t>
    </dgm:pt>
    <dgm:pt modelId="{2D3378D0-F52A-46FC-8D37-AACDFA915D65}" type="sibTrans" cxnId="{96D22409-D727-41D7-9960-A346247FAB2A}">
      <dgm:prSet/>
      <dgm:spPr/>
      <dgm:t>
        <a:bodyPr/>
        <a:lstStyle/>
        <a:p>
          <a:endParaRPr lang="tr-TR"/>
        </a:p>
      </dgm:t>
    </dgm:pt>
    <dgm:pt modelId="{FBCB09D4-C6A7-4E9C-B59E-CC5BF4624111}" type="pres">
      <dgm:prSet presAssocID="{061A5B11-6DBF-4B32-8997-3F74D0DA2EC8}" presName="linear" presStyleCnt="0">
        <dgm:presLayoutVars>
          <dgm:dir/>
          <dgm:animLvl val="lvl"/>
          <dgm:resizeHandles val="exact"/>
        </dgm:presLayoutVars>
      </dgm:prSet>
      <dgm:spPr/>
    </dgm:pt>
    <dgm:pt modelId="{57D059B2-4FF3-4648-AB98-A73F9FFB102A}" type="pres">
      <dgm:prSet presAssocID="{BD984A34-A23A-4C47-B31A-E36E3ED83741}" presName="parentLin" presStyleCnt="0"/>
      <dgm:spPr/>
    </dgm:pt>
    <dgm:pt modelId="{95972943-6FDF-4612-96BA-0F5974344C38}" type="pres">
      <dgm:prSet presAssocID="{BD984A34-A23A-4C47-B31A-E36E3ED83741}" presName="parentLeftMargin" presStyleLbl="node1" presStyleIdx="0" presStyleCnt="2"/>
      <dgm:spPr/>
    </dgm:pt>
    <dgm:pt modelId="{EFEE8958-A0CA-4170-9156-78464834100A}" type="pres">
      <dgm:prSet presAssocID="{BD984A34-A23A-4C47-B31A-E36E3ED83741}" presName="parentText" presStyleLbl="node1" presStyleIdx="0" presStyleCnt="2">
        <dgm:presLayoutVars>
          <dgm:chMax val="0"/>
          <dgm:bulletEnabled val="1"/>
        </dgm:presLayoutVars>
      </dgm:prSet>
      <dgm:spPr/>
    </dgm:pt>
    <dgm:pt modelId="{45EB535F-D1DF-4501-926F-971E2501CD78}" type="pres">
      <dgm:prSet presAssocID="{BD984A34-A23A-4C47-B31A-E36E3ED83741}" presName="negativeSpace" presStyleCnt="0"/>
      <dgm:spPr/>
    </dgm:pt>
    <dgm:pt modelId="{D7C886CB-76D8-405E-B4A4-555C93AC7662}" type="pres">
      <dgm:prSet presAssocID="{BD984A34-A23A-4C47-B31A-E36E3ED83741}" presName="childText" presStyleLbl="conFgAcc1" presStyleIdx="0" presStyleCnt="2">
        <dgm:presLayoutVars>
          <dgm:bulletEnabled val="1"/>
        </dgm:presLayoutVars>
      </dgm:prSet>
      <dgm:spPr/>
      <dgm:t>
        <a:bodyPr/>
        <a:lstStyle/>
        <a:p>
          <a:endParaRPr lang="tr-TR"/>
        </a:p>
      </dgm:t>
    </dgm:pt>
    <dgm:pt modelId="{170FBF9D-1BA8-46D0-89F0-A150CDCC9087}" type="pres">
      <dgm:prSet presAssocID="{2D3378D0-F52A-46FC-8D37-AACDFA915D65}" presName="spaceBetweenRectangles" presStyleCnt="0"/>
      <dgm:spPr/>
    </dgm:pt>
    <dgm:pt modelId="{5C37B1D8-6CA7-48AE-A8BA-A9B4E7D9FD71}" type="pres">
      <dgm:prSet presAssocID="{2E50AB2A-7BE8-4693-9073-EE7EDA565DF6}" presName="parentLin" presStyleCnt="0"/>
      <dgm:spPr/>
    </dgm:pt>
    <dgm:pt modelId="{B062B553-F3A7-42D9-9206-4982DA0C0801}" type="pres">
      <dgm:prSet presAssocID="{2E50AB2A-7BE8-4693-9073-EE7EDA565DF6}" presName="parentLeftMargin" presStyleLbl="node1" presStyleIdx="0" presStyleCnt="2"/>
      <dgm:spPr/>
    </dgm:pt>
    <dgm:pt modelId="{E2F60548-7649-4147-A841-12A885C8773A}" type="pres">
      <dgm:prSet presAssocID="{2E50AB2A-7BE8-4693-9073-EE7EDA565DF6}" presName="parentText" presStyleLbl="node1" presStyleIdx="1" presStyleCnt="2">
        <dgm:presLayoutVars>
          <dgm:chMax val="0"/>
          <dgm:bulletEnabled val="1"/>
        </dgm:presLayoutVars>
      </dgm:prSet>
      <dgm:spPr/>
    </dgm:pt>
    <dgm:pt modelId="{2329DDAA-89ED-4FF7-A285-76F1D5113FFE}" type="pres">
      <dgm:prSet presAssocID="{2E50AB2A-7BE8-4693-9073-EE7EDA565DF6}" presName="negativeSpace" presStyleCnt="0"/>
      <dgm:spPr/>
    </dgm:pt>
    <dgm:pt modelId="{4120BFCE-6A08-4DCB-9097-BE95CB894B34}" type="pres">
      <dgm:prSet presAssocID="{2E50AB2A-7BE8-4693-9073-EE7EDA565DF6}" presName="childText" presStyleLbl="conFgAcc1" presStyleIdx="1" presStyleCnt="2">
        <dgm:presLayoutVars>
          <dgm:bulletEnabled val="1"/>
        </dgm:presLayoutVars>
      </dgm:prSet>
      <dgm:spPr/>
      <dgm:t>
        <a:bodyPr/>
        <a:lstStyle/>
        <a:p>
          <a:endParaRPr lang="tr-TR"/>
        </a:p>
      </dgm:t>
    </dgm:pt>
  </dgm:ptLst>
  <dgm:cxnLst>
    <dgm:cxn modelId="{9C426957-21E9-4990-B2CA-2A10EE6DC1BE}" srcId="{061A5B11-6DBF-4B32-8997-3F74D0DA2EC8}" destId="{2E50AB2A-7BE8-4693-9073-EE7EDA565DF6}" srcOrd="1" destOrd="0" parTransId="{D4C0B4BE-9BAE-4286-99AB-9338E8724DEB}" sibTransId="{642C2538-92CE-47AB-89D3-4EE423E170C7}"/>
    <dgm:cxn modelId="{BEA10F45-5073-4DC6-9B90-62813F044696}" type="presOf" srcId="{39E55DBC-B67A-46C4-987B-E87395C2D349}" destId="{D7C886CB-76D8-405E-B4A4-555C93AC7662}" srcOrd="0" destOrd="2" presId="urn:microsoft.com/office/officeart/2005/8/layout/list1"/>
    <dgm:cxn modelId="{EBF23831-6C53-483A-98C2-D0DECF9F8065}" srcId="{BD984A34-A23A-4C47-B31A-E36E3ED83741}" destId="{4D3E489D-315C-49A9-8C4C-639E706E6033}" srcOrd="1" destOrd="0" parTransId="{98FEE67B-2245-428C-ABEB-C3BF375B4B14}" sibTransId="{339DAB83-31BF-45DC-B311-B0A206E0E9BF}"/>
    <dgm:cxn modelId="{CCA7B28E-5061-4FCA-ADD6-DD46ACDC9EDD}" srcId="{BD984A34-A23A-4C47-B31A-E36E3ED83741}" destId="{CF0CF0C2-1F7F-4A81-80A9-7219D1CB499B}" srcOrd="0" destOrd="0" parTransId="{1E37F6AA-197D-42FE-888D-0413F34E6578}" sibTransId="{C3356B29-6EC4-477C-A87D-A7C33DE9A9D3}"/>
    <dgm:cxn modelId="{6B9E0B1A-99C3-4199-B1C5-FCEFD1B7ACEA}" type="presOf" srcId="{2E50AB2A-7BE8-4693-9073-EE7EDA565DF6}" destId="{B062B553-F3A7-42D9-9206-4982DA0C0801}" srcOrd="0" destOrd="0" presId="urn:microsoft.com/office/officeart/2005/8/layout/list1"/>
    <dgm:cxn modelId="{1D20C10F-46C7-4A1E-839C-77D52D19B084}" type="presOf" srcId="{2E50AB2A-7BE8-4693-9073-EE7EDA565DF6}" destId="{E2F60548-7649-4147-A841-12A885C8773A}" srcOrd="1" destOrd="0" presId="urn:microsoft.com/office/officeart/2005/8/layout/list1"/>
    <dgm:cxn modelId="{C2DDA5AE-AD3F-4BC8-B155-27B8378FD4A0}" srcId="{2E50AB2A-7BE8-4693-9073-EE7EDA565DF6}" destId="{8959D438-DA12-447B-A935-475E38B7095D}" srcOrd="0" destOrd="0" parTransId="{C212591C-D693-4EF3-87AA-948D599FE8AA}" sibTransId="{65CA3F50-65F8-4C81-A4C9-8E3A494EF619}"/>
    <dgm:cxn modelId="{BAD78AE6-0259-44DE-BB85-712F0CF1A6AE}" type="presOf" srcId="{4D3E489D-315C-49A9-8C4C-639E706E6033}" destId="{D7C886CB-76D8-405E-B4A4-555C93AC7662}" srcOrd="0" destOrd="1" presId="urn:microsoft.com/office/officeart/2005/8/layout/list1"/>
    <dgm:cxn modelId="{C1C7F878-D109-4ED5-96CA-22585BA610E1}" type="presOf" srcId="{8959D438-DA12-447B-A935-475E38B7095D}" destId="{4120BFCE-6A08-4DCB-9097-BE95CB894B34}" srcOrd="0" destOrd="0" presId="urn:microsoft.com/office/officeart/2005/8/layout/list1"/>
    <dgm:cxn modelId="{D9A21636-DAF5-46BA-80C4-90A88A25B076}" srcId="{BD984A34-A23A-4C47-B31A-E36E3ED83741}" destId="{39E55DBC-B67A-46C4-987B-E87395C2D349}" srcOrd="2" destOrd="0" parTransId="{0B0DCB37-1626-426F-BF38-F3FBED36C220}" sibTransId="{1B1D2DFE-B129-41C9-865A-56946C33ABE2}"/>
    <dgm:cxn modelId="{461A099C-D11A-46C5-AAE2-E9B9EF4A1AFA}" type="presOf" srcId="{CF0CF0C2-1F7F-4A81-80A9-7219D1CB499B}" destId="{D7C886CB-76D8-405E-B4A4-555C93AC7662}" srcOrd="0" destOrd="0" presId="urn:microsoft.com/office/officeart/2005/8/layout/list1"/>
    <dgm:cxn modelId="{E6D3890E-9D5E-4D3A-92D7-25632C3CD1B2}" type="presOf" srcId="{BD984A34-A23A-4C47-B31A-E36E3ED83741}" destId="{EFEE8958-A0CA-4170-9156-78464834100A}" srcOrd="1" destOrd="0" presId="urn:microsoft.com/office/officeart/2005/8/layout/list1"/>
    <dgm:cxn modelId="{0684C698-02BE-46EC-9CD3-B1929D111DA4}" type="presOf" srcId="{061A5B11-6DBF-4B32-8997-3F74D0DA2EC8}" destId="{FBCB09D4-C6A7-4E9C-B59E-CC5BF4624111}" srcOrd="0" destOrd="0" presId="urn:microsoft.com/office/officeart/2005/8/layout/list1"/>
    <dgm:cxn modelId="{D820D23D-4BCB-4F7B-B501-3F15624BF110}" type="presOf" srcId="{BD984A34-A23A-4C47-B31A-E36E3ED83741}" destId="{95972943-6FDF-4612-96BA-0F5974344C38}" srcOrd="0" destOrd="0" presId="urn:microsoft.com/office/officeart/2005/8/layout/list1"/>
    <dgm:cxn modelId="{96D22409-D727-41D7-9960-A346247FAB2A}" srcId="{061A5B11-6DBF-4B32-8997-3F74D0DA2EC8}" destId="{BD984A34-A23A-4C47-B31A-E36E3ED83741}" srcOrd="0" destOrd="0" parTransId="{C73EF0A3-6B4E-4A58-9913-F76CB0BE3174}" sibTransId="{2D3378D0-F52A-46FC-8D37-AACDFA915D65}"/>
    <dgm:cxn modelId="{BFA8C731-2D5B-4F77-B339-8598D80979CE}" type="presParOf" srcId="{FBCB09D4-C6A7-4E9C-B59E-CC5BF4624111}" destId="{57D059B2-4FF3-4648-AB98-A73F9FFB102A}" srcOrd="0" destOrd="0" presId="urn:microsoft.com/office/officeart/2005/8/layout/list1"/>
    <dgm:cxn modelId="{6CA383E2-0EE2-4F4C-92DD-D1B4480C654F}" type="presParOf" srcId="{57D059B2-4FF3-4648-AB98-A73F9FFB102A}" destId="{95972943-6FDF-4612-96BA-0F5974344C38}" srcOrd="0" destOrd="0" presId="urn:microsoft.com/office/officeart/2005/8/layout/list1"/>
    <dgm:cxn modelId="{38C2A353-17BB-475D-BE42-23D033AEAEAC}" type="presParOf" srcId="{57D059B2-4FF3-4648-AB98-A73F9FFB102A}" destId="{EFEE8958-A0CA-4170-9156-78464834100A}" srcOrd="1" destOrd="0" presId="urn:microsoft.com/office/officeart/2005/8/layout/list1"/>
    <dgm:cxn modelId="{02644A5A-A452-4CA2-882A-50A639380740}" type="presParOf" srcId="{FBCB09D4-C6A7-4E9C-B59E-CC5BF4624111}" destId="{45EB535F-D1DF-4501-926F-971E2501CD78}" srcOrd="1" destOrd="0" presId="urn:microsoft.com/office/officeart/2005/8/layout/list1"/>
    <dgm:cxn modelId="{766FA46C-8FBF-4C47-A47A-999436819BFC}" type="presParOf" srcId="{FBCB09D4-C6A7-4E9C-B59E-CC5BF4624111}" destId="{D7C886CB-76D8-405E-B4A4-555C93AC7662}" srcOrd="2" destOrd="0" presId="urn:microsoft.com/office/officeart/2005/8/layout/list1"/>
    <dgm:cxn modelId="{23F6FFAD-649C-4668-B620-A12CFD871BC7}" type="presParOf" srcId="{FBCB09D4-C6A7-4E9C-B59E-CC5BF4624111}" destId="{170FBF9D-1BA8-46D0-89F0-A150CDCC9087}" srcOrd="3" destOrd="0" presId="urn:microsoft.com/office/officeart/2005/8/layout/list1"/>
    <dgm:cxn modelId="{B4FCF8D2-CA7E-4A28-8C3B-A497541AA139}" type="presParOf" srcId="{FBCB09D4-C6A7-4E9C-B59E-CC5BF4624111}" destId="{5C37B1D8-6CA7-48AE-A8BA-A9B4E7D9FD71}" srcOrd="4" destOrd="0" presId="urn:microsoft.com/office/officeart/2005/8/layout/list1"/>
    <dgm:cxn modelId="{23B2F157-58E6-4A86-96CE-E6CA5F4EF313}" type="presParOf" srcId="{5C37B1D8-6CA7-48AE-A8BA-A9B4E7D9FD71}" destId="{B062B553-F3A7-42D9-9206-4982DA0C0801}" srcOrd="0" destOrd="0" presId="urn:microsoft.com/office/officeart/2005/8/layout/list1"/>
    <dgm:cxn modelId="{02601BFA-BEC6-4359-A100-4DC9E77219B6}" type="presParOf" srcId="{5C37B1D8-6CA7-48AE-A8BA-A9B4E7D9FD71}" destId="{E2F60548-7649-4147-A841-12A885C8773A}" srcOrd="1" destOrd="0" presId="urn:microsoft.com/office/officeart/2005/8/layout/list1"/>
    <dgm:cxn modelId="{EFD3D45A-FC40-49DF-AD4D-E4432BEE0691}" type="presParOf" srcId="{FBCB09D4-C6A7-4E9C-B59E-CC5BF4624111}" destId="{2329DDAA-89ED-4FF7-A285-76F1D5113FFE}" srcOrd="5" destOrd="0" presId="urn:microsoft.com/office/officeart/2005/8/layout/list1"/>
    <dgm:cxn modelId="{A03B59B8-91BA-4715-AE38-11C1D97038B6}" type="presParOf" srcId="{FBCB09D4-C6A7-4E9C-B59E-CC5BF4624111}" destId="{4120BFCE-6A08-4DCB-9097-BE95CB894B3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E5B3CE-360C-417B-8DDE-A87156A9DE4D}"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tr-TR"/>
        </a:p>
      </dgm:t>
    </dgm:pt>
    <dgm:pt modelId="{D304CCDA-BBBC-48A1-8C9E-74B6503E1CF1}">
      <dgm:prSet phldrT="[Metin]"/>
      <dgm:spPr/>
      <dgm:t>
        <a:bodyPr/>
        <a:lstStyle/>
        <a:p>
          <a:r>
            <a:rPr lang="tr-TR" b="1" dirty="0" smtClean="0"/>
            <a:t>İMMÜN SÜPRESYON</a:t>
          </a:r>
          <a:endParaRPr lang="tr-TR" b="1" dirty="0"/>
        </a:p>
      </dgm:t>
    </dgm:pt>
    <dgm:pt modelId="{619F6B1E-63F5-4621-ADE1-D8487E1FB345}" type="parTrans" cxnId="{274DE52B-15EF-4890-8C02-EAA3D55EF916}">
      <dgm:prSet/>
      <dgm:spPr/>
      <dgm:t>
        <a:bodyPr/>
        <a:lstStyle/>
        <a:p>
          <a:endParaRPr lang="tr-TR"/>
        </a:p>
      </dgm:t>
    </dgm:pt>
    <dgm:pt modelId="{D10A4C0D-139C-4D8D-B156-08E4085CD449}" type="sibTrans" cxnId="{274DE52B-15EF-4890-8C02-EAA3D55EF916}">
      <dgm:prSet/>
      <dgm:spPr/>
      <dgm:t>
        <a:bodyPr/>
        <a:lstStyle/>
        <a:p>
          <a:endParaRPr lang="tr-TR"/>
        </a:p>
      </dgm:t>
    </dgm:pt>
    <dgm:pt modelId="{62FFB275-616B-4667-9AAD-69C9558F91B7}">
      <dgm:prSet phldrT="[Metin]"/>
      <dgm:spPr/>
      <dgm:t>
        <a:bodyPr/>
        <a:lstStyle/>
        <a:p>
          <a:r>
            <a:rPr lang="tr-TR" altLang="tr-TR" dirty="0" smtClean="0"/>
            <a:t>T LEN FOSİTLERİNİN BAZI TİPLERİNİN İMMÜN YANITI BASKILADIĞI GÖSTERİLMİŞTİR. </a:t>
          </a:r>
          <a:endParaRPr lang="tr-TR" dirty="0"/>
        </a:p>
      </dgm:t>
    </dgm:pt>
    <dgm:pt modelId="{4F74235A-A6C0-4DBB-9A60-76C7EB7AC8DF}" type="parTrans" cxnId="{B875A011-B8C7-4F50-A582-931BA88EC0A2}">
      <dgm:prSet/>
      <dgm:spPr/>
      <dgm:t>
        <a:bodyPr/>
        <a:lstStyle/>
        <a:p>
          <a:endParaRPr lang="tr-TR"/>
        </a:p>
      </dgm:t>
    </dgm:pt>
    <dgm:pt modelId="{B63AF066-5A30-454C-B721-D4A6166C1DDA}" type="sibTrans" cxnId="{B875A011-B8C7-4F50-A582-931BA88EC0A2}">
      <dgm:prSet/>
      <dgm:spPr/>
      <dgm:t>
        <a:bodyPr/>
        <a:lstStyle/>
        <a:p>
          <a:endParaRPr lang="tr-TR"/>
        </a:p>
      </dgm:t>
    </dgm:pt>
    <dgm:pt modelId="{1D03E6B1-406B-4511-8DDE-A2DD6FA3F553}">
      <dgm:prSet/>
      <dgm:spPr/>
      <dgm:t>
        <a:bodyPr/>
        <a:lstStyle/>
        <a:p>
          <a:r>
            <a:rPr lang="tr-TR" altLang="tr-TR" dirty="0" smtClean="0"/>
            <a:t>BU HÜCRELER REGÜLATÖR</a:t>
          </a:r>
          <a:endParaRPr lang="tr-TR" altLang="tr-TR" dirty="0" smtClean="0"/>
        </a:p>
      </dgm:t>
    </dgm:pt>
    <dgm:pt modelId="{B0608231-FA70-485B-A338-F2FC65A9091A}" type="parTrans" cxnId="{23B2E3DB-9C75-40E3-96C5-ED9FC2DFC78F}">
      <dgm:prSet/>
      <dgm:spPr/>
      <dgm:t>
        <a:bodyPr/>
        <a:lstStyle/>
        <a:p>
          <a:endParaRPr lang="tr-TR"/>
        </a:p>
      </dgm:t>
    </dgm:pt>
    <dgm:pt modelId="{8D24FBE9-B0C8-421A-994E-5E8E67EFA2E1}" type="sibTrans" cxnId="{23B2E3DB-9C75-40E3-96C5-ED9FC2DFC78F}">
      <dgm:prSet/>
      <dgm:spPr/>
      <dgm:t>
        <a:bodyPr/>
        <a:lstStyle/>
        <a:p>
          <a:endParaRPr lang="tr-TR"/>
        </a:p>
      </dgm:t>
    </dgm:pt>
    <dgm:pt modelId="{F82CE8E8-7440-499F-AEC9-25DE8B5B88CE}">
      <dgm:prSet/>
      <dgm:spPr/>
      <dgm:t>
        <a:bodyPr/>
        <a:lstStyle/>
        <a:p>
          <a:r>
            <a:rPr lang="tr-TR" altLang="tr-TR" dirty="0" smtClean="0"/>
            <a:t> T HÜCRELERİ (</a:t>
          </a:r>
          <a:r>
            <a:rPr lang="tr-TR" altLang="tr-TR" dirty="0" err="1" smtClean="0"/>
            <a:t>Treg</a:t>
          </a:r>
          <a:r>
            <a:rPr lang="tr-TR" altLang="tr-TR" dirty="0" smtClean="0"/>
            <a:t> ) OLARAK BİLİNİR.</a:t>
          </a:r>
          <a:endParaRPr lang="tr-TR" altLang="tr-TR" dirty="0" smtClean="0"/>
        </a:p>
      </dgm:t>
    </dgm:pt>
    <dgm:pt modelId="{34E533AC-A71E-418C-9928-CE683EA39957}" type="parTrans" cxnId="{2C54AAE2-5236-43F0-A5E7-715C02DF799A}">
      <dgm:prSet/>
      <dgm:spPr/>
      <dgm:t>
        <a:bodyPr/>
        <a:lstStyle/>
        <a:p>
          <a:endParaRPr lang="tr-TR"/>
        </a:p>
      </dgm:t>
    </dgm:pt>
    <dgm:pt modelId="{C123A65F-43CE-4C67-BB55-BC713B29598C}" type="sibTrans" cxnId="{2C54AAE2-5236-43F0-A5E7-715C02DF799A}">
      <dgm:prSet/>
      <dgm:spPr/>
      <dgm:t>
        <a:bodyPr/>
        <a:lstStyle/>
        <a:p>
          <a:endParaRPr lang="tr-TR"/>
        </a:p>
      </dgm:t>
    </dgm:pt>
    <dgm:pt modelId="{CF9C5856-32DE-4F63-8774-EC6FCF862062}">
      <dgm:prSet/>
      <dgm:spPr/>
      <dgm:t>
        <a:bodyPr/>
        <a:lstStyle/>
        <a:p>
          <a:r>
            <a:rPr lang="tr-TR" altLang="tr-TR" dirty="0" err="1" smtClean="0"/>
            <a:t>Treg</a:t>
          </a:r>
          <a:r>
            <a:rPr lang="tr-TR" altLang="tr-TR" dirty="0" smtClean="0"/>
            <a:t> HÜCRELERİ</a:t>
          </a:r>
          <a:endParaRPr lang="tr-TR" altLang="tr-TR" dirty="0" smtClean="0"/>
        </a:p>
      </dgm:t>
    </dgm:pt>
    <dgm:pt modelId="{FFB7BB56-152D-4A72-82C3-CBE9D3EF3A21}" type="parTrans" cxnId="{BF3F8BE4-F19D-44AA-AC73-68A6E7D27AEB}">
      <dgm:prSet/>
      <dgm:spPr/>
      <dgm:t>
        <a:bodyPr/>
        <a:lstStyle/>
        <a:p>
          <a:endParaRPr lang="tr-TR"/>
        </a:p>
      </dgm:t>
    </dgm:pt>
    <dgm:pt modelId="{04530E0A-6E9E-4B08-AE5F-EC9F58AD4824}" type="sibTrans" cxnId="{BF3F8BE4-F19D-44AA-AC73-68A6E7D27AEB}">
      <dgm:prSet/>
      <dgm:spPr/>
      <dgm:t>
        <a:bodyPr/>
        <a:lstStyle/>
        <a:p>
          <a:endParaRPr lang="tr-TR"/>
        </a:p>
      </dgm:t>
    </dgm:pt>
    <dgm:pt modelId="{062FD718-0374-44AB-BCF0-654B29E79D8A}">
      <dgm:prSet/>
      <dgm:spPr/>
      <dgm:t>
        <a:bodyPr/>
        <a:lstStyle/>
        <a:p>
          <a:r>
            <a:rPr lang="tr-TR" altLang="tr-TR" dirty="0" smtClean="0"/>
            <a:t>YOĞUN İNFLAMASYON VE OTOİMMÜN DOKU HASARININ  OLUŞUMUNUN ENGELLENMESİNDE İMMÜN SİSTEMİN ÖNEMLİ  BİR  DENGE FAKTÖRÜDÜR !!!!</a:t>
          </a:r>
          <a:endParaRPr lang="tr-TR" altLang="tr-TR" dirty="0" smtClean="0"/>
        </a:p>
      </dgm:t>
    </dgm:pt>
    <dgm:pt modelId="{475985D8-7A9B-4392-851C-A8D6904562B5}" type="parTrans" cxnId="{741B2D5F-7DAD-4FEB-8918-B2C121B4CB86}">
      <dgm:prSet/>
      <dgm:spPr/>
      <dgm:t>
        <a:bodyPr/>
        <a:lstStyle/>
        <a:p>
          <a:endParaRPr lang="tr-TR"/>
        </a:p>
      </dgm:t>
    </dgm:pt>
    <dgm:pt modelId="{7F014EBC-C5B2-42A7-9E56-C092BC9E3E4D}" type="sibTrans" cxnId="{741B2D5F-7DAD-4FEB-8918-B2C121B4CB86}">
      <dgm:prSet/>
      <dgm:spPr/>
      <dgm:t>
        <a:bodyPr/>
        <a:lstStyle/>
        <a:p>
          <a:endParaRPr lang="tr-TR"/>
        </a:p>
      </dgm:t>
    </dgm:pt>
    <dgm:pt modelId="{26A8C1A3-4DCD-4124-A2B1-A01C4B9E39A9}" type="pres">
      <dgm:prSet presAssocID="{25E5B3CE-360C-417B-8DDE-A87156A9DE4D}" presName="linear" presStyleCnt="0">
        <dgm:presLayoutVars>
          <dgm:dir/>
          <dgm:animLvl val="lvl"/>
          <dgm:resizeHandles val="exact"/>
        </dgm:presLayoutVars>
      </dgm:prSet>
      <dgm:spPr/>
    </dgm:pt>
    <dgm:pt modelId="{FF37F2C5-1D16-4015-82F8-D946D58B6D90}" type="pres">
      <dgm:prSet presAssocID="{D304CCDA-BBBC-48A1-8C9E-74B6503E1CF1}" presName="parentLin" presStyleCnt="0"/>
      <dgm:spPr/>
    </dgm:pt>
    <dgm:pt modelId="{2E38B10B-A247-4695-BFB5-61181AB0BAE4}" type="pres">
      <dgm:prSet presAssocID="{D304CCDA-BBBC-48A1-8C9E-74B6503E1CF1}" presName="parentLeftMargin" presStyleLbl="node1" presStyleIdx="0" presStyleCnt="2"/>
      <dgm:spPr/>
    </dgm:pt>
    <dgm:pt modelId="{5635B89A-8294-42D3-AA2F-93B3941F403F}" type="pres">
      <dgm:prSet presAssocID="{D304CCDA-BBBC-48A1-8C9E-74B6503E1CF1}" presName="parentText" presStyleLbl="node1" presStyleIdx="0" presStyleCnt="2">
        <dgm:presLayoutVars>
          <dgm:chMax val="0"/>
          <dgm:bulletEnabled val="1"/>
        </dgm:presLayoutVars>
      </dgm:prSet>
      <dgm:spPr/>
    </dgm:pt>
    <dgm:pt modelId="{FE3625FF-A037-4781-ADD7-7E5F4A10040C}" type="pres">
      <dgm:prSet presAssocID="{D304CCDA-BBBC-48A1-8C9E-74B6503E1CF1}" presName="negativeSpace" presStyleCnt="0"/>
      <dgm:spPr/>
    </dgm:pt>
    <dgm:pt modelId="{11550122-610A-4F94-8105-4AF3E3CF856F}" type="pres">
      <dgm:prSet presAssocID="{D304CCDA-BBBC-48A1-8C9E-74B6503E1CF1}" presName="childText" presStyleLbl="conFgAcc1" presStyleIdx="0" presStyleCnt="2">
        <dgm:presLayoutVars>
          <dgm:bulletEnabled val="1"/>
        </dgm:presLayoutVars>
      </dgm:prSet>
      <dgm:spPr/>
      <dgm:t>
        <a:bodyPr/>
        <a:lstStyle/>
        <a:p>
          <a:endParaRPr lang="tr-TR"/>
        </a:p>
      </dgm:t>
    </dgm:pt>
    <dgm:pt modelId="{C204B8D0-9EC5-4307-A517-66592EAB4E4B}" type="pres">
      <dgm:prSet presAssocID="{D10A4C0D-139C-4D8D-B156-08E4085CD449}" presName="spaceBetweenRectangles" presStyleCnt="0"/>
      <dgm:spPr/>
    </dgm:pt>
    <dgm:pt modelId="{92DC7BD8-F0FD-431E-A3C5-9BB230017008}" type="pres">
      <dgm:prSet presAssocID="{CF9C5856-32DE-4F63-8774-EC6FCF862062}" presName="parentLin" presStyleCnt="0"/>
      <dgm:spPr/>
    </dgm:pt>
    <dgm:pt modelId="{C4B5FD5D-7B72-4081-BAD9-DDF83EADB226}" type="pres">
      <dgm:prSet presAssocID="{CF9C5856-32DE-4F63-8774-EC6FCF862062}" presName="parentLeftMargin" presStyleLbl="node1" presStyleIdx="0" presStyleCnt="2"/>
      <dgm:spPr/>
    </dgm:pt>
    <dgm:pt modelId="{00C4060D-AB89-46B6-A722-C5272FC5271F}" type="pres">
      <dgm:prSet presAssocID="{CF9C5856-32DE-4F63-8774-EC6FCF862062}" presName="parentText" presStyleLbl="node1" presStyleIdx="1" presStyleCnt="2">
        <dgm:presLayoutVars>
          <dgm:chMax val="0"/>
          <dgm:bulletEnabled val="1"/>
        </dgm:presLayoutVars>
      </dgm:prSet>
      <dgm:spPr/>
      <dgm:t>
        <a:bodyPr/>
        <a:lstStyle/>
        <a:p>
          <a:endParaRPr lang="tr-TR"/>
        </a:p>
      </dgm:t>
    </dgm:pt>
    <dgm:pt modelId="{23DA1573-592A-45FB-9C8C-6DF146ED5415}" type="pres">
      <dgm:prSet presAssocID="{CF9C5856-32DE-4F63-8774-EC6FCF862062}" presName="negativeSpace" presStyleCnt="0"/>
      <dgm:spPr/>
    </dgm:pt>
    <dgm:pt modelId="{D5732539-E998-4C0B-9590-7CFB53F987B6}" type="pres">
      <dgm:prSet presAssocID="{CF9C5856-32DE-4F63-8774-EC6FCF862062}" presName="childText" presStyleLbl="conFgAcc1" presStyleIdx="1" presStyleCnt="2">
        <dgm:presLayoutVars>
          <dgm:bulletEnabled val="1"/>
        </dgm:presLayoutVars>
      </dgm:prSet>
      <dgm:spPr/>
    </dgm:pt>
  </dgm:ptLst>
  <dgm:cxnLst>
    <dgm:cxn modelId="{741B2D5F-7DAD-4FEB-8918-B2C121B4CB86}" srcId="{CF9C5856-32DE-4F63-8774-EC6FCF862062}" destId="{062FD718-0374-44AB-BCF0-654B29E79D8A}" srcOrd="0" destOrd="0" parTransId="{475985D8-7A9B-4392-851C-A8D6904562B5}" sibTransId="{7F014EBC-C5B2-42A7-9E56-C092BC9E3E4D}"/>
    <dgm:cxn modelId="{BF3F8BE4-F19D-44AA-AC73-68A6E7D27AEB}" srcId="{25E5B3CE-360C-417B-8DDE-A87156A9DE4D}" destId="{CF9C5856-32DE-4F63-8774-EC6FCF862062}" srcOrd="1" destOrd="0" parTransId="{FFB7BB56-152D-4A72-82C3-CBE9D3EF3A21}" sibTransId="{04530E0A-6E9E-4B08-AE5F-EC9F58AD4824}"/>
    <dgm:cxn modelId="{274DE52B-15EF-4890-8C02-EAA3D55EF916}" srcId="{25E5B3CE-360C-417B-8DDE-A87156A9DE4D}" destId="{D304CCDA-BBBC-48A1-8C9E-74B6503E1CF1}" srcOrd="0" destOrd="0" parTransId="{619F6B1E-63F5-4621-ADE1-D8487E1FB345}" sibTransId="{D10A4C0D-139C-4D8D-B156-08E4085CD449}"/>
    <dgm:cxn modelId="{0387227C-D5AC-4B53-A6B3-49F497DAFAAA}" type="presOf" srcId="{D304CCDA-BBBC-48A1-8C9E-74B6503E1CF1}" destId="{5635B89A-8294-42D3-AA2F-93B3941F403F}" srcOrd="1" destOrd="0" presId="urn:microsoft.com/office/officeart/2005/8/layout/list1"/>
    <dgm:cxn modelId="{1E3F165A-D5D6-462E-AEB8-92108A6C87E9}" type="presOf" srcId="{CF9C5856-32DE-4F63-8774-EC6FCF862062}" destId="{C4B5FD5D-7B72-4081-BAD9-DDF83EADB226}" srcOrd="0" destOrd="0" presId="urn:microsoft.com/office/officeart/2005/8/layout/list1"/>
    <dgm:cxn modelId="{837F1E64-5312-4B04-B9C2-EA7142ADACF2}" type="presOf" srcId="{CF9C5856-32DE-4F63-8774-EC6FCF862062}" destId="{00C4060D-AB89-46B6-A722-C5272FC5271F}" srcOrd="1" destOrd="0" presId="urn:microsoft.com/office/officeart/2005/8/layout/list1"/>
    <dgm:cxn modelId="{8A9BFAB8-0B51-4EF6-A118-6BC996DFA80C}" type="presOf" srcId="{1D03E6B1-406B-4511-8DDE-A2DD6FA3F553}" destId="{11550122-610A-4F94-8105-4AF3E3CF856F}" srcOrd="0" destOrd="1" presId="urn:microsoft.com/office/officeart/2005/8/layout/list1"/>
    <dgm:cxn modelId="{09F297A0-5E2C-4C1F-A068-391444B23A0A}" type="presOf" srcId="{F82CE8E8-7440-499F-AEC9-25DE8B5B88CE}" destId="{11550122-610A-4F94-8105-4AF3E3CF856F}" srcOrd="0" destOrd="2" presId="urn:microsoft.com/office/officeart/2005/8/layout/list1"/>
    <dgm:cxn modelId="{23B2E3DB-9C75-40E3-96C5-ED9FC2DFC78F}" srcId="{D304CCDA-BBBC-48A1-8C9E-74B6503E1CF1}" destId="{1D03E6B1-406B-4511-8DDE-A2DD6FA3F553}" srcOrd="1" destOrd="0" parTransId="{B0608231-FA70-485B-A338-F2FC65A9091A}" sibTransId="{8D24FBE9-B0C8-421A-994E-5E8E67EFA2E1}"/>
    <dgm:cxn modelId="{B875A011-B8C7-4F50-A582-931BA88EC0A2}" srcId="{D304CCDA-BBBC-48A1-8C9E-74B6503E1CF1}" destId="{62FFB275-616B-4667-9AAD-69C9558F91B7}" srcOrd="0" destOrd="0" parTransId="{4F74235A-A6C0-4DBB-9A60-76C7EB7AC8DF}" sibTransId="{B63AF066-5A30-454C-B721-D4A6166C1DDA}"/>
    <dgm:cxn modelId="{39243A18-E299-459B-B10F-4E8EDE7F8774}" type="presOf" srcId="{D304CCDA-BBBC-48A1-8C9E-74B6503E1CF1}" destId="{2E38B10B-A247-4695-BFB5-61181AB0BAE4}" srcOrd="0" destOrd="0" presId="urn:microsoft.com/office/officeart/2005/8/layout/list1"/>
    <dgm:cxn modelId="{EA6FACD0-4313-4635-80F0-37D03D629849}" type="presOf" srcId="{062FD718-0374-44AB-BCF0-654B29E79D8A}" destId="{D5732539-E998-4C0B-9590-7CFB53F987B6}" srcOrd="0" destOrd="0" presId="urn:microsoft.com/office/officeart/2005/8/layout/list1"/>
    <dgm:cxn modelId="{C445E20D-65EA-40FD-A96B-191FAEFE11B4}" type="presOf" srcId="{25E5B3CE-360C-417B-8DDE-A87156A9DE4D}" destId="{26A8C1A3-4DCD-4124-A2B1-A01C4B9E39A9}" srcOrd="0" destOrd="0" presId="urn:microsoft.com/office/officeart/2005/8/layout/list1"/>
    <dgm:cxn modelId="{C95B48DE-597E-44C2-8FBC-284C0E3624DB}" type="presOf" srcId="{62FFB275-616B-4667-9AAD-69C9558F91B7}" destId="{11550122-610A-4F94-8105-4AF3E3CF856F}" srcOrd="0" destOrd="0" presId="urn:microsoft.com/office/officeart/2005/8/layout/list1"/>
    <dgm:cxn modelId="{2C54AAE2-5236-43F0-A5E7-715C02DF799A}" srcId="{D304CCDA-BBBC-48A1-8C9E-74B6503E1CF1}" destId="{F82CE8E8-7440-499F-AEC9-25DE8B5B88CE}" srcOrd="2" destOrd="0" parTransId="{34E533AC-A71E-418C-9928-CE683EA39957}" sibTransId="{C123A65F-43CE-4C67-BB55-BC713B29598C}"/>
    <dgm:cxn modelId="{DC9779FD-EC76-42F1-AFE8-A641EE7D3F5F}" type="presParOf" srcId="{26A8C1A3-4DCD-4124-A2B1-A01C4B9E39A9}" destId="{FF37F2C5-1D16-4015-82F8-D946D58B6D90}" srcOrd="0" destOrd="0" presId="urn:microsoft.com/office/officeart/2005/8/layout/list1"/>
    <dgm:cxn modelId="{29C67EEA-DA63-4E85-8431-8761BD030877}" type="presParOf" srcId="{FF37F2C5-1D16-4015-82F8-D946D58B6D90}" destId="{2E38B10B-A247-4695-BFB5-61181AB0BAE4}" srcOrd="0" destOrd="0" presId="urn:microsoft.com/office/officeart/2005/8/layout/list1"/>
    <dgm:cxn modelId="{E80B62E9-D01D-4207-8331-23760C4307C6}" type="presParOf" srcId="{FF37F2C5-1D16-4015-82F8-D946D58B6D90}" destId="{5635B89A-8294-42D3-AA2F-93B3941F403F}" srcOrd="1" destOrd="0" presId="urn:microsoft.com/office/officeart/2005/8/layout/list1"/>
    <dgm:cxn modelId="{811954B5-E3E9-4A08-82CC-8493F022C6FC}" type="presParOf" srcId="{26A8C1A3-4DCD-4124-A2B1-A01C4B9E39A9}" destId="{FE3625FF-A037-4781-ADD7-7E5F4A10040C}" srcOrd="1" destOrd="0" presId="urn:microsoft.com/office/officeart/2005/8/layout/list1"/>
    <dgm:cxn modelId="{8A47EB88-A37E-490B-9CA0-1F6FFD6AF691}" type="presParOf" srcId="{26A8C1A3-4DCD-4124-A2B1-A01C4B9E39A9}" destId="{11550122-610A-4F94-8105-4AF3E3CF856F}" srcOrd="2" destOrd="0" presId="urn:microsoft.com/office/officeart/2005/8/layout/list1"/>
    <dgm:cxn modelId="{2C433F60-C16C-4CB2-9CB0-D2A8CADF92B9}" type="presParOf" srcId="{26A8C1A3-4DCD-4124-A2B1-A01C4B9E39A9}" destId="{C204B8D0-9EC5-4307-A517-66592EAB4E4B}" srcOrd="3" destOrd="0" presId="urn:microsoft.com/office/officeart/2005/8/layout/list1"/>
    <dgm:cxn modelId="{2904FD93-3E88-4EFB-819A-915FB31143DB}" type="presParOf" srcId="{26A8C1A3-4DCD-4124-A2B1-A01C4B9E39A9}" destId="{92DC7BD8-F0FD-431E-A3C5-9BB230017008}" srcOrd="4" destOrd="0" presId="urn:microsoft.com/office/officeart/2005/8/layout/list1"/>
    <dgm:cxn modelId="{2A28BB2B-3E1C-406A-8883-183695E2C021}" type="presParOf" srcId="{92DC7BD8-F0FD-431E-A3C5-9BB230017008}" destId="{C4B5FD5D-7B72-4081-BAD9-DDF83EADB226}" srcOrd="0" destOrd="0" presId="urn:microsoft.com/office/officeart/2005/8/layout/list1"/>
    <dgm:cxn modelId="{D6D643B0-F0C9-4D84-83E3-39DCEF269A44}" type="presParOf" srcId="{92DC7BD8-F0FD-431E-A3C5-9BB230017008}" destId="{00C4060D-AB89-46B6-A722-C5272FC5271F}" srcOrd="1" destOrd="0" presId="urn:microsoft.com/office/officeart/2005/8/layout/list1"/>
    <dgm:cxn modelId="{19CF900E-2FCE-4BAA-BB9B-5DD2E88625EB}" type="presParOf" srcId="{26A8C1A3-4DCD-4124-A2B1-A01C4B9E39A9}" destId="{23DA1573-592A-45FB-9C8C-6DF146ED5415}" srcOrd="5" destOrd="0" presId="urn:microsoft.com/office/officeart/2005/8/layout/list1"/>
    <dgm:cxn modelId="{9622DB88-B209-4C57-BA3D-EAA6A9C22650}" type="presParOf" srcId="{26A8C1A3-4DCD-4124-A2B1-A01C4B9E39A9}" destId="{D5732539-E998-4C0B-9590-7CFB53F987B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D003B-B99C-437B-BA7B-52D5249CC068}"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tr-TR"/>
        </a:p>
      </dgm:t>
    </dgm:pt>
    <dgm:pt modelId="{D4270C53-0830-4B1A-93E0-2C5D4CC35C97}">
      <dgm:prSet phldrT="[Metin]"/>
      <dgm:spPr/>
      <dgm:t>
        <a:bodyPr/>
        <a:lstStyle/>
        <a:p>
          <a:r>
            <a:rPr lang="tr-TR" b="1" dirty="0" smtClean="0"/>
            <a:t>İMMÜNOLOJİK TOLERANS</a:t>
          </a:r>
          <a:endParaRPr lang="tr-TR" b="1" dirty="0"/>
        </a:p>
      </dgm:t>
    </dgm:pt>
    <dgm:pt modelId="{8B1AAE34-21E5-4E61-A3EB-726F9676CD77}" type="parTrans" cxnId="{3493B3C3-16FA-4041-8B1A-CDDC3CBDF05A}">
      <dgm:prSet/>
      <dgm:spPr/>
      <dgm:t>
        <a:bodyPr/>
        <a:lstStyle/>
        <a:p>
          <a:endParaRPr lang="tr-TR"/>
        </a:p>
      </dgm:t>
    </dgm:pt>
    <dgm:pt modelId="{4D80C40E-4560-450C-A14F-D83E708955AC}" type="sibTrans" cxnId="{3493B3C3-16FA-4041-8B1A-CDDC3CBDF05A}">
      <dgm:prSet/>
      <dgm:spPr/>
      <dgm:t>
        <a:bodyPr/>
        <a:lstStyle/>
        <a:p>
          <a:endParaRPr lang="tr-TR"/>
        </a:p>
      </dgm:t>
    </dgm:pt>
    <dgm:pt modelId="{561914F7-D16B-4249-87CC-E62B98634CF0}">
      <dgm:prSet phldrT="[Metin]"/>
      <dgm:spPr/>
      <dgm:t>
        <a:bodyPr/>
        <a:lstStyle/>
        <a:p>
          <a:r>
            <a:rPr lang="tr-TR" b="1" dirty="0" smtClean="0"/>
            <a:t>DEVAM</a:t>
          </a:r>
          <a:endParaRPr lang="tr-TR" b="1" dirty="0"/>
        </a:p>
      </dgm:t>
    </dgm:pt>
    <dgm:pt modelId="{2F9565F8-76A3-4D9C-BB9B-906277AE9F57}" type="parTrans" cxnId="{8AAC0B17-9F48-4083-A1B2-CEC96758E638}">
      <dgm:prSet/>
      <dgm:spPr/>
      <dgm:t>
        <a:bodyPr/>
        <a:lstStyle/>
        <a:p>
          <a:endParaRPr lang="tr-TR"/>
        </a:p>
      </dgm:t>
    </dgm:pt>
    <dgm:pt modelId="{53EE39D6-07C9-4DEF-9D80-834ED46FAE8A}" type="sibTrans" cxnId="{8AAC0B17-9F48-4083-A1B2-CEC96758E638}">
      <dgm:prSet/>
      <dgm:spPr/>
      <dgm:t>
        <a:bodyPr/>
        <a:lstStyle/>
        <a:p>
          <a:endParaRPr lang="tr-TR"/>
        </a:p>
      </dgm:t>
    </dgm:pt>
    <dgm:pt modelId="{D1D0F0A0-7ACA-4485-9952-8992CA143FB8}">
      <dgm:prSet phldrT="[Metin]"/>
      <dgm:spPr/>
      <dgm:t>
        <a:bodyPr/>
        <a:lstStyle/>
        <a:p>
          <a:r>
            <a:rPr lang="tr-TR" b="1" dirty="0" smtClean="0"/>
            <a:t>SAĞLIKLI</a:t>
          </a:r>
          <a:endParaRPr lang="tr-TR" b="1" dirty="0"/>
        </a:p>
      </dgm:t>
    </dgm:pt>
    <dgm:pt modelId="{444EF68C-BD9C-4725-B9DD-985C6F65AFB0}" type="parTrans" cxnId="{AF5651C9-738E-4FA9-8908-4CBBB42C934C}">
      <dgm:prSet/>
      <dgm:spPr/>
      <dgm:t>
        <a:bodyPr/>
        <a:lstStyle/>
        <a:p>
          <a:endParaRPr lang="tr-TR"/>
        </a:p>
      </dgm:t>
    </dgm:pt>
    <dgm:pt modelId="{7F09DB59-420E-4AFA-83D0-AE600BC4A0BE}" type="sibTrans" cxnId="{AF5651C9-738E-4FA9-8908-4CBBB42C934C}">
      <dgm:prSet/>
      <dgm:spPr/>
      <dgm:t>
        <a:bodyPr/>
        <a:lstStyle/>
        <a:p>
          <a:endParaRPr lang="tr-TR"/>
        </a:p>
      </dgm:t>
    </dgm:pt>
    <dgm:pt modelId="{9660E0D2-53B7-40E3-8341-FDC9DD79D079}">
      <dgm:prSet phldrT="[Metin]"/>
      <dgm:spPr/>
      <dgm:t>
        <a:bodyPr/>
        <a:lstStyle/>
        <a:p>
          <a:r>
            <a:rPr lang="tr-TR" b="1" dirty="0" smtClean="0"/>
            <a:t>BOZULMUŞ</a:t>
          </a:r>
          <a:endParaRPr lang="tr-TR" b="1" dirty="0"/>
        </a:p>
      </dgm:t>
    </dgm:pt>
    <dgm:pt modelId="{5C6D45C3-BC78-4EBD-B338-5ACD670905A1}" type="parTrans" cxnId="{AA9B916F-F749-4BE7-92D9-C947C26D5E4E}">
      <dgm:prSet/>
      <dgm:spPr/>
      <dgm:t>
        <a:bodyPr/>
        <a:lstStyle/>
        <a:p>
          <a:endParaRPr lang="tr-TR"/>
        </a:p>
      </dgm:t>
    </dgm:pt>
    <dgm:pt modelId="{8B9950D2-AB20-4C0B-98B5-BC2B0FD369A4}" type="sibTrans" cxnId="{AA9B916F-F749-4BE7-92D9-C947C26D5E4E}">
      <dgm:prSet/>
      <dgm:spPr/>
      <dgm:t>
        <a:bodyPr/>
        <a:lstStyle/>
        <a:p>
          <a:endParaRPr lang="tr-TR"/>
        </a:p>
      </dgm:t>
    </dgm:pt>
    <dgm:pt modelId="{2B98B41F-82CF-49FA-ADF0-A3DC33221D29}">
      <dgm:prSet phldrT="[Metin]"/>
      <dgm:spPr/>
      <dgm:t>
        <a:bodyPr/>
        <a:lstStyle/>
        <a:p>
          <a:r>
            <a:rPr lang="tr-TR" b="1" dirty="0" smtClean="0"/>
            <a:t>OTOİMMÜNİTE</a:t>
          </a:r>
          <a:endParaRPr lang="tr-TR" b="1" dirty="0"/>
        </a:p>
      </dgm:t>
    </dgm:pt>
    <dgm:pt modelId="{8228BCDF-BE3F-4524-83DE-011D08CF4B02}" type="parTrans" cxnId="{832E8DD0-14AB-44C3-8958-ABCAA5A6BE2E}">
      <dgm:prSet/>
      <dgm:spPr/>
      <dgm:t>
        <a:bodyPr/>
        <a:lstStyle/>
        <a:p>
          <a:endParaRPr lang="tr-TR"/>
        </a:p>
      </dgm:t>
    </dgm:pt>
    <dgm:pt modelId="{7D0F173B-3354-4C65-A1A9-B129650922EA}" type="sibTrans" cxnId="{832E8DD0-14AB-44C3-8958-ABCAA5A6BE2E}">
      <dgm:prSet/>
      <dgm:spPr/>
      <dgm:t>
        <a:bodyPr/>
        <a:lstStyle/>
        <a:p>
          <a:endParaRPr lang="tr-TR"/>
        </a:p>
      </dgm:t>
    </dgm:pt>
    <dgm:pt modelId="{4CA8852A-976B-4A2B-A63D-55C1F8A365EE}" type="pres">
      <dgm:prSet presAssocID="{8E8D003B-B99C-437B-BA7B-52D5249CC068}" presName="diagram" presStyleCnt="0">
        <dgm:presLayoutVars>
          <dgm:chPref val="1"/>
          <dgm:dir/>
          <dgm:animOne val="branch"/>
          <dgm:animLvl val="lvl"/>
          <dgm:resizeHandles val="exact"/>
        </dgm:presLayoutVars>
      </dgm:prSet>
      <dgm:spPr/>
      <dgm:t>
        <a:bodyPr/>
        <a:lstStyle/>
        <a:p>
          <a:endParaRPr lang="tr-TR"/>
        </a:p>
      </dgm:t>
    </dgm:pt>
    <dgm:pt modelId="{7D7A6E79-7466-46C7-BFC7-38B8F18A5C88}" type="pres">
      <dgm:prSet presAssocID="{D4270C53-0830-4B1A-93E0-2C5D4CC35C97}" presName="root1" presStyleCnt="0"/>
      <dgm:spPr/>
    </dgm:pt>
    <dgm:pt modelId="{F1E1CC7A-F16E-47BF-BD8F-38F652A195EF}" type="pres">
      <dgm:prSet presAssocID="{D4270C53-0830-4B1A-93E0-2C5D4CC35C97}" presName="LevelOneTextNode" presStyleLbl="node0" presStyleIdx="0" presStyleCnt="1">
        <dgm:presLayoutVars>
          <dgm:chPref val="3"/>
        </dgm:presLayoutVars>
      </dgm:prSet>
      <dgm:spPr/>
      <dgm:t>
        <a:bodyPr/>
        <a:lstStyle/>
        <a:p>
          <a:endParaRPr lang="tr-TR"/>
        </a:p>
      </dgm:t>
    </dgm:pt>
    <dgm:pt modelId="{79928D9B-91D9-455F-B3F7-23467C4EAC66}" type="pres">
      <dgm:prSet presAssocID="{D4270C53-0830-4B1A-93E0-2C5D4CC35C97}" presName="level2hierChild" presStyleCnt="0"/>
      <dgm:spPr/>
    </dgm:pt>
    <dgm:pt modelId="{901F468D-24DF-4FC7-906D-EE721B3604E0}" type="pres">
      <dgm:prSet presAssocID="{2F9565F8-76A3-4D9C-BB9B-906277AE9F57}" presName="conn2-1" presStyleLbl="parChTrans1D2" presStyleIdx="0" presStyleCnt="2"/>
      <dgm:spPr/>
      <dgm:t>
        <a:bodyPr/>
        <a:lstStyle/>
        <a:p>
          <a:endParaRPr lang="tr-TR"/>
        </a:p>
      </dgm:t>
    </dgm:pt>
    <dgm:pt modelId="{9EE5DEB7-C4D4-42A2-9A7C-2D18F12EBAD9}" type="pres">
      <dgm:prSet presAssocID="{2F9565F8-76A3-4D9C-BB9B-906277AE9F57}" presName="connTx" presStyleLbl="parChTrans1D2" presStyleIdx="0" presStyleCnt="2"/>
      <dgm:spPr/>
      <dgm:t>
        <a:bodyPr/>
        <a:lstStyle/>
        <a:p>
          <a:endParaRPr lang="tr-TR"/>
        </a:p>
      </dgm:t>
    </dgm:pt>
    <dgm:pt modelId="{3295DC7C-CF25-4E83-A07C-463DAA8FFC72}" type="pres">
      <dgm:prSet presAssocID="{561914F7-D16B-4249-87CC-E62B98634CF0}" presName="root2" presStyleCnt="0"/>
      <dgm:spPr/>
    </dgm:pt>
    <dgm:pt modelId="{B22A72CB-7B4C-4395-877F-B78986F565E9}" type="pres">
      <dgm:prSet presAssocID="{561914F7-D16B-4249-87CC-E62B98634CF0}" presName="LevelTwoTextNode" presStyleLbl="node2" presStyleIdx="0" presStyleCnt="2">
        <dgm:presLayoutVars>
          <dgm:chPref val="3"/>
        </dgm:presLayoutVars>
      </dgm:prSet>
      <dgm:spPr/>
      <dgm:t>
        <a:bodyPr/>
        <a:lstStyle/>
        <a:p>
          <a:endParaRPr lang="tr-TR"/>
        </a:p>
      </dgm:t>
    </dgm:pt>
    <dgm:pt modelId="{B4471904-25B2-4DD7-862F-A34313DBE2C7}" type="pres">
      <dgm:prSet presAssocID="{561914F7-D16B-4249-87CC-E62B98634CF0}" presName="level3hierChild" presStyleCnt="0"/>
      <dgm:spPr/>
    </dgm:pt>
    <dgm:pt modelId="{8AB465D8-F146-4545-AF09-688C78B6C4DC}" type="pres">
      <dgm:prSet presAssocID="{444EF68C-BD9C-4725-B9DD-985C6F65AFB0}" presName="conn2-1" presStyleLbl="parChTrans1D3" presStyleIdx="0" presStyleCnt="2"/>
      <dgm:spPr/>
      <dgm:t>
        <a:bodyPr/>
        <a:lstStyle/>
        <a:p>
          <a:endParaRPr lang="tr-TR"/>
        </a:p>
      </dgm:t>
    </dgm:pt>
    <dgm:pt modelId="{D65BBD34-12C1-441B-B62A-D806698CCFD5}" type="pres">
      <dgm:prSet presAssocID="{444EF68C-BD9C-4725-B9DD-985C6F65AFB0}" presName="connTx" presStyleLbl="parChTrans1D3" presStyleIdx="0" presStyleCnt="2"/>
      <dgm:spPr/>
      <dgm:t>
        <a:bodyPr/>
        <a:lstStyle/>
        <a:p>
          <a:endParaRPr lang="tr-TR"/>
        </a:p>
      </dgm:t>
    </dgm:pt>
    <dgm:pt modelId="{4EAC251C-522E-49C7-9C9A-A5F538415CDA}" type="pres">
      <dgm:prSet presAssocID="{D1D0F0A0-7ACA-4485-9952-8992CA143FB8}" presName="root2" presStyleCnt="0"/>
      <dgm:spPr/>
    </dgm:pt>
    <dgm:pt modelId="{440F02CE-0467-40D6-9429-3F6F0FA38A27}" type="pres">
      <dgm:prSet presAssocID="{D1D0F0A0-7ACA-4485-9952-8992CA143FB8}" presName="LevelTwoTextNode" presStyleLbl="node3" presStyleIdx="0" presStyleCnt="2">
        <dgm:presLayoutVars>
          <dgm:chPref val="3"/>
        </dgm:presLayoutVars>
      </dgm:prSet>
      <dgm:spPr/>
      <dgm:t>
        <a:bodyPr/>
        <a:lstStyle/>
        <a:p>
          <a:endParaRPr lang="tr-TR"/>
        </a:p>
      </dgm:t>
    </dgm:pt>
    <dgm:pt modelId="{709A5925-292B-423F-835D-AD553EFC83ED}" type="pres">
      <dgm:prSet presAssocID="{D1D0F0A0-7ACA-4485-9952-8992CA143FB8}" presName="level3hierChild" presStyleCnt="0"/>
      <dgm:spPr/>
    </dgm:pt>
    <dgm:pt modelId="{0D808B83-44B3-4294-9548-42FE170433E2}" type="pres">
      <dgm:prSet presAssocID="{5C6D45C3-BC78-4EBD-B338-5ACD670905A1}" presName="conn2-1" presStyleLbl="parChTrans1D2" presStyleIdx="1" presStyleCnt="2"/>
      <dgm:spPr/>
      <dgm:t>
        <a:bodyPr/>
        <a:lstStyle/>
        <a:p>
          <a:endParaRPr lang="tr-TR"/>
        </a:p>
      </dgm:t>
    </dgm:pt>
    <dgm:pt modelId="{5F3AAB16-DD11-4B41-A17C-235F4BAC012B}" type="pres">
      <dgm:prSet presAssocID="{5C6D45C3-BC78-4EBD-B338-5ACD670905A1}" presName="connTx" presStyleLbl="parChTrans1D2" presStyleIdx="1" presStyleCnt="2"/>
      <dgm:spPr/>
      <dgm:t>
        <a:bodyPr/>
        <a:lstStyle/>
        <a:p>
          <a:endParaRPr lang="tr-TR"/>
        </a:p>
      </dgm:t>
    </dgm:pt>
    <dgm:pt modelId="{C6C74B53-0529-43F4-BE7E-911F599A212F}" type="pres">
      <dgm:prSet presAssocID="{9660E0D2-53B7-40E3-8341-FDC9DD79D079}" presName="root2" presStyleCnt="0"/>
      <dgm:spPr/>
    </dgm:pt>
    <dgm:pt modelId="{530EC8E7-D6F6-4493-B27E-D1C7ECBEB9D6}" type="pres">
      <dgm:prSet presAssocID="{9660E0D2-53B7-40E3-8341-FDC9DD79D079}" presName="LevelTwoTextNode" presStyleLbl="node2" presStyleIdx="1" presStyleCnt="2">
        <dgm:presLayoutVars>
          <dgm:chPref val="3"/>
        </dgm:presLayoutVars>
      </dgm:prSet>
      <dgm:spPr/>
      <dgm:t>
        <a:bodyPr/>
        <a:lstStyle/>
        <a:p>
          <a:endParaRPr lang="tr-TR"/>
        </a:p>
      </dgm:t>
    </dgm:pt>
    <dgm:pt modelId="{09D78533-267A-4F98-A343-EBD6E3F1DC45}" type="pres">
      <dgm:prSet presAssocID="{9660E0D2-53B7-40E3-8341-FDC9DD79D079}" presName="level3hierChild" presStyleCnt="0"/>
      <dgm:spPr/>
    </dgm:pt>
    <dgm:pt modelId="{EAF8D00B-02CA-4DED-ACC6-EED79A8FB365}" type="pres">
      <dgm:prSet presAssocID="{8228BCDF-BE3F-4524-83DE-011D08CF4B02}" presName="conn2-1" presStyleLbl="parChTrans1D3" presStyleIdx="1" presStyleCnt="2"/>
      <dgm:spPr/>
      <dgm:t>
        <a:bodyPr/>
        <a:lstStyle/>
        <a:p>
          <a:endParaRPr lang="tr-TR"/>
        </a:p>
      </dgm:t>
    </dgm:pt>
    <dgm:pt modelId="{5EADF293-D106-4FC0-904E-67CA59CA3997}" type="pres">
      <dgm:prSet presAssocID="{8228BCDF-BE3F-4524-83DE-011D08CF4B02}" presName="connTx" presStyleLbl="parChTrans1D3" presStyleIdx="1" presStyleCnt="2"/>
      <dgm:spPr/>
      <dgm:t>
        <a:bodyPr/>
        <a:lstStyle/>
        <a:p>
          <a:endParaRPr lang="tr-TR"/>
        </a:p>
      </dgm:t>
    </dgm:pt>
    <dgm:pt modelId="{59CE0E57-61C0-4E46-96C0-F7C0B7453991}" type="pres">
      <dgm:prSet presAssocID="{2B98B41F-82CF-49FA-ADF0-A3DC33221D29}" presName="root2" presStyleCnt="0"/>
      <dgm:spPr/>
    </dgm:pt>
    <dgm:pt modelId="{29725752-7C15-48A0-A82A-B5A24312B5F8}" type="pres">
      <dgm:prSet presAssocID="{2B98B41F-82CF-49FA-ADF0-A3DC33221D29}" presName="LevelTwoTextNode" presStyleLbl="node3" presStyleIdx="1" presStyleCnt="2">
        <dgm:presLayoutVars>
          <dgm:chPref val="3"/>
        </dgm:presLayoutVars>
      </dgm:prSet>
      <dgm:spPr/>
      <dgm:t>
        <a:bodyPr/>
        <a:lstStyle/>
        <a:p>
          <a:endParaRPr lang="tr-TR"/>
        </a:p>
      </dgm:t>
    </dgm:pt>
    <dgm:pt modelId="{6D9D6026-47DE-4E05-B3B3-BB3370009F19}" type="pres">
      <dgm:prSet presAssocID="{2B98B41F-82CF-49FA-ADF0-A3DC33221D29}" presName="level3hierChild" presStyleCnt="0"/>
      <dgm:spPr/>
    </dgm:pt>
  </dgm:ptLst>
  <dgm:cxnLst>
    <dgm:cxn modelId="{C14D0024-0EBF-4714-8EE2-F3D666243029}" type="presOf" srcId="{561914F7-D16B-4249-87CC-E62B98634CF0}" destId="{B22A72CB-7B4C-4395-877F-B78986F565E9}" srcOrd="0" destOrd="0" presId="urn:microsoft.com/office/officeart/2005/8/layout/hierarchy2"/>
    <dgm:cxn modelId="{2F0745EC-4F38-4202-8053-63EF04130662}" type="presOf" srcId="{2F9565F8-76A3-4D9C-BB9B-906277AE9F57}" destId="{9EE5DEB7-C4D4-42A2-9A7C-2D18F12EBAD9}" srcOrd="1" destOrd="0" presId="urn:microsoft.com/office/officeart/2005/8/layout/hierarchy2"/>
    <dgm:cxn modelId="{832E8DD0-14AB-44C3-8958-ABCAA5A6BE2E}" srcId="{9660E0D2-53B7-40E3-8341-FDC9DD79D079}" destId="{2B98B41F-82CF-49FA-ADF0-A3DC33221D29}" srcOrd="0" destOrd="0" parTransId="{8228BCDF-BE3F-4524-83DE-011D08CF4B02}" sibTransId="{7D0F173B-3354-4C65-A1A9-B129650922EA}"/>
    <dgm:cxn modelId="{3493B3C3-16FA-4041-8B1A-CDDC3CBDF05A}" srcId="{8E8D003B-B99C-437B-BA7B-52D5249CC068}" destId="{D4270C53-0830-4B1A-93E0-2C5D4CC35C97}" srcOrd="0" destOrd="0" parTransId="{8B1AAE34-21E5-4E61-A3EB-726F9676CD77}" sibTransId="{4D80C40E-4560-450C-A14F-D83E708955AC}"/>
    <dgm:cxn modelId="{A2B2ADD1-2296-4A1B-A3C1-7B159E517727}" type="presOf" srcId="{444EF68C-BD9C-4725-B9DD-985C6F65AFB0}" destId="{D65BBD34-12C1-441B-B62A-D806698CCFD5}" srcOrd="1" destOrd="0" presId="urn:microsoft.com/office/officeart/2005/8/layout/hierarchy2"/>
    <dgm:cxn modelId="{0495C766-24C2-4F29-8218-7612A2C8D092}" type="presOf" srcId="{8228BCDF-BE3F-4524-83DE-011D08CF4B02}" destId="{EAF8D00B-02CA-4DED-ACC6-EED79A8FB365}" srcOrd="0" destOrd="0" presId="urn:microsoft.com/office/officeart/2005/8/layout/hierarchy2"/>
    <dgm:cxn modelId="{10156E69-4301-44C3-8D87-D486679A65A5}" type="presOf" srcId="{9660E0D2-53B7-40E3-8341-FDC9DD79D079}" destId="{530EC8E7-D6F6-4493-B27E-D1C7ECBEB9D6}" srcOrd="0" destOrd="0" presId="urn:microsoft.com/office/officeart/2005/8/layout/hierarchy2"/>
    <dgm:cxn modelId="{8AAC0B17-9F48-4083-A1B2-CEC96758E638}" srcId="{D4270C53-0830-4B1A-93E0-2C5D4CC35C97}" destId="{561914F7-D16B-4249-87CC-E62B98634CF0}" srcOrd="0" destOrd="0" parTransId="{2F9565F8-76A3-4D9C-BB9B-906277AE9F57}" sibTransId="{53EE39D6-07C9-4DEF-9D80-834ED46FAE8A}"/>
    <dgm:cxn modelId="{AF5651C9-738E-4FA9-8908-4CBBB42C934C}" srcId="{561914F7-D16B-4249-87CC-E62B98634CF0}" destId="{D1D0F0A0-7ACA-4485-9952-8992CA143FB8}" srcOrd="0" destOrd="0" parTransId="{444EF68C-BD9C-4725-B9DD-985C6F65AFB0}" sibTransId="{7F09DB59-420E-4AFA-83D0-AE600BC4A0BE}"/>
    <dgm:cxn modelId="{FE92D52C-E565-4084-8523-BBBBBA86B7F2}" type="presOf" srcId="{D4270C53-0830-4B1A-93E0-2C5D4CC35C97}" destId="{F1E1CC7A-F16E-47BF-BD8F-38F652A195EF}" srcOrd="0" destOrd="0" presId="urn:microsoft.com/office/officeart/2005/8/layout/hierarchy2"/>
    <dgm:cxn modelId="{3E5A3055-B4A5-47DD-A8BA-7821F0DDAE57}" type="presOf" srcId="{444EF68C-BD9C-4725-B9DD-985C6F65AFB0}" destId="{8AB465D8-F146-4545-AF09-688C78B6C4DC}" srcOrd="0" destOrd="0" presId="urn:microsoft.com/office/officeart/2005/8/layout/hierarchy2"/>
    <dgm:cxn modelId="{AA9B916F-F749-4BE7-92D9-C947C26D5E4E}" srcId="{D4270C53-0830-4B1A-93E0-2C5D4CC35C97}" destId="{9660E0D2-53B7-40E3-8341-FDC9DD79D079}" srcOrd="1" destOrd="0" parTransId="{5C6D45C3-BC78-4EBD-B338-5ACD670905A1}" sibTransId="{8B9950D2-AB20-4C0B-98B5-BC2B0FD369A4}"/>
    <dgm:cxn modelId="{AEE3D981-940E-47FA-985A-0D495FB760D4}" type="presOf" srcId="{2F9565F8-76A3-4D9C-BB9B-906277AE9F57}" destId="{901F468D-24DF-4FC7-906D-EE721B3604E0}" srcOrd="0" destOrd="0" presId="urn:microsoft.com/office/officeart/2005/8/layout/hierarchy2"/>
    <dgm:cxn modelId="{1E74C922-7225-4872-8B1C-9F01E8355343}" type="presOf" srcId="{5C6D45C3-BC78-4EBD-B338-5ACD670905A1}" destId="{5F3AAB16-DD11-4B41-A17C-235F4BAC012B}" srcOrd="1" destOrd="0" presId="urn:microsoft.com/office/officeart/2005/8/layout/hierarchy2"/>
    <dgm:cxn modelId="{A663FE8B-537F-4223-8B35-C0E8E8389850}" type="presOf" srcId="{D1D0F0A0-7ACA-4485-9952-8992CA143FB8}" destId="{440F02CE-0467-40D6-9429-3F6F0FA38A27}" srcOrd="0" destOrd="0" presId="urn:microsoft.com/office/officeart/2005/8/layout/hierarchy2"/>
    <dgm:cxn modelId="{EAE4BEFE-3FA4-4394-813E-06016A3B1D61}" type="presOf" srcId="{2B98B41F-82CF-49FA-ADF0-A3DC33221D29}" destId="{29725752-7C15-48A0-A82A-B5A24312B5F8}" srcOrd="0" destOrd="0" presId="urn:microsoft.com/office/officeart/2005/8/layout/hierarchy2"/>
    <dgm:cxn modelId="{69DA1C39-B946-4474-B8AD-6D971049497D}" type="presOf" srcId="{5C6D45C3-BC78-4EBD-B338-5ACD670905A1}" destId="{0D808B83-44B3-4294-9548-42FE170433E2}" srcOrd="0" destOrd="0" presId="urn:microsoft.com/office/officeart/2005/8/layout/hierarchy2"/>
    <dgm:cxn modelId="{FF6B9C18-5937-4454-97AA-7047305B7608}" type="presOf" srcId="{8E8D003B-B99C-437B-BA7B-52D5249CC068}" destId="{4CA8852A-976B-4A2B-A63D-55C1F8A365EE}" srcOrd="0" destOrd="0" presId="urn:microsoft.com/office/officeart/2005/8/layout/hierarchy2"/>
    <dgm:cxn modelId="{CEC2590F-98D7-4EE1-863D-88B438DFE31F}" type="presOf" srcId="{8228BCDF-BE3F-4524-83DE-011D08CF4B02}" destId="{5EADF293-D106-4FC0-904E-67CA59CA3997}" srcOrd="1" destOrd="0" presId="urn:microsoft.com/office/officeart/2005/8/layout/hierarchy2"/>
    <dgm:cxn modelId="{46045924-CBE0-4D4B-B023-800B26A3F16B}" type="presParOf" srcId="{4CA8852A-976B-4A2B-A63D-55C1F8A365EE}" destId="{7D7A6E79-7466-46C7-BFC7-38B8F18A5C88}" srcOrd="0" destOrd="0" presId="urn:microsoft.com/office/officeart/2005/8/layout/hierarchy2"/>
    <dgm:cxn modelId="{54B2E204-F9C3-4383-90A5-28962DE990CE}" type="presParOf" srcId="{7D7A6E79-7466-46C7-BFC7-38B8F18A5C88}" destId="{F1E1CC7A-F16E-47BF-BD8F-38F652A195EF}" srcOrd="0" destOrd="0" presId="urn:microsoft.com/office/officeart/2005/8/layout/hierarchy2"/>
    <dgm:cxn modelId="{ED434224-0055-44FD-B742-178E0524B807}" type="presParOf" srcId="{7D7A6E79-7466-46C7-BFC7-38B8F18A5C88}" destId="{79928D9B-91D9-455F-B3F7-23467C4EAC66}" srcOrd="1" destOrd="0" presId="urn:microsoft.com/office/officeart/2005/8/layout/hierarchy2"/>
    <dgm:cxn modelId="{359C270A-68C9-45F7-9112-CC979589C545}" type="presParOf" srcId="{79928D9B-91D9-455F-B3F7-23467C4EAC66}" destId="{901F468D-24DF-4FC7-906D-EE721B3604E0}" srcOrd="0" destOrd="0" presId="urn:microsoft.com/office/officeart/2005/8/layout/hierarchy2"/>
    <dgm:cxn modelId="{0A5E9EDA-03C7-4EB8-9255-84AB6B68A59A}" type="presParOf" srcId="{901F468D-24DF-4FC7-906D-EE721B3604E0}" destId="{9EE5DEB7-C4D4-42A2-9A7C-2D18F12EBAD9}" srcOrd="0" destOrd="0" presId="urn:microsoft.com/office/officeart/2005/8/layout/hierarchy2"/>
    <dgm:cxn modelId="{E2420879-FCDE-4C54-93C0-1E0001FEDDAF}" type="presParOf" srcId="{79928D9B-91D9-455F-B3F7-23467C4EAC66}" destId="{3295DC7C-CF25-4E83-A07C-463DAA8FFC72}" srcOrd="1" destOrd="0" presId="urn:microsoft.com/office/officeart/2005/8/layout/hierarchy2"/>
    <dgm:cxn modelId="{1B6C5954-0C03-4396-96E0-A734FBD31B30}" type="presParOf" srcId="{3295DC7C-CF25-4E83-A07C-463DAA8FFC72}" destId="{B22A72CB-7B4C-4395-877F-B78986F565E9}" srcOrd="0" destOrd="0" presId="urn:microsoft.com/office/officeart/2005/8/layout/hierarchy2"/>
    <dgm:cxn modelId="{8E75306F-A2C3-43EE-ABDD-9AAE38D5C085}" type="presParOf" srcId="{3295DC7C-CF25-4E83-A07C-463DAA8FFC72}" destId="{B4471904-25B2-4DD7-862F-A34313DBE2C7}" srcOrd="1" destOrd="0" presId="urn:microsoft.com/office/officeart/2005/8/layout/hierarchy2"/>
    <dgm:cxn modelId="{00204F79-DAF1-4FB4-BD6C-68FF7CADAF36}" type="presParOf" srcId="{B4471904-25B2-4DD7-862F-A34313DBE2C7}" destId="{8AB465D8-F146-4545-AF09-688C78B6C4DC}" srcOrd="0" destOrd="0" presId="urn:microsoft.com/office/officeart/2005/8/layout/hierarchy2"/>
    <dgm:cxn modelId="{3ACDB14C-3204-4EDE-B9A7-AEB129D1673F}" type="presParOf" srcId="{8AB465D8-F146-4545-AF09-688C78B6C4DC}" destId="{D65BBD34-12C1-441B-B62A-D806698CCFD5}" srcOrd="0" destOrd="0" presId="urn:microsoft.com/office/officeart/2005/8/layout/hierarchy2"/>
    <dgm:cxn modelId="{54C05B86-2E69-4215-B074-3D8B512CE71F}" type="presParOf" srcId="{B4471904-25B2-4DD7-862F-A34313DBE2C7}" destId="{4EAC251C-522E-49C7-9C9A-A5F538415CDA}" srcOrd="1" destOrd="0" presId="urn:microsoft.com/office/officeart/2005/8/layout/hierarchy2"/>
    <dgm:cxn modelId="{2B1223B1-DC9F-49DB-9F06-AE626C3F6578}" type="presParOf" srcId="{4EAC251C-522E-49C7-9C9A-A5F538415CDA}" destId="{440F02CE-0467-40D6-9429-3F6F0FA38A27}" srcOrd="0" destOrd="0" presId="urn:microsoft.com/office/officeart/2005/8/layout/hierarchy2"/>
    <dgm:cxn modelId="{C16784FE-28A3-4709-9A43-80B89ED664CA}" type="presParOf" srcId="{4EAC251C-522E-49C7-9C9A-A5F538415CDA}" destId="{709A5925-292B-423F-835D-AD553EFC83ED}" srcOrd="1" destOrd="0" presId="urn:microsoft.com/office/officeart/2005/8/layout/hierarchy2"/>
    <dgm:cxn modelId="{2D9287B8-C089-419B-A837-792956E7094E}" type="presParOf" srcId="{79928D9B-91D9-455F-B3F7-23467C4EAC66}" destId="{0D808B83-44B3-4294-9548-42FE170433E2}" srcOrd="2" destOrd="0" presId="urn:microsoft.com/office/officeart/2005/8/layout/hierarchy2"/>
    <dgm:cxn modelId="{F07002A1-6E23-4EC1-8466-4DB2D8ECA8FB}" type="presParOf" srcId="{0D808B83-44B3-4294-9548-42FE170433E2}" destId="{5F3AAB16-DD11-4B41-A17C-235F4BAC012B}" srcOrd="0" destOrd="0" presId="urn:microsoft.com/office/officeart/2005/8/layout/hierarchy2"/>
    <dgm:cxn modelId="{DD9EC332-FCCC-40CF-929F-FBAC388593D4}" type="presParOf" srcId="{79928D9B-91D9-455F-B3F7-23467C4EAC66}" destId="{C6C74B53-0529-43F4-BE7E-911F599A212F}" srcOrd="3" destOrd="0" presId="urn:microsoft.com/office/officeart/2005/8/layout/hierarchy2"/>
    <dgm:cxn modelId="{ADDF3992-C72F-4A3A-997B-5051812FA88D}" type="presParOf" srcId="{C6C74B53-0529-43F4-BE7E-911F599A212F}" destId="{530EC8E7-D6F6-4493-B27E-D1C7ECBEB9D6}" srcOrd="0" destOrd="0" presId="urn:microsoft.com/office/officeart/2005/8/layout/hierarchy2"/>
    <dgm:cxn modelId="{6DA757FF-51F8-4D1C-BF12-08D0C2731BF7}" type="presParOf" srcId="{C6C74B53-0529-43F4-BE7E-911F599A212F}" destId="{09D78533-267A-4F98-A343-EBD6E3F1DC45}" srcOrd="1" destOrd="0" presId="urn:microsoft.com/office/officeart/2005/8/layout/hierarchy2"/>
    <dgm:cxn modelId="{1285A88A-C1DD-402D-A5C9-4BF0350E80BD}" type="presParOf" srcId="{09D78533-267A-4F98-A343-EBD6E3F1DC45}" destId="{EAF8D00B-02CA-4DED-ACC6-EED79A8FB365}" srcOrd="0" destOrd="0" presId="urn:microsoft.com/office/officeart/2005/8/layout/hierarchy2"/>
    <dgm:cxn modelId="{23FF81CD-5F44-4F2A-B99A-6E4426F2FB41}" type="presParOf" srcId="{EAF8D00B-02CA-4DED-ACC6-EED79A8FB365}" destId="{5EADF293-D106-4FC0-904E-67CA59CA3997}" srcOrd="0" destOrd="0" presId="urn:microsoft.com/office/officeart/2005/8/layout/hierarchy2"/>
    <dgm:cxn modelId="{E3F74B65-D4E5-468D-B36A-5BFD1D0A39FA}" type="presParOf" srcId="{09D78533-267A-4F98-A343-EBD6E3F1DC45}" destId="{59CE0E57-61C0-4E46-96C0-F7C0B7453991}" srcOrd="1" destOrd="0" presId="urn:microsoft.com/office/officeart/2005/8/layout/hierarchy2"/>
    <dgm:cxn modelId="{11DB91EB-97A3-4043-AC9B-BC9EE98C865B}" type="presParOf" srcId="{59CE0E57-61C0-4E46-96C0-F7C0B7453991}" destId="{29725752-7C15-48A0-A82A-B5A24312B5F8}" srcOrd="0" destOrd="0" presId="urn:microsoft.com/office/officeart/2005/8/layout/hierarchy2"/>
    <dgm:cxn modelId="{770D080C-0853-49FE-A5A9-D8DA9BDC7B75}" type="presParOf" srcId="{59CE0E57-61C0-4E46-96C0-F7C0B7453991}" destId="{6D9D6026-47DE-4E05-B3B3-BB3370009F1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D84D4-587F-4B2D-8C63-82EB476F656D}" type="doc">
      <dgm:prSet loTypeId="urn:microsoft.com/office/officeart/2005/8/layout/pList1#2"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custT="1"/>
      <dgm:spPr/>
      <dgm:t>
        <a:bodyPr/>
        <a:lstStyle/>
        <a:p>
          <a:r>
            <a:rPr lang="tr-TR" sz="1400" b="1" dirty="0" smtClean="0">
              <a:solidFill>
                <a:schemeClr val="tx1"/>
              </a:solidFill>
            </a:rPr>
            <a:t>ANTİJENİK BENZERLİK</a:t>
          </a:r>
          <a:endParaRPr lang="tr-TR" sz="1400" b="1" dirty="0">
            <a:solidFill>
              <a:schemeClr val="tx1"/>
            </a:solidFill>
          </a:endParaRPr>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custT="1"/>
      <dgm:spPr/>
      <dgm:t>
        <a:bodyPr/>
        <a:lstStyle/>
        <a:p>
          <a:r>
            <a:rPr lang="tr-TR" sz="1400" b="1" dirty="0" smtClean="0">
              <a:solidFill>
                <a:schemeClr val="tx1"/>
              </a:solidFill>
            </a:rPr>
            <a:t>KONAK İLE MİKROORGANİZMANIN İMMÜNOLOJİK EPİTOPLARININ BENZER OLMASIDIR</a:t>
          </a:r>
          <a:r>
            <a:rPr lang="tr-TR" sz="1400" b="0" dirty="0" smtClean="0">
              <a:solidFill>
                <a:srgbClr val="002060"/>
              </a:solidFill>
            </a:rPr>
            <a:t>.</a:t>
          </a:r>
          <a:endParaRPr lang="tr-TR" sz="1400" b="0" dirty="0">
            <a:solidFill>
              <a:srgbClr val="002060"/>
            </a:solidFill>
          </a:endParaRPr>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LinFactNeighborX="-18721" custLinFactNeighborY="-35"/>
      <dgm:spPr>
        <a:solidFill>
          <a:srgbClr val="C00000"/>
        </a:solidFill>
      </dgm:spPr>
      <dgm:t>
        <a:bodyPr/>
        <a:lstStyle/>
        <a:p>
          <a:endParaRPr lang="tr-TR"/>
        </a:p>
      </dgm:t>
    </dgm:pt>
    <dgm:pt modelId="{A36F9F53-5BE4-4CE8-AA01-33904B111FBE}" type="pres">
      <dgm:prSet presAssocID="{6EEFEC36-70A5-4A91-ADF1-A0B1FD5AE913}" presName="textRect" presStyleLbl="revTx" presStyleIdx="0" presStyleCnt="2" custLinFactY="-32184" custLinFactNeighborX="-21835" custLinFactNeighborY="-100000">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ScaleX="131616" custLinFactNeighborX="19301" custLinFactNeighborY="60890"/>
      <dgm:spPr>
        <a:solidFill>
          <a:schemeClr val="bg1">
            <a:lumMod val="75000"/>
          </a:schemeClr>
        </a:solidFill>
      </dgm:spPr>
      <dgm:t>
        <a:bodyPr/>
        <a:lstStyle/>
        <a:p>
          <a:endParaRPr lang="tr-TR"/>
        </a:p>
      </dgm:t>
    </dgm:pt>
    <dgm:pt modelId="{EAA23E11-90B0-4908-A690-04A1C052AFCC}" type="pres">
      <dgm:prSet presAssocID="{AA5F24F1-07F1-42F9-BD57-1A0F0CA57201}" presName="textRect" presStyleLbl="revTx" presStyleIdx="1" presStyleCnt="2" custScaleX="117695" custLinFactNeighborX="15822" custLinFactNeighborY="-50358">
        <dgm:presLayoutVars>
          <dgm:bulletEnabled val="1"/>
        </dgm:presLayoutVars>
      </dgm:prSet>
      <dgm:spPr/>
      <dgm:t>
        <a:bodyPr/>
        <a:lstStyle/>
        <a:p>
          <a:endParaRPr lang="tr-TR"/>
        </a:p>
      </dgm:t>
    </dgm:pt>
  </dgm:ptLst>
  <dgm:cxnLst>
    <dgm:cxn modelId="{4C0FDD56-5017-48ED-9780-F0B45EECDC83}" type="presOf" srcId="{76572F2D-EF29-4262-89B9-01D37D2497F6}" destId="{8C9F99C8-B63F-404A-9CF1-FB783D067DBB}" srcOrd="0" destOrd="0" presId="urn:microsoft.com/office/officeart/2005/8/layout/pList1#2"/>
    <dgm:cxn modelId="{5356F74F-BDA3-4E79-AADA-F5CFAE840CDE}" type="presOf" srcId="{6EEFEC36-70A5-4A91-ADF1-A0B1FD5AE913}" destId="{A36F9F53-5BE4-4CE8-AA01-33904B111FBE}" srcOrd="0" destOrd="0" presId="urn:microsoft.com/office/officeart/2005/8/layout/pList1#2"/>
    <dgm:cxn modelId="{254318D8-09D2-4DD4-BCC6-EA8B563BA4F7}" type="presOf" srcId="{879D84D4-587F-4B2D-8C63-82EB476F656D}" destId="{BF46C732-4A24-45D5-8D4F-195B028EDDB5}" srcOrd="0" destOrd="0" presId="urn:microsoft.com/office/officeart/2005/8/layout/pList1#2"/>
    <dgm:cxn modelId="{63265F00-28BB-4C62-A3A5-2B5734B5B60D}" srcId="{879D84D4-587F-4B2D-8C63-82EB476F656D}" destId="{AA5F24F1-07F1-42F9-BD57-1A0F0CA57201}" srcOrd="1" destOrd="0" parTransId="{9B6A6FEF-8B31-476D-B898-FD932724C02C}" sibTransId="{1A1B4F9B-D876-4C26-A0AF-C1A520142AD5}"/>
    <dgm:cxn modelId="{D2DE1DBD-2E2B-47DD-96D6-2887378D4453}" type="presOf" srcId="{AA5F24F1-07F1-42F9-BD57-1A0F0CA57201}" destId="{EAA23E11-90B0-4908-A690-04A1C052AFCC}" srcOrd="0" destOrd="0" presId="urn:microsoft.com/office/officeart/2005/8/layout/pList1#2"/>
    <dgm:cxn modelId="{0CAB51B1-A96E-46C5-A4E0-46A1CEB82918}" srcId="{879D84D4-587F-4B2D-8C63-82EB476F656D}" destId="{6EEFEC36-70A5-4A91-ADF1-A0B1FD5AE913}" srcOrd="0" destOrd="0" parTransId="{7E8B026F-CF92-4DE7-82F4-2AF095E44C3C}" sibTransId="{76572F2D-EF29-4262-89B9-01D37D2497F6}"/>
    <dgm:cxn modelId="{D36F74F3-6DCC-46AE-AC77-088D88B1911D}" type="presParOf" srcId="{BF46C732-4A24-45D5-8D4F-195B028EDDB5}" destId="{7B9A1030-273A-4CEB-8558-BBB7D6B40735}" srcOrd="0" destOrd="0" presId="urn:microsoft.com/office/officeart/2005/8/layout/pList1#2"/>
    <dgm:cxn modelId="{2095738D-C3E6-468F-B55F-84B0D40B0CBD}" type="presParOf" srcId="{7B9A1030-273A-4CEB-8558-BBB7D6B40735}" destId="{0CDB5D36-A2C6-4446-844C-205C28952294}" srcOrd="0" destOrd="0" presId="urn:microsoft.com/office/officeart/2005/8/layout/pList1#2"/>
    <dgm:cxn modelId="{2695352F-997F-4A31-99DA-66C7901E31A0}" type="presParOf" srcId="{7B9A1030-273A-4CEB-8558-BBB7D6B40735}" destId="{A36F9F53-5BE4-4CE8-AA01-33904B111FBE}" srcOrd="1" destOrd="0" presId="urn:microsoft.com/office/officeart/2005/8/layout/pList1#2"/>
    <dgm:cxn modelId="{F1ACBBE0-0F97-4530-A119-DDF3A135345C}" type="presParOf" srcId="{BF46C732-4A24-45D5-8D4F-195B028EDDB5}" destId="{8C9F99C8-B63F-404A-9CF1-FB783D067DBB}" srcOrd="1" destOrd="0" presId="urn:microsoft.com/office/officeart/2005/8/layout/pList1#2"/>
    <dgm:cxn modelId="{C07510F4-1DC1-49B5-94C5-2A2BC9D9B515}" type="presParOf" srcId="{BF46C732-4A24-45D5-8D4F-195B028EDDB5}" destId="{1D886B53-1F27-4CF9-B97E-C85D39CCE37C}" srcOrd="2" destOrd="0" presId="urn:microsoft.com/office/officeart/2005/8/layout/pList1#2"/>
    <dgm:cxn modelId="{B2A68AD9-A1CA-47B7-BF29-5055AABC330D}" type="presParOf" srcId="{1D886B53-1F27-4CF9-B97E-C85D39CCE37C}" destId="{73423CB7-1D7F-4DB4-9343-3F026A26A9F4}" srcOrd="0" destOrd="0" presId="urn:microsoft.com/office/officeart/2005/8/layout/pList1#2"/>
    <dgm:cxn modelId="{26CEB304-C84C-40A2-B65F-FF1293E8A46B}" type="presParOf" srcId="{1D886B53-1F27-4CF9-B97E-C85D39CCE37C}" destId="{EAA23E11-90B0-4908-A690-04A1C052AFCC}" srcOrd="1" destOrd="0" presId="urn:microsoft.com/office/officeart/2005/8/layout/p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D84D4-587F-4B2D-8C63-82EB476F656D}" type="doc">
      <dgm:prSet loTypeId="urn:microsoft.com/office/officeart/2005/8/layout/pList1#4"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custT="1"/>
      <dgm:spPr/>
      <dgm:t>
        <a:bodyPr/>
        <a:lstStyle/>
        <a:p>
          <a:r>
            <a:rPr lang="tr-TR" sz="1200" b="1" dirty="0" smtClean="0">
              <a:solidFill>
                <a:schemeClr val="bg1"/>
              </a:solidFill>
            </a:rPr>
            <a:t>DEĞİŞİME UĞRAMIŞ ve SAKLANMIŞ SELF PEPTİDLERİN AÇIĞA ÇIKMASI  ve SUNUMU</a:t>
          </a:r>
          <a:endParaRPr lang="tr-TR" sz="1200" b="1" dirty="0">
            <a:solidFill>
              <a:schemeClr val="bg1"/>
            </a:solidFill>
          </a:endParaRPr>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custT="1"/>
      <dgm:spPr/>
      <dgm:t>
        <a:bodyPr/>
        <a:lstStyle/>
        <a:p>
          <a:r>
            <a:rPr lang="tr-TR" sz="1400" b="1" dirty="0" smtClean="0">
              <a:solidFill>
                <a:schemeClr val="bg2"/>
              </a:solidFill>
              <a:latin typeface="Calibri" pitchFamily="34" charset="0"/>
            </a:rPr>
            <a:t>DOKU HASARINI TAKİBEN ÖLMÜŞ HÜCRELER,OKSİDATİF STRES,SERBEST RADİKALLER,BİRÇOK PROTEİNLER,SELF OLMADIKLARI HALDE, PATOJEN  EPİTOPUN SELF TANINMASINA NEDEN OLUR.OTOİMMÜNİTEYİ TETİKLER.</a:t>
          </a:r>
        </a:p>
        <a:p>
          <a:r>
            <a:rPr lang="tr-TR" sz="1400" b="1" dirty="0" smtClean="0">
              <a:solidFill>
                <a:schemeClr val="bg2"/>
              </a:solidFill>
              <a:latin typeface="Calibri" pitchFamily="34" charset="0"/>
            </a:rPr>
            <a:t>EK OLARAK NORMAL KOŞULLARDA SAKLANMIŞ BULUNAN ANTİJENLER İMMÜN SİSTEME SUNULARAK  SELF REAKTİF T HÜCRELERİNİ UYARABİLİR.</a:t>
          </a:r>
          <a:endParaRPr lang="tr-TR" sz="1400" dirty="0">
            <a:solidFill>
              <a:schemeClr val="bg2"/>
            </a:solidFill>
          </a:endParaRPr>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ScaleX="100084" custScaleY="150491" custLinFactNeighborX="-18810" custLinFactNeighborY="9052"/>
      <dgm:spPr>
        <a:solidFill>
          <a:schemeClr val="accent2">
            <a:lumMod val="75000"/>
          </a:schemeClr>
        </a:solidFill>
      </dgm:spPr>
      <dgm:t>
        <a:bodyPr/>
        <a:lstStyle/>
        <a:p>
          <a:endParaRPr lang="tr-TR"/>
        </a:p>
      </dgm:t>
    </dgm:pt>
    <dgm:pt modelId="{A36F9F53-5BE4-4CE8-AA01-33904B111FBE}" type="pres">
      <dgm:prSet presAssocID="{6EEFEC36-70A5-4A91-ADF1-A0B1FD5AE913}" presName="textRect" presStyleLbl="revTx" presStyleIdx="0" presStyleCnt="2" custLinFactY="-100000" custLinFactNeighborX="-18852" custLinFactNeighborY="-101551">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ScaleX="326958" custScaleY="205963" custLinFactNeighborX="139" custLinFactNeighborY="19513"/>
      <dgm:spPr/>
    </dgm:pt>
    <dgm:pt modelId="{EAA23E11-90B0-4908-A690-04A1C052AFCC}" type="pres">
      <dgm:prSet presAssocID="{AA5F24F1-07F1-42F9-BD57-1A0F0CA57201}" presName="textRect" presStyleLbl="revTx" presStyleIdx="1" presStyleCnt="2" custScaleX="194226" custLinFactY="-100000" custLinFactNeighborX="16126" custLinFactNeighborY="-127306">
        <dgm:presLayoutVars>
          <dgm:bulletEnabled val="1"/>
        </dgm:presLayoutVars>
      </dgm:prSet>
      <dgm:spPr/>
      <dgm:t>
        <a:bodyPr/>
        <a:lstStyle/>
        <a:p>
          <a:endParaRPr lang="tr-TR"/>
        </a:p>
      </dgm:t>
    </dgm:pt>
  </dgm:ptLst>
  <dgm:cxnLst>
    <dgm:cxn modelId="{57CE153D-00E3-4523-9AD3-1F7707F80EDC}" type="presOf" srcId="{76572F2D-EF29-4262-89B9-01D37D2497F6}" destId="{8C9F99C8-B63F-404A-9CF1-FB783D067DBB}" srcOrd="0" destOrd="0" presId="urn:microsoft.com/office/officeart/2005/8/layout/pList1#4"/>
    <dgm:cxn modelId="{4813E87D-2B7C-40DA-AFC4-23F63AE2A281}" type="presOf" srcId="{879D84D4-587F-4B2D-8C63-82EB476F656D}" destId="{BF46C732-4A24-45D5-8D4F-195B028EDDB5}" srcOrd="0" destOrd="0" presId="urn:microsoft.com/office/officeart/2005/8/layout/pList1#4"/>
    <dgm:cxn modelId="{DD6A9990-9363-438D-A906-8CE897B890CC}" type="presOf" srcId="{6EEFEC36-70A5-4A91-ADF1-A0B1FD5AE913}" destId="{A36F9F53-5BE4-4CE8-AA01-33904B111FBE}" srcOrd="0" destOrd="0" presId="urn:microsoft.com/office/officeart/2005/8/layout/pList1#4"/>
    <dgm:cxn modelId="{DCAC9F6E-A527-41EE-82EF-313ADBE736B0}" type="presOf" srcId="{AA5F24F1-07F1-42F9-BD57-1A0F0CA57201}" destId="{EAA23E11-90B0-4908-A690-04A1C052AFCC}" srcOrd="0" destOrd="0" presId="urn:microsoft.com/office/officeart/2005/8/layout/pList1#4"/>
    <dgm:cxn modelId="{63265F00-28BB-4C62-A3A5-2B5734B5B60D}" srcId="{879D84D4-587F-4B2D-8C63-82EB476F656D}" destId="{AA5F24F1-07F1-42F9-BD57-1A0F0CA57201}" srcOrd="1" destOrd="0" parTransId="{9B6A6FEF-8B31-476D-B898-FD932724C02C}" sibTransId="{1A1B4F9B-D876-4C26-A0AF-C1A520142AD5}"/>
    <dgm:cxn modelId="{0CAB51B1-A96E-46C5-A4E0-46A1CEB82918}" srcId="{879D84D4-587F-4B2D-8C63-82EB476F656D}" destId="{6EEFEC36-70A5-4A91-ADF1-A0B1FD5AE913}" srcOrd="0" destOrd="0" parTransId="{7E8B026F-CF92-4DE7-82F4-2AF095E44C3C}" sibTransId="{76572F2D-EF29-4262-89B9-01D37D2497F6}"/>
    <dgm:cxn modelId="{7A906AC7-E0DE-43C6-B415-EAC3EE6BF983}" type="presParOf" srcId="{BF46C732-4A24-45D5-8D4F-195B028EDDB5}" destId="{7B9A1030-273A-4CEB-8558-BBB7D6B40735}" srcOrd="0" destOrd="0" presId="urn:microsoft.com/office/officeart/2005/8/layout/pList1#4"/>
    <dgm:cxn modelId="{A4893806-9337-4014-B2A8-C4F48BD0BA64}" type="presParOf" srcId="{7B9A1030-273A-4CEB-8558-BBB7D6B40735}" destId="{0CDB5D36-A2C6-4446-844C-205C28952294}" srcOrd="0" destOrd="0" presId="urn:microsoft.com/office/officeart/2005/8/layout/pList1#4"/>
    <dgm:cxn modelId="{3EAFCFC3-CCC2-4278-9FA0-E90CFDFB438B}" type="presParOf" srcId="{7B9A1030-273A-4CEB-8558-BBB7D6B40735}" destId="{A36F9F53-5BE4-4CE8-AA01-33904B111FBE}" srcOrd="1" destOrd="0" presId="urn:microsoft.com/office/officeart/2005/8/layout/pList1#4"/>
    <dgm:cxn modelId="{87CADFD7-2843-4A7B-AD69-C66BA1533B48}" type="presParOf" srcId="{BF46C732-4A24-45D5-8D4F-195B028EDDB5}" destId="{8C9F99C8-B63F-404A-9CF1-FB783D067DBB}" srcOrd="1" destOrd="0" presId="urn:microsoft.com/office/officeart/2005/8/layout/pList1#4"/>
    <dgm:cxn modelId="{BC20E1E9-6A0E-4CAA-B252-295309FCCE4B}" type="presParOf" srcId="{BF46C732-4A24-45D5-8D4F-195B028EDDB5}" destId="{1D886B53-1F27-4CF9-B97E-C85D39CCE37C}" srcOrd="2" destOrd="0" presId="urn:microsoft.com/office/officeart/2005/8/layout/pList1#4"/>
    <dgm:cxn modelId="{7ECA0C66-3A63-4ABF-B6E6-8E5C35FB0E86}" type="presParOf" srcId="{1D886B53-1F27-4CF9-B97E-C85D39CCE37C}" destId="{73423CB7-1D7F-4DB4-9343-3F026A26A9F4}" srcOrd="0" destOrd="0" presId="urn:microsoft.com/office/officeart/2005/8/layout/pList1#4"/>
    <dgm:cxn modelId="{2BDB5BAE-E811-4454-BA77-783451FA896E}" type="presParOf" srcId="{1D886B53-1F27-4CF9-B97E-C85D39CCE37C}" destId="{EAA23E11-90B0-4908-A690-04A1C052AFCC}" srcOrd="1" destOrd="0" presId="urn:microsoft.com/office/officeart/2005/8/layout/p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D84D4-587F-4B2D-8C63-82EB476F656D}" type="doc">
      <dgm:prSet loTypeId="urn:microsoft.com/office/officeart/2005/8/layout/pList1#5"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dgm:spPr/>
      <dgm:t>
        <a:bodyPr/>
        <a:lstStyle/>
        <a:p>
          <a:r>
            <a:rPr lang="tr-TR" b="1" dirty="0" smtClean="0">
              <a:solidFill>
                <a:schemeClr val="bg1"/>
              </a:solidFill>
            </a:rPr>
            <a:t>SÜPERANTİJENLER</a:t>
          </a:r>
          <a:endParaRPr lang="tr-TR" b="1" dirty="0">
            <a:solidFill>
              <a:schemeClr val="bg1"/>
            </a:solidFill>
          </a:endParaRPr>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custT="1"/>
      <dgm:spPr/>
      <dgm:t>
        <a:bodyPr/>
        <a:lstStyle/>
        <a:p>
          <a:r>
            <a:rPr lang="tr-TR" sz="1400" b="1" dirty="0" smtClean="0">
              <a:solidFill>
                <a:schemeClr val="bg2"/>
              </a:solidFill>
              <a:latin typeface="Calibri" pitchFamily="34" charset="0"/>
            </a:rPr>
            <a:t>SÜPERANTİJENLER;ÖZEL BAKTERİLERDEN, MİKOPLAZMALAR VE VİRÜSLE  ENFEKTE HÜCRELERDEN SALINAN PROTEİNLERDİR.BUNLAR TCR’E DÖNÜŞÜMSÜZ BAĞLANAN ANTİJENLERDİR.FARKLI AG İÇİN SPESİFİK T HÜCRELERİNİ AKTİVE EDERLER.GÜÇLÜ İMMÜN STİMÜLAN MOLEKÜLLERDİR</a:t>
          </a:r>
          <a:r>
            <a:rPr lang="tr-TR" sz="1200" b="1" dirty="0" smtClean="0">
              <a:solidFill>
                <a:schemeClr val="bg2"/>
              </a:solidFill>
              <a:latin typeface="Calibri" pitchFamily="34" charset="0"/>
            </a:rPr>
            <a:t>.</a:t>
          </a:r>
          <a:endParaRPr lang="tr-TR" sz="1200" dirty="0">
            <a:solidFill>
              <a:schemeClr val="bg2"/>
            </a:solidFill>
          </a:endParaRPr>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LinFactNeighborX="2793" custLinFactNeighborY="10477"/>
      <dgm:spPr>
        <a:solidFill>
          <a:schemeClr val="accent2">
            <a:lumMod val="75000"/>
          </a:schemeClr>
        </a:solidFill>
      </dgm:spPr>
      <dgm:t>
        <a:bodyPr/>
        <a:lstStyle/>
        <a:p>
          <a:endParaRPr lang="tr-TR"/>
        </a:p>
      </dgm:t>
    </dgm:pt>
    <dgm:pt modelId="{A36F9F53-5BE4-4CE8-AA01-33904B111FBE}" type="pres">
      <dgm:prSet presAssocID="{6EEFEC36-70A5-4A91-ADF1-A0B1FD5AE913}" presName="textRect" presStyleLbl="revTx" presStyleIdx="0" presStyleCnt="2" custLinFactY="-11634" custLinFactNeighborX="580" custLinFactNeighborY="-100000">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ScaleX="133381" custScaleY="157466" custLinFactNeighborX="21522" custLinFactNeighborY="34209"/>
      <dgm:spPr>
        <a:solidFill>
          <a:schemeClr val="accent2">
            <a:lumMod val="20000"/>
            <a:lumOff val="80000"/>
          </a:schemeClr>
        </a:solidFill>
      </dgm:spPr>
      <dgm:t>
        <a:bodyPr/>
        <a:lstStyle/>
        <a:p>
          <a:endParaRPr lang="tr-TR"/>
        </a:p>
      </dgm:t>
    </dgm:pt>
    <dgm:pt modelId="{EAA23E11-90B0-4908-A690-04A1C052AFCC}" type="pres">
      <dgm:prSet presAssocID="{AA5F24F1-07F1-42F9-BD57-1A0F0CA57201}" presName="textRect" presStyleLbl="revTx" presStyleIdx="1" presStyleCnt="2" custScaleX="134319" custLinFactY="-98493" custLinFactNeighborX="21921" custLinFactNeighborY="-100000">
        <dgm:presLayoutVars>
          <dgm:bulletEnabled val="1"/>
        </dgm:presLayoutVars>
      </dgm:prSet>
      <dgm:spPr/>
      <dgm:t>
        <a:bodyPr/>
        <a:lstStyle/>
        <a:p>
          <a:endParaRPr lang="tr-TR"/>
        </a:p>
      </dgm:t>
    </dgm:pt>
  </dgm:ptLst>
  <dgm:cxnLst>
    <dgm:cxn modelId="{02EB9D43-048E-45BE-BE13-B68FE73751F9}" type="presOf" srcId="{6EEFEC36-70A5-4A91-ADF1-A0B1FD5AE913}" destId="{A36F9F53-5BE4-4CE8-AA01-33904B111FBE}" srcOrd="0" destOrd="0" presId="urn:microsoft.com/office/officeart/2005/8/layout/pList1#5"/>
    <dgm:cxn modelId="{6D366433-6DA1-452E-A7B3-F9A38F18F0B0}" type="presOf" srcId="{AA5F24F1-07F1-42F9-BD57-1A0F0CA57201}" destId="{EAA23E11-90B0-4908-A690-04A1C052AFCC}" srcOrd="0" destOrd="0" presId="urn:microsoft.com/office/officeart/2005/8/layout/pList1#5"/>
    <dgm:cxn modelId="{88308333-E3ED-4D68-8010-91779BCD4046}" type="presOf" srcId="{76572F2D-EF29-4262-89B9-01D37D2497F6}" destId="{8C9F99C8-B63F-404A-9CF1-FB783D067DBB}" srcOrd="0" destOrd="0" presId="urn:microsoft.com/office/officeart/2005/8/layout/pList1#5"/>
    <dgm:cxn modelId="{63265F00-28BB-4C62-A3A5-2B5734B5B60D}" srcId="{879D84D4-587F-4B2D-8C63-82EB476F656D}" destId="{AA5F24F1-07F1-42F9-BD57-1A0F0CA57201}" srcOrd="1" destOrd="0" parTransId="{9B6A6FEF-8B31-476D-B898-FD932724C02C}" sibTransId="{1A1B4F9B-D876-4C26-A0AF-C1A520142AD5}"/>
    <dgm:cxn modelId="{0CAB51B1-A96E-46C5-A4E0-46A1CEB82918}" srcId="{879D84D4-587F-4B2D-8C63-82EB476F656D}" destId="{6EEFEC36-70A5-4A91-ADF1-A0B1FD5AE913}" srcOrd="0" destOrd="0" parTransId="{7E8B026F-CF92-4DE7-82F4-2AF095E44C3C}" sibTransId="{76572F2D-EF29-4262-89B9-01D37D2497F6}"/>
    <dgm:cxn modelId="{AB0CDDA6-BA5B-41E0-A253-90D1F70E277F}" type="presOf" srcId="{879D84D4-587F-4B2D-8C63-82EB476F656D}" destId="{BF46C732-4A24-45D5-8D4F-195B028EDDB5}" srcOrd="0" destOrd="0" presId="urn:microsoft.com/office/officeart/2005/8/layout/pList1#5"/>
    <dgm:cxn modelId="{06932051-BFB5-42E2-8C89-FC8798DCE0E4}" type="presParOf" srcId="{BF46C732-4A24-45D5-8D4F-195B028EDDB5}" destId="{7B9A1030-273A-4CEB-8558-BBB7D6B40735}" srcOrd="0" destOrd="0" presId="urn:microsoft.com/office/officeart/2005/8/layout/pList1#5"/>
    <dgm:cxn modelId="{9DE494F2-F0E3-4323-8E45-5BFAE9348C8B}" type="presParOf" srcId="{7B9A1030-273A-4CEB-8558-BBB7D6B40735}" destId="{0CDB5D36-A2C6-4446-844C-205C28952294}" srcOrd="0" destOrd="0" presId="urn:microsoft.com/office/officeart/2005/8/layout/pList1#5"/>
    <dgm:cxn modelId="{7A384FA3-4AD8-4E84-8A51-FB2D6000E882}" type="presParOf" srcId="{7B9A1030-273A-4CEB-8558-BBB7D6B40735}" destId="{A36F9F53-5BE4-4CE8-AA01-33904B111FBE}" srcOrd="1" destOrd="0" presId="urn:microsoft.com/office/officeart/2005/8/layout/pList1#5"/>
    <dgm:cxn modelId="{B7C39934-B605-4F99-AE47-C58139537A74}" type="presParOf" srcId="{BF46C732-4A24-45D5-8D4F-195B028EDDB5}" destId="{8C9F99C8-B63F-404A-9CF1-FB783D067DBB}" srcOrd="1" destOrd="0" presId="urn:microsoft.com/office/officeart/2005/8/layout/pList1#5"/>
    <dgm:cxn modelId="{C404F642-8DE4-4C16-8E69-EC7125AE1DB0}" type="presParOf" srcId="{BF46C732-4A24-45D5-8D4F-195B028EDDB5}" destId="{1D886B53-1F27-4CF9-B97E-C85D39CCE37C}" srcOrd="2" destOrd="0" presId="urn:microsoft.com/office/officeart/2005/8/layout/pList1#5"/>
    <dgm:cxn modelId="{FB50A276-DEF8-4865-8AEA-3C65FC9084A6}" type="presParOf" srcId="{1D886B53-1F27-4CF9-B97E-C85D39CCE37C}" destId="{73423CB7-1D7F-4DB4-9343-3F026A26A9F4}" srcOrd="0" destOrd="0" presId="urn:microsoft.com/office/officeart/2005/8/layout/pList1#5"/>
    <dgm:cxn modelId="{B05D6572-67AB-49DC-B6D7-EEBA5D17BDBF}" type="presParOf" srcId="{1D886B53-1F27-4CF9-B97E-C85D39CCE37C}" destId="{EAA23E11-90B0-4908-A690-04A1C052AFCC}" srcOrd="1" destOrd="0" presId="urn:microsoft.com/office/officeart/2005/8/layout/pList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D84D4-587F-4B2D-8C63-82EB476F656D}" type="doc">
      <dgm:prSet loTypeId="urn:microsoft.com/office/officeart/2005/8/layout/pList1#8"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dgm:spPr/>
      <dgm:t>
        <a:bodyPr/>
        <a:lstStyle/>
        <a:p>
          <a:endParaRPr lang="tr-TR" dirty="0"/>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dgm:spPr/>
      <dgm:t>
        <a:bodyPr/>
        <a:lstStyle/>
        <a:p>
          <a:endParaRPr lang="tr-TR" dirty="0"/>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ScaleY="41376" custLinFactNeighborX="2793" custLinFactNeighborY="10477"/>
      <dgm:spPr>
        <a:solidFill>
          <a:schemeClr val="accent2"/>
        </a:solidFill>
      </dgm:spPr>
      <dgm:t>
        <a:bodyPr/>
        <a:lstStyle/>
        <a:p>
          <a:endParaRPr lang="tr-TR"/>
        </a:p>
      </dgm:t>
    </dgm:pt>
    <dgm:pt modelId="{A36F9F53-5BE4-4CE8-AA01-33904B111FBE}" type="pres">
      <dgm:prSet presAssocID="{6EEFEC36-70A5-4A91-ADF1-A0B1FD5AE913}" presName="textRect" presStyleLbl="revTx" presStyleIdx="0" presStyleCnt="2">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LinFactNeighborX="-20818" custLinFactNeighborY="76159"/>
      <dgm:spPr>
        <a:solidFill>
          <a:schemeClr val="accent2">
            <a:lumMod val="20000"/>
            <a:lumOff val="80000"/>
          </a:schemeClr>
        </a:solidFill>
      </dgm:spPr>
      <dgm:t>
        <a:bodyPr/>
        <a:lstStyle/>
        <a:p>
          <a:endParaRPr lang="tr-TR"/>
        </a:p>
      </dgm:t>
    </dgm:pt>
    <dgm:pt modelId="{EAA23E11-90B0-4908-A690-04A1C052AFCC}" type="pres">
      <dgm:prSet presAssocID="{AA5F24F1-07F1-42F9-BD57-1A0F0CA57201}" presName="textRect" presStyleLbl="revTx" presStyleIdx="1" presStyleCnt="2">
        <dgm:presLayoutVars>
          <dgm:bulletEnabled val="1"/>
        </dgm:presLayoutVars>
      </dgm:prSet>
      <dgm:spPr/>
      <dgm:t>
        <a:bodyPr/>
        <a:lstStyle/>
        <a:p>
          <a:endParaRPr lang="tr-TR"/>
        </a:p>
      </dgm:t>
    </dgm:pt>
  </dgm:ptLst>
  <dgm:cxnLst>
    <dgm:cxn modelId="{EF528259-91FA-4027-959B-313EFE65807D}" type="presOf" srcId="{879D84D4-587F-4B2D-8C63-82EB476F656D}" destId="{BF46C732-4A24-45D5-8D4F-195B028EDDB5}" srcOrd="0" destOrd="0" presId="urn:microsoft.com/office/officeart/2005/8/layout/pList1#8"/>
    <dgm:cxn modelId="{B075B355-7C13-4550-B310-9BA114ABF409}" type="presOf" srcId="{AA5F24F1-07F1-42F9-BD57-1A0F0CA57201}" destId="{EAA23E11-90B0-4908-A690-04A1C052AFCC}" srcOrd="0" destOrd="0" presId="urn:microsoft.com/office/officeart/2005/8/layout/pList1#8"/>
    <dgm:cxn modelId="{5686AD0F-B208-4A69-8721-816B05DAB95F}" type="presOf" srcId="{76572F2D-EF29-4262-89B9-01D37D2497F6}" destId="{8C9F99C8-B63F-404A-9CF1-FB783D067DBB}" srcOrd="0" destOrd="0" presId="urn:microsoft.com/office/officeart/2005/8/layout/pList1#8"/>
    <dgm:cxn modelId="{63265F00-28BB-4C62-A3A5-2B5734B5B60D}" srcId="{879D84D4-587F-4B2D-8C63-82EB476F656D}" destId="{AA5F24F1-07F1-42F9-BD57-1A0F0CA57201}" srcOrd="1" destOrd="0" parTransId="{9B6A6FEF-8B31-476D-B898-FD932724C02C}" sibTransId="{1A1B4F9B-D876-4C26-A0AF-C1A520142AD5}"/>
    <dgm:cxn modelId="{3474DEEB-80BB-445E-84BC-32B5DF03D0EF}" type="presOf" srcId="{6EEFEC36-70A5-4A91-ADF1-A0B1FD5AE913}" destId="{A36F9F53-5BE4-4CE8-AA01-33904B111FBE}" srcOrd="0" destOrd="0" presId="urn:microsoft.com/office/officeart/2005/8/layout/pList1#8"/>
    <dgm:cxn modelId="{0CAB51B1-A96E-46C5-A4E0-46A1CEB82918}" srcId="{879D84D4-587F-4B2D-8C63-82EB476F656D}" destId="{6EEFEC36-70A5-4A91-ADF1-A0B1FD5AE913}" srcOrd="0" destOrd="0" parTransId="{7E8B026F-CF92-4DE7-82F4-2AF095E44C3C}" sibTransId="{76572F2D-EF29-4262-89B9-01D37D2497F6}"/>
    <dgm:cxn modelId="{97BA7621-68DC-4AE2-93F8-1F1329436BDF}" type="presParOf" srcId="{BF46C732-4A24-45D5-8D4F-195B028EDDB5}" destId="{7B9A1030-273A-4CEB-8558-BBB7D6B40735}" srcOrd="0" destOrd="0" presId="urn:microsoft.com/office/officeart/2005/8/layout/pList1#8"/>
    <dgm:cxn modelId="{952916ED-62D0-4B41-8D01-5EBD4189C7B7}" type="presParOf" srcId="{7B9A1030-273A-4CEB-8558-BBB7D6B40735}" destId="{0CDB5D36-A2C6-4446-844C-205C28952294}" srcOrd="0" destOrd="0" presId="urn:microsoft.com/office/officeart/2005/8/layout/pList1#8"/>
    <dgm:cxn modelId="{D1BE95E7-374B-4566-AF55-55156249C8C4}" type="presParOf" srcId="{7B9A1030-273A-4CEB-8558-BBB7D6B40735}" destId="{A36F9F53-5BE4-4CE8-AA01-33904B111FBE}" srcOrd="1" destOrd="0" presId="urn:microsoft.com/office/officeart/2005/8/layout/pList1#8"/>
    <dgm:cxn modelId="{C217B094-5AAF-4B2F-A388-480347254F45}" type="presParOf" srcId="{BF46C732-4A24-45D5-8D4F-195B028EDDB5}" destId="{8C9F99C8-B63F-404A-9CF1-FB783D067DBB}" srcOrd="1" destOrd="0" presId="urn:microsoft.com/office/officeart/2005/8/layout/pList1#8"/>
    <dgm:cxn modelId="{30A0144E-9F2E-44AD-8310-7C89A72D5A83}" type="presParOf" srcId="{BF46C732-4A24-45D5-8D4F-195B028EDDB5}" destId="{1D886B53-1F27-4CF9-B97E-C85D39CCE37C}" srcOrd="2" destOrd="0" presId="urn:microsoft.com/office/officeart/2005/8/layout/pList1#8"/>
    <dgm:cxn modelId="{3F563FED-C579-4757-88B5-224642181703}" type="presParOf" srcId="{1D886B53-1F27-4CF9-B97E-C85D39CCE37C}" destId="{73423CB7-1D7F-4DB4-9343-3F026A26A9F4}" srcOrd="0" destOrd="0" presId="urn:microsoft.com/office/officeart/2005/8/layout/pList1#8"/>
    <dgm:cxn modelId="{FCCAD538-C629-46F2-9E99-A4FA20CF1163}" type="presParOf" srcId="{1D886B53-1F27-4CF9-B97E-C85D39CCE37C}" destId="{EAA23E11-90B0-4908-A690-04A1C052AFCC}" srcOrd="1" destOrd="0" presId="urn:microsoft.com/office/officeart/2005/8/layout/pList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C19A08-F3CD-42A8-8F42-342A8318A3E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1D831FA2-7071-4757-8214-FA0AF5C4828A}">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1000" b="1" dirty="0" err="1" smtClean="0">
              <a:solidFill>
                <a:schemeClr val="tx1"/>
              </a:solidFill>
            </a:rPr>
            <a:t>endotel</a:t>
          </a:r>
          <a:endParaRPr lang="tr-TR" sz="1000" b="1" dirty="0">
            <a:solidFill>
              <a:schemeClr val="tx1"/>
            </a:solidFill>
          </a:endParaRPr>
        </a:p>
      </dgm:t>
    </dgm:pt>
    <dgm:pt modelId="{40CBF2B7-4B1E-4FDB-88EC-F7708F29A86C}" type="parTrans" cxnId="{4FBE584F-3700-4457-B11C-D9B5DB57275A}">
      <dgm:prSet/>
      <dgm:spPr>
        <a:ln w="38100">
          <a:solidFill>
            <a:schemeClr val="tx1"/>
          </a:solidFill>
        </a:ln>
      </dgm:spPr>
      <dgm:t>
        <a:bodyPr/>
        <a:lstStyle/>
        <a:p>
          <a:endParaRPr lang="tr-TR"/>
        </a:p>
      </dgm:t>
    </dgm:pt>
    <dgm:pt modelId="{E34FD79B-9EF2-4414-9C5B-048084F18B4B}" type="sibTrans" cxnId="{4FBE584F-3700-4457-B11C-D9B5DB57275A}">
      <dgm:prSet/>
      <dgm:spPr/>
      <dgm:t>
        <a:bodyPr/>
        <a:lstStyle/>
        <a:p>
          <a:endParaRPr lang="tr-TR"/>
        </a:p>
      </dgm:t>
    </dgm:pt>
    <dgm:pt modelId="{C8CD156D-D3AD-42CA-84B9-DEE1A4DE342E}">
      <dgm:prSet phldrT="[Metin]" custT="1">
        <dgm:style>
          <a:lnRef idx="0">
            <a:schemeClr val="accent6"/>
          </a:lnRef>
          <a:fillRef idx="3">
            <a:schemeClr val="accent6"/>
          </a:fillRef>
          <a:effectRef idx="3">
            <a:schemeClr val="accent6"/>
          </a:effectRef>
          <a:fontRef idx="minor">
            <a:schemeClr val="lt1"/>
          </a:fontRef>
        </dgm:style>
      </dgm:prSet>
      <dgm:spPr/>
      <dgm:t>
        <a:bodyPr/>
        <a:lstStyle/>
        <a:p>
          <a:r>
            <a:rPr lang="tr-TR" sz="1000" b="1" dirty="0" err="1" smtClean="0">
              <a:solidFill>
                <a:schemeClr val="tx1"/>
              </a:solidFill>
            </a:rPr>
            <a:t>fibroblast</a:t>
          </a:r>
          <a:endParaRPr lang="tr-TR" sz="1000" b="1" dirty="0">
            <a:solidFill>
              <a:schemeClr val="tx1"/>
            </a:solidFill>
          </a:endParaRPr>
        </a:p>
      </dgm:t>
    </dgm:pt>
    <dgm:pt modelId="{D2132869-1F46-4302-BCFD-40801080C277}" type="parTrans" cxnId="{4A6811AE-A538-47F9-B76E-BB0918AD526E}">
      <dgm:prSet/>
      <dgm:spPr>
        <a:ln w="38100">
          <a:solidFill>
            <a:schemeClr val="tx1"/>
          </a:solidFill>
        </a:ln>
      </dgm:spPr>
      <dgm:t>
        <a:bodyPr/>
        <a:lstStyle/>
        <a:p>
          <a:endParaRPr lang="tr-TR"/>
        </a:p>
      </dgm:t>
    </dgm:pt>
    <dgm:pt modelId="{46B93283-2681-4201-BCFE-C5C055A0415A}" type="sibTrans" cxnId="{4A6811AE-A538-47F9-B76E-BB0918AD526E}">
      <dgm:prSet/>
      <dgm:spPr/>
      <dgm:t>
        <a:bodyPr/>
        <a:lstStyle/>
        <a:p>
          <a:endParaRPr lang="tr-TR"/>
        </a:p>
      </dgm:t>
    </dgm:pt>
    <dgm:pt modelId="{83224179-8E45-4594-9AC8-70D11AFC9C75}">
      <dgm:prSet phldrT="[Metin]" custT="1">
        <dgm:style>
          <a:lnRef idx="0">
            <a:schemeClr val="accent2"/>
          </a:lnRef>
          <a:fillRef idx="3">
            <a:schemeClr val="accent2"/>
          </a:fillRef>
          <a:effectRef idx="3">
            <a:schemeClr val="accent2"/>
          </a:effectRef>
          <a:fontRef idx="minor">
            <a:schemeClr val="lt1"/>
          </a:fontRef>
        </dgm:style>
      </dgm:prSet>
      <dgm:spPr>
        <a:solidFill>
          <a:srgbClr val="00B050"/>
        </a:solidFill>
      </dgm:spPr>
      <dgm:t>
        <a:bodyPr/>
        <a:lstStyle/>
        <a:p>
          <a:r>
            <a:rPr lang="tr-TR" sz="1000" b="1" dirty="0" err="1" smtClean="0">
              <a:solidFill>
                <a:schemeClr val="tx1"/>
              </a:solidFill>
            </a:rPr>
            <a:t>makrofaj</a:t>
          </a:r>
          <a:endParaRPr lang="tr-TR" sz="1000" b="1" dirty="0">
            <a:solidFill>
              <a:schemeClr val="tx1"/>
            </a:solidFill>
          </a:endParaRPr>
        </a:p>
      </dgm:t>
    </dgm:pt>
    <dgm:pt modelId="{C9BD3D97-E666-4B21-B2D2-66CEAE9A637A}" type="parTrans" cxnId="{79A66CBB-1235-46E7-BABF-78DE43F636D7}">
      <dgm:prSet/>
      <dgm:spPr>
        <a:ln w="38100">
          <a:solidFill>
            <a:schemeClr val="tx1"/>
          </a:solidFill>
        </a:ln>
      </dgm:spPr>
      <dgm:t>
        <a:bodyPr/>
        <a:lstStyle/>
        <a:p>
          <a:endParaRPr lang="tr-TR"/>
        </a:p>
      </dgm:t>
    </dgm:pt>
    <dgm:pt modelId="{E26CF0C1-1BF7-448E-9313-3306BB9240B6}" type="sibTrans" cxnId="{79A66CBB-1235-46E7-BABF-78DE43F636D7}">
      <dgm:prSet/>
      <dgm:spPr/>
      <dgm:t>
        <a:bodyPr/>
        <a:lstStyle/>
        <a:p>
          <a:endParaRPr lang="tr-TR"/>
        </a:p>
      </dgm:t>
    </dgm:pt>
    <dgm:pt modelId="{44664959-52D3-454D-B4BB-4B6CC50FD031}">
      <dgm:prSet phldrT="[Metin]" custT="1">
        <dgm:style>
          <a:lnRef idx="0">
            <a:schemeClr val="accent4"/>
          </a:lnRef>
          <a:fillRef idx="3">
            <a:schemeClr val="accent4"/>
          </a:fillRef>
          <a:effectRef idx="3">
            <a:schemeClr val="accent4"/>
          </a:effectRef>
          <a:fontRef idx="minor">
            <a:schemeClr val="lt1"/>
          </a:fontRef>
        </dgm:style>
      </dgm:prSet>
      <dgm:spPr/>
      <dgm:t>
        <a:bodyPr/>
        <a:lstStyle/>
        <a:p>
          <a:r>
            <a:rPr lang="tr-TR" sz="1000" b="1" dirty="0" err="1" smtClean="0">
              <a:solidFill>
                <a:schemeClr val="tx1"/>
              </a:solidFill>
            </a:rPr>
            <a:t>Epitel</a:t>
          </a:r>
          <a:r>
            <a:rPr lang="tr-TR" sz="1000" b="1" dirty="0" smtClean="0">
              <a:solidFill>
                <a:schemeClr val="tx1"/>
              </a:solidFill>
            </a:rPr>
            <a:t> </a:t>
          </a:r>
          <a:endParaRPr lang="tr-TR" sz="1000" b="1" dirty="0">
            <a:solidFill>
              <a:schemeClr val="tx1"/>
            </a:solidFill>
          </a:endParaRPr>
        </a:p>
      </dgm:t>
    </dgm:pt>
    <dgm:pt modelId="{128FA30F-5E89-4ECD-B3AB-3FEB27FE3878}" type="parTrans" cxnId="{43BF6AA9-1617-4E5C-9419-1A467AC39AC6}">
      <dgm:prSet/>
      <dgm:spPr>
        <a:ln w="38100">
          <a:solidFill>
            <a:schemeClr val="tx1"/>
          </a:solidFill>
        </a:ln>
      </dgm:spPr>
      <dgm:t>
        <a:bodyPr/>
        <a:lstStyle/>
        <a:p>
          <a:endParaRPr lang="tr-TR"/>
        </a:p>
      </dgm:t>
    </dgm:pt>
    <dgm:pt modelId="{5789A63C-225A-4D39-B632-595FF00577DD}" type="sibTrans" cxnId="{43BF6AA9-1617-4E5C-9419-1A467AC39AC6}">
      <dgm:prSet/>
      <dgm:spPr/>
      <dgm:t>
        <a:bodyPr/>
        <a:lstStyle/>
        <a:p>
          <a:endParaRPr lang="tr-TR"/>
        </a:p>
      </dgm:t>
    </dgm:pt>
    <dgm:pt modelId="{DA229D29-61B4-41A5-889E-626803493316}">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000" b="1" dirty="0" err="1" smtClean="0">
              <a:solidFill>
                <a:schemeClr val="tx1"/>
              </a:solidFill>
            </a:rPr>
            <a:t>keratinosit</a:t>
          </a:r>
          <a:endParaRPr lang="tr-TR" sz="1000" b="1" dirty="0">
            <a:solidFill>
              <a:schemeClr val="tx1"/>
            </a:solidFill>
          </a:endParaRPr>
        </a:p>
      </dgm:t>
    </dgm:pt>
    <dgm:pt modelId="{3E5D5A25-7559-4130-8FA1-EAAA72C1A210}" type="parTrans" cxnId="{F8180496-8027-4D82-8E64-72B264FD2E11}">
      <dgm:prSet/>
      <dgm:spPr>
        <a:ln w="38100">
          <a:solidFill>
            <a:schemeClr val="tx1"/>
          </a:solidFill>
        </a:ln>
      </dgm:spPr>
      <dgm:t>
        <a:bodyPr/>
        <a:lstStyle/>
        <a:p>
          <a:endParaRPr lang="tr-TR"/>
        </a:p>
      </dgm:t>
    </dgm:pt>
    <dgm:pt modelId="{BF80C260-0A92-4B78-B481-5E0286A142D5}" type="sibTrans" cxnId="{F8180496-8027-4D82-8E64-72B264FD2E11}">
      <dgm:prSet/>
      <dgm:spPr/>
      <dgm:t>
        <a:bodyPr/>
        <a:lstStyle/>
        <a:p>
          <a:endParaRPr lang="tr-TR"/>
        </a:p>
      </dgm:t>
    </dgm:pt>
    <dgm:pt modelId="{6A4688D1-1A56-444C-B330-CBEA28403C97}">
      <dgm:prSet phldrT="[Metin]" custT="1">
        <dgm:style>
          <a:lnRef idx="0">
            <a:schemeClr val="accent5"/>
          </a:lnRef>
          <a:fillRef idx="3">
            <a:schemeClr val="accent5"/>
          </a:fillRef>
          <a:effectRef idx="3">
            <a:schemeClr val="accent5"/>
          </a:effectRef>
          <a:fontRef idx="minor">
            <a:schemeClr val="lt1"/>
          </a:fontRef>
        </dgm:style>
      </dgm:prSet>
      <dgm:spPr/>
      <dgm:t>
        <a:bodyPr/>
        <a:lstStyle/>
        <a:p>
          <a:r>
            <a:rPr lang="tr-TR" sz="1000" b="1" dirty="0" err="1" smtClean="0">
              <a:solidFill>
                <a:schemeClr val="tx1"/>
              </a:solidFill>
            </a:rPr>
            <a:t>sinoviyosit</a:t>
          </a:r>
          <a:endParaRPr lang="tr-TR" sz="1000" b="1" dirty="0">
            <a:solidFill>
              <a:schemeClr val="tx1"/>
            </a:solidFill>
          </a:endParaRPr>
        </a:p>
      </dgm:t>
    </dgm:pt>
    <dgm:pt modelId="{171D0C06-ED2A-4EB4-BEE5-745B1F5A8C18}" type="parTrans" cxnId="{5ACBBF39-B369-4FA3-97A3-949161FF769B}">
      <dgm:prSet/>
      <dgm:spPr>
        <a:ln w="38100">
          <a:solidFill>
            <a:schemeClr val="tx1"/>
          </a:solidFill>
        </a:ln>
      </dgm:spPr>
      <dgm:t>
        <a:bodyPr/>
        <a:lstStyle/>
        <a:p>
          <a:endParaRPr lang="tr-TR"/>
        </a:p>
      </dgm:t>
    </dgm:pt>
    <dgm:pt modelId="{D1275130-EBA1-448C-A3D8-FAFA7FC0772A}" type="sibTrans" cxnId="{5ACBBF39-B369-4FA3-97A3-949161FF769B}">
      <dgm:prSet/>
      <dgm:spPr/>
      <dgm:t>
        <a:bodyPr/>
        <a:lstStyle/>
        <a:p>
          <a:endParaRPr lang="tr-TR"/>
        </a:p>
      </dgm:t>
    </dgm:pt>
    <dgm:pt modelId="{9960E094-2BAB-42D6-8EB4-1C01E38A1D20}" type="pres">
      <dgm:prSet presAssocID="{7AC19A08-F3CD-42A8-8F42-342A8318A3E3}" presName="composite" presStyleCnt="0">
        <dgm:presLayoutVars>
          <dgm:chMax val="5"/>
          <dgm:dir/>
          <dgm:animLvl val="ctr"/>
          <dgm:resizeHandles val="exact"/>
        </dgm:presLayoutVars>
      </dgm:prSet>
      <dgm:spPr/>
      <dgm:t>
        <a:bodyPr/>
        <a:lstStyle/>
        <a:p>
          <a:endParaRPr lang="tr-TR"/>
        </a:p>
      </dgm:t>
    </dgm:pt>
    <dgm:pt modelId="{6326C505-B921-4650-96CD-01126BF04C52}" type="pres">
      <dgm:prSet presAssocID="{7AC19A08-F3CD-42A8-8F42-342A8318A3E3}" presName="cycle" presStyleCnt="0"/>
      <dgm:spPr/>
    </dgm:pt>
    <dgm:pt modelId="{D41E1FB4-0CFB-499B-9BB6-3A1EAFA22BBE}" type="pres">
      <dgm:prSet presAssocID="{7AC19A08-F3CD-42A8-8F42-342A8318A3E3}" presName="centerShape" presStyleCnt="0"/>
      <dgm:spPr/>
    </dgm:pt>
    <dgm:pt modelId="{6444214C-D043-4C50-A183-CF1D24B7B949}" type="pres">
      <dgm:prSet presAssocID="{7AC19A08-F3CD-42A8-8F42-342A8318A3E3}" presName="connSite" presStyleLbl="node1" presStyleIdx="0" presStyleCnt="7"/>
      <dgm:spPr/>
    </dgm:pt>
    <dgm:pt modelId="{38840830-B1A7-4D4A-A9C9-2F81291A070F}" type="pres">
      <dgm:prSet presAssocID="{7AC19A08-F3CD-42A8-8F42-342A8318A3E3}" presName="visible" presStyleLbl="node1" presStyleIdx="0" presStyleCnt="7">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F70BEED4-80E4-4F4C-9B6C-13867F873304}" type="pres">
      <dgm:prSet presAssocID="{40CBF2B7-4B1E-4FDB-88EC-F7708F29A86C}" presName="Name25" presStyleLbl="parChTrans1D1" presStyleIdx="0" presStyleCnt="6"/>
      <dgm:spPr/>
      <dgm:t>
        <a:bodyPr/>
        <a:lstStyle/>
        <a:p>
          <a:endParaRPr lang="tr-TR"/>
        </a:p>
      </dgm:t>
    </dgm:pt>
    <dgm:pt modelId="{A13E0936-8CAC-44CE-A4FB-01EDD022C2F6}" type="pres">
      <dgm:prSet presAssocID="{1D831FA2-7071-4757-8214-FA0AF5C4828A}" presName="node" presStyleCnt="0"/>
      <dgm:spPr/>
    </dgm:pt>
    <dgm:pt modelId="{CF66CD55-3F84-4085-8E6E-DA8DEF3F9DC2}" type="pres">
      <dgm:prSet presAssocID="{1D831FA2-7071-4757-8214-FA0AF5C4828A}" presName="parentNode" presStyleLbl="node1" presStyleIdx="1" presStyleCnt="7">
        <dgm:presLayoutVars>
          <dgm:chMax val="1"/>
          <dgm:bulletEnabled val="1"/>
        </dgm:presLayoutVars>
      </dgm:prSet>
      <dgm:spPr/>
      <dgm:t>
        <a:bodyPr/>
        <a:lstStyle/>
        <a:p>
          <a:endParaRPr lang="tr-TR"/>
        </a:p>
      </dgm:t>
    </dgm:pt>
    <dgm:pt modelId="{A4C598F5-304B-4E61-BA2A-03079DD947A9}" type="pres">
      <dgm:prSet presAssocID="{1D831FA2-7071-4757-8214-FA0AF5C4828A}" presName="childNode" presStyleLbl="revTx" presStyleIdx="0" presStyleCnt="0">
        <dgm:presLayoutVars>
          <dgm:bulletEnabled val="1"/>
        </dgm:presLayoutVars>
      </dgm:prSet>
      <dgm:spPr/>
      <dgm:t>
        <a:bodyPr/>
        <a:lstStyle/>
        <a:p>
          <a:endParaRPr lang="tr-TR"/>
        </a:p>
      </dgm:t>
    </dgm:pt>
    <dgm:pt modelId="{9F3DCD48-4827-4699-B1BD-8A1D8AAC412E}" type="pres">
      <dgm:prSet presAssocID="{128FA30F-5E89-4ECD-B3AB-3FEB27FE3878}" presName="Name25" presStyleLbl="parChTrans1D1" presStyleIdx="1" presStyleCnt="6"/>
      <dgm:spPr/>
      <dgm:t>
        <a:bodyPr/>
        <a:lstStyle/>
        <a:p>
          <a:endParaRPr lang="tr-TR"/>
        </a:p>
      </dgm:t>
    </dgm:pt>
    <dgm:pt modelId="{FD93466B-AF44-4D83-9BC2-73AF6425AF67}" type="pres">
      <dgm:prSet presAssocID="{44664959-52D3-454D-B4BB-4B6CC50FD031}" presName="node" presStyleCnt="0"/>
      <dgm:spPr/>
    </dgm:pt>
    <dgm:pt modelId="{3D59FAA5-1E0C-4A1C-A8C8-99648405FACA}" type="pres">
      <dgm:prSet presAssocID="{44664959-52D3-454D-B4BB-4B6CC50FD031}" presName="parentNode" presStyleLbl="node1" presStyleIdx="2" presStyleCnt="7">
        <dgm:presLayoutVars>
          <dgm:chMax val="1"/>
          <dgm:bulletEnabled val="1"/>
        </dgm:presLayoutVars>
      </dgm:prSet>
      <dgm:spPr/>
      <dgm:t>
        <a:bodyPr/>
        <a:lstStyle/>
        <a:p>
          <a:endParaRPr lang="tr-TR"/>
        </a:p>
      </dgm:t>
    </dgm:pt>
    <dgm:pt modelId="{6E48340B-7BA6-421E-BDBA-BE4070D907B1}" type="pres">
      <dgm:prSet presAssocID="{44664959-52D3-454D-B4BB-4B6CC50FD031}" presName="childNode" presStyleLbl="revTx" presStyleIdx="0" presStyleCnt="0">
        <dgm:presLayoutVars>
          <dgm:bulletEnabled val="1"/>
        </dgm:presLayoutVars>
      </dgm:prSet>
      <dgm:spPr/>
    </dgm:pt>
    <dgm:pt modelId="{5BF050B4-45EC-48CE-85AA-C64E95DC1DAF}" type="pres">
      <dgm:prSet presAssocID="{3E5D5A25-7559-4130-8FA1-EAAA72C1A210}" presName="Name25" presStyleLbl="parChTrans1D1" presStyleIdx="2" presStyleCnt="6"/>
      <dgm:spPr/>
      <dgm:t>
        <a:bodyPr/>
        <a:lstStyle/>
        <a:p>
          <a:endParaRPr lang="tr-TR"/>
        </a:p>
      </dgm:t>
    </dgm:pt>
    <dgm:pt modelId="{C008248F-39D0-4035-99B7-1C6E71DDA606}" type="pres">
      <dgm:prSet presAssocID="{DA229D29-61B4-41A5-889E-626803493316}" presName="node" presStyleCnt="0"/>
      <dgm:spPr/>
    </dgm:pt>
    <dgm:pt modelId="{7E49F2A7-2812-46B7-8413-EB2F4D71E5AC}" type="pres">
      <dgm:prSet presAssocID="{DA229D29-61B4-41A5-889E-626803493316}" presName="parentNode" presStyleLbl="node1" presStyleIdx="3" presStyleCnt="7">
        <dgm:presLayoutVars>
          <dgm:chMax val="1"/>
          <dgm:bulletEnabled val="1"/>
        </dgm:presLayoutVars>
      </dgm:prSet>
      <dgm:spPr/>
      <dgm:t>
        <a:bodyPr/>
        <a:lstStyle/>
        <a:p>
          <a:endParaRPr lang="tr-TR"/>
        </a:p>
      </dgm:t>
    </dgm:pt>
    <dgm:pt modelId="{A56DBF40-C918-4030-AC53-3D63B3BDE9E1}" type="pres">
      <dgm:prSet presAssocID="{DA229D29-61B4-41A5-889E-626803493316}" presName="childNode" presStyleLbl="revTx" presStyleIdx="0" presStyleCnt="0">
        <dgm:presLayoutVars>
          <dgm:bulletEnabled val="1"/>
        </dgm:presLayoutVars>
      </dgm:prSet>
      <dgm:spPr/>
    </dgm:pt>
    <dgm:pt modelId="{76650899-7541-46CA-9242-C61F6498B225}" type="pres">
      <dgm:prSet presAssocID="{171D0C06-ED2A-4EB4-BEE5-745B1F5A8C18}" presName="Name25" presStyleLbl="parChTrans1D1" presStyleIdx="3" presStyleCnt="6"/>
      <dgm:spPr/>
      <dgm:t>
        <a:bodyPr/>
        <a:lstStyle/>
        <a:p>
          <a:endParaRPr lang="tr-TR"/>
        </a:p>
      </dgm:t>
    </dgm:pt>
    <dgm:pt modelId="{8316E314-DEC1-47F7-9CB4-4D75B127B062}" type="pres">
      <dgm:prSet presAssocID="{6A4688D1-1A56-444C-B330-CBEA28403C97}" presName="node" presStyleCnt="0"/>
      <dgm:spPr/>
    </dgm:pt>
    <dgm:pt modelId="{902C6101-07F9-4EE0-B9D4-A344C9ECA1B9}" type="pres">
      <dgm:prSet presAssocID="{6A4688D1-1A56-444C-B330-CBEA28403C97}" presName="parentNode" presStyleLbl="node1" presStyleIdx="4" presStyleCnt="7">
        <dgm:presLayoutVars>
          <dgm:chMax val="1"/>
          <dgm:bulletEnabled val="1"/>
        </dgm:presLayoutVars>
      </dgm:prSet>
      <dgm:spPr/>
      <dgm:t>
        <a:bodyPr/>
        <a:lstStyle/>
        <a:p>
          <a:endParaRPr lang="tr-TR"/>
        </a:p>
      </dgm:t>
    </dgm:pt>
    <dgm:pt modelId="{072B5A9C-77E7-401A-8B9E-239B94EC5083}" type="pres">
      <dgm:prSet presAssocID="{6A4688D1-1A56-444C-B330-CBEA28403C97}" presName="childNode" presStyleLbl="revTx" presStyleIdx="0" presStyleCnt="0">
        <dgm:presLayoutVars>
          <dgm:bulletEnabled val="1"/>
        </dgm:presLayoutVars>
      </dgm:prSet>
      <dgm:spPr/>
    </dgm:pt>
    <dgm:pt modelId="{84A46DBC-675A-4CE3-8535-C5FFD6D329DC}" type="pres">
      <dgm:prSet presAssocID="{D2132869-1F46-4302-BCFD-40801080C277}" presName="Name25" presStyleLbl="parChTrans1D1" presStyleIdx="4" presStyleCnt="6"/>
      <dgm:spPr/>
      <dgm:t>
        <a:bodyPr/>
        <a:lstStyle/>
        <a:p>
          <a:endParaRPr lang="tr-TR"/>
        </a:p>
      </dgm:t>
    </dgm:pt>
    <dgm:pt modelId="{79587E81-CC82-4086-9668-DF27B1F342FB}" type="pres">
      <dgm:prSet presAssocID="{C8CD156D-D3AD-42CA-84B9-DEE1A4DE342E}" presName="node" presStyleCnt="0"/>
      <dgm:spPr/>
    </dgm:pt>
    <dgm:pt modelId="{2B93F35D-0C4D-44A9-B49D-B49C03AD81D4}" type="pres">
      <dgm:prSet presAssocID="{C8CD156D-D3AD-42CA-84B9-DEE1A4DE342E}" presName="parentNode" presStyleLbl="node1" presStyleIdx="5" presStyleCnt="7">
        <dgm:presLayoutVars>
          <dgm:chMax val="1"/>
          <dgm:bulletEnabled val="1"/>
        </dgm:presLayoutVars>
      </dgm:prSet>
      <dgm:spPr/>
      <dgm:t>
        <a:bodyPr/>
        <a:lstStyle/>
        <a:p>
          <a:endParaRPr lang="tr-TR"/>
        </a:p>
      </dgm:t>
    </dgm:pt>
    <dgm:pt modelId="{7B9FD51D-A558-429E-BA18-65D297764CCD}" type="pres">
      <dgm:prSet presAssocID="{C8CD156D-D3AD-42CA-84B9-DEE1A4DE342E}" presName="childNode" presStyleLbl="revTx" presStyleIdx="0" presStyleCnt="0">
        <dgm:presLayoutVars>
          <dgm:bulletEnabled val="1"/>
        </dgm:presLayoutVars>
      </dgm:prSet>
      <dgm:spPr/>
      <dgm:t>
        <a:bodyPr/>
        <a:lstStyle/>
        <a:p>
          <a:endParaRPr lang="tr-TR"/>
        </a:p>
      </dgm:t>
    </dgm:pt>
    <dgm:pt modelId="{B02BDFFB-79C6-40EA-A8F4-4F4125E452AE}" type="pres">
      <dgm:prSet presAssocID="{C9BD3D97-E666-4B21-B2D2-66CEAE9A637A}" presName="Name25" presStyleLbl="parChTrans1D1" presStyleIdx="5" presStyleCnt="6"/>
      <dgm:spPr/>
      <dgm:t>
        <a:bodyPr/>
        <a:lstStyle/>
        <a:p>
          <a:endParaRPr lang="tr-TR"/>
        </a:p>
      </dgm:t>
    </dgm:pt>
    <dgm:pt modelId="{B4DEBAF2-281A-4C0D-B134-E5B8124467CB}" type="pres">
      <dgm:prSet presAssocID="{83224179-8E45-4594-9AC8-70D11AFC9C75}" presName="node" presStyleCnt="0"/>
      <dgm:spPr/>
    </dgm:pt>
    <dgm:pt modelId="{34F4DF23-12E5-4B6B-9127-1F5EE7FAE2D7}" type="pres">
      <dgm:prSet presAssocID="{83224179-8E45-4594-9AC8-70D11AFC9C75}" presName="parentNode" presStyleLbl="node1" presStyleIdx="6" presStyleCnt="7">
        <dgm:presLayoutVars>
          <dgm:chMax val="1"/>
          <dgm:bulletEnabled val="1"/>
        </dgm:presLayoutVars>
      </dgm:prSet>
      <dgm:spPr/>
      <dgm:t>
        <a:bodyPr/>
        <a:lstStyle/>
        <a:p>
          <a:endParaRPr lang="tr-TR"/>
        </a:p>
      </dgm:t>
    </dgm:pt>
    <dgm:pt modelId="{FAE8FE73-8446-4639-8559-24A26C4C91CD}" type="pres">
      <dgm:prSet presAssocID="{83224179-8E45-4594-9AC8-70D11AFC9C75}" presName="childNode" presStyleLbl="revTx" presStyleIdx="0" presStyleCnt="0">
        <dgm:presLayoutVars>
          <dgm:bulletEnabled val="1"/>
        </dgm:presLayoutVars>
      </dgm:prSet>
      <dgm:spPr/>
      <dgm:t>
        <a:bodyPr/>
        <a:lstStyle/>
        <a:p>
          <a:endParaRPr lang="tr-TR"/>
        </a:p>
      </dgm:t>
    </dgm:pt>
  </dgm:ptLst>
  <dgm:cxnLst>
    <dgm:cxn modelId="{33DC333F-C1D3-4060-BDE4-B9D78ACB569E}" type="presOf" srcId="{C9BD3D97-E666-4B21-B2D2-66CEAE9A637A}" destId="{B02BDFFB-79C6-40EA-A8F4-4F4125E452AE}" srcOrd="0" destOrd="0" presId="urn:microsoft.com/office/officeart/2005/8/layout/radial2"/>
    <dgm:cxn modelId="{4A6811AE-A538-47F9-B76E-BB0918AD526E}" srcId="{7AC19A08-F3CD-42A8-8F42-342A8318A3E3}" destId="{C8CD156D-D3AD-42CA-84B9-DEE1A4DE342E}" srcOrd="4" destOrd="0" parTransId="{D2132869-1F46-4302-BCFD-40801080C277}" sibTransId="{46B93283-2681-4201-BCFE-C5C055A0415A}"/>
    <dgm:cxn modelId="{79A66CBB-1235-46E7-BABF-78DE43F636D7}" srcId="{7AC19A08-F3CD-42A8-8F42-342A8318A3E3}" destId="{83224179-8E45-4594-9AC8-70D11AFC9C75}" srcOrd="5" destOrd="0" parTransId="{C9BD3D97-E666-4B21-B2D2-66CEAE9A637A}" sibTransId="{E26CF0C1-1BF7-448E-9313-3306BB9240B6}"/>
    <dgm:cxn modelId="{43BF6AA9-1617-4E5C-9419-1A467AC39AC6}" srcId="{7AC19A08-F3CD-42A8-8F42-342A8318A3E3}" destId="{44664959-52D3-454D-B4BB-4B6CC50FD031}" srcOrd="1" destOrd="0" parTransId="{128FA30F-5E89-4ECD-B3AB-3FEB27FE3878}" sibTransId="{5789A63C-225A-4D39-B632-595FF00577DD}"/>
    <dgm:cxn modelId="{B3EBBE9B-C66A-490C-8169-ABE2E25FBED0}" type="presOf" srcId="{44664959-52D3-454D-B4BB-4B6CC50FD031}" destId="{3D59FAA5-1E0C-4A1C-A8C8-99648405FACA}" srcOrd="0" destOrd="0" presId="urn:microsoft.com/office/officeart/2005/8/layout/radial2"/>
    <dgm:cxn modelId="{DE11E2F0-056D-4367-9E72-61EAE6067D09}" type="presOf" srcId="{83224179-8E45-4594-9AC8-70D11AFC9C75}" destId="{34F4DF23-12E5-4B6B-9127-1F5EE7FAE2D7}" srcOrd="0" destOrd="0" presId="urn:microsoft.com/office/officeart/2005/8/layout/radial2"/>
    <dgm:cxn modelId="{F8180496-8027-4D82-8E64-72B264FD2E11}" srcId="{7AC19A08-F3CD-42A8-8F42-342A8318A3E3}" destId="{DA229D29-61B4-41A5-889E-626803493316}" srcOrd="2" destOrd="0" parTransId="{3E5D5A25-7559-4130-8FA1-EAAA72C1A210}" sibTransId="{BF80C260-0A92-4B78-B481-5E0286A142D5}"/>
    <dgm:cxn modelId="{CF2AB10B-3B6C-4066-88C0-22C01A3ED1C9}" type="presOf" srcId="{C8CD156D-D3AD-42CA-84B9-DEE1A4DE342E}" destId="{2B93F35D-0C4D-44A9-B49D-B49C03AD81D4}" srcOrd="0" destOrd="0" presId="urn:microsoft.com/office/officeart/2005/8/layout/radial2"/>
    <dgm:cxn modelId="{3BB81057-E23E-4644-85D8-891CA181D0C5}" type="presOf" srcId="{D2132869-1F46-4302-BCFD-40801080C277}" destId="{84A46DBC-675A-4CE3-8535-C5FFD6D329DC}" srcOrd="0" destOrd="0" presId="urn:microsoft.com/office/officeart/2005/8/layout/radial2"/>
    <dgm:cxn modelId="{5ACBBF39-B369-4FA3-97A3-949161FF769B}" srcId="{7AC19A08-F3CD-42A8-8F42-342A8318A3E3}" destId="{6A4688D1-1A56-444C-B330-CBEA28403C97}" srcOrd="3" destOrd="0" parTransId="{171D0C06-ED2A-4EB4-BEE5-745B1F5A8C18}" sibTransId="{D1275130-EBA1-448C-A3D8-FAFA7FC0772A}"/>
    <dgm:cxn modelId="{225D9739-51B7-4B58-9A05-382BB543B7B7}" type="presOf" srcId="{1D831FA2-7071-4757-8214-FA0AF5C4828A}" destId="{CF66CD55-3F84-4085-8E6E-DA8DEF3F9DC2}" srcOrd="0" destOrd="0" presId="urn:microsoft.com/office/officeart/2005/8/layout/radial2"/>
    <dgm:cxn modelId="{87A449A8-7016-4C5D-B1FC-D3336763743E}" type="presOf" srcId="{171D0C06-ED2A-4EB4-BEE5-745B1F5A8C18}" destId="{76650899-7541-46CA-9242-C61F6498B225}" srcOrd="0" destOrd="0" presId="urn:microsoft.com/office/officeart/2005/8/layout/radial2"/>
    <dgm:cxn modelId="{21E612E2-28DB-4BA9-A21D-A63CE65CAE40}" type="presOf" srcId="{40CBF2B7-4B1E-4FDB-88EC-F7708F29A86C}" destId="{F70BEED4-80E4-4F4C-9B6C-13867F873304}" srcOrd="0" destOrd="0" presId="urn:microsoft.com/office/officeart/2005/8/layout/radial2"/>
    <dgm:cxn modelId="{A8BF3674-3954-43AE-A349-33F918913370}" type="presOf" srcId="{DA229D29-61B4-41A5-889E-626803493316}" destId="{7E49F2A7-2812-46B7-8413-EB2F4D71E5AC}" srcOrd="0" destOrd="0" presId="urn:microsoft.com/office/officeart/2005/8/layout/radial2"/>
    <dgm:cxn modelId="{4FBE584F-3700-4457-B11C-D9B5DB57275A}" srcId="{7AC19A08-F3CD-42A8-8F42-342A8318A3E3}" destId="{1D831FA2-7071-4757-8214-FA0AF5C4828A}" srcOrd="0" destOrd="0" parTransId="{40CBF2B7-4B1E-4FDB-88EC-F7708F29A86C}" sibTransId="{E34FD79B-9EF2-4414-9C5B-048084F18B4B}"/>
    <dgm:cxn modelId="{FA31205E-3802-4611-96BD-33600809015A}" type="presOf" srcId="{7AC19A08-F3CD-42A8-8F42-342A8318A3E3}" destId="{9960E094-2BAB-42D6-8EB4-1C01E38A1D20}" srcOrd="0" destOrd="0" presId="urn:microsoft.com/office/officeart/2005/8/layout/radial2"/>
    <dgm:cxn modelId="{64BF1821-5BAF-426C-B96E-02FD82008A40}" type="presOf" srcId="{6A4688D1-1A56-444C-B330-CBEA28403C97}" destId="{902C6101-07F9-4EE0-B9D4-A344C9ECA1B9}" srcOrd="0" destOrd="0" presId="urn:microsoft.com/office/officeart/2005/8/layout/radial2"/>
    <dgm:cxn modelId="{2F1B1079-C7F0-45F1-8DD5-39BF9F0B5274}" type="presOf" srcId="{128FA30F-5E89-4ECD-B3AB-3FEB27FE3878}" destId="{9F3DCD48-4827-4699-B1BD-8A1D8AAC412E}" srcOrd="0" destOrd="0" presId="urn:microsoft.com/office/officeart/2005/8/layout/radial2"/>
    <dgm:cxn modelId="{CB98D540-F9DB-413A-819A-5B77302FEBD9}" type="presOf" srcId="{3E5D5A25-7559-4130-8FA1-EAAA72C1A210}" destId="{5BF050B4-45EC-48CE-85AA-C64E95DC1DAF}" srcOrd="0" destOrd="0" presId="urn:microsoft.com/office/officeart/2005/8/layout/radial2"/>
    <dgm:cxn modelId="{FDAF2F6C-A8ED-459F-958A-9497066400E6}" type="presParOf" srcId="{9960E094-2BAB-42D6-8EB4-1C01E38A1D20}" destId="{6326C505-B921-4650-96CD-01126BF04C52}" srcOrd="0" destOrd="0" presId="urn:microsoft.com/office/officeart/2005/8/layout/radial2"/>
    <dgm:cxn modelId="{6DDAE6CC-4ABD-47CE-8A3D-6BBC6E578D25}" type="presParOf" srcId="{6326C505-B921-4650-96CD-01126BF04C52}" destId="{D41E1FB4-0CFB-499B-9BB6-3A1EAFA22BBE}" srcOrd="0" destOrd="0" presId="urn:microsoft.com/office/officeart/2005/8/layout/radial2"/>
    <dgm:cxn modelId="{15035C0F-E07D-4052-A3F1-F709269E0E81}" type="presParOf" srcId="{D41E1FB4-0CFB-499B-9BB6-3A1EAFA22BBE}" destId="{6444214C-D043-4C50-A183-CF1D24B7B949}" srcOrd="0" destOrd="0" presId="urn:microsoft.com/office/officeart/2005/8/layout/radial2"/>
    <dgm:cxn modelId="{0F9FB327-2506-4063-B97F-23BB65FC9ECC}" type="presParOf" srcId="{D41E1FB4-0CFB-499B-9BB6-3A1EAFA22BBE}" destId="{38840830-B1A7-4D4A-A9C9-2F81291A070F}" srcOrd="1" destOrd="0" presId="urn:microsoft.com/office/officeart/2005/8/layout/radial2"/>
    <dgm:cxn modelId="{C1A7CC53-6E29-49DF-B65A-BB971DE4301E}" type="presParOf" srcId="{6326C505-B921-4650-96CD-01126BF04C52}" destId="{F70BEED4-80E4-4F4C-9B6C-13867F873304}" srcOrd="1" destOrd="0" presId="urn:microsoft.com/office/officeart/2005/8/layout/radial2"/>
    <dgm:cxn modelId="{3DC86598-36AD-4474-9233-E295E08CD452}" type="presParOf" srcId="{6326C505-B921-4650-96CD-01126BF04C52}" destId="{A13E0936-8CAC-44CE-A4FB-01EDD022C2F6}" srcOrd="2" destOrd="0" presId="urn:microsoft.com/office/officeart/2005/8/layout/radial2"/>
    <dgm:cxn modelId="{86ACA37B-991B-4F68-8A82-F352047DB793}" type="presParOf" srcId="{A13E0936-8CAC-44CE-A4FB-01EDD022C2F6}" destId="{CF66CD55-3F84-4085-8E6E-DA8DEF3F9DC2}" srcOrd="0" destOrd="0" presId="urn:microsoft.com/office/officeart/2005/8/layout/radial2"/>
    <dgm:cxn modelId="{98B1EF6D-2C17-4809-BB15-688F9EEC0BE3}" type="presParOf" srcId="{A13E0936-8CAC-44CE-A4FB-01EDD022C2F6}" destId="{A4C598F5-304B-4E61-BA2A-03079DD947A9}" srcOrd="1" destOrd="0" presId="urn:microsoft.com/office/officeart/2005/8/layout/radial2"/>
    <dgm:cxn modelId="{F2A6D0D9-6ADA-4D4B-9769-4BE5BAC470E8}" type="presParOf" srcId="{6326C505-B921-4650-96CD-01126BF04C52}" destId="{9F3DCD48-4827-4699-B1BD-8A1D8AAC412E}" srcOrd="3" destOrd="0" presId="urn:microsoft.com/office/officeart/2005/8/layout/radial2"/>
    <dgm:cxn modelId="{BD3F453C-B0BB-4F07-9E0A-C09CCC808ADC}" type="presParOf" srcId="{6326C505-B921-4650-96CD-01126BF04C52}" destId="{FD93466B-AF44-4D83-9BC2-73AF6425AF67}" srcOrd="4" destOrd="0" presId="urn:microsoft.com/office/officeart/2005/8/layout/radial2"/>
    <dgm:cxn modelId="{34D0EE70-398C-49BF-A441-1BC3BB62D7B0}" type="presParOf" srcId="{FD93466B-AF44-4D83-9BC2-73AF6425AF67}" destId="{3D59FAA5-1E0C-4A1C-A8C8-99648405FACA}" srcOrd="0" destOrd="0" presId="urn:microsoft.com/office/officeart/2005/8/layout/radial2"/>
    <dgm:cxn modelId="{2BA5DB7D-E05D-468F-8066-0B6AEEFE08E3}" type="presParOf" srcId="{FD93466B-AF44-4D83-9BC2-73AF6425AF67}" destId="{6E48340B-7BA6-421E-BDBA-BE4070D907B1}" srcOrd="1" destOrd="0" presId="urn:microsoft.com/office/officeart/2005/8/layout/radial2"/>
    <dgm:cxn modelId="{8574966F-D50C-4AFE-BD53-68988A21731C}" type="presParOf" srcId="{6326C505-B921-4650-96CD-01126BF04C52}" destId="{5BF050B4-45EC-48CE-85AA-C64E95DC1DAF}" srcOrd="5" destOrd="0" presId="urn:microsoft.com/office/officeart/2005/8/layout/radial2"/>
    <dgm:cxn modelId="{D51B3CCB-DA93-471F-A205-54DA465EEB54}" type="presParOf" srcId="{6326C505-B921-4650-96CD-01126BF04C52}" destId="{C008248F-39D0-4035-99B7-1C6E71DDA606}" srcOrd="6" destOrd="0" presId="urn:microsoft.com/office/officeart/2005/8/layout/radial2"/>
    <dgm:cxn modelId="{67A1692B-22D0-4673-A6C2-DEBFA607C377}" type="presParOf" srcId="{C008248F-39D0-4035-99B7-1C6E71DDA606}" destId="{7E49F2A7-2812-46B7-8413-EB2F4D71E5AC}" srcOrd="0" destOrd="0" presId="urn:microsoft.com/office/officeart/2005/8/layout/radial2"/>
    <dgm:cxn modelId="{C45015B4-1B74-49D3-9E5B-5FAE8CC019FB}" type="presParOf" srcId="{C008248F-39D0-4035-99B7-1C6E71DDA606}" destId="{A56DBF40-C918-4030-AC53-3D63B3BDE9E1}" srcOrd="1" destOrd="0" presId="urn:microsoft.com/office/officeart/2005/8/layout/radial2"/>
    <dgm:cxn modelId="{19174141-B0EE-4EAC-BB82-AF909FB88EDE}" type="presParOf" srcId="{6326C505-B921-4650-96CD-01126BF04C52}" destId="{76650899-7541-46CA-9242-C61F6498B225}" srcOrd="7" destOrd="0" presId="urn:microsoft.com/office/officeart/2005/8/layout/radial2"/>
    <dgm:cxn modelId="{B28040F5-6088-442C-8C38-941E8D97715C}" type="presParOf" srcId="{6326C505-B921-4650-96CD-01126BF04C52}" destId="{8316E314-DEC1-47F7-9CB4-4D75B127B062}" srcOrd="8" destOrd="0" presId="urn:microsoft.com/office/officeart/2005/8/layout/radial2"/>
    <dgm:cxn modelId="{ED9420D6-AA8A-4627-BB0C-CF0D13FB2339}" type="presParOf" srcId="{8316E314-DEC1-47F7-9CB4-4D75B127B062}" destId="{902C6101-07F9-4EE0-B9D4-A344C9ECA1B9}" srcOrd="0" destOrd="0" presId="urn:microsoft.com/office/officeart/2005/8/layout/radial2"/>
    <dgm:cxn modelId="{95F4D8C1-8512-4028-93EE-F7EE576B9FC1}" type="presParOf" srcId="{8316E314-DEC1-47F7-9CB4-4D75B127B062}" destId="{072B5A9C-77E7-401A-8B9E-239B94EC5083}" srcOrd="1" destOrd="0" presId="urn:microsoft.com/office/officeart/2005/8/layout/radial2"/>
    <dgm:cxn modelId="{D83A12DE-3590-4B38-AC11-BB67CABEAF67}" type="presParOf" srcId="{6326C505-B921-4650-96CD-01126BF04C52}" destId="{84A46DBC-675A-4CE3-8535-C5FFD6D329DC}" srcOrd="9" destOrd="0" presId="urn:microsoft.com/office/officeart/2005/8/layout/radial2"/>
    <dgm:cxn modelId="{79ADA2DE-9900-41E4-83A4-B66779FB2C42}" type="presParOf" srcId="{6326C505-B921-4650-96CD-01126BF04C52}" destId="{79587E81-CC82-4086-9668-DF27B1F342FB}" srcOrd="10" destOrd="0" presId="urn:microsoft.com/office/officeart/2005/8/layout/radial2"/>
    <dgm:cxn modelId="{A94E3C1F-DDD9-4156-A9DF-4BCBD43EC494}" type="presParOf" srcId="{79587E81-CC82-4086-9668-DF27B1F342FB}" destId="{2B93F35D-0C4D-44A9-B49D-B49C03AD81D4}" srcOrd="0" destOrd="0" presId="urn:microsoft.com/office/officeart/2005/8/layout/radial2"/>
    <dgm:cxn modelId="{62AB3DF0-0A60-46E0-BA49-CEC0E2FA5F6C}" type="presParOf" srcId="{79587E81-CC82-4086-9668-DF27B1F342FB}" destId="{7B9FD51D-A558-429E-BA18-65D297764CCD}" srcOrd="1" destOrd="0" presId="urn:microsoft.com/office/officeart/2005/8/layout/radial2"/>
    <dgm:cxn modelId="{88CAE9F7-1FF3-48DC-B845-B29A801799F7}" type="presParOf" srcId="{6326C505-B921-4650-96CD-01126BF04C52}" destId="{B02BDFFB-79C6-40EA-A8F4-4F4125E452AE}" srcOrd="11" destOrd="0" presId="urn:microsoft.com/office/officeart/2005/8/layout/radial2"/>
    <dgm:cxn modelId="{9E232257-02BD-482F-9FA4-D6A93F218F77}" type="presParOf" srcId="{6326C505-B921-4650-96CD-01126BF04C52}" destId="{B4DEBAF2-281A-4C0D-B134-E5B8124467CB}" srcOrd="12" destOrd="0" presId="urn:microsoft.com/office/officeart/2005/8/layout/radial2"/>
    <dgm:cxn modelId="{3461D462-4D7D-452E-A582-E57701FD6806}" type="presParOf" srcId="{B4DEBAF2-281A-4C0D-B134-E5B8124467CB}" destId="{34F4DF23-12E5-4B6B-9127-1F5EE7FAE2D7}" srcOrd="0" destOrd="0" presId="urn:microsoft.com/office/officeart/2005/8/layout/radial2"/>
    <dgm:cxn modelId="{4A3005B0-80AA-4626-8BAF-690FBC36ECE6}" type="presParOf" srcId="{B4DEBAF2-281A-4C0D-B134-E5B8124467CB}" destId="{FAE8FE73-8446-4639-8559-24A26C4C91C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3F2310-A9BC-4B6E-96B3-0383C885E441}" type="doc">
      <dgm:prSet loTypeId="urn:microsoft.com/office/officeart/2005/8/layout/hProcess9" loCatId="process" qsTypeId="urn:microsoft.com/office/officeart/2005/8/quickstyle/simple3" qsCatId="simple" csTypeId="urn:microsoft.com/office/officeart/2005/8/colors/accent1_2" csCatId="accent1" phldr="1"/>
      <dgm:spPr/>
    </dgm:pt>
    <dgm:pt modelId="{29EC9737-BACC-424B-8CC4-6F46A23E8960}">
      <dgm:prSet phldrT="[Metin]"/>
      <dgm:spPr/>
      <dgm:t>
        <a:bodyPr/>
        <a:lstStyle/>
        <a:p>
          <a:r>
            <a:rPr lang="tr-TR" dirty="0" smtClean="0"/>
            <a:t>TNF-</a:t>
          </a:r>
          <a:r>
            <a:rPr lang="el-GR" dirty="0" smtClean="0"/>
            <a:t>α</a:t>
          </a:r>
          <a:endParaRPr lang="tr-TR" dirty="0"/>
        </a:p>
      </dgm:t>
    </dgm:pt>
    <dgm:pt modelId="{1275F785-28A4-4658-9094-3E8F31BC1E1D}" type="parTrans" cxnId="{5775025A-C233-460F-B0B6-83C00C893C06}">
      <dgm:prSet/>
      <dgm:spPr/>
      <dgm:t>
        <a:bodyPr/>
        <a:lstStyle/>
        <a:p>
          <a:endParaRPr lang="tr-TR"/>
        </a:p>
      </dgm:t>
    </dgm:pt>
    <dgm:pt modelId="{A0984BB1-8BFE-48B5-A627-35BA6151550F}" type="sibTrans" cxnId="{5775025A-C233-460F-B0B6-83C00C893C06}">
      <dgm:prSet/>
      <dgm:spPr/>
      <dgm:t>
        <a:bodyPr/>
        <a:lstStyle/>
        <a:p>
          <a:endParaRPr lang="tr-TR"/>
        </a:p>
      </dgm:t>
    </dgm:pt>
    <dgm:pt modelId="{FD32A161-459C-4A46-A407-AF273AE34CBE}">
      <dgm:prSet phldrT="[Metin]"/>
      <dgm:spPr/>
      <dgm:t>
        <a:bodyPr/>
        <a:lstStyle/>
        <a:p>
          <a:r>
            <a:rPr lang="tr-TR" dirty="0" smtClean="0"/>
            <a:t>IL-1</a:t>
          </a:r>
          <a:r>
            <a:rPr lang="el-GR" dirty="0" smtClean="0"/>
            <a:t>β</a:t>
          </a:r>
          <a:endParaRPr lang="tr-TR" dirty="0"/>
        </a:p>
      </dgm:t>
    </dgm:pt>
    <dgm:pt modelId="{ADCD8ECC-60DD-4877-A8EA-061E94547AC6}" type="parTrans" cxnId="{BF052076-5EA8-4FB2-9922-5936CECC2938}">
      <dgm:prSet/>
      <dgm:spPr/>
      <dgm:t>
        <a:bodyPr/>
        <a:lstStyle/>
        <a:p>
          <a:endParaRPr lang="tr-TR"/>
        </a:p>
      </dgm:t>
    </dgm:pt>
    <dgm:pt modelId="{6CE14E5F-C0E9-49BD-8147-95D7F79C7A0D}" type="sibTrans" cxnId="{BF052076-5EA8-4FB2-9922-5936CECC2938}">
      <dgm:prSet/>
      <dgm:spPr/>
      <dgm:t>
        <a:bodyPr/>
        <a:lstStyle/>
        <a:p>
          <a:endParaRPr lang="tr-TR"/>
        </a:p>
      </dgm:t>
    </dgm:pt>
    <dgm:pt modelId="{DB608116-7CDA-4242-AABB-D77F13687AFE}">
      <dgm:prSet phldrT="[Metin]"/>
      <dgm:spPr/>
      <dgm:t>
        <a:bodyPr/>
        <a:lstStyle/>
        <a:p>
          <a:r>
            <a:rPr lang="tr-TR" dirty="0" smtClean="0"/>
            <a:t>IL-6</a:t>
          </a:r>
          <a:endParaRPr lang="tr-TR" dirty="0"/>
        </a:p>
      </dgm:t>
    </dgm:pt>
    <dgm:pt modelId="{9094739C-ABF2-4050-92F1-887739A9280F}" type="parTrans" cxnId="{7F5C498B-18BB-446D-B6AC-639987E6A4D9}">
      <dgm:prSet/>
      <dgm:spPr/>
      <dgm:t>
        <a:bodyPr/>
        <a:lstStyle/>
        <a:p>
          <a:endParaRPr lang="tr-TR"/>
        </a:p>
      </dgm:t>
    </dgm:pt>
    <dgm:pt modelId="{DB385440-3515-4C7F-B7EA-1F9AF7B0B36D}" type="sibTrans" cxnId="{7F5C498B-18BB-446D-B6AC-639987E6A4D9}">
      <dgm:prSet/>
      <dgm:spPr/>
      <dgm:t>
        <a:bodyPr/>
        <a:lstStyle/>
        <a:p>
          <a:endParaRPr lang="tr-TR"/>
        </a:p>
      </dgm:t>
    </dgm:pt>
    <dgm:pt modelId="{83FB2917-D694-4D8B-89E3-2DD94415B659}" type="pres">
      <dgm:prSet presAssocID="{583F2310-A9BC-4B6E-96B3-0383C885E441}" presName="CompostProcess" presStyleCnt="0">
        <dgm:presLayoutVars>
          <dgm:dir/>
          <dgm:resizeHandles val="exact"/>
        </dgm:presLayoutVars>
      </dgm:prSet>
      <dgm:spPr/>
    </dgm:pt>
    <dgm:pt modelId="{B2AD7CC2-2DC5-4022-A1D7-CD509709B469}" type="pres">
      <dgm:prSet presAssocID="{583F2310-A9BC-4B6E-96B3-0383C885E441}" presName="arrow" presStyleLbl="bgShp" presStyleIdx="0" presStyleCnt="1" custAng="10800000" custScaleX="117647"/>
      <dgm:spPr/>
    </dgm:pt>
    <dgm:pt modelId="{D8095C8B-EEAE-40CE-9CAD-00EF1BF57974}" type="pres">
      <dgm:prSet presAssocID="{583F2310-A9BC-4B6E-96B3-0383C885E441}" presName="linearProcess" presStyleCnt="0"/>
      <dgm:spPr/>
    </dgm:pt>
    <dgm:pt modelId="{C84CDC57-81BB-40F3-997A-95032020D4B1}" type="pres">
      <dgm:prSet presAssocID="{29EC9737-BACC-424B-8CC4-6F46A23E8960}" presName="textNode" presStyleLbl="node1" presStyleIdx="0" presStyleCnt="3" custAng="0">
        <dgm:presLayoutVars>
          <dgm:bulletEnabled val="1"/>
        </dgm:presLayoutVars>
      </dgm:prSet>
      <dgm:spPr/>
      <dgm:t>
        <a:bodyPr/>
        <a:lstStyle/>
        <a:p>
          <a:endParaRPr lang="tr-TR"/>
        </a:p>
      </dgm:t>
    </dgm:pt>
    <dgm:pt modelId="{D112828F-9714-41D3-93D2-C47FC8A12BB9}" type="pres">
      <dgm:prSet presAssocID="{A0984BB1-8BFE-48B5-A627-35BA6151550F}" presName="sibTrans" presStyleCnt="0"/>
      <dgm:spPr/>
    </dgm:pt>
    <dgm:pt modelId="{FD83D66F-49D7-403C-9C55-17CDD92021C4}" type="pres">
      <dgm:prSet presAssocID="{FD32A161-459C-4A46-A407-AF273AE34CBE}" presName="textNode" presStyleLbl="node1" presStyleIdx="1" presStyleCnt="3">
        <dgm:presLayoutVars>
          <dgm:bulletEnabled val="1"/>
        </dgm:presLayoutVars>
      </dgm:prSet>
      <dgm:spPr/>
      <dgm:t>
        <a:bodyPr/>
        <a:lstStyle/>
        <a:p>
          <a:endParaRPr lang="tr-TR"/>
        </a:p>
      </dgm:t>
    </dgm:pt>
    <dgm:pt modelId="{6BFCD842-A402-41BF-BBFA-1839DB70EAC7}" type="pres">
      <dgm:prSet presAssocID="{6CE14E5F-C0E9-49BD-8147-95D7F79C7A0D}" presName="sibTrans" presStyleCnt="0"/>
      <dgm:spPr/>
    </dgm:pt>
    <dgm:pt modelId="{860FC81B-EFCA-4A13-866C-29C3621DBEEE}" type="pres">
      <dgm:prSet presAssocID="{DB608116-7CDA-4242-AABB-D77F13687AFE}" presName="textNode" presStyleLbl="node1" presStyleIdx="2" presStyleCnt="3">
        <dgm:presLayoutVars>
          <dgm:bulletEnabled val="1"/>
        </dgm:presLayoutVars>
      </dgm:prSet>
      <dgm:spPr/>
      <dgm:t>
        <a:bodyPr/>
        <a:lstStyle/>
        <a:p>
          <a:endParaRPr lang="tr-TR"/>
        </a:p>
      </dgm:t>
    </dgm:pt>
  </dgm:ptLst>
  <dgm:cxnLst>
    <dgm:cxn modelId="{76DAFF4E-CD2A-49F8-82CA-66C763642B52}" type="presOf" srcId="{29EC9737-BACC-424B-8CC4-6F46A23E8960}" destId="{C84CDC57-81BB-40F3-997A-95032020D4B1}" srcOrd="0" destOrd="0" presId="urn:microsoft.com/office/officeart/2005/8/layout/hProcess9"/>
    <dgm:cxn modelId="{7F5C498B-18BB-446D-B6AC-639987E6A4D9}" srcId="{583F2310-A9BC-4B6E-96B3-0383C885E441}" destId="{DB608116-7CDA-4242-AABB-D77F13687AFE}" srcOrd="2" destOrd="0" parTransId="{9094739C-ABF2-4050-92F1-887739A9280F}" sibTransId="{DB385440-3515-4C7F-B7EA-1F9AF7B0B36D}"/>
    <dgm:cxn modelId="{0E62E76E-2A56-4394-B388-E717226977A5}" type="presOf" srcId="{DB608116-7CDA-4242-AABB-D77F13687AFE}" destId="{860FC81B-EFCA-4A13-866C-29C3621DBEEE}" srcOrd="0" destOrd="0" presId="urn:microsoft.com/office/officeart/2005/8/layout/hProcess9"/>
    <dgm:cxn modelId="{1C9F08F1-949B-4A78-8E0B-1AB81446D20E}" type="presOf" srcId="{FD32A161-459C-4A46-A407-AF273AE34CBE}" destId="{FD83D66F-49D7-403C-9C55-17CDD92021C4}" srcOrd="0" destOrd="0" presId="urn:microsoft.com/office/officeart/2005/8/layout/hProcess9"/>
    <dgm:cxn modelId="{BF052076-5EA8-4FB2-9922-5936CECC2938}" srcId="{583F2310-A9BC-4B6E-96B3-0383C885E441}" destId="{FD32A161-459C-4A46-A407-AF273AE34CBE}" srcOrd="1" destOrd="0" parTransId="{ADCD8ECC-60DD-4877-A8EA-061E94547AC6}" sibTransId="{6CE14E5F-C0E9-49BD-8147-95D7F79C7A0D}"/>
    <dgm:cxn modelId="{5775025A-C233-460F-B0B6-83C00C893C06}" srcId="{583F2310-A9BC-4B6E-96B3-0383C885E441}" destId="{29EC9737-BACC-424B-8CC4-6F46A23E8960}" srcOrd="0" destOrd="0" parTransId="{1275F785-28A4-4658-9094-3E8F31BC1E1D}" sibTransId="{A0984BB1-8BFE-48B5-A627-35BA6151550F}"/>
    <dgm:cxn modelId="{F559E408-6391-4E40-85DE-A0D7622193CB}" type="presOf" srcId="{583F2310-A9BC-4B6E-96B3-0383C885E441}" destId="{83FB2917-D694-4D8B-89E3-2DD94415B659}" srcOrd="0" destOrd="0" presId="urn:microsoft.com/office/officeart/2005/8/layout/hProcess9"/>
    <dgm:cxn modelId="{D7F97CD5-5660-41A2-83B2-5131D718F66C}" type="presParOf" srcId="{83FB2917-D694-4D8B-89E3-2DD94415B659}" destId="{B2AD7CC2-2DC5-4022-A1D7-CD509709B469}" srcOrd="0" destOrd="0" presId="urn:microsoft.com/office/officeart/2005/8/layout/hProcess9"/>
    <dgm:cxn modelId="{DB2E8B97-9FA8-423F-90A4-B599F1A68ED7}" type="presParOf" srcId="{83FB2917-D694-4D8B-89E3-2DD94415B659}" destId="{D8095C8B-EEAE-40CE-9CAD-00EF1BF57974}" srcOrd="1" destOrd="0" presId="urn:microsoft.com/office/officeart/2005/8/layout/hProcess9"/>
    <dgm:cxn modelId="{A725331E-22DB-4C95-B473-9851DA98A21E}" type="presParOf" srcId="{D8095C8B-EEAE-40CE-9CAD-00EF1BF57974}" destId="{C84CDC57-81BB-40F3-997A-95032020D4B1}" srcOrd="0" destOrd="0" presId="urn:microsoft.com/office/officeart/2005/8/layout/hProcess9"/>
    <dgm:cxn modelId="{28B53EBC-949E-4EEE-8103-7ACD8824DF8C}" type="presParOf" srcId="{D8095C8B-EEAE-40CE-9CAD-00EF1BF57974}" destId="{D112828F-9714-41D3-93D2-C47FC8A12BB9}" srcOrd="1" destOrd="0" presId="urn:microsoft.com/office/officeart/2005/8/layout/hProcess9"/>
    <dgm:cxn modelId="{10CCD907-CCF5-46BF-B05D-AF46BCD7C959}" type="presParOf" srcId="{D8095C8B-EEAE-40CE-9CAD-00EF1BF57974}" destId="{FD83D66F-49D7-403C-9C55-17CDD92021C4}" srcOrd="2" destOrd="0" presId="urn:microsoft.com/office/officeart/2005/8/layout/hProcess9"/>
    <dgm:cxn modelId="{69E2699A-4840-4E1E-890A-24450EB43249}" type="presParOf" srcId="{D8095C8B-EEAE-40CE-9CAD-00EF1BF57974}" destId="{6BFCD842-A402-41BF-BBFA-1839DB70EAC7}" srcOrd="3" destOrd="0" presId="urn:microsoft.com/office/officeart/2005/8/layout/hProcess9"/>
    <dgm:cxn modelId="{62CB65E7-4A58-4347-8792-423BFC7E4B25}" type="presParOf" srcId="{D8095C8B-EEAE-40CE-9CAD-00EF1BF57974}" destId="{860FC81B-EFCA-4A13-866C-29C3621DBEEE}"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1A4101-1395-4C5A-91E7-05E1E6E3D3B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tr-TR"/>
        </a:p>
      </dgm:t>
    </dgm:pt>
    <dgm:pt modelId="{E1F8CF79-4059-44C7-A4BF-BE353110F414}">
      <dgm:prSet phldrT="[Metin]" phldr="1">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endParaRPr lang="tr-TR" dirty="0"/>
        </a:p>
      </dgm:t>
    </dgm:pt>
    <dgm:pt modelId="{BB17B733-1FEA-4441-B4D4-E80A77B51DF9}" type="parTrans" cxnId="{05BF3276-F88C-4EB3-B89D-47811F583F05}">
      <dgm:prSet/>
      <dgm:spPr/>
      <dgm:t>
        <a:bodyPr/>
        <a:lstStyle/>
        <a:p>
          <a:endParaRPr lang="tr-TR"/>
        </a:p>
      </dgm:t>
    </dgm:pt>
    <dgm:pt modelId="{D371AC0A-17CB-4DBD-BBA2-8A314029D193}" type="sibTrans" cxnId="{05BF3276-F88C-4EB3-B89D-47811F583F05}">
      <dgm:prSet/>
      <dgm:spPr/>
      <dgm:t>
        <a:bodyPr/>
        <a:lstStyle/>
        <a:p>
          <a:endParaRPr lang="tr-TR"/>
        </a:p>
      </dgm:t>
    </dgm:pt>
    <dgm:pt modelId="{DAD2FDFF-6D1B-4B85-88A6-C0B70E37476C}" type="pres">
      <dgm:prSet presAssocID="{F21A4101-1395-4C5A-91E7-05E1E6E3D3B6}" presName="diagram" presStyleCnt="0">
        <dgm:presLayoutVars>
          <dgm:dir/>
          <dgm:resizeHandles val="exact"/>
        </dgm:presLayoutVars>
      </dgm:prSet>
      <dgm:spPr/>
      <dgm:t>
        <a:bodyPr/>
        <a:lstStyle/>
        <a:p>
          <a:endParaRPr lang="tr-TR"/>
        </a:p>
      </dgm:t>
    </dgm:pt>
    <dgm:pt modelId="{44808021-4C4D-44B5-9CF2-8B4DDAEE17BC}" type="pres">
      <dgm:prSet presAssocID="{E1F8CF79-4059-44C7-A4BF-BE353110F414}" presName="arrow" presStyleLbl="node1" presStyleIdx="0" presStyleCnt="1" custAng="5400000" custRadScaleRad="192879" custRadScaleInc="-16642">
        <dgm:presLayoutVars>
          <dgm:bulletEnabled val="1"/>
        </dgm:presLayoutVars>
      </dgm:prSet>
      <dgm:spPr/>
      <dgm:t>
        <a:bodyPr/>
        <a:lstStyle/>
        <a:p>
          <a:endParaRPr lang="tr-TR"/>
        </a:p>
      </dgm:t>
    </dgm:pt>
  </dgm:ptLst>
  <dgm:cxnLst>
    <dgm:cxn modelId="{05BF3276-F88C-4EB3-B89D-47811F583F05}" srcId="{F21A4101-1395-4C5A-91E7-05E1E6E3D3B6}" destId="{E1F8CF79-4059-44C7-A4BF-BE353110F414}" srcOrd="0" destOrd="0" parTransId="{BB17B733-1FEA-4441-B4D4-E80A77B51DF9}" sibTransId="{D371AC0A-17CB-4DBD-BBA2-8A314029D193}"/>
    <dgm:cxn modelId="{A0B486C4-E8EA-4614-A89D-7F8D92F4F988}" type="presOf" srcId="{E1F8CF79-4059-44C7-A4BF-BE353110F414}" destId="{44808021-4C4D-44B5-9CF2-8B4DDAEE17BC}" srcOrd="0" destOrd="0" presId="urn:microsoft.com/office/officeart/2005/8/layout/arrow5"/>
    <dgm:cxn modelId="{3291693A-3371-451B-90D2-6EE6C12C39F7}" type="presOf" srcId="{F21A4101-1395-4C5A-91E7-05E1E6E3D3B6}" destId="{DAD2FDFF-6D1B-4B85-88A6-C0B70E37476C}" srcOrd="0" destOrd="0" presId="urn:microsoft.com/office/officeart/2005/8/layout/arrow5"/>
    <dgm:cxn modelId="{D59B63F4-93C7-430D-B4F1-67F699500DEB}" type="presParOf" srcId="{DAD2FDFF-6D1B-4B85-88A6-C0B70E37476C}" destId="{44808021-4C4D-44B5-9CF2-8B4DDAEE17BC}" srcOrd="0" destOrd="0" presId="urn:microsoft.com/office/officeart/2005/8/layout/arrow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5DC97-D3AB-4FC3-922E-FA2FAF0826FF}">
      <dsp:nvSpPr>
        <dsp:cNvPr id="0" name=""/>
        <dsp:cNvSpPr/>
      </dsp:nvSpPr>
      <dsp:spPr>
        <a:xfrm>
          <a:off x="1855" y="251505"/>
          <a:ext cx="2866796" cy="11467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tr-TR" sz="2600" kern="1200" dirty="0" smtClean="0"/>
            <a:t>NORMAL </a:t>
          </a:r>
          <a:r>
            <a:rPr lang="tr-TR" sz="2600" kern="1200" dirty="0" smtClean="0"/>
            <a:t>İMMÜN </a:t>
          </a:r>
          <a:r>
            <a:rPr lang="tr-TR" sz="2600" kern="1200" dirty="0" smtClean="0"/>
            <a:t>YANIT</a:t>
          </a:r>
          <a:endParaRPr lang="tr-TR" sz="2600" kern="1200" dirty="0"/>
        </a:p>
      </dsp:txBody>
      <dsp:txXfrm>
        <a:off x="575214" y="251505"/>
        <a:ext cx="1720078" cy="1146718"/>
      </dsp:txXfrm>
    </dsp:sp>
    <dsp:sp modelId="{C2249654-1E29-407C-B78F-5CEE601B4056}">
      <dsp:nvSpPr>
        <dsp:cNvPr id="0" name=""/>
        <dsp:cNvSpPr/>
      </dsp:nvSpPr>
      <dsp:spPr>
        <a:xfrm>
          <a:off x="2495968" y="348976"/>
          <a:ext cx="2379441" cy="951776"/>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tr-TR" sz="1400" kern="1200" dirty="0" smtClean="0"/>
            <a:t>İMÜNOJENİK </a:t>
          </a:r>
          <a:r>
            <a:rPr lang="tr-TR" sz="1400" kern="1200" dirty="0" err="1" smtClean="0"/>
            <a:t>Ag</a:t>
          </a:r>
          <a:endParaRPr lang="tr-TR" sz="1400" kern="1200" dirty="0"/>
        </a:p>
      </dsp:txBody>
      <dsp:txXfrm>
        <a:off x="2971856" y="348976"/>
        <a:ext cx="1427665" cy="951776"/>
      </dsp:txXfrm>
    </dsp:sp>
    <dsp:sp modelId="{D0CFF76B-ACBA-4031-AD3E-A57AD65C7662}">
      <dsp:nvSpPr>
        <dsp:cNvPr id="0" name=""/>
        <dsp:cNvSpPr/>
      </dsp:nvSpPr>
      <dsp:spPr>
        <a:xfrm>
          <a:off x="4542287" y="348976"/>
          <a:ext cx="2379441" cy="951776"/>
        </a:xfrm>
        <a:prstGeom prst="chevron">
          <a:avLst/>
        </a:prstGeom>
        <a:solidFill>
          <a:schemeClr val="accent5">
            <a:tint val="40000"/>
            <a:alpha val="90000"/>
            <a:hueOff val="1261001"/>
            <a:satOff val="-11139"/>
            <a:lumOff val="-1002"/>
            <a:alphaOff val="0"/>
          </a:schemeClr>
        </a:solidFill>
        <a:ln w="6350" cap="flat" cmpd="sng" algn="ctr">
          <a:solidFill>
            <a:schemeClr val="accent5">
              <a:tint val="40000"/>
              <a:alpha val="90000"/>
              <a:hueOff val="1261001"/>
              <a:satOff val="-11139"/>
              <a:lumOff val="-100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tr-TR" sz="1400" kern="1200" dirty="0" smtClean="0"/>
            <a:t>SPESİFİK HÜCRELERİN FARKLILAŞMA VE ÇOĞALMASI</a:t>
          </a:r>
          <a:endParaRPr lang="tr-TR" sz="1400" kern="1200" dirty="0"/>
        </a:p>
      </dsp:txBody>
      <dsp:txXfrm>
        <a:off x="5018175" y="348976"/>
        <a:ext cx="1427665" cy="951776"/>
      </dsp:txXfrm>
    </dsp:sp>
    <dsp:sp modelId="{745376FA-AB00-4B6A-93C8-AA7C5F222990}">
      <dsp:nvSpPr>
        <dsp:cNvPr id="0" name=""/>
        <dsp:cNvSpPr/>
      </dsp:nvSpPr>
      <dsp:spPr>
        <a:xfrm>
          <a:off x="1855" y="1558764"/>
          <a:ext cx="2866796" cy="1146718"/>
        </a:xfrm>
        <a:prstGeom prst="chevron">
          <a:avLst/>
        </a:prstGeom>
        <a:gradFill rotWithShape="0">
          <a:gsLst>
            <a:gs pos="0">
              <a:schemeClr val="accent5">
                <a:hueOff val="3132378"/>
                <a:satOff val="-16648"/>
                <a:lumOff val="-6666"/>
                <a:alphaOff val="0"/>
                <a:satMod val="103000"/>
                <a:lumMod val="102000"/>
                <a:tint val="94000"/>
              </a:schemeClr>
            </a:gs>
            <a:gs pos="50000">
              <a:schemeClr val="accent5">
                <a:hueOff val="3132378"/>
                <a:satOff val="-16648"/>
                <a:lumOff val="-6666"/>
                <a:alphaOff val="0"/>
                <a:satMod val="110000"/>
                <a:lumMod val="100000"/>
                <a:shade val="100000"/>
              </a:schemeClr>
            </a:gs>
            <a:gs pos="100000">
              <a:schemeClr val="accent5">
                <a:hueOff val="3132378"/>
                <a:satOff val="-16648"/>
                <a:lumOff val="-66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tr-TR" sz="2600" kern="1200" dirty="0" smtClean="0"/>
            <a:t>TOLERANS</a:t>
          </a:r>
          <a:endParaRPr lang="tr-TR" sz="2600" kern="1200" dirty="0"/>
        </a:p>
      </dsp:txBody>
      <dsp:txXfrm>
        <a:off x="575214" y="1558764"/>
        <a:ext cx="1720078" cy="1146718"/>
      </dsp:txXfrm>
    </dsp:sp>
    <dsp:sp modelId="{469A4F12-C88F-4CAD-8CED-8A9BFEDFB844}">
      <dsp:nvSpPr>
        <dsp:cNvPr id="0" name=""/>
        <dsp:cNvSpPr/>
      </dsp:nvSpPr>
      <dsp:spPr>
        <a:xfrm>
          <a:off x="2495968" y="1656235"/>
          <a:ext cx="2379441" cy="951776"/>
        </a:xfrm>
        <a:prstGeom prst="chevron">
          <a:avLst/>
        </a:prstGeom>
        <a:solidFill>
          <a:schemeClr val="accent5">
            <a:tint val="40000"/>
            <a:alpha val="90000"/>
            <a:hueOff val="2522003"/>
            <a:satOff val="-22277"/>
            <a:lumOff val="-2005"/>
            <a:alphaOff val="0"/>
          </a:schemeClr>
        </a:solidFill>
        <a:ln w="6350" cap="flat" cmpd="sng" algn="ctr">
          <a:solidFill>
            <a:schemeClr val="accent5">
              <a:tint val="40000"/>
              <a:alpha val="90000"/>
              <a:hueOff val="2522003"/>
              <a:satOff val="-22277"/>
              <a:lumOff val="-200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tr-TR" sz="1400" kern="1200" dirty="0" smtClean="0"/>
            <a:t>TOLEROJENİK </a:t>
          </a:r>
          <a:r>
            <a:rPr lang="tr-TR" sz="1400" kern="1200" dirty="0" err="1" smtClean="0"/>
            <a:t>Ag</a:t>
          </a:r>
          <a:endParaRPr lang="tr-TR" sz="1400" kern="1200" dirty="0"/>
        </a:p>
      </dsp:txBody>
      <dsp:txXfrm>
        <a:off x="2971856" y="1656235"/>
        <a:ext cx="1427665" cy="951776"/>
      </dsp:txXfrm>
    </dsp:sp>
    <dsp:sp modelId="{F09141F9-E20B-4D63-BE88-F261883445FE}">
      <dsp:nvSpPr>
        <dsp:cNvPr id="0" name=""/>
        <dsp:cNvSpPr/>
      </dsp:nvSpPr>
      <dsp:spPr>
        <a:xfrm>
          <a:off x="4542287" y="1656235"/>
          <a:ext cx="2379441" cy="951776"/>
        </a:xfrm>
        <a:prstGeom prst="chevron">
          <a:avLst/>
        </a:prstGeom>
        <a:solidFill>
          <a:schemeClr val="accent5">
            <a:tint val="40000"/>
            <a:alpha val="90000"/>
            <a:hueOff val="3783004"/>
            <a:satOff val="-33416"/>
            <a:lumOff val="-3007"/>
            <a:alphaOff val="0"/>
          </a:schemeClr>
        </a:solidFill>
        <a:ln w="6350" cap="flat" cmpd="sng" algn="ctr">
          <a:solidFill>
            <a:schemeClr val="accent5">
              <a:tint val="40000"/>
              <a:alpha val="90000"/>
              <a:hueOff val="3783004"/>
              <a:satOff val="-33416"/>
              <a:lumOff val="-3007"/>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tr-TR" sz="1400" kern="1200" dirty="0" smtClean="0"/>
            <a:t>YANIT YOK</a:t>
          </a:r>
          <a:endParaRPr lang="tr-TR" sz="1400" kern="1200" dirty="0"/>
        </a:p>
      </dsp:txBody>
      <dsp:txXfrm>
        <a:off x="5018175" y="1656235"/>
        <a:ext cx="1427665" cy="951776"/>
      </dsp:txXfrm>
    </dsp:sp>
    <dsp:sp modelId="{283FE1B7-5777-43B6-AB09-007D3942CF09}">
      <dsp:nvSpPr>
        <dsp:cNvPr id="0" name=""/>
        <dsp:cNvSpPr/>
      </dsp:nvSpPr>
      <dsp:spPr>
        <a:xfrm>
          <a:off x="1855" y="2866023"/>
          <a:ext cx="2866796" cy="1146718"/>
        </a:xfrm>
        <a:prstGeom prst="chevron">
          <a:avLst/>
        </a:prstGeom>
        <a:gradFill rotWithShape="0">
          <a:gsLst>
            <a:gs pos="0">
              <a:schemeClr val="accent5">
                <a:hueOff val="6264756"/>
                <a:satOff val="-33296"/>
                <a:lumOff val="-13333"/>
                <a:alphaOff val="0"/>
                <a:satMod val="103000"/>
                <a:lumMod val="102000"/>
                <a:tint val="94000"/>
              </a:schemeClr>
            </a:gs>
            <a:gs pos="50000">
              <a:schemeClr val="accent5">
                <a:hueOff val="6264756"/>
                <a:satOff val="-33296"/>
                <a:lumOff val="-13333"/>
                <a:alphaOff val="0"/>
                <a:satMod val="110000"/>
                <a:lumMod val="100000"/>
                <a:shade val="100000"/>
              </a:schemeClr>
            </a:gs>
            <a:gs pos="100000">
              <a:schemeClr val="accent5">
                <a:hueOff val="6264756"/>
                <a:satOff val="-33296"/>
                <a:lumOff val="-133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tr-TR" sz="2600" kern="1200" dirty="0" smtClean="0"/>
            <a:t>GÖZ ARDI ETME</a:t>
          </a:r>
          <a:endParaRPr lang="tr-TR" sz="2600" kern="1200" dirty="0"/>
        </a:p>
      </dsp:txBody>
      <dsp:txXfrm>
        <a:off x="575214" y="2866023"/>
        <a:ext cx="1720078" cy="1146718"/>
      </dsp:txXfrm>
    </dsp:sp>
    <dsp:sp modelId="{4CCDAEAB-E159-4550-A39A-DFB970171F17}">
      <dsp:nvSpPr>
        <dsp:cNvPr id="0" name=""/>
        <dsp:cNvSpPr/>
      </dsp:nvSpPr>
      <dsp:spPr>
        <a:xfrm>
          <a:off x="2495968" y="2963494"/>
          <a:ext cx="2379441" cy="951776"/>
        </a:xfrm>
        <a:prstGeom prst="chevron">
          <a:avLst/>
        </a:prstGeom>
        <a:solidFill>
          <a:schemeClr val="accent5">
            <a:tint val="40000"/>
            <a:alpha val="90000"/>
            <a:hueOff val="5044006"/>
            <a:satOff val="-44554"/>
            <a:lumOff val="-4010"/>
            <a:alphaOff val="0"/>
          </a:schemeClr>
        </a:solidFill>
        <a:ln w="6350" cap="flat" cmpd="sng" algn="ctr">
          <a:solidFill>
            <a:schemeClr val="accent5">
              <a:tint val="40000"/>
              <a:alpha val="90000"/>
              <a:hueOff val="5044006"/>
              <a:satOff val="-44554"/>
              <a:lumOff val="-401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tr-TR" sz="1400" kern="1200" dirty="0" smtClean="0"/>
            <a:t>İMMÜNOJENİK OLMAYAN </a:t>
          </a:r>
          <a:r>
            <a:rPr lang="tr-TR" sz="1400" kern="1200" dirty="0" err="1" smtClean="0"/>
            <a:t>Ag</a:t>
          </a:r>
          <a:endParaRPr lang="tr-TR" sz="1400" kern="1200" dirty="0"/>
        </a:p>
      </dsp:txBody>
      <dsp:txXfrm>
        <a:off x="2971856" y="2963494"/>
        <a:ext cx="1427665" cy="951776"/>
      </dsp:txXfrm>
    </dsp:sp>
    <dsp:sp modelId="{35572DDE-9FB9-4EFA-8949-02BD533FACAB}">
      <dsp:nvSpPr>
        <dsp:cNvPr id="0" name=""/>
        <dsp:cNvSpPr/>
      </dsp:nvSpPr>
      <dsp:spPr>
        <a:xfrm>
          <a:off x="4542287" y="2963494"/>
          <a:ext cx="2379441" cy="951776"/>
        </a:xfrm>
        <a:prstGeom prst="chevron">
          <a:avLst/>
        </a:prstGeom>
        <a:solidFill>
          <a:schemeClr val="accent5">
            <a:tint val="40000"/>
            <a:alpha val="90000"/>
            <a:hueOff val="6305007"/>
            <a:satOff val="-55693"/>
            <a:lumOff val="-5012"/>
            <a:alphaOff val="0"/>
          </a:schemeClr>
        </a:solidFill>
        <a:ln w="6350" cap="flat" cmpd="sng" algn="ctr">
          <a:solidFill>
            <a:schemeClr val="accent5">
              <a:tint val="40000"/>
              <a:alpha val="90000"/>
              <a:hueOff val="6305007"/>
              <a:satOff val="-55693"/>
              <a:lumOff val="-501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tr-TR" sz="1400" kern="1200" dirty="0" smtClean="0"/>
            <a:t>YANIT YOK</a:t>
          </a:r>
          <a:endParaRPr lang="tr-TR" sz="1400" kern="1200" dirty="0"/>
        </a:p>
      </dsp:txBody>
      <dsp:txXfrm>
        <a:off x="5018175" y="2963494"/>
        <a:ext cx="1427665" cy="951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886CB-76D8-405E-B4A4-555C93AC7662}">
      <dsp:nvSpPr>
        <dsp:cNvPr id="0" name=""/>
        <dsp:cNvSpPr/>
      </dsp:nvSpPr>
      <dsp:spPr>
        <a:xfrm>
          <a:off x="0" y="2006280"/>
          <a:ext cx="9103501" cy="143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06533" tIns="333248" rIns="706533"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t>APOPTOTİK HÜCRE ÖLÜMÜ ESASINI OLUŞTURUR.</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GENELLİKLE T LENFOSİTLERİ YÜKSEK AG KONSANTRASYONUYLA KARŞILAŞTIĞINDA VEYA</a:t>
          </a:r>
          <a:endParaRPr lang="tr-TR" sz="1600" b="1" kern="1200" dirty="0" smtClean="0"/>
        </a:p>
        <a:p>
          <a:pPr marL="171450" lvl="1" indent="-171450" algn="l" defTabSz="711200">
            <a:lnSpc>
              <a:spcPct val="90000"/>
            </a:lnSpc>
            <a:spcBef>
              <a:spcPct val="0"/>
            </a:spcBef>
            <a:spcAft>
              <a:spcPct val="15000"/>
            </a:spcAft>
            <a:buChar char="••"/>
          </a:pPr>
          <a:r>
            <a:rPr lang="tr-TR" sz="1600" b="1" kern="1200" dirty="0" smtClean="0"/>
            <a:t>ŞİDDETLİ AKTİVE OLDUĞUNDA GÖRÜLÜR.</a:t>
          </a:r>
          <a:endParaRPr lang="tr-TR" sz="1600" b="1" kern="1200" dirty="0" smtClean="0"/>
        </a:p>
      </dsp:txBody>
      <dsp:txXfrm>
        <a:off x="0" y="2006280"/>
        <a:ext cx="9103501" cy="1436400"/>
      </dsp:txXfrm>
    </dsp:sp>
    <dsp:sp modelId="{EFEE8958-A0CA-4170-9156-78464834100A}">
      <dsp:nvSpPr>
        <dsp:cNvPr id="0" name=""/>
        <dsp:cNvSpPr/>
      </dsp:nvSpPr>
      <dsp:spPr>
        <a:xfrm>
          <a:off x="455175" y="1770119"/>
          <a:ext cx="6372450" cy="472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863" tIns="0" rIns="240863" bIns="0" numCol="1" spcCol="1270" anchor="ctr" anchorCtr="0">
          <a:noAutofit/>
        </a:bodyPr>
        <a:lstStyle/>
        <a:p>
          <a:pPr lvl="0" algn="l" defTabSz="889000">
            <a:lnSpc>
              <a:spcPct val="90000"/>
            </a:lnSpc>
            <a:spcBef>
              <a:spcPct val="0"/>
            </a:spcBef>
            <a:spcAft>
              <a:spcPct val="35000"/>
            </a:spcAft>
          </a:pPr>
          <a:r>
            <a:rPr lang="tr-TR" sz="2000" b="1" kern="1200" dirty="0" smtClean="0"/>
            <a:t>DELESYON</a:t>
          </a:r>
          <a:r>
            <a:rPr lang="tr-TR" sz="1600" kern="1200" dirty="0" smtClean="0"/>
            <a:t>:</a:t>
          </a:r>
          <a:endParaRPr lang="tr-TR" sz="1600" kern="1200" dirty="0"/>
        </a:p>
      </dsp:txBody>
      <dsp:txXfrm>
        <a:off x="478232" y="1793176"/>
        <a:ext cx="6326336" cy="426206"/>
      </dsp:txXfrm>
    </dsp:sp>
    <dsp:sp modelId="{4120BFCE-6A08-4DCB-9097-BE95CB894B34}">
      <dsp:nvSpPr>
        <dsp:cNvPr id="0" name=""/>
        <dsp:cNvSpPr/>
      </dsp:nvSpPr>
      <dsp:spPr>
        <a:xfrm>
          <a:off x="0" y="3765240"/>
          <a:ext cx="9103501" cy="1134000"/>
        </a:xfrm>
        <a:prstGeom prst="rect">
          <a:avLst/>
        </a:prstGeom>
        <a:solidFill>
          <a:schemeClr val="lt1">
            <a:alpha val="90000"/>
            <a:hueOff val="0"/>
            <a:satOff val="0"/>
            <a:lumOff val="0"/>
            <a:alphaOff val="0"/>
          </a:schemeClr>
        </a:solidFill>
        <a:ln w="6350" cap="flat" cmpd="sng" algn="ctr">
          <a:solidFill>
            <a:schemeClr val="accent5">
              <a:hueOff val="6264756"/>
              <a:satOff val="-33296"/>
              <a:lumOff val="-133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06533" tIns="333248" rIns="706533" bIns="113792"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t>FAS (CD95) VE FASL (CD95L) YÜKSEK ORANDA PROLİFERE OLAN TH YÜZEYİNDE EKSPRESE EDİLİNCE KASPAZ ENZİM KASKADI AKTİVE OLUR VE APOPTOTİK HÜCRE ÖLÜMÜ GERÇEKLEŞİR.</a:t>
          </a:r>
          <a:endParaRPr lang="tr-TR" sz="1600" b="1" kern="1200" dirty="0" smtClean="0"/>
        </a:p>
      </dsp:txBody>
      <dsp:txXfrm>
        <a:off x="0" y="3765240"/>
        <a:ext cx="9103501" cy="1134000"/>
      </dsp:txXfrm>
    </dsp:sp>
    <dsp:sp modelId="{E2F60548-7649-4147-A841-12A885C8773A}">
      <dsp:nvSpPr>
        <dsp:cNvPr id="0" name=""/>
        <dsp:cNvSpPr/>
      </dsp:nvSpPr>
      <dsp:spPr>
        <a:xfrm>
          <a:off x="455175" y="3529080"/>
          <a:ext cx="6372450" cy="472320"/>
        </a:xfrm>
        <a:prstGeom prst="roundRect">
          <a:avLst/>
        </a:prstGeom>
        <a:gradFill rotWithShape="0">
          <a:gsLst>
            <a:gs pos="0">
              <a:schemeClr val="accent5">
                <a:hueOff val="6264756"/>
                <a:satOff val="-33296"/>
                <a:lumOff val="-13333"/>
                <a:alphaOff val="0"/>
                <a:satMod val="103000"/>
                <a:lumMod val="102000"/>
                <a:tint val="94000"/>
              </a:schemeClr>
            </a:gs>
            <a:gs pos="50000">
              <a:schemeClr val="accent5">
                <a:hueOff val="6264756"/>
                <a:satOff val="-33296"/>
                <a:lumOff val="-13333"/>
                <a:alphaOff val="0"/>
                <a:satMod val="110000"/>
                <a:lumMod val="100000"/>
                <a:shade val="100000"/>
              </a:schemeClr>
            </a:gs>
            <a:gs pos="100000">
              <a:schemeClr val="accent5">
                <a:hueOff val="6264756"/>
                <a:satOff val="-33296"/>
                <a:lumOff val="-133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863" tIns="0" rIns="240863" bIns="0" numCol="1" spcCol="1270" anchor="ctr" anchorCtr="0">
          <a:noAutofit/>
        </a:bodyPr>
        <a:lstStyle/>
        <a:p>
          <a:pPr lvl="0" algn="l" defTabSz="711200">
            <a:lnSpc>
              <a:spcPct val="90000"/>
            </a:lnSpc>
            <a:spcBef>
              <a:spcPct val="0"/>
            </a:spcBef>
            <a:spcAft>
              <a:spcPct val="35000"/>
            </a:spcAft>
          </a:pPr>
          <a:r>
            <a:rPr lang="tr-TR" sz="1600" b="1" kern="1200" dirty="0" smtClean="0"/>
            <a:t>AICD (;ACTİVATİON-İNDUCED CELL  DEATH) OLARAK BİLİNİR.</a:t>
          </a:r>
          <a:endParaRPr lang="tr-TR" sz="1600" b="1" kern="1200" dirty="0" smtClean="0"/>
        </a:p>
      </dsp:txBody>
      <dsp:txXfrm>
        <a:off x="478232" y="3552137"/>
        <a:ext cx="6326336"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50122-610A-4F94-8105-4AF3E3CF856F}">
      <dsp:nvSpPr>
        <dsp:cNvPr id="0" name=""/>
        <dsp:cNvSpPr/>
      </dsp:nvSpPr>
      <dsp:spPr>
        <a:xfrm>
          <a:off x="0" y="444414"/>
          <a:ext cx="8125883" cy="280665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0659" tIns="562356" rIns="630659" bIns="192024" numCol="1" spcCol="1270" anchor="t" anchorCtr="0">
          <a:noAutofit/>
        </a:bodyPr>
        <a:lstStyle/>
        <a:p>
          <a:pPr marL="228600" lvl="1" indent="-228600" algn="l" defTabSz="1200150">
            <a:lnSpc>
              <a:spcPct val="90000"/>
            </a:lnSpc>
            <a:spcBef>
              <a:spcPct val="0"/>
            </a:spcBef>
            <a:spcAft>
              <a:spcPct val="15000"/>
            </a:spcAft>
            <a:buChar char="••"/>
          </a:pPr>
          <a:r>
            <a:rPr lang="tr-TR" altLang="tr-TR" sz="2700" kern="1200" dirty="0" smtClean="0"/>
            <a:t>T LEN FOSİTLERİNİN BAZI TİPLERİNİN İMMÜN YANITI BASKILADIĞI GÖSTERİLMİŞTİR. </a:t>
          </a:r>
          <a:endParaRPr lang="tr-TR" sz="2700" kern="1200" dirty="0"/>
        </a:p>
        <a:p>
          <a:pPr marL="228600" lvl="1" indent="-228600" algn="l" defTabSz="1200150">
            <a:lnSpc>
              <a:spcPct val="90000"/>
            </a:lnSpc>
            <a:spcBef>
              <a:spcPct val="0"/>
            </a:spcBef>
            <a:spcAft>
              <a:spcPct val="15000"/>
            </a:spcAft>
            <a:buChar char="••"/>
          </a:pPr>
          <a:r>
            <a:rPr lang="tr-TR" altLang="tr-TR" sz="2700" kern="1200" dirty="0" smtClean="0"/>
            <a:t>BU HÜCRELER REGÜLATÖR</a:t>
          </a:r>
          <a:endParaRPr lang="tr-TR" altLang="tr-TR" sz="2700" kern="1200" dirty="0" smtClean="0"/>
        </a:p>
        <a:p>
          <a:pPr marL="228600" lvl="1" indent="-228600" algn="l" defTabSz="1200150">
            <a:lnSpc>
              <a:spcPct val="90000"/>
            </a:lnSpc>
            <a:spcBef>
              <a:spcPct val="0"/>
            </a:spcBef>
            <a:spcAft>
              <a:spcPct val="15000"/>
            </a:spcAft>
            <a:buChar char="••"/>
          </a:pPr>
          <a:r>
            <a:rPr lang="tr-TR" altLang="tr-TR" sz="2700" kern="1200" dirty="0" smtClean="0"/>
            <a:t> T HÜCRELERİ (</a:t>
          </a:r>
          <a:r>
            <a:rPr lang="tr-TR" altLang="tr-TR" sz="2700" kern="1200" dirty="0" err="1" smtClean="0"/>
            <a:t>Treg</a:t>
          </a:r>
          <a:r>
            <a:rPr lang="tr-TR" altLang="tr-TR" sz="2700" kern="1200" dirty="0" smtClean="0"/>
            <a:t> ) OLARAK BİLİNİR.</a:t>
          </a:r>
          <a:endParaRPr lang="tr-TR" altLang="tr-TR" sz="2700" kern="1200" dirty="0" smtClean="0"/>
        </a:p>
      </dsp:txBody>
      <dsp:txXfrm>
        <a:off x="0" y="444414"/>
        <a:ext cx="8125883" cy="2806650"/>
      </dsp:txXfrm>
    </dsp:sp>
    <dsp:sp modelId="{5635B89A-8294-42D3-AA2F-93B3941F403F}">
      <dsp:nvSpPr>
        <dsp:cNvPr id="0" name=""/>
        <dsp:cNvSpPr/>
      </dsp:nvSpPr>
      <dsp:spPr>
        <a:xfrm>
          <a:off x="406294" y="45894"/>
          <a:ext cx="5688118" cy="7970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4997" tIns="0" rIns="214997" bIns="0" numCol="1" spcCol="1270" anchor="ctr" anchorCtr="0">
          <a:noAutofit/>
        </a:bodyPr>
        <a:lstStyle/>
        <a:p>
          <a:pPr lvl="0" algn="l" defTabSz="1200150">
            <a:lnSpc>
              <a:spcPct val="90000"/>
            </a:lnSpc>
            <a:spcBef>
              <a:spcPct val="0"/>
            </a:spcBef>
            <a:spcAft>
              <a:spcPct val="35000"/>
            </a:spcAft>
          </a:pPr>
          <a:r>
            <a:rPr lang="tr-TR" sz="2700" b="1" kern="1200" dirty="0" smtClean="0"/>
            <a:t>İMMÜN SÜPRESYON</a:t>
          </a:r>
          <a:endParaRPr lang="tr-TR" sz="2700" b="1" kern="1200" dirty="0"/>
        </a:p>
      </dsp:txBody>
      <dsp:txXfrm>
        <a:off x="445202" y="84802"/>
        <a:ext cx="5610302" cy="719224"/>
      </dsp:txXfrm>
    </dsp:sp>
    <dsp:sp modelId="{D5732539-E998-4C0B-9590-7CFB53F987B6}">
      <dsp:nvSpPr>
        <dsp:cNvPr id="0" name=""/>
        <dsp:cNvSpPr/>
      </dsp:nvSpPr>
      <dsp:spPr>
        <a:xfrm>
          <a:off x="0" y="3795384"/>
          <a:ext cx="8125883" cy="2296350"/>
        </a:xfrm>
        <a:prstGeom prst="rect">
          <a:avLst/>
        </a:prstGeom>
        <a:solidFill>
          <a:schemeClr val="lt1">
            <a:alpha val="90000"/>
            <a:hueOff val="0"/>
            <a:satOff val="0"/>
            <a:lumOff val="0"/>
            <a:alphaOff val="0"/>
          </a:schemeClr>
        </a:solidFill>
        <a:ln w="6350" cap="flat" cmpd="sng" algn="ctr">
          <a:solidFill>
            <a:schemeClr val="accent5">
              <a:hueOff val="6264756"/>
              <a:satOff val="-33296"/>
              <a:lumOff val="-133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0659" tIns="562356" rIns="630659" bIns="192024" numCol="1" spcCol="1270" anchor="t" anchorCtr="0">
          <a:noAutofit/>
        </a:bodyPr>
        <a:lstStyle/>
        <a:p>
          <a:pPr marL="228600" lvl="1" indent="-228600" algn="l" defTabSz="1200150">
            <a:lnSpc>
              <a:spcPct val="90000"/>
            </a:lnSpc>
            <a:spcBef>
              <a:spcPct val="0"/>
            </a:spcBef>
            <a:spcAft>
              <a:spcPct val="15000"/>
            </a:spcAft>
            <a:buChar char="••"/>
          </a:pPr>
          <a:r>
            <a:rPr lang="tr-TR" altLang="tr-TR" sz="2700" kern="1200" dirty="0" smtClean="0"/>
            <a:t>YOĞUN İNFLAMASYON VE OTOİMMÜN DOKU HASARININ  OLUŞUMUNUN ENGELLENMESİNDE İMMÜN SİSTEMİN ÖNEMLİ  BİR  DENGE FAKTÖRÜDÜR !!!!</a:t>
          </a:r>
          <a:endParaRPr lang="tr-TR" altLang="tr-TR" sz="2700" kern="1200" dirty="0" smtClean="0"/>
        </a:p>
      </dsp:txBody>
      <dsp:txXfrm>
        <a:off x="0" y="3795384"/>
        <a:ext cx="8125883" cy="2296350"/>
      </dsp:txXfrm>
    </dsp:sp>
    <dsp:sp modelId="{00C4060D-AB89-46B6-A722-C5272FC5271F}">
      <dsp:nvSpPr>
        <dsp:cNvPr id="0" name=""/>
        <dsp:cNvSpPr/>
      </dsp:nvSpPr>
      <dsp:spPr>
        <a:xfrm>
          <a:off x="406294" y="3396864"/>
          <a:ext cx="5688118" cy="797040"/>
        </a:xfrm>
        <a:prstGeom prst="roundRect">
          <a:avLst/>
        </a:prstGeom>
        <a:gradFill rotWithShape="0">
          <a:gsLst>
            <a:gs pos="0">
              <a:schemeClr val="accent5">
                <a:hueOff val="6264756"/>
                <a:satOff val="-33296"/>
                <a:lumOff val="-13333"/>
                <a:alphaOff val="0"/>
                <a:satMod val="103000"/>
                <a:lumMod val="102000"/>
                <a:tint val="94000"/>
              </a:schemeClr>
            </a:gs>
            <a:gs pos="50000">
              <a:schemeClr val="accent5">
                <a:hueOff val="6264756"/>
                <a:satOff val="-33296"/>
                <a:lumOff val="-13333"/>
                <a:alphaOff val="0"/>
                <a:satMod val="110000"/>
                <a:lumMod val="100000"/>
                <a:shade val="100000"/>
              </a:schemeClr>
            </a:gs>
            <a:gs pos="100000">
              <a:schemeClr val="accent5">
                <a:hueOff val="6264756"/>
                <a:satOff val="-33296"/>
                <a:lumOff val="-133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4997" tIns="0" rIns="214997" bIns="0" numCol="1" spcCol="1270" anchor="ctr" anchorCtr="0">
          <a:noAutofit/>
        </a:bodyPr>
        <a:lstStyle/>
        <a:p>
          <a:pPr lvl="0" algn="l" defTabSz="1200150">
            <a:lnSpc>
              <a:spcPct val="90000"/>
            </a:lnSpc>
            <a:spcBef>
              <a:spcPct val="0"/>
            </a:spcBef>
            <a:spcAft>
              <a:spcPct val="35000"/>
            </a:spcAft>
          </a:pPr>
          <a:r>
            <a:rPr lang="tr-TR" altLang="tr-TR" sz="2700" kern="1200" dirty="0" err="1" smtClean="0"/>
            <a:t>Treg</a:t>
          </a:r>
          <a:r>
            <a:rPr lang="tr-TR" altLang="tr-TR" sz="2700" kern="1200" dirty="0" smtClean="0"/>
            <a:t> HÜCRELERİ</a:t>
          </a:r>
          <a:endParaRPr lang="tr-TR" altLang="tr-TR" sz="2700" kern="1200" dirty="0" smtClean="0"/>
        </a:p>
      </dsp:txBody>
      <dsp:txXfrm>
        <a:off x="445202" y="3435772"/>
        <a:ext cx="5610302"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1CC7A-F16E-47BF-BD8F-38F652A195EF}">
      <dsp:nvSpPr>
        <dsp:cNvPr id="0" name=""/>
        <dsp:cNvSpPr/>
      </dsp:nvSpPr>
      <dsp:spPr>
        <a:xfrm>
          <a:off x="1587" y="1631156"/>
          <a:ext cx="1603374" cy="80168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t>İMMÜNOLOJİK TOLERANS</a:t>
          </a:r>
          <a:endParaRPr lang="tr-TR" sz="1700" b="1" kern="1200" dirty="0"/>
        </a:p>
      </dsp:txBody>
      <dsp:txXfrm>
        <a:off x="25068" y="1654637"/>
        <a:ext cx="1556412" cy="754725"/>
      </dsp:txXfrm>
    </dsp:sp>
    <dsp:sp modelId="{901F468D-24DF-4FC7-906D-EE721B3604E0}">
      <dsp:nvSpPr>
        <dsp:cNvPr id="0" name=""/>
        <dsp:cNvSpPr/>
      </dsp:nvSpPr>
      <dsp:spPr>
        <a:xfrm rot="19457599">
          <a:off x="1530725" y="1783760"/>
          <a:ext cx="789824" cy="35507"/>
        </a:xfrm>
        <a:custGeom>
          <a:avLst/>
          <a:gdLst/>
          <a:ahLst/>
          <a:cxnLst/>
          <a:rect l="0" t="0" r="0" b="0"/>
          <a:pathLst>
            <a:path>
              <a:moveTo>
                <a:pt x="0" y="17753"/>
              </a:moveTo>
              <a:lnTo>
                <a:pt x="789824" y="1775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5891" y="1781769"/>
        <a:ext cx="39491" cy="39491"/>
      </dsp:txXfrm>
    </dsp:sp>
    <dsp:sp modelId="{B22A72CB-7B4C-4395-877F-B78986F565E9}">
      <dsp:nvSpPr>
        <dsp:cNvPr id="0" name=""/>
        <dsp:cNvSpPr/>
      </dsp:nvSpPr>
      <dsp:spPr>
        <a:xfrm>
          <a:off x="2246312" y="1170185"/>
          <a:ext cx="1603374" cy="80168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t>DEVAM</a:t>
          </a:r>
          <a:endParaRPr lang="tr-TR" sz="1700" b="1" kern="1200" dirty="0"/>
        </a:p>
      </dsp:txBody>
      <dsp:txXfrm>
        <a:off x="2269793" y="1193666"/>
        <a:ext cx="1556412" cy="754725"/>
      </dsp:txXfrm>
    </dsp:sp>
    <dsp:sp modelId="{8AB465D8-F146-4545-AF09-688C78B6C4DC}">
      <dsp:nvSpPr>
        <dsp:cNvPr id="0" name=""/>
        <dsp:cNvSpPr/>
      </dsp:nvSpPr>
      <dsp:spPr>
        <a:xfrm>
          <a:off x="3849687" y="1553275"/>
          <a:ext cx="641350" cy="35507"/>
        </a:xfrm>
        <a:custGeom>
          <a:avLst/>
          <a:gdLst/>
          <a:ahLst/>
          <a:cxnLst/>
          <a:rect l="0" t="0" r="0" b="0"/>
          <a:pathLst>
            <a:path>
              <a:moveTo>
                <a:pt x="0" y="17753"/>
              </a:moveTo>
              <a:lnTo>
                <a:pt x="641350" y="1775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4328" y="1554995"/>
        <a:ext cx="32067" cy="32067"/>
      </dsp:txXfrm>
    </dsp:sp>
    <dsp:sp modelId="{440F02CE-0467-40D6-9429-3F6F0FA38A27}">
      <dsp:nvSpPr>
        <dsp:cNvPr id="0" name=""/>
        <dsp:cNvSpPr/>
      </dsp:nvSpPr>
      <dsp:spPr>
        <a:xfrm>
          <a:off x="4491037" y="1170185"/>
          <a:ext cx="1603374" cy="8016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t>SAĞLIKLI</a:t>
          </a:r>
          <a:endParaRPr lang="tr-TR" sz="1700" b="1" kern="1200" dirty="0"/>
        </a:p>
      </dsp:txBody>
      <dsp:txXfrm>
        <a:off x="4514518" y="1193666"/>
        <a:ext cx="1556412" cy="754725"/>
      </dsp:txXfrm>
    </dsp:sp>
    <dsp:sp modelId="{0D808B83-44B3-4294-9548-42FE170433E2}">
      <dsp:nvSpPr>
        <dsp:cNvPr id="0" name=""/>
        <dsp:cNvSpPr/>
      </dsp:nvSpPr>
      <dsp:spPr>
        <a:xfrm rot="2142401">
          <a:off x="1530725" y="2244731"/>
          <a:ext cx="789824" cy="35507"/>
        </a:xfrm>
        <a:custGeom>
          <a:avLst/>
          <a:gdLst/>
          <a:ahLst/>
          <a:cxnLst/>
          <a:rect l="0" t="0" r="0" b="0"/>
          <a:pathLst>
            <a:path>
              <a:moveTo>
                <a:pt x="0" y="17753"/>
              </a:moveTo>
              <a:lnTo>
                <a:pt x="789824" y="1775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5891" y="2242739"/>
        <a:ext cx="39491" cy="39491"/>
      </dsp:txXfrm>
    </dsp:sp>
    <dsp:sp modelId="{530EC8E7-D6F6-4493-B27E-D1C7ECBEB9D6}">
      <dsp:nvSpPr>
        <dsp:cNvPr id="0" name=""/>
        <dsp:cNvSpPr/>
      </dsp:nvSpPr>
      <dsp:spPr>
        <a:xfrm>
          <a:off x="2246312" y="2092126"/>
          <a:ext cx="1603374" cy="80168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t>BOZULMUŞ</a:t>
          </a:r>
          <a:endParaRPr lang="tr-TR" sz="1700" b="1" kern="1200" dirty="0"/>
        </a:p>
      </dsp:txBody>
      <dsp:txXfrm>
        <a:off x="2269793" y="2115607"/>
        <a:ext cx="1556412" cy="754725"/>
      </dsp:txXfrm>
    </dsp:sp>
    <dsp:sp modelId="{EAF8D00B-02CA-4DED-ACC6-EED79A8FB365}">
      <dsp:nvSpPr>
        <dsp:cNvPr id="0" name=""/>
        <dsp:cNvSpPr/>
      </dsp:nvSpPr>
      <dsp:spPr>
        <a:xfrm>
          <a:off x="3849687" y="2475216"/>
          <a:ext cx="641350" cy="35507"/>
        </a:xfrm>
        <a:custGeom>
          <a:avLst/>
          <a:gdLst/>
          <a:ahLst/>
          <a:cxnLst/>
          <a:rect l="0" t="0" r="0" b="0"/>
          <a:pathLst>
            <a:path>
              <a:moveTo>
                <a:pt x="0" y="17753"/>
              </a:moveTo>
              <a:lnTo>
                <a:pt x="641350" y="1775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4328" y="2476936"/>
        <a:ext cx="32067" cy="32067"/>
      </dsp:txXfrm>
    </dsp:sp>
    <dsp:sp modelId="{29725752-7C15-48A0-A82A-B5A24312B5F8}">
      <dsp:nvSpPr>
        <dsp:cNvPr id="0" name=""/>
        <dsp:cNvSpPr/>
      </dsp:nvSpPr>
      <dsp:spPr>
        <a:xfrm>
          <a:off x="4491037" y="2092126"/>
          <a:ext cx="1603374" cy="8016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t>OTOİMMÜNİTE</a:t>
          </a:r>
          <a:endParaRPr lang="tr-TR" sz="1700" b="1" kern="1200" dirty="0"/>
        </a:p>
      </dsp:txBody>
      <dsp:txXfrm>
        <a:off x="4514518" y="2115607"/>
        <a:ext cx="1556412" cy="754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B5D36-A2C6-4446-844C-205C28952294}">
      <dsp:nvSpPr>
        <dsp:cNvPr id="0" name=""/>
        <dsp:cNvSpPr/>
      </dsp:nvSpPr>
      <dsp:spPr>
        <a:xfrm>
          <a:off x="297633" y="72"/>
          <a:ext cx="2083207" cy="1435330"/>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6F9F53-5BE4-4CE8-AA01-33904B111FBE}">
      <dsp:nvSpPr>
        <dsp:cNvPr id="0" name=""/>
        <dsp:cNvSpPr/>
      </dsp:nvSpPr>
      <dsp:spPr>
        <a:xfrm>
          <a:off x="232762" y="414293"/>
          <a:ext cx="2083207" cy="77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tr-TR" sz="1400" b="1" kern="1200" dirty="0" smtClean="0">
              <a:solidFill>
                <a:schemeClr val="tx1"/>
              </a:solidFill>
            </a:rPr>
            <a:t>ANTİJENİK BENZERLİK</a:t>
          </a:r>
          <a:endParaRPr lang="tr-TR" sz="1400" b="1" kern="1200" dirty="0">
            <a:solidFill>
              <a:schemeClr val="tx1"/>
            </a:solidFill>
          </a:endParaRPr>
        </a:p>
      </dsp:txBody>
      <dsp:txXfrm>
        <a:off x="232762" y="414293"/>
        <a:ext cx="2083207" cy="772870"/>
      </dsp:txXfrm>
    </dsp:sp>
    <dsp:sp modelId="{73423CB7-1D7F-4DB4-9343-3F026A26A9F4}">
      <dsp:nvSpPr>
        <dsp:cNvPr id="0" name=""/>
        <dsp:cNvSpPr/>
      </dsp:nvSpPr>
      <dsp:spPr>
        <a:xfrm>
          <a:off x="3381326" y="774018"/>
          <a:ext cx="2741834" cy="1435330"/>
        </a:xfrm>
        <a:prstGeom prst="round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A23E11-90B0-4908-A690-04A1C052AFCC}">
      <dsp:nvSpPr>
        <dsp:cNvPr id="0" name=""/>
        <dsp:cNvSpPr/>
      </dsp:nvSpPr>
      <dsp:spPr>
        <a:xfrm>
          <a:off x="3453853" y="1046702"/>
          <a:ext cx="2451831" cy="77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tr-TR" sz="1400" b="1" kern="1200" dirty="0" smtClean="0">
              <a:solidFill>
                <a:schemeClr val="tx1"/>
              </a:solidFill>
            </a:rPr>
            <a:t>KONAK İLE MİKROORGANİZMANIN İMMÜNOLOJİK EPİTOPLARININ BENZER OLMASIDIR</a:t>
          </a:r>
          <a:r>
            <a:rPr lang="tr-TR" sz="1400" b="0" kern="1200" dirty="0" smtClean="0">
              <a:solidFill>
                <a:srgbClr val="002060"/>
              </a:solidFill>
            </a:rPr>
            <a:t>.</a:t>
          </a:r>
          <a:endParaRPr lang="tr-TR" sz="1400" b="0" kern="1200" dirty="0">
            <a:solidFill>
              <a:srgbClr val="002060"/>
            </a:solidFill>
          </a:endParaRPr>
        </a:p>
      </dsp:txBody>
      <dsp:txXfrm>
        <a:off x="3453853" y="1046702"/>
        <a:ext cx="2451831" cy="772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B5D36-A2C6-4446-844C-205C28952294}">
      <dsp:nvSpPr>
        <dsp:cNvPr id="0" name=""/>
        <dsp:cNvSpPr/>
      </dsp:nvSpPr>
      <dsp:spPr>
        <a:xfrm>
          <a:off x="0" y="418437"/>
          <a:ext cx="1713862" cy="1775583"/>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6F9F53-5BE4-4CE8-AA01-33904B111FBE}">
      <dsp:nvSpPr>
        <dsp:cNvPr id="0" name=""/>
        <dsp:cNvSpPr/>
      </dsp:nvSpPr>
      <dsp:spPr>
        <a:xfrm>
          <a:off x="0" y="508885"/>
          <a:ext cx="1712423" cy="6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tr-TR" sz="1200" b="1" kern="1200" dirty="0" smtClean="0">
              <a:solidFill>
                <a:schemeClr val="bg1"/>
              </a:solidFill>
            </a:rPr>
            <a:t>DEĞİŞİME UĞRAMIŞ ve SAKLANMIŞ SELF PEPTİDLERİN AÇIĞA ÇIKMASI  ve SUNUMU</a:t>
          </a:r>
          <a:endParaRPr lang="tr-TR" sz="1200" b="1" kern="1200" dirty="0">
            <a:solidFill>
              <a:schemeClr val="bg1"/>
            </a:solidFill>
          </a:endParaRPr>
        </a:p>
      </dsp:txBody>
      <dsp:txXfrm>
        <a:off x="0" y="508885"/>
        <a:ext cx="1712423" cy="635309"/>
      </dsp:txXfrm>
    </dsp:sp>
    <dsp:sp modelId="{73423CB7-1D7F-4DB4-9343-3F026A26A9F4}">
      <dsp:nvSpPr>
        <dsp:cNvPr id="0" name=""/>
        <dsp:cNvSpPr/>
      </dsp:nvSpPr>
      <dsp:spPr>
        <a:xfrm>
          <a:off x="1889924" y="306228"/>
          <a:ext cx="5598907" cy="2430075"/>
        </a:xfrm>
        <a:prstGeom prst="roundRect">
          <a:avLst/>
        </a:prstGeom>
        <a:gradFill rotWithShape="0">
          <a:gsLst>
            <a:gs pos="0">
              <a:schemeClr val="accent2">
                <a:shade val="50000"/>
                <a:hueOff val="-811001"/>
                <a:satOff val="-21417"/>
                <a:lumOff val="51549"/>
                <a:alphaOff val="0"/>
                <a:satMod val="103000"/>
                <a:lumMod val="102000"/>
                <a:tint val="94000"/>
              </a:schemeClr>
            </a:gs>
            <a:gs pos="50000">
              <a:schemeClr val="accent2">
                <a:shade val="50000"/>
                <a:hueOff val="-811001"/>
                <a:satOff val="-21417"/>
                <a:lumOff val="51549"/>
                <a:alphaOff val="0"/>
                <a:satMod val="110000"/>
                <a:lumMod val="100000"/>
                <a:shade val="100000"/>
              </a:schemeClr>
            </a:gs>
            <a:gs pos="100000">
              <a:schemeClr val="accent2">
                <a:shade val="50000"/>
                <a:hueOff val="-811001"/>
                <a:satOff val="-21417"/>
                <a:lumOff val="515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A23E11-90B0-4908-A690-04A1C052AFCC}">
      <dsp:nvSpPr>
        <dsp:cNvPr id="0" name=""/>
        <dsp:cNvSpPr/>
      </dsp:nvSpPr>
      <dsp:spPr>
        <a:xfrm>
          <a:off x="3300163" y="508885"/>
          <a:ext cx="3325972" cy="6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tr-TR" sz="1400" b="1" kern="1200" dirty="0" smtClean="0">
              <a:solidFill>
                <a:schemeClr val="bg2"/>
              </a:solidFill>
              <a:latin typeface="Calibri" pitchFamily="34" charset="0"/>
            </a:rPr>
            <a:t>DOKU HASARINI TAKİBEN ÖLMÜŞ HÜCRELER,OKSİDATİF STRES,SERBEST RADİKALLER,BİRÇOK PROTEİNLER,SELF OLMADIKLARI HALDE, PATOJEN  EPİTOPUN SELF TANINMASINA NEDEN OLUR.OTOİMMÜNİTEYİ TETİKLER.</a:t>
          </a:r>
        </a:p>
        <a:p>
          <a:pPr lvl="0" algn="ctr" defTabSz="622300">
            <a:lnSpc>
              <a:spcPct val="90000"/>
            </a:lnSpc>
            <a:spcBef>
              <a:spcPct val="0"/>
            </a:spcBef>
            <a:spcAft>
              <a:spcPct val="35000"/>
            </a:spcAft>
          </a:pPr>
          <a:r>
            <a:rPr lang="tr-TR" sz="1400" b="1" kern="1200" dirty="0" smtClean="0">
              <a:solidFill>
                <a:schemeClr val="bg2"/>
              </a:solidFill>
              <a:latin typeface="Calibri" pitchFamily="34" charset="0"/>
            </a:rPr>
            <a:t>EK OLARAK NORMAL KOŞULLARDA SAKLANMIŞ BULUNAN ANTİJENLER İMMÜN SİSTEME SUNULARAK  SELF REAKTİF T HÜCRELERİNİ UYARABİLİR.</a:t>
          </a:r>
          <a:endParaRPr lang="tr-TR" sz="1400" kern="1200" dirty="0">
            <a:solidFill>
              <a:schemeClr val="bg2"/>
            </a:solidFill>
          </a:endParaRPr>
        </a:p>
      </dsp:txBody>
      <dsp:txXfrm>
        <a:off x="3300163" y="508885"/>
        <a:ext cx="3325972" cy="635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B5D36-A2C6-4446-844C-205C28952294}">
      <dsp:nvSpPr>
        <dsp:cNvPr id="0" name=""/>
        <dsp:cNvSpPr/>
      </dsp:nvSpPr>
      <dsp:spPr>
        <a:xfrm>
          <a:off x="661602" y="361236"/>
          <a:ext cx="2100007" cy="1446905"/>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6F9F53-5BE4-4CE8-AA01-33904B111FBE}">
      <dsp:nvSpPr>
        <dsp:cNvPr id="0" name=""/>
        <dsp:cNvSpPr/>
      </dsp:nvSpPr>
      <dsp:spPr>
        <a:xfrm>
          <a:off x="615129" y="786805"/>
          <a:ext cx="2100007" cy="77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tr-TR" sz="1700" b="1" kern="1200" dirty="0" smtClean="0">
              <a:solidFill>
                <a:schemeClr val="bg1"/>
              </a:solidFill>
            </a:rPr>
            <a:t>SÜPERANTİJENLER</a:t>
          </a:r>
          <a:endParaRPr lang="tr-TR" sz="1700" b="1" kern="1200" dirty="0">
            <a:solidFill>
              <a:schemeClr val="bg1"/>
            </a:solidFill>
          </a:endParaRPr>
        </a:p>
      </dsp:txBody>
      <dsp:txXfrm>
        <a:off x="615129" y="786805"/>
        <a:ext cx="2100007" cy="779102"/>
      </dsp:txXfrm>
    </dsp:sp>
    <dsp:sp modelId="{73423CB7-1D7F-4DB4-9343-3F026A26A9F4}">
      <dsp:nvSpPr>
        <dsp:cNvPr id="0" name=""/>
        <dsp:cNvSpPr/>
      </dsp:nvSpPr>
      <dsp:spPr>
        <a:xfrm>
          <a:off x="3374858" y="366912"/>
          <a:ext cx="2801010" cy="2278383"/>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A23E11-90B0-4908-A690-04A1C052AFCC}">
      <dsp:nvSpPr>
        <dsp:cNvPr id="0" name=""/>
        <dsp:cNvSpPr/>
      </dsp:nvSpPr>
      <dsp:spPr>
        <a:xfrm>
          <a:off x="3373388" y="317954"/>
          <a:ext cx="2820708" cy="77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tr-TR" sz="1400" b="1" kern="1200" dirty="0" smtClean="0">
              <a:solidFill>
                <a:schemeClr val="bg2"/>
              </a:solidFill>
              <a:latin typeface="Calibri" pitchFamily="34" charset="0"/>
            </a:rPr>
            <a:t>SÜPERANTİJENLER;ÖZEL BAKTERİLERDEN, MİKOPLAZMALAR VE VİRÜSLE  ENFEKTE HÜCRELERDEN SALINAN PROTEİNLERDİR.BUNLAR TCR’E DÖNÜŞÜMSÜZ BAĞLANAN ANTİJENLERDİR.FARKLI AG İÇİN SPESİFİK T HÜCRELERİNİ AKTİVE EDERLER.GÜÇLÜ İMMÜN STİMÜLAN MOLEKÜLLERDİR</a:t>
          </a:r>
          <a:r>
            <a:rPr lang="tr-TR" sz="1200" b="1" kern="1200" dirty="0" smtClean="0">
              <a:solidFill>
                <a:schemeClr val="bg2"/>
              </a:solidFill>
              <a:latin typeface="Calibri" pitchFamily="34" charset="0"/>
            </a:rPr>
            <a:t>.</a:t>
          </a:r>
          <a:endParaRPr lang="tr-TR" sz="1200" kern="1200" dirty="0">
            <a:solidFill>
              <a:schemeClr val="bg2"/>
            </a:solidFill>
          </a:endParaRPr>
        </a:p>
      </dsp:txBody>
      <dsp:txXfrm>
        <a:off x="3373388" y="317954"/>
        <a:ext cx="2820708" cy="779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B5D36-A2C6-4446-844C-205C28952294}">
      <dsp:nvSpPr>
        <dsp:cNvPr id="0" name=""/>
        <dsp:cNvSpPr/>
      </dsp:nvSpPr>
      <dsp:spPr>
        <a:xfrm>
          <a:off x="60393" y="844537"/>
          <a:ext cx="2111153" cy="601848"/>
        </a:xfrm>
        <a:prstGeom prst="round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6F9F53-5BE4-4CE8-AA01-33904B111FBE}">
      <dsp:nvSpPr>
        <dsp:cNvPr id="0" name=""/>
        <dsp:cNvSpPr/>
      </dsp:nvSpPr>
      <dsp:spPr>
        <a:xfrm>
          <a:off x="1428" y="1720357"/>
          <a:ext cx="2111153" cy="78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0" numCol="1" spcCol="1270" anchor="t" anchorCtr="0">
          <a:noAutofit/>
        </a:bodyPr>
        <a:lstStyle/>
        <a:p>
          <a:pPr lvl="0" algn="ctr" defTabSz="1644650">
            <a:lnSpc>
              <a:spcPct val="90000"/>
            </a:lnSpc>
            <a:spcBef>
              <a:spcPct val="0"/>
            </a:spcBef>
            <a:spcAft>
              <a:spcPct val="35000"/>
            </a:spcAft>
          </a:pPr>
          <a:endParaRPr lang="tr-TR" sz="3700" kern="1200" dirty="0"/>
        </a:p>
      </dsp:txBody>
      <dsp:txXfrm>
        <a:off x="1428" y="1720357"/>
        <a:ext cx="2111153" cy="783237"/>
      </dsp:txXfrm>
    </dsp:sp>
    <dsp:sp modelId="{73423CB7-1D7F-4DB4-9343-3F026A26A9F4}">
      <dsp:nvSpPr>
        <dsp:cNvPr id="0" name=""/>
        <dsp:cNvSpPr/>
      </dsp:nvSpPr>
      <dsp:spPr>
        <a:xfrm>
          <a:off x="1884286" y="1586753"/>
          <a:ext cx="2111153" cy="1454584"/>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A23E11-90B0-4908-A690-04A1C052AFCC}">
      <dsp:nvSpPr>
        <dsp:cNvPr id="0" name=""/>
        <dsp:cNvSpPr/>
      </dsp:nvSpPr>
      <dsp:spPr>
        <a:xfrm>
          <a:off x="2323786" y="1933541"/>
          <a:ext cx="2111153" cy="78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0" numCol="1" spcCol="1270" anchor="t" anchorCtr="0">
          <a:noAutofit/>
        </a:bodyPr>
        <a:lstStyle/>
        <a:p>
          <a:pPr lvl="0" algn="ctr" defTabSz="1644650">
            <a:lnSpc>
              <a:spcPct val="90000"/>
            </a:lnSpc>
            <a:spcBef>
              <a:spcPct val="0"/>
            </a:spcBef>
            <a:spcAft>
              <a:spcPct val="35000"/>
            </a:spcAft>
          </a:pPr>
          <a:endParaRPr lang="tr-TR" sz="3700" kern="1200" dirty="0"/>
        </a:p>
      </dsp:txBody>
      <dsp:txXfrm>
        <a:off x="2323786" y="1933541"/>
        <a:ext cx="2111153" cy="783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BDFFB-79C6-40EA-A8F4-4F4125E452AE}">
      <dsp:nvSpPr>
        <dsp:cNvPr id="0" name=""/>
        <dsp:cNvSpPr/>
      </dsp:nvSpPr>
      <dsp:spPr>
        <a:xfrm rot="3205618">
          <a:off x="1638356" y="2944161"/>
          <a:ext cx="1486344" cy="27773"/>
        </a:xfrm>
        <a:custGeom>
          <a:avLst/>
          <a:gdLst/>
          <a:ahLst/>
          <a:cxnLst/>
          <a:rect l="0" t="0" r="0" b="0"/>
          <a:pathLst>
            <a:path>
              <a:moveTo>
                <a:pt x="0" y="13886"/>
              </a:moveTo>
              <a:lnTo>
                <a:pt x="1486344" y="1388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4A46DBC-675A-4CE3-8535-C5FFD6D329DC}">
      <dsp:nvSpPr>
        <dsp:cNvPr id="0" name=""/>
        <dsp:cNvSpPr/>
      </dsp:nvSpPr>
      <dsp:spPr>
        <a:xfrm rot="1958989">
          <a:off x="1912358" y="2609091"/>
          <a:ext cx="1408842" cy="27773"/>
        </a:xfrm>
        <a:custGeom>
          <a:avLst/>
          <a:gdLst/>
          <a:ahLst/>
          <a:cxnLst/>
          <a:rect l="0" t="0" r="0" b="0"/>
          <a:pathLst>
            <a:path>
              <a:moveTo>
                <a:pt x="0" y="13886"/>
              </a:moveTo>
              <a:lnTo>
                <a:pt x="1408842" y="1388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6650899-7541-46CA-9242-C61F6498B225}">
      <dsp:nvSpPr>
        <dsp:cNvPr id="0" name=""/>
        <dsp:cNvSpPr/>
      </dsp:nvSpPr>
      <dsp:spPr>
        <a:xfrm rot="659661">
          <a:off x="2010711" y="2216707"/>
          <a:ext cx="1411934" cy="27773"/>
        </a:xfrm>
        <a:custGeom>
          <a:avLst/>
          <a:gdLst/>
          <a:ahLst/>
          <a:cxnLst/>
          <a:rect l="0" t="0" r="0" b="0"/>
          <a:pathLst>
            <a:path>
              <a:moveTo>
                <a:pt x="0" y="13886"/>
              </a:moveTo>
              <a:lnTo>
                <a:pt x="1411934" y="1388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BF050B4-45EC-48CE-85AA-C64E95DC1DAF}">
      <dsp:nvSpPr>
        <dsp:cNvPr id="0" name=""/>
        <dsp:cNvSpPr/>
      </dsp:nvSpPr>
      <dsp:spPr>
        <a:xfrm rot="20940339">
          <a:off x="2010711" y="1819518"/>
          <a:ext cx="1411934" cy="27773"/>
        </a:xfrm>
        <a:custGeom>
          <a:avLst/>
          <a:gdLst/>
          <a:ahLst/>
          <a:cxnLst/>
          <a:rect l="0" t="0" r="0" b="0"/>
          <a:pathLst>
            <a:path>
              <a:moveTo>
                <a:pt x="0" y="13886"/>
              </a:moveTo>
              <a:lnTo>
                <a:pt x="1411934" y="1388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F3DCD48-4827-4699-B1BD-8A1D8AAC412E}">
      <dsp:nvSpPr>
        <dsp:cNvPr id="0" name=""/>
        <dsp:cNvSpPr/>
      </dsp:nvSpPr>
      <dsp:spPr>
        <a:xfrm rot="19641011">
          <a:off x="1912358" y="1427135"/>
          <a:ext cx="1408842" cy="27773"/>
        </a:xfrm>
        <a:custGeom>
          <a:avLst/>
          <a:gdLst/>
          <a:ahLst/>
          <a:cxnLst/>
          <a:rect l="0" t="0" r="0" b="0"/>
          <a:pathLst>
            <a:path>
              <a:moveTo>
                <a:pt x="0" y="13886"/>
              </a:moveTo>
              <a:lnTo>
                <a:pt x="1408842" y="1388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70BEED4-80E4-4F4C-9B6C-13867F873304}">
      <dsp:nvSpPr>
        <dsp:cNvPr id="0" name=""/>
        <dsp:cNvSpPr/>
      </dsp:nvSpPr>
      <dsp:spPr>
        <a:xfrm rot="18394382">
          <a:off x="1638356" y="1092065"/>
          <a:ext cx="1486344" cy="27773"/>
        </a:xfrm>
        <a:custGeom>
          <a:avLst/>
          <a:gdLst/>
          <a:ahLst/>
          <a:cxnLst/>
          <a:rect l="0" t="0" r="0" b="0"/>
          <a:pathLst>
            <a:path>
              <a:moveTo>
                <a:pt x="0" y="13886"/>
              </a:moveTo>
              <a:lnTo>
                <a:pt x="1486344" y="1388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8840830-B1A7-4D4A-A9C9-2F81291A070F}">
      <dsp:nvSpPr>
        <dsp:cNvPr id="0" name=""/>
        <dsp:cNvSpPr/>
      </dsp:nvSpPr>
      <dsp:spPr>
        <a:xfrm>
          <a:off x="1224164" y="1561703"/>
          <a:ext cx="940593" cy="940593"/>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CF66CD55-3F84-4085-8E6E-DA8DEF3F9DC2}">
      <dsp:nvSpPr>
        <dsp:cNvPr id="0" name=""/>
        <dsp:cNvSpPr/>
      </dsp:nvSpPr>
      <dsp:spPr>
        <a:xfrm>
          <a:off x="2710302" y="317"/>
          <a:ext cx="564356" cy="564356"/>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chemeClr val="tx1"/>
              </a:solidFill>
            </a:rPr>
            <a:t>endotel</a:t>
          </a:r>
          <a:endParaRPr lang="tr-TR" sz="1000" b="1" kern="1200" dirty="0">
            <a:solidFill>
              <a:schemeClr val="tx1"/>
            </a:solidFill>
          </a:endParaRPr>
        </a:p>
      </dsp:txBody>
      <dsp:txXfrm>
        <a:off x="2792950" y="82965"/>
        <a:ext cx="399060" cy="399060"/>
      </dsp:txXfrm>
    </dsp:sp>
    <dsp:sp modelId="{3D59FAA5-1E0C-4A1C-A8C8-99648405FACA}">
      <dsp:nvSpPr>
        <dsp:cNvPr id="0" name=""/>
        <dsp:cNvSpPr/>
      </dsp:nvSpPr>
      <dsp:spPr>
        <a:xfrm>
          <a:off x="3165302" y="626570"/>
          <a:ext cx="564356" cy="564356"/>
        </a:xfrm>
        <a:prstGeom prst="ellipse">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chemeClr val="tx1"/>
              </a:solidFill>
            </a:rPr>
            <a:t>Epitel</a:t>
          </a:r>
          <a:r>
            <a:rPr lang="tr-TR" sz="1000" b="1" kern="1200" dirty="0" smtClean="0">
              <a:solidFill>
                <a:schemeClr val="tx1"/>
              </a:solidFill>
            </a:rPr>
            <a:t> </a:t>
          </a:r>
          <a:endParaRPr lang="tr-TR" sz="1000" b="1" kern="1200" dirty="0">
            <a:solidFill>
              <a:schemeClr val="tx1"/>
            </a:solidFill>
          </a:endParaRPr>
        </a:p>
      </dsp:txBody>
      <dsp:txXfrm>
        <a:off x="3247950" y="709218"/>
        <a:ext cx="399060" cy="399060"/>
      </dsp:txXfrm>
    </dsp:sp>
    <dsp:sp modelId="{7E49F2A7-2812-46B7-8413-EB2F4D71E5AC}">
      <dsp:nvSpPr>
        <dsp:cNvPr id="0" name=""/>
        <dsp:cNvSpPr/>
      </dsp:nvSpPr>
      <dsp:spPr>
        <a:xfrm>
          <a:off x="3404509" y="1362775"/>
          <a:ext cx="564356" cy="564356"/>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chemeClr val="tx1"/>
              </a:solidFill>
            </a:rPr>
            <a:t>keratinosit</a:t>
          </a:r>
          <a:endParaRPr lang="tr-TR" sz="1000" b="1" kern="1200" dirty="0">
            <a:solidFill>
              <a:schemeClr val="tx1"/>
            </a:solidFill>
          </a:endParaRPr>
        </a:p>
      </dsp:txBody>
      <dsp:txXfrm>
        <a:off x="3487157" y="1445423"/>
        <a:ext cx="399060" cy="399060"/>
      </dsp:txXfrm>
    </dsp:sp>
    <dsp:sp modelId="{902C6101-07F9-4EE0-B9D4-A344C9ECA1B9}">
      <dsp:nvSpPr>
        <dsp:cNvPr id="0" name=""/>
        <dsp:cNvSpPr/>
      </dsp:nvSpPr>
      <dsp:spPr>
        <a:xfrm>
          <a:off x="3404509" y="2136867"/>
          <a:ext cx="564356" cy="564356"/>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chemeClr val="tx1"/>
              </a:solidFill>
            </a:rPr>
            <a:t>sinoviyosit</a:t>
          </a:r>
          <a:endParaRPr lang="tr-TR" sz="1000" b="1" kern="1200" dirty="0">
            <a:solidFill>
              <a:schemeClr val="tx1"/>
            </a:solidFill>
          </a:endParaRPr>
        </a:p>
      </dsp:txBody>
      <dsp:txXfrm>
        <a:off x="3487157" y="2219515"/>
        <a:ext cx="399060" cy="399060"/>
      </dsp:txXfrm>
    </dsp:sp>
    <dsp:sp modelId="{2B93F35D-0C4D-44A9-B49D-B49C03AD81D4}">
      <dsp:nvSpPr>
        <dsp:cNvPr id="0" name=""/>
        <dsp:cNvSpPr/>
      </dsp:nvSpPr>
      <dsp:spPr>
        <a:xfrm>
          <a:off x="3165302" y="2873072"/>
          <a:ext cx="564356" cy="564356"/>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chemeClr val="tx1"/>
              </a:solidFill>
            </a:rPr>
            <a:t>fibroblast</a:t>
          </a:r>
          <a:endParaRPr lang="tr-TR" sz="1000" b="1" kern="1200" dirty="0">
            <a:solidFill>
              <a:schemeClr val="tx1"/>
            </a:solidFill>
          </a:endParaRPr>
        </a:p>
      </dsp:txBody>
      <dsp:txXfrm>
        <a:off x="3247950" y="2955720"/>
        <a:ext cx="399060" cy="399060"/>
      </dsp:txXfrm>
    </dsp:sp>
    <dsp:sp modelId="{34F4DF23-12E5-4B6B-9127-1F5EE7FAE2D7}">
      <dsp:nvSpPr>
        <dsp:cNvPr id="0" name=""/>
        <dsp:cNvSpPr/>
      </dsp:nvSpPr>
      <dsp:spPr>
        <a:xfrm>
          <a:off x="2710302" y="3499326"/>
          <a:ext cx="564356" cy="564356"/>
        </a:xfrm>
        <a:prstGeom prst="ellipse">
          <a:avLst/>
        </a:prstGeom>
        <a:solidFill>
          <a:srgbClr val="00B050"/>
        </a:soli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chemeClr val="tx1"/>
              </a:solidFill>
            </a:rPr>
            <a:t>makrofaj</a:t>
          </a:r>
          <a:endParaRPr lang="tr-TR" sz="1000" b="1" kern="1200" dirty="0">
            <a:solidFill>
              <a:schemeClr val="tx1"/>
            </a:solidFill>
          </a:endParaRPr>
        </a:p>
      </dsp:txBody>
      <dsp:txXfrm>
        <a:off x="2792950" y="3581974"/>
        <a:ext cx="399060" cy="3990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7CC2-2DC5-4022-A1D7-CD509709B469}">
      <dsp:nvSpPr>
        <dsp:cNvPr id="0" name=""/>
        <dsp:cNvSpPr/>
      </dsp:nvSpPr>
      <dsp:spPr>
        <a:xfrm rot="10800000">
          <a:off x="0" y="0"/>
          <a:ext cx="3528390" cy="8640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84CDC57-81BB-40F3-997A-95032020D4B1}">
      <dsp:nvSpPr>
        <dsp:cNvPr id="0" name=""/>
        <dsp:cNvSpPr/>
      </dsp:nvSpPr>
      <dsp:spPr>
        <a:xfrm>
          <a:off x="104232" y="259228"/>
          <a:ext cx="1058517" cy="3456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TNF-</a:t>
          </a:r>
          <a:r>
            <a:rPr lang="el-GR" sz="1400" kern="1200" dirty="0" smtClean="0"/>
            <a:t>α</a:t>
          </a:r>
          <a:endParaRPr lang="tr-TR" sz="1400" kern="1200" dirty="0"/>
        </a:p>
      </dsp:txBody>
      <dsp:txXfrm>
        <a:off x="121105" y="276101"/>
        <a:ext cx="1024771" cy="311892"/>
      </dsp:txXfrm>
    </dsp:sp>
    <dsp:sp modelId="{FD83D66F-49D7-403C-9C55-17CDD92021C4}">
      <dsp:nvSpPr>
        <dsp:cNvPr id="0" name=""/>
        <dsp:cNvSpPr/>
      </dsp:nvSpPr>
      <dsp:spPr>
        <a:xfrm>
          <a:off x="1234937" y="259228"/>
          <a:ext cx="1058517" cy="3456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IL-1</a:t>
          </a:r>
          <a:r>
            <a:rPr lang="el-GR" sz="1400" kern="1200" dirty="0" smtClean="0"/>
            <a:t>β</a:t>
          </a:r>
          <a:endParaRPr lang="tr-TR" sz="1400" kern="1200" dirty="0"/>
        </a:p>
      </dsp:txBody>
      <dsp:txXfrm>
        <a:off x="1251810" y="276101"/>
        <a:ext cx="1024771" cy="311892"/>
      </dsp:txXfrm>
    </dsp:sp>
    <dsp:sp modelId="{860FC81B-EFCA-4A13-866C-29C3621DBEEE}">
      <dsp:nvSpPr>
        <dsp:cNvPr id="0" name=""/>
        <dsp:cNvSpPr/>
      </dsp:nvSpPr>
      <dsp:spPr>
        <a:xfrm>
          <a:off x="2365642" y="259228"/>
          <a:ext cx="1058517" cy="3456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IL-6</a:t>
          </a:r>
          <a:endParaRPr lang="tr-TR" sz="1400" kern="1200" dirty="0"/>
        </a:p>
      </dsp:txBody>
      <dsp:txXfrm>
        <a:off x="2382515" y="276101"/>
        <a:ext cx="1024771" cy="3118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08021-4C4D-44B5-9CF2-8B4DDAEE17BC}">
      <dsp:nvSpPr>
        <dsp:cNvPr id="0" name=""/>
        <dsp:cNvSpPr/>
      </dsp:nvSpPr>
      <dsp:spPr>
        <a:xfrm rot="5400000">
          <a:off x="0" y="444"/>
          <a:ext cx="1311475" cy="1311475"/>
        </a:xfrm>
        <a:prstGeom prst="downArrow">
          <a:avLst>
            <a:gd name="adj1" fmla="val 50000"/>
            <a:gd name="adj2" fmla="val 35000"/>
          </a:avLst>
        </a:prstGeom>
        <a:solidFill>
          <a:srgbClr val="0070C0"/>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tr-TR" sz="1100" kern="1200" dirty="0"/>
        </a:p>
      </dsp:txBody>
      <dsp:txXfrm>
        <a:off x="442623" y="115198"/>
        <a:ext cx="655737" cy="108196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4">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5">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8">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tr-TR" smtClean="0"/>
              <a:t>15.8.2017</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lang="tr-TR" smtClean="0"/>
              <a:t>‹#›</a:t>
            </a:fld>
            <a:endParaRPr lang="tr-T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tr-TR" smtClean="0"/>
              <a:t>15.8.2017</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tr-TR" smtClean="0"/>
              <a:t>‹#›</a:t>
            </a:fld>
            <a:endParaRPr lang="tr-T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indawi.com/journals/iji/2012/81946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995AC-3544-42D2-B17E-580EAA515A84}" type="slidenum">
              <a:rPr lang="tr-TR" altLang="tr-TR"/>
              <a:pPr>
                <a:spcBef>
                  <a:spcPct val="0"/>
                </a:spcBef>
              </a:pPr>
              <a:t>7</a:t>
            </a:fld>
            <a:endParaRPr lang="tr-TR" altLang="tr-TR"/>
          </a:p>
        </p:txBody>
      </p:sp>
      <p:sp>
        <p:nvSpPr>
          <p:cNvPr id="15363" name="Rectangle 2"/>
          <p:cNvSpPr>
            <a:spLocks noGrp="1" noRot="1" noChangeAspect="1" noChangeArrowheads="1" noTextEdit="1"/>
          </p:cNvSpPr>
          <p:nvPr>
            <p:ph type="sldImg"/>
          </p:nvPr>
        </p:nvSpPr>
        <p:spPr bwMode="auto">
          <a:xfrm>
            <a:off x="393700" y="692150"/>
            <a:ext cx="607060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1074738" y="4341813"/>
            <a:ext cx="470852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lnSpc>
                <a:spcPct val="89000"/>
              </a:lnSpc>
              <a:spcBef>
                <a:spcPct val="0"/>
              </a:spcBef>
            </a:pPr>
            <a:endParaRPr lang="tr-TR" altLang="tr-TR" smtClean="0"/>
          </a:p>
        </p:txBody>
      </p:sp>
    </p:spTree>
    <p:extLst>
      <p:ext uri="{BB962C8B-B14F-4D97-AF65-F5344CB8AC3E}">
        <p14:creationId xmlns:p14="http://schemas.microsoft.com/office/powerpoint/2010/main" val="246527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The third</a:t>
            </a:r>
          </a:p>
          <a:p>
            <a:pPr eaLnBrk="1" hangingPunct="1">
              <a:spcBef>
                <a:spcPct val="0"/>
              </a:spcBef>
            </a:pPr>
            <a:r>
              <a:rPr lang="en-US" altLang="tr-TR" smtClean="0"/>
              <a:t>suppressive mechanism of Treg cells is a passive mechanism. Treg cells constitutively</a:t>
            </a:r>
          </a:p>
          <a:p>
            <a:pPr eaLnBrk="1" hangingPunct="1">
              <a:spcBef>
                <a:spcPct val="0"/>
              </a:spcBef>
            </a:pPr>
            <a:r>
              <a:rPr lang="en-US" altLang="tr-TR" smtClean="0"/>
              <a:t>express high levels of CD25 on their surface (IL-2 receptor α chain). Activated Treg cells</a:t>
            </a:r>
          </a:p>
          <a:p>
            <a:pPr eaLnBrk="1" hangingPunct="1">
              <a:spcBef>
                <a:spcPct val="0"/>
              </a:spcBef>
            </a:pPr>
            <a:r>
              <a:rPr lang="en-US" altLang="tr-TR" smtClean="0"/>
              <a:t>compete with naïve T cells for IL-2, an essential T cell growth factor, leading to the inhibition of</a:t>
            </a:r>
          </a:p>
          <a:p>
            <a:pPr eaLnBrk="1" hangingPunct="1">
              <a:spcBef>
                <a:spcPct val="0"/>
              </a:spcBef>
            </a:pPr>
            <a:r>
              <a:rPr lang="fr-FR" altLang="tr-TR" smtClean="0"/>
              <a:t>naïve T cell activation (Barthlott et al., 2005), (de la Rosa et al., 2004), (Pandiyan et al., 2007).</a:t>
            </a:r>
            <a:endParaRPr lang="tr-TR" altLang="tr-TR" smtClean="0"/>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B41723-857B-4348-9FB2-46D38FC69F9A}" type="slidenum">
              <a:rPr lang="tr-TR" altLang="tr-TR"/>
              <a:pPr>
                <a:spcBef>
                  <a:spcPct val="0"/>
                </a:spcBef>
              </a:pPr>
              <a:t>33</a:t>
            </a:fld>
            <a:endParaRPr lang="tr-TR" altLang="tr-TR"/>
          </a:p>
        </p:txBody>
      </p:sp>
    </p:spTree>
    <p:extLst>
      <p:ext uri="{BB962C8B-B14F-4D97-AF65-F5344CB8AC3E}">
        <p14:creationId xmlns:p14="http://schemas.microsoft.com/office/powerpoint/2010/main" val="104222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5F5B1C7-7054-4041-B367-E219D7C0FD21}" type="slidenum">
              <a:rPr lang="tr-TR" altLang="tr-TR"/>
              <a:pPr algn="r" eaLnBrk="1" hangingPunct="1">
                <a:spcBef>
                  <a:spcPct val="0"/>
                </a:spcBef>
              </a:pPr>
              <a:t>10</a:t>
            </a:fld>
            <a:endParaRPr lang="tr-TR" altLang="tr-TR"/>
          </a:p>
        </p:txBody>
      </p:sp>
      <p:sp>
        <p:nvSpPr>
          <p:cNvPr id="23555" name="Rectangle 2"/>
          <p:cNvSpPr>
            <a:spLocks noGrp="1" noRot="1" noChangeAspect="1" noChangeArrowheads="1" noTextEdit="1"/>
          </p:cNvSpPr>
          <p:nvPr>
            <p:ph type="sldImg"/>
          </p:nvPr>
        </p:nvSpPr>
        <p:spPr bwMode="auto">
          <a:xfrm>
            <a:off x="382588" y="695325"/>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06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E3BED7-3CFD-46A9-B51C-36D03260EAE3}" type="slidenum">
              <a:rPr lang="tr-TR" altLang="tr-TR">
                <a:ea typeface="Lucida Sans Unicode" panose="020B0602030504020204" pitchFamily="34" charset="0"/>
                <a:cs typeface="Lucida Sans Unicode" panose="020B0602030504020204" pitchFamily="34" charset="0"/>
              </a:rPr>
              <a:pPr algn="r" eaLnBrk="1" hangingPunct="1">
                <a:spcBef>
                  <a:spcPct val="0"/>
                </a:spcBef>
              </a:pPr>
              <a:t>15</a:t>
            </a:fld>
            <a:endParaRPr lang="tr-TR" altLang="tr-TR">
              <a:ea typeface="Lucida Sans Unicode" panose="020B0602030504020204" pitchFamily="34" charset="0"/>
              <a:cs typeface="Lucida Sans Unicode" panose="020B0602030504020204" pitchFamily="34" charset="0"/>
            </a:endParaRPr>
          </a:p>
        </p:txBody>
      </p:sp>
      <p:sp>
        <p:nvSpPr>
          <p:cNvPr id="2969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74997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E214DCB-53FE-4854-AB3A-0203FF74ACB6}" type="slidenum">
              <a:rPr lang="tr-TR" altLang="tr-TR">
                <a:ea typeface="Lucida Sans Unicode" panose="020B0602030504020204" pitchFamily="34" charset="0"/>
                <a:cs typeface="Lucida Sans Unicode" panose="020B0602030504020204" pitchFamily="34" charset="0"/>
              </a:rPr>
              <a:pPr algn="r" eaLnBrk="1" hangingPunct="1">
                <a:spcBef>
                  <a:spcPct val="0"/>
                </a:spcBef>
              </a:pPr>
              <a:t>16</a:t>
            </a:fld>
            <a:endParaRPr lang="tr-TR" altLang="tr-TR">
              <a:ea typeface="Lucida Sans Unicode" panose="020B0602030504020204" pitchFamily="34" charset="0"/>
              <a:cs typeface="Lucida Sans Unicode" panose="020B0602030504020204" pitchFamily="34" charset="0"/>
            </a:endParaRPr>
          </a:p>
        </p:txBody>
      </p:sp>
      <p:sp>
        <p:nvSpPr>
          <p:cNvPr id="3174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215316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Following activation by antigen-presenting cells such as dendritic cells (DCs), naive CD4</a:t>
            </a:r>
            <a:r>
              <a:rPr lang="en-US" altLang="tr-TR" baseline="30000" smtClean="0"/>
              <a:t>+</a:t>
            </a:r>
            <a:r>
              <a:rPr lang="en-US" altLang="tr-TR" smtClean="0"/>
              <a:t> T cells can be polarized into different effector T cell subsets — T helper 1 (T</a:t>
            </a:r>
            <a:r>
              <a:rPr lang="en-US" altLang="tr-TR" baseline="-25000" smtClean="0"/>
              <a:t>H</a:t>
            </a:r>
            <a:r>
              <a:rPr lang="en-US" altLang="tr-TR" smtClean="0"/>
              <a:t>1), T</a:t>
            </a:r>
            <a:r>
              <a:rPr lang="en-US" altLang="tr-TR" baseline="-25000" smtClean="0"/>
              <a:t>H</a:t>
            </a:r>
            <a:r>
              <a:rPr lang="en-US" altLang="tr-TR" smtClean="0"/>
              <a:t>2, T</a:t>
            </a:r>
            <a:r>
              <a:rPr lang="en-US" altLang="tr-TR" baseline="-25000" smtClean="0"/>
              <a:t>H</a:t>
            </a:r>
            <a:r>
              <a:rPr lang="en-US" altLang="tr-TR" smtClean="0"/>
              <a:t>17 and regulatory T (T</a:t>
            </a:r>
            <a:r>
              <a:rPr lang="en-US" altLang="tr-TR" baseline="-25000" smtClean="0"/>
              <a:t>Reg</a:t>
            </a:r>
            <a:r>
              <a:rPr lang="en-US" altLang="tr-TR" smtClean="0"/>
              <a:t>) cells — depending on the local cytokine environment. The differentiation of each of these effector T cell subsets is controlled by distinct sets of transcription factors. In the presence of interleukin-6 (IL-6) and transforming growth factor-β (TGFβ), naive T cells can differentiate into T</a:t>
            </a:r>
            <a:r>
              <a:rPr lang="en-US" altLang="tr-TR" baseline="-25000" smtClean="0"/>
              <a:t>H</a:t>
            </a:r>
            <a:r>
              <a:rPr lang="en-US" altLang="tr-TR" smtClean="0"/>
              <a:t>17 cells, which are characterized by expression of the transcription factors retinoic acid receptor-related orphan receptor-γt (RORγt) and signal transducer and activator of transcription 3 (STAT3). Furthermore, IL-1 and IL-23 can promote and/or stabilize T</a:t>
            </a:r>
            <a:r>
              <a:rPr lang="en-US" altLang="tr-TR" baseline="-25000" smtClean="0"/>
              <a:t>H</a:t>
            </a:r>
            <a:r>
              <a:rPr lang="en-US" altLang="tr-TR" smtClean="0"/>
              <a:t>17 cell differentiation and expansion. FOXP3, forkhead box P3; GATA3, GATA-binding protein 3; IFNγ, interferon-γ; TCR, T cell receptor.</a:t>
            </a:r>
          </a:p>
          <a:p>
            <a:pPr eaLnBrk="1" hangingPunct="1">
              <a:spcBef>
                <a:spcPct val="0"/>
              </a:spcBef>
            </a:pPr>
            <a:endParaRPr lang="tr-TR" altLang="tr-TR" smtClean="0"/>
          </a:p>
          <a:p>
            <a:pPr eaLnBrk="1" hangingPunct="1">
              <a:spcBef>
                <a:spcPct val="0"/>
              </a:spcBef>
            </a:pPr>
            <a:endParaRPr lang="tr-TR" altLang="tr-TR" smtClean="0"/>
          </a:p>
        </p:txBody>
      </p:sp>
      <p:sp>
        <p:nvSpPr>
          <p:cNvPr id="368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AC95C9-4EFC-4F7A-A925-7516700F04EF}" type="slidenum">
              <a:rPr lang="tr-TR" altLang="tr-TR"/>
              <a:pPr>
                <a:spcBef>
                  <a:spcPct val="0"/>
                </a:spcBef>
              </a:pPr>
              <a:t>20</a:t>
            </a:fld>
            <a:endParaRPr lang="tr-TR" altLang="tr-TR"/>
          </a:p>
        </p:txBody>
      </p:sp>
    </p:spTree>
    <p:extLst>
      <p:ext uri="{BB962C8B-B14F-4D97-AF65-F5344CB8AC3E}">
        <p14:creationId xmlns:p14="http://schemas.microsoft.com/office/powerpoint/2010/main" val="100061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IL-17 is a potent proinflammatory cytokine that amplifies ongoing inflammation by inducing expression of tumor necrosis factor-</a:t>
            </a:r>
            <a:r>
              <a:rPr lang="el-GR" altLang="tr-TR" i="1" smtClean="0"/>
              <a:t>α</a:t>
            </a:r>
            <a:r>
              <a:rPr lang="el-GR" altLang="tr-TR" smtClean="0"/>
              <a:t> (</a:t>
            </a:r>
            <a:r>
              <a:rPr lang="tr-TR" altLang="tr-TR" smtClean="0"/>
              <a:t>TNF-</a:t>
            </a:r>
            <a:r>
              <a:rPr lang="el-GR" altLang="tr-TR" i="1" smtClean="0"/>
              <a:t>α</a:t>
            </a:r>
            <a:r>
              <a:rPr lang="el-GR" altLang="tr-TR" smtClean="0"/>
              <a:t>), </a:t>
            </a:r>
            <a:r>
              <a:rPr lang="tr-TR" altLang="tr-TR" smtClean="0"/>
              <a:t>IL-1</a:t>
            </a:r>
            <a:r>
              <a:rPr lang="el-GR" altLang="tr-TR" i="1" smtClean="0"/>
              <a:t>β</a:t>
            </a:r>
            <a:r>
              <a:rPr lang="el-GR" altLang="tr-TR" smtClean="0"/>
              <a:t>, </a:t>
            </a:r>
            <a:r>
              <a:rPr lang="tr-TR" altLang="tr-TR" smtClean="0"/>
              <a:t>and IL-6 in epithelial and endothelial cells as well as other cell types such as keratinocytes, synoviocytes, fibroblasts, and macrophages.</a:t>
            </a:r>
          </a:p>
          <a:p>
            <a:pPr eaLnBrk="1" hangingPunct="1">
              <a:spcBef>
                <a:spcPct val="0"/>
              </a:spcBef>
            </a:pPr>
            <a:r>
              <a:rPr lang="en-US" altLang="tr-TR" smtClean="0"/>
              <a:t>IL-17R signaling activates NF-</a:t>
            </a:r>
            <a:r>
              <a:rPr lang="en-US" altLang="tr-TR" i="1" smtClean="0"/>
              <a:t>κ</a:t>
            </a:r>
            <a:r>
              <a:rPr lang="en-US" altLang="tr-TR" smtClean="0"/>
              <a:t>B, MAPK, and C/EBP pathways via SEFIR domain containing the adaptor protein Act1. Act1 further interacts with TRAF6 and TAK1 to promote signal transduction and cytokine and chemokine secretion [</a:t>
            </a:r>
            <a:r>
              <a:rPr lang="en-US" altLang="tr-TR" smtClean="0">
                <a:hlinkClick r:id="rId3"/>
              </a:rPr>
              <a:t>25</a:t>
            </a:r>
            <a:r>
              <a:rPr lang="en-US" altLang="tr-TR" smtClean="0"/>
              <a:t>]. Indeed, IL-17 stimulates production of chemokines such as CXCL1, CXCL5, IL-8, CCL2, and CCL7 that are responsible for recruitment of neutrophils to the site of inflammation</a:t>
            </a:r>
            <a:endParaRPr lang="tr-TR" altLang="tr-TR"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5A54C9-209B-4BD6-87C9-B142C6346553}" type="slidenum">
              <a:rPr lang="tr-TR" altLang="tr-TR"/>
              <a:pPr>
                <a:spcBef>
                  <a:spcPct val="0"/>
                </a:spcBef>
              </a:pPr>
              <a:t>23</a:t>
            </a:fld>
            <a:endParaRPr lang="tr-TR" altLang="tr-TR"/>
          </a:p>
        </p:txBody>
      </p:sp>
    </p:spTree>
    <p:extLst>
      <p:ext uri="{BB962C8B-B14F-4D97-AF65-F5344CB8AC3E}">
        <p14:creationId xmlns:p14="http://schemas.microsoft.com/office/powerpoint/2010/main" val="110568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T regulatory cells, expressing the Foxp3 transcription factor, are essential in the maintenance of immune homeostasis and self-tolerance. This subgroup of specialized T cells limits immune activation through a variety of direct and indirect interactions, many of which remain to be defined. Fully understanding Tregs will lead us to harnessing the capacity of these cells in order to develop strategies to limit and prevent autoimmune disorders, tolerance to transplantation, and potentially boosting immune activity against cancer cells. BioLegend is proud to offer antibody products for identification and study of mouse and human Treg cells.</a:t>
            </a:r>
            <a:br>
              <a:rPr lang="en-US" altLang="tr-TR" smtClean="0"/>
            </a:br>
            <a:endParaRPr lang="en-US" altLang="tr-TR" smtClean="0"/>
          </a:p>
          <a:p>
            <a:pPr eaLnBrk="1" hangingPunct="1">
              <a:spcBef>
                <a:spcPct val="0"/>
              </a:spcBef>
            </a:pPr>
            <a:endParaRPr lang="tr-TR" altLang="tr-TR" smtClean="0"/>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BDD40A-AAD7-4B81-AD0F-FBF3BBBED650}" type="slidenum">
              <a:rPr lang="tr-TR" altLang="tr-TR"/>
              <a:pPr>
                <a:spcBef>
                  <a:spcPct val="0"/>
                </a:spcBef>
              </a:pPr>
              <a:t>29</a:t>
            </a:fld>
            <a:endParaRPr lang="tr-TR" altLang="tr-TR"/>
          </a:p>
        </p:txBody>
      </p:sp>
    </p:spTree>
    <p:extLst>
      <p:ext uri="{BB962C8B-B14F-4D97-AF65-F5344CB8AC3E}">
        <p14:creationId xmlns:p14="http://schemas.microsoft.com/office/powerpoint/2010/main" val="354867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One suppressive mechanism of natural Treg cells is described to be cell-cell-contactdependent.</a:t>
            </a:r>
          </a:p>
          <a:p>
            <a:pPr eaLnBrk="1" hangingPunct="1">
              <a:spcBef>
                <a:spcPct val="0"/>
              </a:spcBef>
            </a:pPr>
            <a:r>
              <a:rPr lang="en-US" altLang="tr-TR" smtClean="0"/>
              <a:t>Upon activation, natural Treg cells express on their cell surface CTLA-4 and</a:t>
            </a:r>
          </a:p>
          <a:p>
            <a:pPr eaLnBrk="1" hangingPunct="1">
              <a:spcBef>
                <a:spcPct val="0"/>
              </a:spcBef>
            </a:pPr>
            <a:r>
              <a:rPr lang="tr-TR" altLang="tr-TR" smtClean="0"/>
              <a:t>TGF</a:t>
            </a:r>
            <a:r>
              <a:rPr lang="el-GR" altLang="tr-TR" smtClean="0"/>
              <a:t>β1 (</a:t>
            </a:r>
            <a:r>
              <a:rPr lang="tr-TR" altLang="tr-TR" smtClean="0"/>
              <a:t>Nakamura et al., 2001), (Ostroukhova et al., 2006). Interactions of these two surface</a:t>
            </a:r>
          </a:p>
          <a:p>
            <a:pPr eaLnBrk="1" hangingPunct="1">
              <a:spcBef>
                <a:spcPct val="0"/>
              </a:spcBef>
            </a:pPr>
            <a:r>
              <a:rPr lang="en-US" altLang="tr-TR" smtClean="0"/>
              <a:t>molecules with their cognate receptors on the target cell were demonstrated to suppress the</a:t>
            </a:r>
          </a:p>
          <a:p>
            <a:pPr eaLnBrk="1" hangingPunct="1">
              <a:spcBef>
                <a:spcPct val="0"/>
              </a:spcBef>
            </a:pPr>
            <a:r>
              <a:rPr lang="tr-TR" altLang="tr-TR" smtClean="0"/>
              <a:t>Introduction</a:t>
            </a:r>
          </a:p>
          <a:p>
            <a:pPr eaLnBrk="1" hangingPunct="1">
              <a:spcBef>
                <a:spcPct val="0"/>
              </a:spcBef>
            </a:pPr>
            <a:r>
              <a:rPr lang="tr-TR" altLang="tr-TR" smtClean="0"/>
              <a:t>7</a:t>
            </a:r>
          </a:p>
          <a:p>
            <a:pPr eaLnBrk="1" hangingPunct="1">
              <a:spcBef>
                <a:spcPct val="0"/>
              </a:spcBef>
            </a:pPr>
            <a:r>
              <a:rPr lang="en-US" altLang="tr-TR" smtClean="0"/>
              <a:t>proliferation and cytokine production of the target cell (Nakamura et al., 2001), (Thornton and</a:t>
            </a:r>
          </a:p>
          <a:p>
            <a:pPr eaLnBrk="1" hangingPunct="1">
              <a:spcBef>
                <a:spcPct val="0"/>
              </a:spcBef>
            </a:pPr>
            <a:r>
              <a:rPr lang="en-US" altLang="tr-TR" smtClean="0"/>
              <a:t>Shevach, 2000), (Piccirillo and Shevach, 2001), (Taylor et al., 2004).</a:t>
            </a:r>
            <a:endParaRPr lang="tr-TR" altLang="tr-TR" smtClean="0"/>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21DB55-4D27-41D6-9842-808ED1626420}" type="slidenum">
              <a:rPr lang="tr-TR" altLang="tr-TR"/>
              <a:pPr>
                <a:spcBef>
                  <a:spcPct val="0"/>
                </a:spcBef>
              </a:pPr>
              <a:t>31</a:t>
            </a:fld>
            <a:endParaRPr lang="tr-TR" altLang="tr-TR"/>
          </a:p>
        </p:txBody>
      </p:sp>
    </p:spTree>
    <p:extLst>
      <p:ext uri="{BB962C8B-B14F-4D97-AF65-F5344CB8AC3E}">
        <p14:creationId xmlns:p14="http://schemas.microsoft.com/office/powerpoint/2010/main" val="295162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Treg cells have</a:t>
            </a:r>
          </a:p>
          <a:p>
            <a:pPr eaLnBrk="1" hangingPunct="1">
              <a:spcBef>
                <a:spcPct val="0"/>
              </a:spcBef>
            </a:pPr>
            <a:r>
              <a:rPr lang="en-US" altLang="tr-TR" smtClean="0"/>
              <a:t>been shown to secrete soluble inhibitory factors (Il-4, IL-10, IFN-γ, soluble TGFβ), thereby</a:t>
            </a:r>
          </a:p>
          <a:p>
            <a:pPr eaLnBrk="1" hangingPunct="1">
              <a:spcBef>
                <a:spcPct val="0"/>
              </a:spcBef>
            </a:pPr>
            <a:r>
              <a:rPr lang="en-US" altLang="tr-TR" smtClean="0"/>
              <a:t>inhibiting the activation of target cells (Wakkach et al., 2003), (Tang et al., 2004), (Asseman et</a:t>
            </a:r>
          </a:p>
          <a:p>
            <a:pPr eaLnBrk="1" hangingPunct="1">
              <a:spcBef>
                <a:spcPct val="0"/>
              </a:spcBef>
            </a:pPr>
            <a:r>
              <a:rPr lang="fr-FR" altLang="tr-TR" smtClean="0"/>
              <a:t>al., 1999), (Birebent et al., 2004), (Chen and Wahl, 2003), (Fantini et al., 2004).</a:t>
            </a:r>
            <a:endParaRPr lang="tr-TR" altLang="tr-TR" smtClean="0"/>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B3CEFC-5B6A-4D26-915B-5B54E3BE3181}" type="slidenum">
              <a:rPr lang="tr-TR" altLang="tr-TR"/>
              <a:pPr>
                <a:spcBef>
                  <a:spcPct val="0"/>
                </a:spcBef>
              </a:pPr>
              <a:t>32</a:t>
            </a:fld>
            <a:endParaRPr lang="tr-TR" altLang="tr-TR"/>
          </a:p>
        </p:txBody>
      </p:sp>
    </p:spTree>
    <p:extLst>
      <p:ext uri="{BB962C8B-B14F-4D97-AF65-F5344CB8AC3E}">
        <p14:creationId xmlns:p14="http://schemas.microsoft.com/office/powerpoint/2010/main" val="4001192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Resim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Dikdörtgen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2412" y="609600"/>
            <a:ext cx="1981201" cy="56388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522412" y="609600"/>
            <a:ext cx="7391399"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5pPr>
              <a:defRPr/>
            </a:lvl5pPr>
            <a:lvl6pPr>
              <a:defRPr/>
            </a:lvl6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tr-TR" smtClean="0"/>
              <a:t>Asıl başlık stili için tıklatın</a:t>
            </a:r>
            <a:endParaRPr lang="tr-TR" dirty="0"/>
          </a:p>
        </p:txBody>
      </p:sp>
      <p:sp>
        <p:nvSpPr>
          <p:cNvPr id="3" name="Metin Yer Tutucusu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979613" y="381000"/>
            <a:ext cx="9144000" cy="1219200"/>
          </a:xfrm>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978023" y="381000"/>
            <a:ext cx="9144002" cy="1219200"/>
          </a:xfrm>
        </p:spPr>
        <p:txBody>
          <a:bodyPr/>
          <a:lstStyle>
            <a:lvl1pPr>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pic>
        <p:nvPicPr>
          <p:cNvPr id="6" name="Resim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Veri Yer Tutucusu 1"/>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tr-TR" smtClean="0"/>
              <a:t>Asıl başlık stili için tıklatın</a:t>
            </a:r>
            <a:endParaRPr lang="tr-TR" dirty="0"/>
          </a:p>
        </p:txBody>
      </p:sp>
      <p:sp>
        <p:nvSpPr>
          <p:cNvPr id="3" name="İçerik Yer Tutucusu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3F41C87-7AD9-4845-A077-840E4A0F3F06}" type="datetimeFigureOut">
              <a:rPr lang="tr-TR" smtClean="0"/>
              <a:t>15.8.2017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Dikdörtgen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Resim Yer Tutucusu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2" name="Başlık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tr-TR" smtClean="0"/>
              <a:t>Asıl başlık stili için tıklatın</a:t>
            </a:r>
            <a:endParaRPr lang="tr-TR" dirty="0"/>
          </a:p>
        </p:txBody>
      </p:sp>
      <p:sp>
        <p:nvSpPr>
          <p:cNvPr id="4" name="Metin Yer Tutucusu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3F41C87-7AD9-4845-A077-840E4A0F3F06}" type="datetimeFigureOut">
              <a:rPr lang="tr-TR" smtClean="0"/>
              <a:pPr/>
              <a:t>15.8.2017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A013F82-EE5E-44EE-A61D-E31C6657F26F}" type="slidenum">
              <a:rPr lang="tr-TR" smtClean="0"/>
              <a:pPr/>
              <a:t>‹#›</a:t>
            </a:fld>
            <a:endParaRPr lang="tr-T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Resim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Resim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Dikdörtgen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tr-TR" smtClean="0"/>
              <a:pPr/>
              <a:t>15.8.2017</a:t>
            </a:fld>
            <a:endParaRPr lang="tr-TR" dirty="0"/>
          </a:p>
        </p:txBody>
      </p:sp>
      <p:sp>
        <p:nvSpPr>
          <p:cNvPr id="5" name="Altbilgi Yer Tutucusu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tr-TR" smtClean="0"/>
              <a:pPr/>
              <a:t>‹#›</a:t>
            </a:fld>
            <a:endParaRPr lang="tr-T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6.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ucl.ac.uk/~regfjxe/van010c.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6526461" y="1600200"/>
            <a:ext cx="5472608" cy="3733800"/>
          </a:xfrm>
        </p:spPr>
        <p:txBody>
          <a:bodyPr>
            <a:normAutofit/>
          </a:bodyPr>
          <a:lstStyle/>
          <a:p>
            <a:r>
              <a:rPr lang="tr-TR" altLang="tr-TR" dirty="0" smtClean="0"/>
              <a:t>OTOİMMÜNİTE ve OTOİMMÜN HASTALIKLAR</a:t>
            </a:r>
            <a:endParaRPr lang="tr-TR" sz="5400" dirty="0"/>
          </a:p>
        </p:txBody>
      </p:sp>
      <p:sp>
        <p:nvSpPr>
          <p:cNvPr id="4" name="Alt Başlık 3"/>
          <p:cNvSpPr>
            <a:spLocks noGrp="1"/>
          </p:cNvSpPr>
          <p:nvPr>
            <p:ph type="subTitle" idx="1"/>
          </p:nvPr>
        </p:nvSpPr>
        <p:spPr/>
        <p:txBody>
          <a:bodyPr/>
          <a:lstStyle/>
          <a:p>
            <a:pPr>
              <a:defRPr/>
            </a:pPr>
            <a:r>
              <a:rPr lang="tr-TR" b="1" dirty="0" err="1"/>
              <a:t>Prof.Dr.Gülay</a:t>
            </a:r>
            <a:r>
              <a:rPr lang="tr-TR" b="1" dirty="0"/>
              <a:t> KINIKLI</a:t>
            </a:r>
            <a:endParaRPr lang="tr-TR" b="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812" y="2608264"/>
            <a:ext cx="1524000" cy="1235075"/>
          </a:xfrm>
          <a:prstGeom prst="rect">
            <a:avLst/>
          </a:prstGeom>
          <a:noFill/>
          <a:ln w="936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t="15726" b="15726"/>
          <a:stretch>
            <a:fillRect/>
          </a:stretch>
        </p:blipFill>
        <p:spPr bwMode="auto">
          <a:xfrm>
            <a:off x="1598612" y="1711326"/>
            <a:ext cx="6248400" cy="3927475"/>
          </a:xfrm>
          <a:prstGeom prst="rect">
            <a:avLst/>
          </a:prstGeom>
          <a:noFill/>
          <a:ln w="936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5484812" y="1984375"/>
            <a:ext cx="1981200"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nSpc>
                <a:spcPct val="50000"/>
              </a:lnSpc>
              <a:spcBef>
                <a:spcPts val="875"/>
              </a:spcBef>
              <a:buClr>
                <a:srgbClr val="000000"/>
              </a:buClr>
              <a:buNone/>
            </a:pPr>
            <a:r>
              <a:rPr lang="en-GB" altLang="tr-TR" sz="1400" b="1" dirty="0" smtClean="0">
                <a:solidFill>
                  <a:srgbClr val="000000"/>
                </a:solidFill>
              </a:rPr>
              <a:t>KAPSÜL</a:t>
            </a:r>
          </a:p>
          <a:p>
            <a:pPr>
              <a:lnSpc>
                <a:spcPct val="50000"/>
              </a:lnSpc>
              <a:spcBef>
                <a:spcPts val="875"/>
              </a:spcBef>
              <a:buClr>
                <a:srgbClr val="000000"/>
              </a:buClr>
              <a:buNone/>
            </a:pPr>
            <a:r>
              <a:rPr lang="en-GB" altLang="tr-TR" sz="1400" b="1" dirty="0" smtClean="0">
                <a:solidFill>
                  <a:srgbClr val="000000"/>
                </a:solidFill>
              </a:rPr>
              <a:t>(HYALÜRONIK ASIT)</a:t>
            </a:r>
            <a:r>
              <a:rPr lang="ar-SA" altLang="tr-TR" sz="1400" b="1" dirty="0" smtClean="0">
                <a:solidFill>
                  <a:srgbClr val="000000"/>
                </a:solidFill>
                <a:cs typeface="Times New Roman" panose="02020603050405020304" pitchFamily="18" charset="0"/>
              </a:rPr>
              <a:t>‏</a:t>
            </a:r>
            <a:endParaRPr lang="en-GB" altLang="tr-TR" sz="1400" b="1" dirty="0">
              <a:solidFill>
                <a:srgbClr val="000000"/>
              </a:solidFill>
            </a:endParaRPr>
          </a:p>
        </p:txBody>
      </p:sp>
      <p:sp>
        <p:nvSpPr>
          <p:cNvPr id="22533" name="Text Box 5"/>
          <p:cNvSpPr txBox="1">
            <a:spLocks noChangeArrowheads="1"/>
          </p:cNvSpPr>
          <p:nvPr/>
        </p:nvSpPr>
        <p:spPr bwMode="auto">
          <a:xfrm>
            <a:off x="5484812" y="2487613"/>
            <a:ext cx="243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875"/>
              </a:spcBef>
              <a:buClr>
                <a:srgbClr val="000000"/>
              </a:buClr>
              <a:buNone/>
            </a:pPr>
            <a:r>
              <a:rPr lang="en-GB" altLang="tr-TR" sz="1400" b="1" dirty="0" smtClean="0">
                <a:solidFill>
                  <a:srgbClr val="000000"/>
                </a:solidFill>
              </a:rPr>
              <a:t> HC DUVARI (M-PROTEIN VE   M ASSOCIATED PROTEIN)</a:t>
            </a:r>
            <a:r>
              <a:rPr lang="ar-SA" altLang="tr-TR" sz="1400" b="1" dirty="0" smtClean="0">
                <a:solidFill>
                  <a:srgbClr val="000000"/>
                </a:solidFill>
                <a:cs typeface="Times New Roman" panose="02020603050405020304" pitchFamily="18" charset="0"/>
              </a:rPr>
              <a:t>‏</a:t>
            </a:r>
            <a:endParaRPr lang="en-GB" altLang="tr-TR" sz="1400" b="1" dirty="0">
              <a:solidFill>
                <a:srgbClr val="000000"/>
              </a:solidFill>
            </a:endParaRPr>
          </a:p>
        </p:txBody>
      </p:sp>
      <p:sp>
        <p:nvSpPr>
          <p:cNvPr id="22534" name="Text Box 6"/>
          <p:cNvSpPr txBox="1">
            <a:spLocks noChangeArrowheads="1"/>
          </p:cNvSpPr>
          <p:nvPr/>
        </p:nvSpPr>
        <p:spPr bwMode="auto">
          <a:xfrm>
            <a:off x="5484812" y="3019425"/>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000000"/>
              </a:buClr>
              <a:buNone/>
            </a:pPr>
            <a:r>
              <a:rPr lang="en-GB" altLang="tr-TR" sz="1800" b="1" dirty="0" smtClean="0">
                <a:solidFill>
                  <a:srgbClr val="000000"/>
                </a:solidFill>
              </a:rPr>
              <a:t>PROTEIN ANTIJENLER</a:t>
            </a:r>
            <a:endParaRPr lang="en-GB" altLang="tr-TR" sz="1800" b="1" dirty="0">
              <a:solidFill>
                <a:srgbClr val="000000"/>
              </a:solidFill>
            </a:endParaRPr>
          </a:p>
        </p:txBody>
      </p:sp>
      <p:sp>
        <p:nvSpPr>
          <p:cNvPr id="22535" name="Text Box 7"/>
          <p:cNvSpPr txBox="1">
            <a:spLocks noChangeArrowheads="1"/>
          </p:cNvSpPr>
          <p:nvPr/>
        </p:nvSpPr>
        <p:spPr bwMode="auto">
          <a:xfrm>
            <a:off x="5561012" y="3538538"/>
            <a:ext cx="28194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nSpc>
                <a:spcPct val="50000"/>
              </a:lnSpc>
              <a:spcBef>
                <a:spcPts val="875"/>
              </a:spcBef>
              <a:buClr>
                <a:srgbClr val="000000"/>
              </a:buClr>
              <a:buNone/>
            </a:pPr>
            <a:r>
              <a:rPr lang="en-GB" altLang="tr-TR" sz="1400" b="1" dirty="0" smtClean="0">
                <a:solidFill>
                  <a:srgbClr val="000000"/>
                </a:solidFill>
              </a:rPr>
              <a:t> GRUP KARBONHIDRAT </a:t>
            </a:r>
          </a:p>
          <a:p>
            <a:pPr>
              <a:lnSpc>
                <a:spcPct val="50000"/>
              </a:lnSpc>
              <a:spcBef>
                <a:spcPts val="875"/>
              </a:spcBef>
              <a:buClr>
                <a:srgbClr val="000000"/>
              </a:buClr>
              <a:buNone/>
            </a:pPr>
            <a:r>
              <a:rPr lang="en-GB" altLang="tr-TR" sz="1400" b="1" dirty="0" smtClean="0">
                <a:solidFill>
                  <a:srgbClr val="000000"/>
                </a:solidFill>
              </a:rPr>
              <a:t>(N-ASETIL GLUKOZAMIN </a:t>
            </a:r>
          </a:p>
          <a:p>
            <a:pPr>
              <a:lnSpc>
                <a:spcPct val="50000"/>
              </a:lnSpc>
              <a:spcBef>
                <a:spcPts val="875"/>
              </a:spcBef>
              <a:buClr>
                <a:srgbClr val="000000"/>
              </a:buClr>
              <a:buNone/>
            </a:pPr>
            <a:r>
              <a:rPr lang="en-GB" altLang="tr-TR" sz="1400" b="1" dirty="0" smtClean="0">
                <a:solidFill>
                  <a:srgbClr val="000000"/>
                </a:solidFill>
              </a:rPr>
              <a:t>RHOMNOSE)</a:t>
            </a:r>
            <a:r>
              <a:rPr lang="ar-SA" altLang="tr-TR" sz="1400" b="1" dirty="0" smtClean="0">
                <a:solidFill>
                  <a:srgbClr val="000000"/>
                </a:solidFill>
                <a:cs typeface="Times New Roman" panose="02020603050405020304" pitchFamily="18" charset="0"/>
              </a:rPr>
              <a:t>‏</a:t>
            </a:r>
            <a:endParaRPr lang="en-GB" altLang="tr-TR" sz="1400" b="1" dirty="0">
              <a:solidFill>
                <a:srgbClr val="000000"/>
              </a:solidFill>
            </a:endParaRPr>
          </a:p>
        </p:txBody>
      </p:sp>
      <p:sp>
        <p:nvSpPr>
          <p:cNvPr id="22536" name="Text Box 8"/>
          <p:cNvSpPr txBox="1">
            <a:spLocks noChangeArrowheads="1"/>
          </p:cNvSpPr>
          <p:nvPr/>
        </p:nvSpPr>
        <p:spPr bwMode="auto">
          <a:xfrm>
            <a:off x="5484812" y="412908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000000"/>
              </a:buClr>
              <a:buNone/>
            </a:pPr>
            <a:r>
              <a:rPr lang="en-GB" altLang="tr-TR" sz="1800" b="1" dirty="0" smtClean="0">
                <a:solidFill>
                  <a:srgbClr val="000000"/>
                </a:solidFill>
              </a:rPr>
              <a:t>PEPTIDOGLIKAN</a:t>
            </a:r>
            <a:endParaRPr lang="en-GB" altLang="tr-TR" sz="1800" b="1" dirty="0">
              <a:solidFill>
                <a:srgbClr val="000000"/>
              </a:solidFill>
            </a:endParaRPr>
          </a:p>
        </p:txBody>
      </p:sp>
      <p:sp>
        <p:nvSpPr>
          <p:cNvPr id="22537" name="Text Box 9"/>
          <p:cNvSpPr txBox="1">
            <a:spLocks noChangeArrowheads="1"/>
          </p:cNvSpPr>
          <p:nvPr/>
        </p:nvSpPr>
        <p:spPr bwMode="auto">
          <a:xfrm>
            <a:off x="5484812" y="4695826"/>
            <a:ext cx="2667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000"/>
              </a:spcBef>
              <a:buClr>
                <a:srgbClr val="000000"/>
              </a:buClr>
              <a:buNone/>
            </a:pPr>
            <a:r>
              <a:rPr lang="en-GB" altLang="tr-TR" sz="1600" b="1" dirty="0" smtClean="0">
                <a:solidFill>
                  <a:srgbClr val="000000"/>
                </a:solidFill>
              </a:rPr>
              <a:t>PROTOPLAST MEMBRAN PROTEIN, LIPID, GLUKOZ</a:t>
            </a:r>
            <a:endParaRPr lang="en-GB" altLang="tr-TR" sz="1600" b="1" dirty="0">
              <a:solidFill>
                <a:srgbClr val="000000"/>
              </a:solidFill>
            </a:endParaRPr>
          </a:p>
        </p:txBody>
      </p:sp>
      <p:sp>
        <p:nvSpPr>
          <p:cNvPr id="22538" name="Text Box 10"/>
          <p:cNvSpPr txBox="1">
            <a:spLocks noChangeArrowheads="1"/>
          </p:cNvSpPr>
          <p:nvPr/>
        </p:nvSpPr>
        <p:spPr bwMode="auto">
          <a:xfrm>
            <a:off x="5484812" y="5272088"/>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000000"/>
              </a:buClr>
              <a:buNone/>
            </a:pPr>
            <a:r>
              <a:rPr lang="en-GB" altLang="tr-TR" sz="1800" b="1" dirty="0" smtClean="0">
                <a:solidFill>
                  <a:srgbClr val="000000"/>
                </a:solidFill>
              </a:rPr>
              <a:t>SITOPLASMA</a:t>
            </a:r>
            <a:endParaRPr lang="en-GB" altLang="tr-TR" sz="1800" b="1" dirty="0">
              <a:solidFill>
                <a:srgbClr val="000000"/>
              </a:solidFill>
            </a:endParaRPr>
          </a:p>
        </p:txBody>
      </p:sp>
      <p:pic>
        <p:nvPicPr>
          <p:cNvPr id="225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8601" y="1557339"/>
            <a:ext cx="9985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40" name="Picture 12"/>
          <p:cNvPicPr>
            <a:picLocks noChangeAspect="1" noChangeArrowheads="1"/>
          </p:cNvPicPr>
          <p:nvPr/>
        </p:nvPicPr>
        <p:blipFill>
          <a:blip r:embed="rId6">
            <a:extLst>
              <a:ext uri="{28A0092B-C50C-407E-A947-70E740481C1C}">
                <a14:useLocalDpi xmlns:a14="http://schemas.microsoft.com/office/drawing/2010/main" val="0"/>
              </a:ext>
            </a:extLst>
          </a:blip>
          <a:srcRect l="5525" t="7681" r="5525" b="7681"/>
          <a:stretch>
            <a:fillRect/>
          </a:stretch>
        </p:blipFill>
        <p:spPr bwMode="auto">
          <a:xfrm>
            <a:off x="8948738" y="4500564"/>
            <a:ext cx="1489075" cy="1019175"/>
          </a:xfrm>
          <a:prstGeom prst="rect">
            <a:avLst/>
          </a:prstGeom>
          <a:noFill/>
          <a:ln w="936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22541" name="Text Box 13"/>
          <p:cNvSpPr txBox="1">
            <a:spLocks noChangeArrowheads="1"/>
          </p:cNvSpPr>
          <p:nvPr/>
        </p:nvSpPr>
        <p:spPr bwMode="auto">
          <a:xfrm>
            <a:off x="2817812" y="765175"/>
            <a:ext cx="7543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FFFFCC"/>
              </a:buClr>
              <a:buNone/>
            </a:pPr>
            <a:r>
              <a:rPr lang="en-GB" altLang="tr-TR" sz="2800" b="1">
                <a:solidFill>
                  <a:schemeClr val="accent1"/>
                </a:solidFill>
                <a:latin typeface="Times New Roman" panose="02020603050405020304" pitchFamily="18" charset="0"/>
              </a:rPr>
              <a:t>STREPTOKOK (</a:t>
            </a:r>
            <a:r>
              <a:rPr lang="en-GB" altLang="tr-TR" sz="1800" b="1">
                <a:solidFill>
                  <a:schemeClr val="accent1"/>
                </a:solidFill>
                <a:latin typeface="Times New Roman" panose="02020603050405020304" pitchFamily="18" charset="0"/>
              </a:rPr>
              <a:t>İMMUNOLOJİK CROSS-REAKTİVİTE)</a:t>
            </a:r>
            <a:endParaRPr lang="en-GB" altLang="tr-TR" sz="1800" b="1">
              <a:solidFill>
                <a:srgbClr val="FFFFCC"/>
              </a:solidFill>
              <a:latin typeface="Times New Roman" panose="02020603050405020304" pitchFamily="18" charset="0"/>
            </a:endParaRPr>
          </a:p>
        </p:txBody>
      </p:sp>
      <p:grpSp>
        <p:nvGrpSpPr>
          <p:cNvPr id="22542" name="Group 14"/>
          <p:cNvGrpSpPr>
            <a:grpSpLocks/>
          </p:cNvGrpSpPr>
          <p:nvPr/>
        </p:nvGrpSpPr>
        <p:grpSpPr bwMode="auto">
          <a:xfrm>
            <a:off x="7161214" y="1752603"/>
            <a:ext cx="2057401" cy="338138"/>
            <a:chOff x="3552" y="1104"/>
            <a:chExt cx="1296" cy="213"/>
          </a:xfrm>
        </p:grpSpPr>
        <p:sp>
          <p:nvSpPr>
            <p:cNvPr id="22560" name="AutoShape 15"/>
            <p:cNvSpPr>
              <a:spLocks noChangeArrowheads="1"/>
            </p:cNvSpPr>
            <p:nvPr/>
          </p:nvSpPr>
          <p:spPr bwMode="auto">
            <a:xfrm>
              <a:off x="3552" y="1221"/>
              <a:ext cx="1296" cy="96"/>
            </a:xfrm>
            <a:prstGeom prst="rightArrow">
              <a:avLst>
                <a:gd name="adj1" fmla="val 50000"/>
                <a:gd name="adj2" fmla="val 337500"/>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b="1"/>
            </a:p>
          </p:txBody>
        </p:sp>
        <p:sp>
          <p:nvSpPr>
            <p:cNvPr id="22561" name="Text Box 16"/>
            <p:cNvSpPr txBox="1">
              <a:spLocks noChangeArrowheads="1"/>
            </p:cNvSpPr>
            <p:nvPr/>
          </p:nvSpPr>
          <p:spPr bwMode="auto">
            <a:xfrm>
              <a:off x="4032" y="1104"/>
              <a:ext cx="57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750"/>
                </a:spcBef>
                <a:buClr>
                  <a:srgbClr val="FFFFCC"/>
                </a:buClr>
                <a:buNone/>
              </a:pPr>
              <a:r>
                <a:rPr lang="en-GB" altLang="tr-TR" sz="1200" b="1" dirty="0">
                  <a:solidFill>
                    <a:srgbClr val="FFFFCC"/>
                  </a:solidFill>
                  <a:latin typeface="Times New Roman" panose="02020603050405020304" pitchFamily="18" charset="0"/>
                </a:rPr>
                <a:t>EKLEM</a:t>
              </a:r>
            </a:p>
          </p:txBody>
        </p:sp>
      </p:grpSp>
      <p:grpSp>
        <p:nvGrpSpPr>
          <p:cNvPr id="22543" name="Group 17"/>
          <p:cNvGrpSpPr>
            <a:grpSpLocks/>
          </p:cNvGrpSpPr>
          <p:nvPr/>
        </p:nvGrpSpPr>
        <p:grpSpPr bwMode="auto">
          <a:xfrm>
            <a:off x="7562850" y="2590803"/>
            <a:ext cx="1808163" cy="490538"/>
            <a:chOff x="3805" y="1632"/>
            <a:chExt cx="1139" cy="309"/>
          </a:xfrm>
        </p:grpSpPr>
        <p:sp>
          <p:nvSpPr>
            <p:cNvPr id="22558" name="AutoShape 18"/>
            <p:cNvSpPr>
              <a:spLocks noChangeArrowheads="1"/>
            </p:cNvSpPr>
            <p:nvPr/>
          </p:nvSpPr>
          <p:spPr bwMode="auto">
            <a:xfrm rot="1740000">
              <a:off x="3805" y="1845"/>
              <a:ext cx="1137" cy="96"/>
            </a:xfrm>
            <a:prstGeom prst="rightArrow">
              <a:avLst>
                <a:gd name="adj1" fmla="val 50000"/>
                <a:gd name="adj2" fmla="val 247567"/>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b="1"/>
            </a:p>
          </p:txBody>
        </p:sp>
        <p:sp>
          <p:nvSpPr>
            <p:cNvPr id="22559" name="Text Box 19"/>
            <p:cNvSpPr txBox="1">
              <a:spLocks noChangeArrowheads="1"/>
            </p:cNvSpPr>
            <p:nvPr/>
          </p:nvSpPr>
          <p:spPr bwMode="auto">
            <a:xfrm>
              <a:off x="4080" y="1632"/>
              <a:ext cx="86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750"/>
                </a:spcBef>
                <a:buClr>
                  <a:srgbClr val="FFFFCC"/>
                </a:buClr>
                <a:buNone/>
              </a:pPr>
              <a:r>
                <a:rPr lang="en-GB" altLang="tr-TR" sz="1200" b="1">
                  <a:solidFill>
                    <a:srgbClr val="FFFFCC"/>
                  </a:solidFill>
                  <a:latin typeface="Times New Roman" panose="02020603050405020304" pitchFamily="18" charset="0"/>
                </a:rPr>
                <a:t>MİYOKARD</a:t>
              </a:r>
            </a:p>
          </p:txBody>
        </p:sp>
      </p:grpSp>
      <p:grpSp>
        <p:nvGrpSpPr>
          <p:cNvPr id="22544" name="Group 20"/>
          <p:cNvGrpSpPr>
            <a:grpSpLocks/>
          </p:cNvGrpSpPr>
          <p:nvPr/>
        </p:nvGrpSpPr>
        <p:grpSpPr bwMode="auto">
          <a:xfrm>
            <a:off x="7515226" y="3335338"/>
            <a:ext cx="2230437" cy="628650"/>
            <a:chOff x="3775" y="2101"/>
            <a:chExt cx="1405" cy="396"/>
          </a:xfrm>
        </p:grpSpPr>
        <p:sp>
          <p:nvSpPr>
            <p:cNvPr id="22556" name="AutoShape 21"/>
            <p:cNvSpPr>
              <a:spLocks noChangeArrowheads="1"/>
            </p:cNvSpPr>
            <p:nvPr/>
          </p:nvSpPr>
          <p:spPr bwMode="auto">
            <a:xfrm rot="21000000" flipV="1">
              <a:off x="3771" y="2228"/>
              <a:ext cx="1416" cy="76"/>
            </a:xfrm>
            <a:prstGeom prst="rightArrow">
              <a:avLst>
                <a:gd name="adj1" fmla="val 50000"/>
                <a:gd name="adj2" fmla="val 465789"/>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7" name="Text Box 22"/>
            <p:cNvSpPr txBox="1">
              <a:spLocks noChangeArrowheads="1"/>
            </p:cNvSpPr>
            <p:nvPr/>
          </p:nvSpPr>
          <p:spPr bwMode="auto">
            <a:xfrm>
              <a:off x="3936" y="2342"/>
              <a:ext cx="1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Clr>
                  <a:srgbClr val="FFFFCC"/>
                </a:buClr>
                <a:buNone/>
              </a:pPr>
              <a:r>
                <a:rPr lang="en-GB" altLang="tr-TR" sz="1000" b="1" dirty="0">
                  <a:solidFill>
                    <a:srgbClr val="FFFFCC"/>
                  </a:solidFill>
                  <a:latin typeface="Times New Roman" panose="02020603050405020304" pitchFamily="18" charset="0"/>
                </a:rPr>
                <a:t>VALVULER DOKU</a:t>
              </a:r>
            </a:p>
          </p:txBody>
        </p:sp>
      </p:grpSp>
      <p:grpSp>
        <p:nvGrpSpPr>
          <p:cNvPr id="22545" name="Group 23"/>
          <p:cNvGrpSpPr>
            <a:grpSpLocks/>
          </p:cNvGrpSpPr>
          <p:nvPr/>
        </p:nvGrpSpPr>
        <p:grpSpPr bwMode="auto">
          <a:xfrm>
            <a:off x="7678737" y="3643314"/>
            <a:ext cx="3443288" cy="1277937"/>
            <a:chOff x="3878" y="2295"/>
            <a:chExt cx="2169" cy="805"/>
          </a:xfrm>
        </p:grpSpPr>
        <p:sp>
          <p:nvSpPr>
            <p:cNvPr id="22554" name="AutoShape 24"/>
            <p:cNvSpPr>
              <a:spLocks noChangeArrowheads="1"/>
            </p:cNvSpPr>
            <p:nvPr/>
          </p:nvSpPr>
          <p:spPr bwMode="auto">
            <a:xfrm rot="19980000" flipV="1">
              <a:off x="3807" y="2660"/>
              <a:ext cx="1614" cy="75"/>
            </a:xfrm>
            <a:prstGeom prst="rightArrow">
              <a:avLst>
                <a:gd name="adj1" fmla="val 50000"/>
                <a:gd name="adj2" fmla="val 538000"/>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5" name="Text Box 25"/>
            <p:cNvSpPr txBox="1">
              <a:spLocks noChangeArrowheads="1"/>
            </p:cNvSpPr>
            <p:nvPr/>
          </p:nvSpPr>
          <p:spPr bwMode="auto">
            <a:xfrm>
              <a:off x="4800" y="2544"/>
              <a:ext cx="124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Clr>
                  <a:srgbClr val="FFFFCC"/>
                </a:buClr>
                <a:buNone/>
              </a:pPr>
              <a:r>
                <a:rPr lang="en-GB" altLang="tr-TR" sz="1000">
                  <a:solidFill>
                    <a:srgbClr val="FFFFCC"/>
                  </a:solidFill>
                  <a:latin typeface="Times New Roman" panose="02020603050405020304" pitchFamily="18" charset="0"/>
                </a:rPr>
                <a:t>MİYOKARDİAL SARKOLEMMA</a:t>
              </a:r>
            </a:p>
          </p:txBody>
        </p:sp>
      </p:grpSp>
      <p:grpSp>
        <p:nvGrpSpPr>
          <p:cNvPr id="22546" name="Group 26"/>
          <p:cNvGrpSpPr>
            <a:grpSpLocks/>
          </p:cNvGrpSpPr>
          <p:nvPr/>
        </p:nvGrpSpPr>
        <p:grpSpPr bwMode="auto">
          <a:xfrm>
            <a:off x="7691437" y="4967288"/>
            <a:ext cx="2211388" cy="658812"/>
            <a:chOff x="3886" y="3129"/>
            <a:chExt cx="1393" cy="415"/>
          </a:xfrm>
        </p:grpSpPr>
        <p:sp>
          <p:nvSpPr>
            <p:cNvPr id="22552" name="AutoShape 27"/>
            <p:cNvSpPr>
              <a:spLocks noChangeArrowheads="1"/>
            </p:cNvSpPr>
            <p:nvPr/>
          </p:nvSpPr>
          <p:spPr bwMode="auto">
            <a:xfrm rot="21540000" flipV="1">
              <a:off x="3888" y="3141"/>
              <a:ext cx="1248" cy="76"/>
            </a:xfrm>
            <a:prstGeom prst="rightArrow">
              <a:avLst>
                <a:gd name="adj1" fmla="val 50000"/>
                <a:gd name="adj2" fmla="val 410526"/>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3" name="Text Box 28"/>
            <p:cNvSpPr txBox="1">
              <a:spLocks noChangeArrowheads="1"/>
            </p:cNvSpPr>
            <p:nvPr/>
          </p:nvSpPr>
          <p:spPr bwMode="auto">
            <a:xfrm>
              <a:off x="3936" y="3244"/>
              <a:ext cx="13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Clr>
                  <a:srgbClr val="FFFFCC"/>
                </a:buClr>
                <a:buNone/>
              </a:pPr>
              <a:r>
                <a:rPr lang="en-GB" altLang="tr-TR" sz="1000" b="1" dirty="0">
                  <a:solidFill>
                    <a:srgbClr val="FFFFCC"/>
                  </a:solidFill>
                  <a:latin typeface="Times New Roman" panose="02020603050405020304" pitchFamily="18" charset="0"/>
                </a:rPr>
                <a:t>SUBTALAMİK VE</a:t>
              </a:r>
            </a:p>
            <a:p>
              <a:pPr>
                <a:spcBef>
                  <a:spcPts val="625"/>
                </a:spcBef>
                <a:buClr>
                  <a:srgbClr val="FFFFCC"/>
                </a:buClr>
                <a:buNone/>
              </a:pPr>
              <a:r>
                <a:rPr lang="en-GB" altLang="tr-TR" sz="1000" b="1" dirty="0">
                  <a:solidFill>
                    <a:srgbClr val="FFFFCC"/>
                  </a:solidFill>
                  <a:latin typeface="Times New Roman" panose="02020603050405020304" pitchFamily="18" charset="0"/>
                </a:rPr>
                <a:t>KAUDAT NUKLEUS</a:t>
              </a:r>
            </a:p>
          </p:txBody>
        </p:sp>
      </p:grpSp>
      <p:sp>
        <p:nvSpPr>
          <p:cNvPr id="22547" name="AutoShape 29"/>
          <p:cNvSpPr>
            <a:spLocks/>
          </p:cNvSpPr>
          <p:nvPr/>
        </p:nvSpPr>
        <p:spPr bwMode="auto">
          <a:xfrm>
            <a:off x="7389812" y="3505200"/>
            <a:ext cx="76200" cy="609600"/>
          </a:xfrm>
          <a:prstGeom prst="rightBrace">
            <a:avLst>
              <a:gd name="adj1" fmla="val 66667"/>
              <a:gd name="adj2" fmla="val 50000"/>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48" name="AutoShape 30"/>
          <p:cNvSpPr>
            <a:spLocks/>
          </p:cNvSpPr>
          <p:nvPr/>
        </p:nvSpPr>
        <p:spPr bwMode="auto">
          <a:xfrm>
            <a:off x="7618412" y="4648200"/>
            <a:ext cx="76200" cy="609600"/>
          </a:xfrm>
          <a:prstGeom prst="rightBrace">
            <a:avLst>
              <a:gd name="adj1" fmla="val 66667"/>
              <a:gd name="adj2" fmla="val 50000"/>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49" name="AutoShape 31"/>
          <p:cNvSpPr>
            <a:spLocks/>
          </p:cNvSpPr>
          <p:nvPr/>
        </p:nvSpPr>
        <p:spPr bwMode="auto">
          <a:xfrm>
            <a:off x="7618412" y="2438400"/>
            <a:ext cx="76200" cy="609600"/>
          </a:xfrm>
          <a:prstGeom prst="rightBrace">
            <a:avLst>
              <a:gd name="adj1" fmla="val 66667"/>
              <a:gd name="adj2" fmla="val 50000"/>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0" name="Text Box 32"/>
          <p:cNvSpPr txBox="1">
            <a:spLocks noChangeArrowheads="1"/>
          </p:cNvSpPr>
          <p:nvPr/>
        </p:nvSpPr>
        <p:spPr bwMode="auto">
          <a:xfrm>
            <a:off x="9047162" y="1412876"/>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Arial Black" panose="020B0A04020102020204" pitchFamily="34" charset="0"/>
            </a:endParaRPr>
          </a:p>
        </p:txBody>
      </p:sp>
      <p:sp>
        <p:nvSpPr>
          <p:cNvPr id="22551" name="Rectangle 33"/>
          <p:cNvSpPr>
            <a:spLocks noChangeArrowheads="1"/>
          </p:cNvSpPr>
          <p:nvPr/>
        </p:nvSpPr>
        <p:spPr bwMode="auto">
          <a:xfrm>
            <a:off x="9118600" y="1557338"/>
            <a:ext cx="1008062" cy="1008062"/>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65546386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5662364"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 name="2 Oval"/>
          <p:cNvSpPr/>
          <p:nvPr/>
        </p:nvSpPr>
        <p:spPr>
          <a:xfrm>
            <a:off x="5878388"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4" name="3 Yuvarlatılmış Dikdörtgen"/>
          <p:cNvSpPr/>
          <p:nvPr/>
        </p:nvSpPr>
        <p:spPr>
          <a:xfrm>
            <a:off x="6670476"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 name="4 Yuvarlatılmış Dikdörtgen"/>
          <p:cNvSpPr/>
          <p:nvPr/>
        </p:nvSpPr>
        <p:spPr>
          <a:xfrm>
            <a:off x="7678588"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7" name="6 Oval"/>
          <p:cNvSpPr/>
          <p:nvPr/>
        </p:nvSpPr>
        <p:spPr>
          <a:xfrm>
            <a:off x="6886500"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8" name="7 Oval"/>
          <p:cNvSpPr/>
          <p:nvPr/>
        </p:nvSpPr>
        <p:spPr>
          <a:xfrm>
            <a:off x="7894612"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9" name="8 Güneş"/>
          <p:cNvSpPr/>
          <p:nvPr/>
        </p:nvSpPr>
        <p:spPr>
          <a:xfrm>
            <a:off x="5302324" y="260648"/>
            <a:ext cx="1080120" cy="360040"/>
          </a:xfrm>
          <a:prstGeom prst="sun">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0" name="9 Güneş"/>
          <p:cNvSpPr/>
          <p:nvPr/>
        </p:nvSpPr>
        <p:spPr>
          <a:xfrm>
            <a:off x="6526460" y="260648"/>
            <a:ext cx="1080120" cy="360040"/>
          </a:xfrm>
          <a:prstGeom prst="sun">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1" name="10 Güneş"/>
          <p:cNvSpPr/>
          <p:nvPr/>
        </p:nvSpPr>
        <p:spPr>
          <a:xfrm>
            <a:off x="7678588" y="188640"/>
            <a:ext cx="1080120" cy="360040"/>
          </a:xfrm>
          <a:prstGeom prst="sun">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2" name="11 6-Noktalı Yıldız"/>
          <p:cNvSpPr/>
          <p:nvPr/>
        </p:nvSpPr>
        <p:spPr>
          <a:xfrm>
            <a:off x="5806380"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3" name="12 6-Noktalı Yıldız"/>
          <p:cNvSpPr/>
          <p:nvPr/>
        </p:nvSpPr>
        <p:spPr>
          <a:xfrm>
            <a:off x="6094412"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4" name="13 6-Noktalı Yıldız"/>
          <p:cNvSpPr/>
          <p:nvPr/>
        </p:nvSpPr>
        <p:spPr>
          <a:xfrm>
            <a:off x="6382444"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5" name="14 6-Noktalı Yıldız"/>
          <p:cNvSpPr/>
          <p:nvPr/>
        </p:nvSpPr>
        <p:spPr>
          <a:xfrm>
            <a:off x="6886500"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6" name="15 6-Noktalı Yıldız"/>
          <p:cNvSpPr/>
          <p:nvPr/>
        </p:nvSpPr>
        <p:spPr>
          <a:xfrm>
            <a:off x="7174532"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7" name="16 6-Noktalı Yıldız"/>
          <p:cNvSpPr/>
          <p:nvPr/>
        </p:nvSpPr>
        <p:spPr>
          <a:xfrm>
            <a:off x="7390556"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8" name="17 6-Noktalı Yıldız"/>
          <p:cNvSpPr/>
          <p:nvPr/>
        </p:nvSpPr>
        <p:spPr>
          <a:xfrm>
            <a:off x="7894612"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9" name="18 6-Noktalı Yıldız"/>
          <p:cNvSpPr/>
          <p:nvPr/>
        </p:nvSpPr>
        <p:spPr>
          <a:xfrm>
            <a:off x="8182644"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0" name="19 6-Noktalı Yıldız"/>
          <p:cNvSpPr/>
          <p:nvPr/>
        </p:nvSpPr>
        <p:spPr>
          <a:xfrm>
            <a:off x="8398668"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1" name="20 Akış Çizelgesi: Karar"/>
          <p:cNvSpPr/>
          <p:nvPr/>
        </p:nvSpPr>
        <p:spPr>
          <a:xfrm rot="4978737">
            <a:off x="5607419"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2" name="21 Akış Çizelgesi: Karar"/>
          <p:cNvSpPr/>
          <p:nvPr/>
        </p:nvSpPr>
        <p:spPr>
          <a:xfrm rot="4978737">
            <a:off x="5895453" y="844433"/>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3" name="22 Akış Çizelgesi: Karar"/>
          <p:cNvSpPr/>
          <p:nvPr/>
        </p:nvSpPr>
        <p:spPr>
          <a:xfrm rot="4978737">
            <a:off x="6183484" y="8444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4" name="23 Akış Çizelgesi: Karar"/>
          <p:cNvSpPr/>
          <p:nvPr/>
        </p:nvSpPr>
        <p:spPr>
          <a:xfrm rot="4978737">
            <a:off x="6615533" y="8444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5" name="24 Akış Çizelgesi: Karar"/>
          <p:cNvSpPr/>
          <p:nvPr/>
        </p:nvSpPr>
        <p:spPr>
          <a:xfrm rot="4978737">
            <a:off x="6831555" y="844433"/>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7" name="26 Akış Çizelgesi: Karar"/>
          <p:cNvSpPr/>
          <p:nvPr/>
        </p:nvSpPr>
        <p:spPr>
          <a:xfrm rot="4978737">
            <a:off x="7119588"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8" name="27 Akış Çizelgesi: Karar"/>
          <p:cNvSpPr/>
          <p:nvPr/>
        </p:nvSpPr>
        <p:spPr>
          <a:xfrm rot="4978737">
            <a:off x="7695653"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9" name="28 Akış Çizelgesi: Karar"/>
          <p:cNvSpPr/>
          <p:nvPr/>
        </p:nvSpPr>
        <p:spPr>
          <a:xfrm rot="4978737">
            <a:off x="7983683" y="8444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0" name="29 Akış Çizelgesi: Karar"/>
          <p:cNvSpPr/>
          <p:nvPr/>
        </p:nvSpPr>
        <p:spPr>
          <a:xfrm rot="4978737">
            <a:off x="8343724"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1" name="30 Patlama 1"/>
          <p:cNvSpPr/>
          <p:nvPr/>
        </p:nvSpPr>
        <p:spPr>
          <a:xfrm rot="941056">
            <a:off x="2367974" y="2383441"/>
            <a:ext cx="1440160" cy="864096"/>
          </a:xfrm>
          <a:prstGeom prst="irregularSeal1">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32" name="31 Oval"/>
          <p:cNvSpPr/>
          <p:nvPr/>
        </p:nvSpPr>
        <p:spPr>
          <a:xfrm rot="1415195">
            <a:off x="2801201" y="2743140"/>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33" name="32 Akış Çizelgesi: Harmanla"/>
          <p:cNvSpPr/>
          <p:nvPr/>
        </p:nvSpPr>
        <p:spPr>
          <a:xfrm>
            <a:off x="3646140" y="2780928"/>
            <a:ext cx="360040" cy="144016"/>
          </a:xfrm>
          <a:prstGeom prst="flowChartCollate">
            <a:avLst/>
          </a:prstGeom>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34" name="33 Akış Çizelgesi: Harmanla"/>
          <p:cNvSpPr/>
          <p:nvPr/>
        </p:nvSpPr>
        <p:spPr>
          <a:xfrm rot="4881050">
            <a:off x="2999261" y="3185754"/>
            <a:ext cx="360040" cy="144016"/>
          </a:xfrm>
          <a:prstGeom prst="flowChartCollate">
            <a:avLst/>
          </a:prstGeom>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35" name="34 Akış Çizelgesi: Karar"/>
          <p:cNvSpPr/>
          <p:nvPr/>
        </p:nvSpPr>
        <p:spPr>
          <a:xfrm>
            <a:off x="3934172" y="2788650"/>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6" name="35 6-Noktalı Yıldız"/>
          <p:cNvSpPr/>
          <p:nvPr/>
        </p:nvSpPr>
        <p:spPr>
          <a:xfrm>
            <a:off x="3142084" y="3356992"/>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7" name="36 Yarım Çerçeve"/>
          <p:cNvSpPr/>
          <p:nvPr/>
        </p:nvSpPr>
        <p:spPr>
          <a:xfrm rot="5400000">
            <a:off x="4150196" y="2708920"/>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8" name="37 Yarım Çerçeve"/>
          <p:cNvSpPr/>
          <p:nvPr/>
        </p:nvSpPr>
        <p:spPr>
          <a:xfrm rot="16200000" flipV="1">
            <a:off x="4150196" y="2780929"/>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9" name="38 İkizkenar Üçgen"/>
          <p:cNvSpPr/>
          <p:nvPr/>
        </p:nvSpPr>
        <p:spPr>
          <a:xfrm rot="16200000">
            <a:off x="4364939" y="2822361"/>
            <a:ext cx="114723" cy="175872"/>
          </a:xfrm>
          <a:prstGeom prst="triangl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0" name="39 Yarım Çerçeve"/>
          <p:cNvSpPr/>
          <p:nvPr/>
        </p:nvSpPr>
        <p:spPr>
          <a:xfrm rot="10800000">
            <a:off x="3142084" y="3212976"/>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1" name="40 Yarım Çerçeve"/>
          <p:cNvSpPr/>
          <p:nvPr/>
        </p:nvSpPr>
        <p:spPr>
          <a:xfrm flipV="1">
            <a:off x="3070076" y="3212976"/>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2" name="41 İkizkenar Üçgen"/>
          <p:cNvSpPr/>
          <p:nvPr/>
        </p:nvSpPr>
        <p:spPr>
          <a:xfrm>
            <a:off x="3142085" y="3501008"/>
            <a:ext cx="114723" cy="175872"/>
          </a:xfrm>
          <a:prstGeom prst="triangl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3" name="42 Oval"/>
          <p:cNvSpPr/>
          <p:nvPr/>
        </p:nvSpPr>
        <p:spPr>
          <a:xfrm>
            <a:off x="4510236" y="2564904"/>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4" name="43 Oval"/>
          <p:cNvSpPr/>
          <p:nvPr/>
        </p:nvSpPr>
        <p:spPr>
          <a:xfrm>
            <a:off x="2710036" y="3645024"/>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5" name="44 Oval"/>
          <p:cNvSpPr/>
          <p:nvPr/>
        </p:nvSpPr>
        <p:spPr>
          <a:xfrm>
            <a:off x="4798268" y="2852936"/>
            <a:ext cx="360040" cy="288032"/>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6" name="45 Oval"/>
          <p:cNvSpPr/>
          <p:nvPr/>
        </p:nvSpPr>
        <p:spPr>
          <a:xfrm>
            <a:off x="2998068" y="3861048"/>
            <a:ext cx="360040" cy="288032"/>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7" name="46 Yuvarlatılmış Dikdörtgen"/>
          <p:cNvSpPr/>
          <p:nvPr/>
        </p:nvSpPr>
        <p:spPr>
          <a:xfrm>
            <a:off x="8110636" y="3717032"/>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48" name="47 Yuvarlatılmış Dikdörtgen"/>
          <p:cNvSpPr/>
          <p:nvPr/>
        </p:nvSpPr>
        <p:spPr>
          <a:xfrm>
            <a:off x="7102524" y="3717032"/>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49" name="48 Yuvarlatılmış Dikdörtgen"/>
          <p:cNvSpPr/>
          <p:nvPr/>
        </p:nvSpPr>
        <p:spPr>
          <a:xfrm>
            <a:off x="6094412" y="3717032"/>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0" name="49 Oval"/>
          <p:cNvSpPr/>
          <p:nvPr/>
        </p:nvSpPr>
        <p:spPr>
          <a:xfrm>
            <a:off x="6382444" y="3933056"/>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51" name="50 Oval"/>
          <p:cNvSpPr/>
          <p:nvPr/>
        </p:nvSpPr>
        <p:spPr>
          <a:xfrm>
            <a:off x="7390556" y="3933056"/>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52" name="51 Oval"/>
          <p:cNvSpPr/>
          <p:nvPr/>
        </p:nvSpPr>
        <p:spPr>
          <a:xfrm>
            <a:off x="8326660" y="3933056"/>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53" name="52 Akış Çizelgesi: Harmanla"/>
          <p:cNvSpPr/>
          <p:nvPr/>
        </p:nvSpPr>
        <p:spPr>
          <a:xfrm>
            <a:off x="6166420"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4" name="53 Akış Çizelgesi: Harmanla"/>
          <p:cNvSpPr/>
          <p:nvPr/>
        </p:nvSpPr>
        <p:spPr>
          <a:xfrm>
            <a:off x="5014292" y="393305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5" name="54 Akış Çizelgesi: Harmanla"/>
          <p:cNvSpPr/>
          <p:nvPr/>
        </p:nvSpPr>
        <p:spPr>
          <a:xfrm>
            <a:off x="4438228" y="386104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6" name="55 Akış Çizelgesi: Harmanla"/>
          <p:cNvSpPr/>
          <p:nvPr/>
        </p:nvSpPr>
        <p:spPr>
          <a:xfrm>
            <a:off x="4510236" y="422108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7" name="56 Akış Çizelgesi: Harmanla"/>
          <p:cNvSpPr/>
          <p:nvPr/>
        </p:nvSpPr>
        <p:spPr>
          <a:xfrm>
            <a:off x="4006180" y="4005064"/>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8" name="57 Akış Çizelgesi: Harmanla"/>
          <p:cNvSpPr/>
          <p:nvPr/>
        </p:nvSpPr>
        <p:spPr>
          <a:xfrm>
            <a:off x="7174532"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9" name="58 Akış Çizelgesi: Harmanla"/>
          <p:cNvSpPr/>
          <p:nvPr/>
        </p:nvSpPr>
        <p:spPr>
          <a:xfrm>
            <a:off x="7606580"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0" name="59 Akış Çizelgesi: Harmanla"/>
          <p:cNvSpPr/>
          <p:nvPr/>
        </p:nvSpPr>
        <p:spPr>
          <a:xfrm>
            <a:off x="6615236" y="3589784"/>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1" name="60 Akış Çizelgesi: Harmanla"/>
          <p:cNvSpPr/>
          <p:nvPr/>
        </p:nvSpPr>
        <p:spPr>
          <a:xfrm>
            <a:off x="8614692"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2" name="61 Akış Çizelgesi: Harmanla"/>
          <p:cNvSpPr/>
          <p:nvPr/>
        </p:nvSpPr>
        <p:spPr>
          <a:xfrm>
            <a:off x="8254652"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3" name="62 Akış Çizelgesi: Harmanla"/>
          <p:cNvSpPr/>
          <p:nvPr/>
        </p:nvSpPr>
        <p:spPr>
          <a:xfrm rot="5400000">
            <a:off x="9010736" y="375303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4" name="63 Akış Çizelgesi: Harmanla"/>
          <p:cNvSpPr/>
          <p:nvPr/>
        </p:nvSpPr>
        <p:spPr>
          <a:xfrm rot="5400000">
            <a:off x="9010736" y="404106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5" name="64 Akış Çizelgesi: Harmanla"/>
          <p:cNvSpPr/>
          <p:nvPr/>
        </p:nvSpPr>
        <p:spPr>
          <a:xfrm rot="5400000">
            <a:off x="5914392" y="404106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6" name="65 Akış Çizelgesi: Harmanla"/>
          <p:cNvSpPr/>
          <p:nvPr/>
        </p:nvSpPr>
        <p:spPr>
          <a:xfrm rot="5400000">
            <a:off x="5914392" y="375303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7" name="66 6-Noktalı Yıldız"/>
          <p:cNvSpPr/>
          <p:nvPr/>
        </p:nvSpPr>
        <p:spPr>
          <a:xfrm>
            <a:off x="6886500"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8" name="67 6-Noktalı Yıldız"/>
          <p:cNvSpPr/>
          <p:nvPr/>
        </p:nvSpPr>
        <p:spPr>
          <a:xfrm>
            <a:off x="6094412"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9" name="68 6-Noktalı Yıldız"/>
          <p:cNvSpPr/>
          <p:nvPr/>
        </p:nvSpPr>
        <p:spPr>
          <a:xfrm>
            <a:off x="7822604"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0" name="69 6-Noktalı Yıldız"/>
          <p:cNvSpPr/>
          <p:nvPr/>
        </p:nvSpPr>
        <p:spPr>
          <a:xfrm>
            <a:off x="8830716"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1" name="70 6-Noktalı Yıldız"/>
          <p:cNvSpPr/>
          <p:nvPr/>
        </p:nvSpPr>
        <p:spPr>
          <a:xfrm>
            <a:off x="7102524"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2" name="71 6-Noktalı Yıldız"/>
          <p:cNvSpPr/>
          <p:nvPr/>
        </p:nvSpPr>
        <p:spPr>
          <a:xfrm>
            <a:off x="8110636"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3" name="72 Akış Çizelgesi: Karar"/>
          <p:cNvSpPr/>
          <p:nvPr/>
        </p:nvSpPr>
        <p:spPr>
          <a:xfrm rot="4978737">
            <a:off x="6327499" y="3508731"/>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74" name="73 Akış Çizelgesi: Karar"/>
          <p:cNvSpPr/>
          <p:nvPr/>
        </p:nvSpPr>
        <p:spPr>
          <a:xfrm rot="4978737">
            <a:off x="7335611" y="3508731"/>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75" name="74 Akış Çizelgesi: Karar"/>
          <p:cNvSpPr/>
          <p:nvPr/>
        </p:nvSpPr>
        <p:spPr>
          <a:xfrm rot="4978737">
            <a:off x="8415731" y="3508729"/>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4794" name="75 Metin kutusu"/>
          <p:cNvSpPr txBox="1">
            <a:spLocks noChangeArrowheads="1"/>
          </p:cNvSpPr>
          <p:nvPr/>
        </p:nvSpPr>
        <p:spPr bwMode="auto">
          <a:xfrm>
            <a:off x="1522413" y="3213101"/>
            <a:ext cx="1116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DEĞİŞMİŞ SELF PEPTİDLERİN SUNUMU</a:t>
            </a:r>
          </a:p>
        </p:txBody>
      </p:sp>
      <p:cxnSp>
        <p:nvCxnSpPr>
          <p:cNvPr id="78" name="77 Düz Ok Bağlayıcısı"/>
          <p:cNvCxnSpPr/>
          <p:nvPr/>
        </p:nvCxnSpPr>
        <p:spPr>
          <a:xfrm flipV="1">
            <a:off x="2422004" y="3284984"/>
            <a:ext cx="648072" cy="216024"/>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796" name="79 Metin kutusu"/>
          <p:cNvSpPr txBox="1">
            <a:spLocks noChangeArrowheads="1"/>
          </p:cNvSpPr>
          <p:nvPr/>
        </p:nvSpPr>
        <p:spPr bwMode="auto">
          <a:xfrm>
            <a:off x="3502026" y="2133601"/>
            <a:ext cx="1692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a:t>SAKLANMIŞ SELF PEPTİDLERİN  SUNUMU</a:t>
            </a:r>
          </a:p>
        </p:txBody>
      </p:sp>
      <p:cxnSp>
        <p:nvCxnSpPr>
          <p:cNvPr id="83" name="82 Düz Ok Bağlayıcısı"/>
          <p:cNvCxnSpPr/>
          <p:nvPr/>
        </p:nvCxnSpPr>
        <p:spPr>
          <a:xfrm flipH="1">
            <a:off x="4006180" y="2492896"/>
            <a:ext cx="288032" cy="288032"/>
          </a:xfrm>
          <a:prstGeom prst="straightConnector1">
            <a:avLst/>
          </a:prstGeom>
          <a:ln w="3810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798" name="83 Metin kutusu"/>
          <p:cNvSpPr txBox="1">
            <a:spLocks noChangeArrowheads="1"/>
          </p:cNvSpPr>
          <p:nvPr/>
        </p:nvSpPr>
        <p:spPr bwMode="auto">
          <a:xfrm>
            <a:off x="2854325" y="2708276"/>
            <a:ext cx="576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APC</a:t>
            </a:r>
          </a:p>
        </p:txBody>
      </p:sp>
      <p:sp>
        <p:nvSpPr>
          <p:cNvPr id="24799" name="84 Metin kutusu"/>
          <p:cNvSpPr txBox="1">
            <a:spLocks noChangeArrowheads="1"/>
          </p:cNvSpPr>
          <p:nvPr/>
        </p:nvSpPr>
        <p:spPr bwMode="auto">
          <a:xfrm>
            <a:off x="4799012" y="2924176"/>
            <a:ext cx="5032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TH</a:t>
            </a:r>
          </a:p>
        </p:txBody>
      </p:sp>
      <p:sp>
        <p:nvSpPr>
          <p:cNvPr id="24800" name="85 Metin kutusu"/>
          <p:cNvSpPr txBox="1">
            <a:spLocks noChangeArrowheads="1"/>
          </p:cNvSpPr>
          <p:nvPr/>
        </p:nvSpPr>
        <p:spPr bwMode="auto">
          <a:xfrm>
            <a:off x="2925762" y="3860801"/>
            <a:ext cx="431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TH</a:t>
            </a:r>
          </a:p>
        </p:txBody>
      </p:sp>
      <p:sp>
        <p:nvSpPr>
          <p:cNvPr id="24801" name="86 Metin kutusu"/>
          <p:cNvSpPr txBox="1">
            <a:spLocks noChangeArrowheads="1"/>
          </p:cNvSpPr>
          <p:nvPr/>
        </p:nvSpPr>
        <p:spPr bwMode="auto">
          <a:xfrm>
            <a:off x="3573463" y="3500439"/>
            <a:ext cx="2447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SELF REAKTİF HÜCRE AKTİVASYONU</a:t>
            </a:r>
          </a:p>
        </p:txBody>
      </p:sp>
      <p:sp>
        <p:nvSpPr>
          <p:cNvPr id="88" name="87 Aşağı Ok"/>
          <p:cNvSpPr/>
          <p:nvPr/>
        </p:nvSpPr>
        <p:spPr>
          <a:xfrm>
            <a:off x="7174532" y="1628800"/>
            <a:ext cx="360040" cy="1584176"/>
          </a:xfrm>
          <a:prstGeom prst="down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4805" name="88 Metin kutusu"/>
          <p:cNvSpPr txBox="1">
            <a:spLocks noChangeArrowheads="1"/>
          </p:cNvSpPr>
          <p:nvPr/>
        </p:nvSpPr>
        <p:spPr bwMode="auto">
          <a:xfrm>
            <a:off x="5878513" y="2060576"/>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DOKU HASARI</a:t>
            </a:r>
          </a:p>
          <a:p>
            <a:pPr eaLnBrk="1" hangingPunct="1">
              <a:spcBef>
                <a:spcPct val="0"/>
              </a:spcBef>
              <a:buFontTx/>
              <a:buNone/>
            </a:pPr>
            <a:r>
              <a:rPr lang="tr-TR" altLang="tr-TR" sz="1200" b="1"/>
              <a:t>HÜCRE ÖLÜMÜ</a:t>
            </a:r>
          </a:p>
        </p:txBody>
      </p:sp>
      <p:sp>
        <p:nvSpPr>
          <p:cNvPr id="24806" name="89 Metin kutusu"/>
          <p:cNvSpPr txBox="1">
            <a:spLocks noChangeArrowheads="1"/>
          </p:cNvSpPr>
          <p:nvPr/>
        </p:nvSpPr>
        <p:spPr bwMode="auto">
          <a:xfrm>
            <a:off x="7750176" y="2133601"/>
            <a:ext cx="2016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OKSİDATİF STRES ve</a:t>
            </a:r>
          </a:p>
          <a:p>
            <a:pPr eaLnBrk="1" hangingPunct="1">
              <a:spcBef>
                <a:spcPct val="0"/>
              </a:spcBef>
              <a:buFontTx/>
              <a:buNone/>
            </a:pPr>
            <a:r>
              <a:rPr lang="tr-TR" altLang="tr-TR" sz="1200" b="1"/>
              <a:t>SERBEST RADİKALLER</a:t>
            </a:r>
          </a:p>
        </p:txBody>
      </p:sp>
      <p:graphicFrame>
        <p:nvGraphicFramePr>
          <p:cNvPr id="91" name="90 Diyagram"/>
          <p:cNvGraphicFramePr/>
          <p:nvPr>
            <p:extLst>
              <p:ext uri="{D42A27DB-BD31-4B8C-83A1-F6EECF244321}">
                <p14:modId xmlns:p14="http://schemas.microsoft.com/office/powerpoint/2010/main" val="3016509104"/>
              </p:ext>
            </p:extLst>
          </p:nvPr>
        </p:nvGraphicFramePr>
        <p:xfrm>
          <a:off x="2566020" y="4149080"/>
          <a:ext cx="7488832"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 name="91 Sağ Ok"/>
          <p:cNvSpPr/>
          <p:nvPr/>
        </p:nvSpPr>
        <p:spPr>
          <a:xfrm rot="2245039">
            <a:off x="4941237" y="5835812"/>
            <a:ext cx="647700" cy="2159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4811" name="92 Metin kutusu"/>
          <p:cNvSpPr txBox="1">
            <a:spLocks noChangeArrowheads="1"/>
          </p:cNvSpPr>
          <p:nvPr/>
        </p:nvSpPr>
        <p:spPr bwMode="auto">
          <a:xfrm>
            <a:off x="3286125" y="260351"/>
            <a:ext cx="1871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ENFEKSİYON AJANI</a:t>
            </a:r>
          </a:p>
        </p:txBody>
      </p:sp>
    </p:spTree>
    <p:extLst>
      <p:ext uri="{BB962C8B-B14F-4D97-AF65-F5344CB8AC3E}">
        <p14:creationId xmlns:p14="http://schemas.microsoft.com/office/powerpoint/2010/main" val="36575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3358108" y="4365104"/>
            <a:ext cx="4464496" cy="244827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4" name="3 Oval"/>
          <p:cNvSpPr/>
          <p:nvPr/>
        </p:nvSpPr>
        <p:spPr>
          <a:xfrm>
            <a:off x="5014292" y="5229200"/>
            <a:ext cx="1080120" cy="9144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5608" name="4 Metin kutusu"/>
          <p:cNvSpPr txBox="1">
            <a:spLocks noChangeArrowheads="1"/>
          </p:cNvSpPr>
          <p:nvPr/>
        </p:nvSpPr>
        <p:spPr bwMode="auto">
          <a:xfrm>
            <a:off x="5157788" y="5445125"/>
            <a:ext cx="79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TH</a:t>
            </a:r>
          </a:p>
        </p:txBody>
      </p:sp>
      <p:sp>
        <p:nvSpPr>
          <p:cNvPr id="6" name="5 Oval"/>
          <p:cNvSpPr/>
          <p:nvPr/>
        </p:nvSpPr>
        <p:spPr>
          <a:xfrm>
            <a:off x="3358108" y="476672"/>
            <a:ext cx="4464496" cy="244827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7" name="6 Oval"/>
          <p:cNvSpPr/>
          <p:nvPr/>
        </p:nvSpPr>
        <p:spPr>
          <a:xfrm>
            <a:off x="5014292" y="1412776"/>
            <a:ext cx="1080120" cy="9144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5615" name="7 Metin kutusu"/>
          <p:cNvSpPr txBox="1">
            <a:spLocks noChangeArrowheads="1"/>
          </p:cNvSpPr>
          <p:nvPr/>
        </p:nvSpPr>
        <p:spPr bwMode="auto">
          <a:xfrm>
            <a:off x="5230812" y="1773238"/>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APC</a:t>
            </a:r>
          </a:p>
        </p:txBody>
      </p:sp>
      <p:sp>
        <p:nvSpPr>
          <p:cNvPr id="11" name="10 Akış Çizelgesi: Ayıkla"/>
          <p:cNvSpPr/>
          <p:nvPr/>
        </p:nvSpPr>
        <p:spPr>
          <a:xfrm flipV="1">
            <a:off x="5158308" y="2924944"/>
            <a:ext cx="144016" cy="360040"/>
          </a:xfrm>
          <a:prstGeom prst="flowChartExtract">
            <a:avLst/>
          </a:prstGeom>
          <a:solidFill>
            <a:srgbClr val="92D05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2" name="11 Halka"/>
          <p:cNvSpPr/>
          <p:nvPr/>
        </p:nvSpPr>
        <p:spPr>
          <a:xfrm>
            <a:off x="5014292" y="3212976"/>
            <a:ext cx="432048" cy="504056"/>
          </a:xfrm>
          <a:prstGeom prst="donu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5622" name="12 Metin kutusu"/>
          <p:cNvSpPr txBox="1">
            <a:spLocks noChangeArrowheads="1"/>
          </p:cNvSpPr>
          <p:nvPr/>
        </p:nvSpPr>
        <p:spPr bwMode="auto">
          <a:xfrm>
            <a:off x="4870451" y="3284539"/>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  </a:t>
            </a:r>
            <a:r>
              <a:rPr lang="el-GR" altLang="tr-TR" sz="1800"/>
              <a:t>α</a:t>
            </a:r>
            <a:r>
              <a:rPr lang="tr-TR" altLang="tr-TR" sz="1800"/>
              <a:t>1</a:t>
            </a:r>
          </a:p>
        </p:txBody>
      </p:sp>
      <p:sp>
        <p:nvSpPr>
          <p:cNvPr id="14" name="13 Akış Çizelgesi: Ayıkla"/>
          <p:cNvSpPr/>
          <p:nvPr/>
        </p:nvSpPr>
        <p:spPr>
          <a:xfrm flipV="1">
            <a:off x="5590356" y="2924944"/>
            <a:ext cx="144016" cy="360040"/>
          </a:xfrm>
          <a:prstGeom prst="flowChartExtract">
            <a:avLst/>
          </a:prstGeom>
          <a:solidFill>
            <a:srgbClr val="92D05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5" name="14 Halka"/>
          <p:cNvSpPr/>
          <p:nvPr/>
        </p:nvSpPr>
        <p:spPr>
          <a:xfrm>
            <a:off x="5446340" y="3212976"/>
            <a:ext cx="432048" cy="504056"/>
          </a:xfrm>
          <a:prstGeom prst="donu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5629" name="15 Metin kutusu"/>
          <p:cNvSpPr txBox="1">
            <a:spLocks noChangeArrowheads="1"/>
          </p:cNvSpPr>
          <p:nvPr/>
        </p:nvSpPr>
        <p:spPr bwMode="auto">
          <a:xfrm>
            <a:off x="5446712" y="3213101"/>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tr-TR" sz="1800"/>
              <a:t>β</a:t>
            </a:r>
            <a:r>
              <a:rPr lang="tr-TR" altLang="tr-TR" sz="1800"/>
              <a:t>1</a:t>
            </a:r>
          </a:p>
          <a:p>
            <a:pPr eaLnBrk="1" hangingPunct="1">
              <a:spcBef>
                <a:spcPct val="0"/>
              </a:spcBef>
              <a:buFontTx/>
              <a:buNone/>
            </a:pPr>
            <a:endParaRPr lang="tr-TR" altLang="tr-TR" sz="1800"/>
          </a:p>
        </p:txBody>
      </p:sp>
      <p:sp>
        <p:nvSpPr>
          <p:cNvPr id="17" name="16 Halka"/>
          <p:cNvSpPr/>
          <p:nvPr/>
        </p:nvSpPr>
        <p:spPr>
          <a:xfrm>
            <a:off x="5014292" y="3717032"/>
            <a:ext cx="432048" cy="504056"/>
          </a:xfrm>
          <a:prstGeom prst="donu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8" name="17 Halka"/>
          <p:cNvSpPr/>
          <p:nvPr/>
        </p:nvSpPr>
        <p:spPr>
          <a:xfrm>
            <a:off x="5446340" y="3717032"/>
            <a:ext cx="432048" cy="504056"/>
          </a:xfrm>
          <a:prstGeom prst="donu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9" name="18 Akış Çizelgesi: Ayıkla"/>
          <p:cNvSpPr/>
          <p:nvPr/>
        </p:nvSpPr>
        <p:spPr>
          <a:xfrm>
            <a:off x="5158308" y="4221088"/>
            <a:ext cx="144016" cy="360040"/>
          </a:xfrm>
          <a:prstGeom prst="flowChartExtra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0" name="19 Akış Çizelgesi: Ayıkla"/>
          <p:cNvSpPr/>
          <p:nvPr/>
        </p:nvSpPr>
        <p:spPr>
          <a:xfrm>
            <a:off x="5590356" y="4221088"/>
            <a:ext cx="144016" cy="360040"/>
          </a:xfrm>
          <a:prstGeom prst="flowChartExtra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5642" name="21 Metin kutusu"/>
          <p:cNvSpPr txBox="1">
            <a:spLocks noChangeArrowheads="1"/>
          </p:cNvSpPr>
          <p:nvPr/>
        </p:nvSpPr>
        <p:spPr bwMode="auto">
          <a:xfrm>
            <a:off x="5014912" y="377983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tr-TR" sz="1800"/>
              <a:t>α</a:t>
            </a:r>
            <a:r>
              <a:rPr lang="tr-TR" altLang="tr-TR" sz="1800"/>
              <a:t>V</a:t>
            </a:r>
          </a:p>
        </p:txBody>
      </p:sp>
      <p:sp>
        <p:nvSpPr>
          <p:cNvPr id="25643" name="22 Metin kutusu"/>
          <p:cNvSpPr txBox="1">
            <a:spLocks noChangeArrowheads="1"/>
          </p:cNvSpPr>
          <p:nvPr/>
        </p:nvSpPr>
        <p:spPr bwMode="auto">
          <a:xfrm>
            <a:off x="5446713" y="3789363"/>
            <a:ext cx="1368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tr-TR" sz="1800"/>
              <a:t>β</a:t>
            </a:r>
            <a:r>
              <a:rPr lang="tr-TR" altLang="tr-TR" sz="1800"/>
              <a:t>V</a:t>
            </a:r>
          </a:p>
        </p:txBody>
      </p:sp>
      <p:sp>
        <p:nvSpPr>
          <p:cNvPr id="24" name="23 Güneş"/>
          <p:cNvSpPr/>
          <p:nvPr/>
        </p:nvSpPr>
        <p:spPr>
          <a:xfrm>
            <a:off x="5302324" y="3573016"/>
            <a:ext cx="288032" cy="288032"/>
          </a:xfrm>
          <a:prstGeom prst="sun">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5647" name="24 Metin kutusu"/>
          <p:cNvSpPr txBox="1">
            <a:spLocks noChangeArrowheads="1"/>
          </p:cNvSpPr>
          <p:nvPr/>
        </p:nvSpPr>
        <p:spPr bwMode="auto">
          <a:xfrm>
            <a:off x="3214687" y="2708275"/>
            <a:ext cx="1150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KALS II MHC</a:t>
            </a:r>
          </a:p>
        </p:txBody>
      </p:sp>
      <p:cxnSp>
        <p:nvCxnSpPr>
          <p:cNvPr id="27" name="26 Düz Ok Bağlayıcısı"/>
          <p:cNvCxnSpPr/>
          <p:nvPr/>
        </p:nvCxnSpPr>
        <p:spPr>
          <a:xfrm>
            <a:off x="4006180" y="1646238"/>
            <a:ext cx="1152128" cy="0"/>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25649" name="27 Metin kutusu"/>
          <p:cNvSpPr txBox="1">
            <a:spLocks noChangeArrowheads="1"/>
          </p:cNvSpPr>
          <p:nvPr/>
        </p:nvSpPr>
        <p:spPr bwMode="auto">
          <a:xfrm>
            <a:off x="3357563" y="39338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TCR</a:t>
            </a:r>
          </a:p>
        </p:txBody>
      </p:sp>
      <p:cxnSp>
        <p:nvCxnSpPr>
          <p:cNvPr id="29" name="28 Düz Ok Bağlayıcısı"/>
          <p:cNvCxnSpPr/>
          <p:nvPr/>
        </p:nvCxnSpPr>
        <p:spPr>
          <a:xfrm>
            <a:off x="4006180" y="2657475"/>
            <a:ext cx="1152128" cy="0"/>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31" name="30 Ay"/>
          <p:cNvSpPr/>
          <p:nvPr/>
        </p:nvSpPr>
        <p:spPr>
          <a:xfrm rot="11027332">
            <a:off x="5777909" y="3301638"/>
            <a:ext cx="531976" cy="844119"/>
          </a:xfrm>
          <a:prstGeom prst="moon">
            <a:avLst>
              <a:gd name="adj" fmla="val 60582"/>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5654" name="31 Metin kutusu"/>
          <p:cNvSpPr txBox="1">
            <a:spLocks noChangeArrowheads="1"/>
          </p:cNvSpPr>
          <p:nvPr/>
        </p:nvSpPr>
        <p:spPr bwMode="auto">
          <a:xfrm>
            <a:off x="6670676" y="3284539"/>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SÜPERANTİJEN</a:t>
            </a:r>
          </a:p>
        </p:txBody>
      </p:sp>
      <p:cxnSp>
        <p:nvCxnSpPr>
          <p:cNvPr id="34" name="33 Düz Ok Bağlayıcısı"/>
          <p:cNvCxnSpPr/>
          <p:nvPr/>
        </p:nvCxnSpPr>
        <p:spPr>
          <a:xfrm flipH="1">
            <a:off x="6166420" y="3469650"/>
            <a:ext cx="504056" cy="319390"/>
          </a:xfrm>
          <a:prstGeom prst="straightConnector1">
            <a:avLst/>
          </a:prstGeom>
          <a:ln w="38100">
            <a:prstDash val="sysDash"/>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Güneş"/>
          <p:cNvSpPr/>
          <p:nvPr/>
        </p:nvSpPr>
        <p:spPr>
          <a:xfrm rot="2150945">
            <a:off x="2349996" y="620688"/>
            <a:ext cx="360040" cy="1080120"/>
          </a:xfrm>
          <a:prstGeom prst="sun">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3" name="2 Güneş"/>
          <p:cNvSpPr/>
          <p:nvPr/>
        </p:nvSpPr>
        <p:spPr>
          <a:xfrm rot="19559801">
            <a:off x="2909270" y="1061064"/>
            <a:ext cx="360040" cy="1080120"/>
          </a:xfrm>
          <a:prstGeom prst="sun">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4" name="3 Güneş"/>
          <p:cNvSpPr/>
          <p:nvPr/>
        </p:nvSpPr>
        <p:spPr>
          <a:xfrm rot="239811">
            <a:off x="3107281" y="343890"/>
            <a:ext cx="360040" cy="1080120"/>
          </a:xfrm>
          <a:prstGeom prst="sun">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5" name="4 Blok Yay"/>
          <p:cNvSpPr/>
          <p:nvPr/>
        </p:nvSpPr>
        <p:spPr>
          <a:xfrm>
            <a:off x="3070076" y="2420888"/>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6" name="5 Blok Yay"/>
          <p:cNvSpPr/>
          <p:nvPr/>
        </p:nvSpPr>
        <p:spPr>
          <a:xfrm>
            <a:off x="3358108" y="2276872"/>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7" name="6 Blok Yay"/>
          <p:cNvSpPr/>
          <p:nvPr/>
        </p:nvSpPr>
        <p:spPr>
          <a:xfrm>
            <a:off x="3502124" y="2492896"/>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8" name="7 Blok Yay"/>
          <p:cNvSpPr/>
          <p:nvPr/>
        </p:nvSpPr>
        <p:spPr>
          <a:xfrm rot="17205100">
            <a:off x="3318442" y="2621056"/>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 name="8 Blok Yay"/>
          <p:cNvSpPr/>
          <p:nvPr/>
        </p:nvSpPr>
        <p:spPr>
          <a:xfrm rot="3556774">
            <a:off x="3746900" y="2727059"/>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0" name="9 Blok Yay"/>
          <p:cNvSpPr/>
          <p:nvPr/>
        </p:nvSpPr>
        <p:spPr>
          <a:xfrm rot="16387379">
            <a:off x="3653665" y="2792483"/>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6653" name="10 Metin kutusu"/>
          <p:cNvSpPr txBox="1">
            <a:spLocks noChangeArrowheads="1"/>
          </p:cNvSpPr>
          <p:nvPr/>
        </p:nvSpPr>
        <p:spPr bwMode="auto">
          <a:xfrm>
            <a:off x="3430588" y="1844676"/>
            <a:ext cx="1439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rgbClr val="FF0000"/>
                </a:solidFill>
              </a:rPr>
              <a:t>SÜPERANTİJENLER</a:t>
            </a:r>
          </a:p>
        </p:txBody>
      </p:sp>
      <p:cxnSp>
        <p:nvCxnSpPr>
          <p:cNvPr id="13" name="12 Düz Ok Bağlayıcısı"/>
          <p:cNvCxnSpPr/>
          <p:nvPr/>
        </p:nvCxnSpPr>
        <p:spPr>
          <a:xfrm flipH="1">
            <a:off x="3790156" y="2219672"/>
            <a:ext cx="360040" cy="345232"/>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14" name="13 Akış Çizelgesi: Karar"/>
          <p:cNvSpPr/>
          <p:nvPr/>
        </p:nvSpPr>
        <p:spPr>
          <a:xfrm rot="4978737">
            <a:off x="2223043" y="2068569"/>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5" name="14 Akış Çizelgesi: Karar"/>
          <p:cNvSpPr/>
          <p:nvPr/>
        </p:nvSpPr>
        <p:spPr>
          <a:xfrm rot="4978737">
            <a:off x="2439069" y="2860658"/>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6" name="15 Akış Çizelgesi: Karar"/>
          <p:cNvSpPr/>
          <p:nvPr/>
        </p:nvSpPr>
        <p:spPr>
          <a:xfrm rot="4978737">
            <a:off x="2583083" y="2356603"/>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7" name="16 Akış Çizelgesi: Karar"/>
          <p:cNvSpPr/>
          <p:nvPr/>
        </p:nvSpPr>
        <p:spPr>
          <a:xfrm rot="4978737">
            <a:off x="2151036" y="26446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8" name="17 Akış Çizelgesi: Karar"/>
          <p:cNvSpPr/>
          <p:nvPr/>
        </p:nvSpPr>
        <p:spPr>
          <a:xfrm rot="4978737">
            <a:off x="1935011" y="2356602"/>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6670" name="18 Metin kutusu"/>
          <p:cNvSpPr txBox="1">
            <a:spLocks noChangeArrowheads="1"/>
          </p:cNvSpPr>
          <p:nvPr/>
        </p:nvSpPr>
        <p:spPr bwMode="auto">
          <a:xfrm>
            <a:off x="1630362" y="1685926"/>
            <a:ext cx="172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PATOJEN ANTİJENLER</a:t>
            </a:r>
          </a:p>
        </p:txBody>
      </p:sp>
      <p:cxnSp>
        <p:nvCxnSpPr>
          <p:cNvPr id="20" name="19 Düz Ok Bağlayıcısı"/>
          <p:cNvCxnSpPr/>
          <p:nvPr/>
        </p:nvCxnSpPr>
        <p:spPr>
          <a:xfrm flipH="1">
            <a:off x="2422004" y="1916832"/>
            <a:ext cx="360040" cy="345232"/>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21" name="20 Patlama 1"/>
          <p:cNvSpPr/>
          <p:nvPr/>
        </p:nvSpPr>
        <p:spPr>
          <a:xfrm rot="941056">
            <a:off x="2503711" y="3387577"/>
            <a:ext cx="2014398" cy="1378990"/>
          </a:xfrm>
          <a:prstGeom prst="irregularSeal1">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23" name="22 Oval"/>
          <p:cNvSpPr/>
          <p:nvPr/>
        </p:nvSpPr>
        <p:spPr>
          <a:xfrm>
            <a:off x="3142084" y="3933056"/>
            <a:ext cx="720080" cy="28803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6678" name="23 Metin kutusu"/>
          <p:cNvSpPr txBox="1">
            <a:spLocks noChangeArrowheads="1"/>
          </p:cNvSpPr>
          <p:nvPr/>
        </p:nvSpPr>
        <p:spPr bwMode="auto">
          <a:xfrm>
            <a:off x="3214687" y="3860801"/>
            <a:ext cx="71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APC</a:t>
            </a:r>
          </a:p>
          <a:p>
            <a:pPr eaLnBrk="1" hangingPunct="1">
              <a:spcBef>
                <a:spcPct val="0"/>
              </a:spcBef>
              <a:buFontTx/>
              <a:buNone/>
            </a:pPr>
            <a:endParaRPr lang="tr-TR" altLang="tr-TR" sz="1800"/>
          </a:p>
        </p:txBody>
      </p:sp>
      <p:sp>
        <p:nvSpPr>
          <p:cNvPr id="25" name="24 Halka"/>
          <p:cNvSpPr/>
          <p:nvPr/>
        </p:nvSpPr>
        <p:spPr>
          <a:xfrm rot="20401654">
            <a:off x="4322444" y="3687720"/>
            <a:ext cx="288032" cy="216024"/>
          </a:xfrm>
          <a:prstGeom prst="donu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26" name="25 Akış Çizelgesi: Ayıkla"/>
          <p:cNvSpPr/>
          <p:nvPr/>
        </p:nvSpPr>
        <p:spPr>
          <a:xfrm rot="5400000">
            <a:off x="4186200" y="3753036"/>
            <a:ext cx="144016" cy="216024"/>
          </a:xfrm>
          <a:prstGeom prst="flowChartExtract">
            <a:avLst/>
          </a:prstGeom>
          <a:solidFill>
            <a:srgbClr val="92D050"/>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7" name="26 Blok Yay"/>
          <p:cNvSpPr/>
          <p:nvPr/>
        </p:nvSpPr>
        <p:spPr>
          <a:xfrm rot="3923309">
            <a:off x="4443140" y="3561102"/>
            <a:ext cx="278211" cy="347777"/>
          </a:xfrm>
          <a:prstGeom prst="blockArc">
            <a:avLst/>
          </a:prstGeom>
          <a:solidFill>
            <a:srgbClr val="7030A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8" name="27 Akış Çizelgesi: Ayıkla"/>
          <p:cNvSpPr/>
          <p:nvPr/>
        </p:nvSpPr>
        <p:spPr>
          <a:xfrm rot="15609243">
            <a:off x="4763053" y="3532963"/>
            <a:ext cx="142439" cy="194533"/>
          </a:xfrm>
          <a:prstGeom prst="flowChartExtra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9" name="28 6-Noktalı Yıldız"/>
          <p:cNvSpPr/>
          <p:nvPr/>
        </p:nvSpPr>
        <p:spPr>
          <a:xfrm>
            <a:off x="4366220" y="3717032"/>
            <a:ext cx="216024" cy="144016"/>
          </a:xfrm>
          <a:prstGeom prst="star6">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0" name="29 Oval"/>
          <p:cNvSpPr/>
          <p:nvPr/>
        </p:nvSpPr>
        <p:spPr>
          <a:xfrm>
            <a:off x="4942284" y="2852936"/>
            <a:ext cx="1872208" cy="136815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1" name="30 Oval"/>
          <p:cNvSpPr/>
          <p:nvPr/>
        </p:nvSpPr>
        <p:spPr>
          <a:xfrm>
            <a:off x="5518348" y="3429000"/>
            <a:ext cx="720080" cy="36004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6700" name="31 Metin kutusu"/>
          <p:cNvSpPr txBox="1">
            <a:spLocks noChangeArrowheads="1"/>
          </p:cNvSpPr>
          <p:nvPr/>
        </p:nvSpPr>
        <p:spPr bwMode="auto">
          <a:xfrm>
            <a:off x="5589588" y="34290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TH</a:t>
            </a:r>
          </a:p>
        </p:txBody>
      </p:sp>
      <p:sp>
        <p:nvSpPr>
          <p:cNvPr id="33" name="32 Oval"/>
          <p:cNvSpPr/>
          <p:nvPr/>
        </p:nvSpPr>
        <p:spPr>
          <a:xfrm>
            <a:off x="3430116" y="5373216"/>
            <a:ext cx="1872208" cy="1368152"/>
          </a:xfrm>
          <a:prstGeom prst="ellipse">
            <a:avLst/>
          </a:prstGeom>
          <a:solidFill>
            <a:srgbClr val="EE5112"/>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5" name="34 Oval"/>
          <p:cNvSpPr/>
          <p:nvPr/>
        </p:nvSpPr>
        <p:spPr>
          <a:xfrm>
            <a:off x="4006180" y="5877272"/>
            <a:ext cx="792088" cy="36004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dirty="0"/>
              <a:t>TH</a:t>
            </a:r>
          </a:p>
        </p:txBody>
      </p:sp>
      <p:sp>
        <p:nvSpPr>
          <p:cNvPr id="37" name="36 Halka"/>
          <p:cNvSpPr/>
          <p:nvPr/>
        </p:nvSpPr>
        <p:spPr>
          <a:xfrm>
            <a:off x="3934172" y="4653136"/>
            <a:ext cx="288032" cy="360040"/>
          </a:xfrm>
          <a:prstGeom prst="donu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38" name="37 Akış Çizelgesi: Ayıkla"/>
          <p:cNvSpPr/>
          <p:nvPr/>
        </p:nvSpPr>
        <p:spPr>
          <a:xfrm rot="12721065">
            <a:off x="4038827" y="4397058"/>
            <a:ext cx="205501" cy="296133"/>
          </a:xfrm>
          <a:prstGeom prst="flowChartExtra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9" name="38 Blok Yay"/>
          <p:cNvSpPr/>
          <p:nvPr/>
        </p:nvSpPr>
        <p:spPr>
          <a:xfrm rot="11321809">
            <a:off x="3823833" y="4752749"/>
            <a:ext cx="401371" cy="476484"/>
          </a:xfrm>
          <a:prstGeom prst="blockArc">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40" name="39 Akış Çizelgesi: Ayıkla"/>
          <p:cNvSpPr/>
          <p:nvPr/>
        </p:nvSpPr>
        <p:spPr>
          <a:xfrm>
            <a:off x="3934172" y="5229200"/>
            <a:ext cx="144016" cy="288032"/>
          </a:xfrm>
          <a:prstGeom prst="flowChartExtrac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3" name="42 Blok Yay"/>
          <p:cNvSpPr/>
          <p:nvPr/>
        </p:nvSpPr>
        <p:spPr>
          <a:xfrm rot="5400000">
            <a:off x="4006180" y="4725144"/>
            <a:ext cx="360040" cy="504056"/>
          </a:xfrm>
          <a:prstGeom prst="blockArc">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26722" name="43 Metin kutusu"/>
          <p:cNvSpPr txBox="1">
            <a:spLocks noChangeArrowheads="1"/>
          </p:cNvSpPr>
          <p:nvPr/>
        </p:nvSpPr>
        <p:spPr bwMode="auto">
          <a:xfrm>
            <a:off x="4438650" y="4370389"/>
            <a:ext cx="151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NONSPESİFİK   TCR BAĞLANMASI</a:t>
            </a:r>
          </a:p>
        </p:txBody>
      </p:sp>
      <p:sp>
        <p:nvSpPr>
          <p:cNvPr id="26723" name="44 Metin kutusu"/>
          <p:cNvSpPr txBox="1">
            <a:spLocks noChangeArrowheads="1"/>
          </p:cNvSpPr>
          <p:nvPr/>
        </p:nvSpPr>
        <p:spPr bwMode="auto">
          <a:xfrm>
            <a:off x="4149726" y="2852738"/>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SPESİFİK TCR BAĞLANMASI</a:t>
            </a:r>
          </a:p>
        </p:txBody>
      </p:sp>
      <p:cxnSp>
        <p:nvCxnSpPr>
          <p:cNvPr id="47" name="46 Düz Ok Bağlayıcısı"/>
          <p:cNvCxnSpPr/>
          <p:nvPr/>
        </p:nvCxnSpPr>
        <p:spPr>
          <a:xfrm rot="16200000" flipH="1">
            <a:off x="4366220" y="3253627"/>
            <a:ext cx="360040" cy="278740"/>
          </a:xfrm>
          <a:prstGeom prst="straightConnector1">
            <a:avLst/>
          </a:prstGeom>
          <a:ln w="57150">
            <a:prstDash val="sysDash"/>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0" name="49 Düz Ok Bağlayıcısı"/>
          <p:cNvCxnSpPr/>
          <p:nvPr/>
        </p:nvCxnSpPr>
        <p:spPr>
          <a:xfrm flipH="1">
            <a:off x="4438228" y="4797152"/>
            <a:ext cx="576064" cy="144016"/>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6726" name="50 Metin kutusu"/>
          <p:cNvSpPr txBox="1">
            <a:spLocks noChangeArrowheads="1"/>
          </p:cNvSpPr>
          <p:nvPr/>
        </p:nvSpPr>
        <p:spPr bwMode="auto">
          <a:xfrm>
            <a:off x="5589587" y="5364163"/>
            <a:ext cx="172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SELF REAKTİF T HÜCRE AKTİVASYONU</a:t>
            </a:r>
          </a:p>
        </p:txBody>
      </p:sp>
      <p:sp>
        <p:nvSpPr>
          <p:cNvPr id="52" name="51 Akış Çizelgesi: Öteki İşlem"/>
          <p:cNvSpPr/>
          <p:nvPr/>
        </p:nvSpPr>
        <p:spPr>
          <a:xfrm>
            <a:off x="8038628" y="3645024"/>
            <a:ext cx="576064" cy="792088"/>
          </a:xfrm>
          <a:prstGeom prst="flowChartAlternateProcess">
            <a:avLst/>
          </a:prstGeom>
          <a:solidFill>
            <a:srgbClr val="EE51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3" name="52 Akış Çizelgesi: Öteki İşlem"/>
          <p:cNvSpPr/>
          <p:nvPr/>
        </p:nvSpPr>
        <p:spPr>
          <a:xfrm>
            <a:off x="8110636" y="4509120"/>
            <a:ext cx="576064" cy="792088"/>
          </a:xfrm>
          <a:prstGeom prst="flowChartAlternateProcess">
            <a:avLst/>
          </a:prstGeom>
          <a:solidFill>
            <a:srgbClr val="EE51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4" name="53 Akış Çizelgesi: Öteki İşlem"/>
          <p:cNvSpPr/>
          <p:nvPr/>
        </p:nvSpPr>
        <p:spPr>
          <a:xfrm>
            <a:off x="8038628" y="2780928"/>
            <a:ext cx="576064" cy="792088"/>
          </a:xfrm>
          <a:prstGeom prst="flowChartAlternateProcess">
            <a:avLst/>
          </a:prstGeom>
          <a:solidFill>
            <a:srgbClr val="EE51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5" name="54 Oval"/>
          <p:cNvSpPr/>
          <p:nvPr/>
        </p:nvSpPr>
        <p:spPr>
          <a:xfrm>
            <a:off x="8254652" y="3068960"/>
            <a:ext cx="216024"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56" name="55 Oval"/>
          <p:cNvSpPr/>
          <p:nvPr/>
        </p:nvSpPr>
        <p:spPr>
          <a:xfrm>
            <a:off x="8254652" y="3861048"/>
            <a:ext cx="216024"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57" name="56 Oval"/>
          <p:cNvSpPr/>
          <p:nvPr/>
        </p:nvSpPr>
        <p:spPr>
          <a:xfrm>
            <a:off x="8326660" y="4797152"/>
            <a:ext cx="216024"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58" name="57 Patlama 2"/>
          <p:cNvSpPr/>
          <p:nvPr/>
        </p:nvSpPr>
        <p:spPr>
          <a:xfrm rot="17093916">
            <a:off x="6814492" y="1916832"/>
            <a:ext cx="1008112" cy="1152128"/>
          </a:xfrm>
          <a:prstGeom prst="irregularSeal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9" name="58 Patlama 2"/>
          <p:cNvSpPr/>
          <p:nvPr/>
        </p:nvSpPr>
        <p:spPr>
          <a:xfrm rot="17093916">
            <a:off x="6708700" y="3992214"/>
            <a:ext cx="1008112" cy="1152128"/>
          </a:xfrm>
          <a:prstGeom prst="irregularSeal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60" name="59 Oval"/>
          <p:cNvSpPr/>
          <p:nvPr/>
        </p:nvSpPr>
        <p:spPr>
          <a:xfrm>
            <a:off x="7246540" y="2492896"/>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61" name="60 Oval"/>
          <p:cNvSpPr/>
          <p:nvPr/>
        </p:nvSpPr>
        <p:spPr>
          <a:xfrm>
            <a:off x="7102524" y="4581128"/>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6757" name="61 Metin kutusu"/>
          <p:cNvSpPr txBox="1">
            <a:spLocks noChangeArrowheads="1"/>
          </p:cNvSpPr>
          <p:nvPr/>
        </p:nvSpPr>
        <p:spPr bwMode="auto">
          <a:xfrm>
            <a:off x="7173912" y="2420939"/>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M</a:t>
            </a:r>
          </a:p>
        </p:txBody>
      </p:sp>
      <p:sp>
        <p:nvSpPr>
          <p:cNvPr id="26758" name="62 Metin kutusu"/>
          <p:cNvSpPr txBox="1">
            <a:spLocks noChangeArrowheads="1"/>
          </p:cNvSpPr>
          <p:nvPr/>
        </p:nvSpPr>
        <p:spPr bwMode="auto">
          <a:xfrm>
            <a:off x="7031037" y="4581526"/>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M</a:t>
            </a:r>
          </a:p>
        </p:txBody>
      </p:sp>
      <p:sp>
        <p:nvSpPr>
          <p:cNvPr id="64" name="63 6-Noktalı Yıldız"/>
          <p:cNvSpPr/>
          <p:nvPr/>
        </p:nvSpPr>
        <p:spPr>
          <a:xfrm>
            <a:off x="6814492" y="278092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5" name="64 6-Noktalı Yıldız"/>
          <p:cNvSpPr/>
          <p:nvPr/>
        </p:nvSpPr>
        <p:spPr>
          <a:xfrm>
            <a:off x="6822876" y="26452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6" name="65 6-Noktalı Yıldız"/>
          <p:cNvSpPr/>
          <p:nvPr/>
        </p:nvSpPr>
        <p:spPr>
          <a:xfrm>
            <a:off x="6975276" y="27976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7" name="66 6-Noktalı Yıldız"/>
          <p:cNvSpPr/>
          <p:nvPr/>
        </p:nvSpPr>
        <p:spPr>
          <a:xfrm>
            <a:off x="7246540" y="3789040"/>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8" name="67 6-Noktalı Yıldız"/>
          <p:cNvSpPr/>
          <p:nvPr/>
        </p:nvSpPr>
        <p:spPr>
          <a:xfrm>
            <a:off x="7462564" y="386104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9" name="68 6-Noktalı Yıldız"/>
          <p:cNvSpPr/>
          <p:nvPr/>
        </p:nvSpPr>
        <p:spPr>
          <a:xfrm>
            <a:off x="7390556" y="400506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0" name="69 6-Noktalı Yıldız"/>
          <p:cNvSpPr/>
          <p:nvPr/>
        </p:nvSpPr>
        <p:spPr>
          <a:xfrm>
            <a:off x="7584876" y="4149080"/>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1" name="70 6-Noktalı Yıldız"/>
          <p:cNvSpPr/>
          <p:nvPr/>
        </p:nvSpPr>
        <p:spPr>
          <a:xfrm>
            <a:off x="7127676" y="29500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2" name="71 6-Noktalı Yıldız"/>
          <p:cNvSpPr/>
          <p:nvPr/>
        </p:nvSpPr>
        <p:spPr>
          <a:xfrm>
            <a:off x="6958508" y="292494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3" name="72 Şimşek İşareti"/>
          <p:cNvSpPr/>
          <p:nvPr/>
        </p:nvSpPr>
        <p:spPr>
          <a:xfrm>
            <a:off x="7534572" y="3212976"/>
            <a:ext cx="576064" cy="720080"/>
          </a:xfrm>
          <a:prstGeom prst="lightningBol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6789" name="73 Metin kutusu"/>
          <p:cNvSpPr txBox="1">
            <a:spLocks noChangeArrowheads="1"/>
          </p:cNvSpPr>
          <p:nvPr/>
        </p:nvSpPr>
        <p:spPr bwMode="auto">
          <a:xfrm>
            <a:off x="8758238" y="3789363"/>
            <a:ext cx="190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DOKU HASARI</a:t>
            </a:r>
          </a:p>
        </p:txBody>
      </p:sp>
      <p:graphicFrame>
        <p:nvGraphicFramePr>
          <p:cNvPr id="75" name="74 Diyagram"/>
          <p:cNvGraphicFramePr/>
          <p:nvPr>
            <p:extLst>
              <p:ext uri="{D42A27DB-BD31-4B8C-83A1-F6EECF244321}">
                <p14:modId xmlns:p14="http://schemas.microsoft.com/office/powerpoint/2010/main" val="3933172867"/>
              </p:ext>
            </p:extLst>
          </p:nvPr>
        </p:nvGraphicFramePr>
        <p:xfrm>
          <a:off x="5374332" y="-1"/>
          <a:ext cx="6336704" cy="264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6" name="75 Sağ Ok"/>
          <p:cNvSpPr/>
          <p:nvPr/>
        </p:nvSpPr>
        <p:spPr>
          <a:xfrm rot="1858227">
            <a:off x="7543952" y="411910"/>
            <a:ext cx="647700" cy="2159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87165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Öteki İşlem"/>
          <p:cNvSpPr/>
          <p:nvPr/>
        </p:nvSpPr>
        <p:spPr>
          <a:xfrm>
            <a:off x="7030516" y="0"/>
            <a:ext cx="1872208" cy="112474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 name="2 Akış Çizelgesi: Öteki İşlem"/>
          <p:cNvSpPr/>
          <p:nvPr/>
        </p:nvSpPr>
        <p:spPr>
          <a:xfrm>
            <a:off x="7462564" y="476672"/>
            <a:ext cx="936104" cy="288032"/>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900" b="1" dirty="0">
                <a:solidFill>
                  <a:schemeClr val="tx1"/>
                </a:solidFill>
              </a:rPr>
              <a:t>ENFKTE HÜCRE</a:t>
            </a:r>
          </a:p>
        </p:txBody>
      </p:sp>
      <p:sp>
        <p:nvSpPr>
          <p:cNvPr id="4" name="3 Güneş"/>
          <p:cNvSpPr/>
          <p:nvPr/>
        </p:nvSpPr>
        <p:spPr>
          <a:xfrm>
            <a:off x="7318548" y="188640"/>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 name="4 Güneş"/>
          <p:cNvSpPr/>
          <p:nvPr/>
        </p:nvSpPr>
        <p:spPr>
          <a:xfrm>
            <a:off x="7318548" y="83671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6" name="5 Güneş"/>
          <p:cNvSpPr/>
          <p:nvPr/>
        </p:nvSpPr>
        <p:spPr>
          <a:xfrm>
            <a:off x="7822604" y="260648"/>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7" name="6 Güneş"/>
          <p:cNvSpPr/>
          <p:nvPr/>
        </p:nvSpPr>
        <p:spPr>
          <a:xfrm>
            <a:off x="8254652" y="83671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8" name="7 Güneş"/>
          <p:cNvSpPr/>
          <p:nvPr/>
        </p:nvSpPr>
        <p:spPr>
          <a:xfrm>
            <a:off x="8326660" y="188640"/>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9" name="8 Güneş"/>
          <p:cNvSpPr/>
          <p:nvPr/>
        </p:nvSpPr>
        <p:spPr>
          <a:xfrm>
            <a:off x="7822604" y="908720"/>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0" name="9 Güneş"/>
          <p:cNvSpPr/>
          <p:nvPr/>
        </p:nvSpPr>
        <p:spPr>
          <a:xfrm>
            <a:off x="8470676" y="47667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1" name="10 Güneş"/>
          <p:cNvSpPr/>
          <p:nvPr/>
        </p:nvSpPr>
        <p:spPr>
          <a:xfrm>
            <a:off x="7246540" y="47667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2" name="11 Halka"/>
          <p:cNvSpPr/>
          <p:nvPr/>
        </p:nvSpPr>
        <p:spPr>
          <a:xfrm>
            <a:off x="5878388" y="1412776"/>
            <a:ext cx="288032" cy="216024"/>
          </a:xfrm>
          <a:prstGeom prst="donu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3" name="12 Akış Çizelgesi: Ayıkla"/>
          <p:cNvSpPr/>
          <p:nvPr/>
        </p:nvSpPr>
        <p:spPr>
          <a:xfrm rot="10605913">
            <a:off x="5956600" y="1200542"/>
            <a:ext cx="140641" cy="223806"/>
          </a:xfrm>
          <a:prstGeom prst="flowChartExtra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4" name="13 Patlama 2"/>
          <p:cNvSpPr/>
          <p:nvPr/>
        </p:nvSpPr>
        <p:spPr>
          <a:xfrm>
            <a:off x="4510236" y="476672"/>
            <a:ext cx="1944216" cy="1080120"/>
          </a:xfrm>
          <a:prstGeom prst="irregularSeal2">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5" name="14 Oval"/>
          <p:cNvSpPr/>
          <p:nvPr/>
        </p:nvSpPr>
        <p:spPr>
          <a:xfrm>
            <a:off x="5230316" y="980728"/>
            <a:ext cx="432048"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16" name="15 Güneş"/>
          <p:cNvSpPr/>
          <p:nvPr/>
        </p:nvSpPr>
        <p:spPr>
          <a:xfrm>
            <a:off x="5950396" y="1484784"/>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7" name="16 Blok Yay"/>
          <p:cNvSpPr/>
          <p:nvPr/>
        </p:nvSpPr>
        <p:spPr>
          <a:xfrm rot="10800000">
            <a:off x="5806380" y="1412776"/>
            <a:ext cx="432048" cy="288032"/>
          </a:xfrm>
          <a:prstGeom prst="blockArc">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8" name="17 Akış Çizelgesi: Ayıkla"/>
          <p:cNvSpPr/>
          <p:nvPr/>
        </p:nvSpPr>
        <p:spPr>
          <a:xfrm>
            <a:off x="6022404" y="1700808"/>
            <a:ext cx="72008" cy="216024"/>
          </a:xfrm>
          <a:prstGeom prst="flowChartExtra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9" name="18 Oval"/>
          <p:cNvSpPr/>
          <p:nvPr/>
        </p:nvSpPr>
        <p:spPr>
          <a:xfrm>
            <a:off x="5518348" y="1916832"/>
            <a:ext cx="936104" cy="72008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20" name="19 Oval"/>
          <p:cNvSpPr/>
          <p:nvPr/>
        </p:nvSpPr>
        <p:spPr>
          <a:xfrm>
            <a:off x="5734372" y="2204864"/>
            <a:ext cx="432048"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7707" name="20 Metin kutusu"/>
          <p:cNvSpPr txBox="1">
            <a:spLocks noChangeArrowheads="1"/>
          </p:cNvSpPr>
          <p:nvPr/>
        </p:nvSpPr>
        <p:spPr bwMode="auto">
          <a:xfrm>
            <a:off x="5734051" y="2205039"/>
            <a:ext cx="5048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CD4+</a:t>
            </a:r>
          </a:p>
        </p:txBody>
      </p:sp>
      <p:sp>
        <p:nvSpPr>
          <p:cNvPr id="27" name="26 Güneş"/>
          <p:cNvSpPr/>
          <p:nvPr/>
        </p:nvSpPr>
        <p:spPr>
          <a:xfrm>
            <a:off x="8038628" y="1340768"/>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8" name="27 Güneş"/>
          <p:cNvSpPr/>
          <p:nvPr/>
        </p:nvSpPr>
        <p:spPr>
          <a:xfrm>
            <a:off x="7606580" y="1124744"/>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9" name="28 Güneş"/>
          <p:cNvSpPr/>
          <p:nvPr/>
        </p:nvSpPr>
        <p:spPr>
          <a:xfrm>
            <a:off x="8398668" y="1124744"/>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0" name="29 On İki Kenarlı"/>
          <p:cNvSpPr/>
          <p:nvPr/>
        </p:nvSpPr>
        <p:spPr>
          <a:xfrm>
            <a:off x="6670477" y="191683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1" name="30 On İki Kenarlı"/>
          <p:cNvSpPr/>
          <p:nvPr/>
        </p:nvSpPr>
        <p:spPr>
          <a:xfrm>
            <a:off x="6822877" y="206923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2" name="31 On İki Kenarlı"/>
          <p:cNvSpPr/>
          <p:nvPr/>
        </p:nvSpPr>
        <p:spPr>
          <a:xfrm>
            <a:off x="7056806" y="222163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32 On İki Kenarlı"/>
          <p:cNvSpPr/>
          <p:nvPr/>
        </p:nvSpPr>
        <p:spPr>
          <a:xfrm>
            <a:off x="6814493" y="234888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4" name="33 On İki Kenarlı"/>
          <p:cNvSpPr/>
          <p:nvPr/>
        </p:nvSpPr>
        <p:spPr>
          <a:xfrm>
            <a:off x="7030517" y="198884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5" name="34 On İki Kenarlı"/>
          <p:cNvSpPr/>
          <p:nvPr/>
        </p:nvSpPr>
        <p:spPr>
          <a:xfrm>
            <a:off x="6670477" y="220486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6" name="35 On İki Kenarlı"/>
          <p:cNvSpPr/>
          <p:nvPr/>
        </p:nvSpPr>
        <p:spPr>
          <a:xfrm>
            <a:off x="6814493" y="184482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36 Oval"/>
          <p:cNvSpPr/>
          <p:nvPr/>
        </p:nvSpPr>
        <p:spPr>
          <a:xfrm>
            <a:off x="7678588" y="1844824"/>
            <a:ext cx="936104" cy="72008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38" name="37 Blok Yay"/>
          <p:cNvSpPr/>
          <p:nvPr/>
        </p:nvSpPr>
        <p:spPr>
          <a:xfrm rot="10800000">
            <a:off x="7894612" y="1412776"/>
            <a:ext cx="432048" cy="288032"/>
          </a:xfrm>
          <a:prstGeom prst="blockArc">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9" name="38 Akış Çizelgesi: Ayıkla"/>
          <p:cNvSpPr/>
          <p:nvPr/>
        </p:nvSpPr>
        <p:spPr>
          <a:xfrm>
            <a:off x="8110636" y="1700808"/>
            <a:ext cx="72008" cy="216024"/>
          </a:xfrm>
          <a:prstGeom prst="flowChartExtract">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40" name="39 Halka"/>
          <p:cNvSpPr/>
          <p:nvPr/>
        </p:nvSpPr>
        <p:spPr>
          <a:xfrm>
            <a:off x="7966620" y="1340768"/>
            <a:ext cx="288032" cy="216024"/>
          </a:xfrm>
          <a:prstGeom prst="donu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41" name="40 Akış Çizelgesi: Ayıkla"/>
          <p:cNvSpPr/>
          <p:nvPr/>
        </p:nvSpPr>
        <p:spPr>
          <a:xfrm rot="10605913">
            <a:off x="8044832" y="1128533"/>
            <a:ext cx="140641" cy="223806"/>
          </a:xfrm>
          <a:prstGeom prst="flowChartExtra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42" name="41 Oval"/>
          <p:cNvSpPr/>
          <p:nvPr/>
        </p:nvSpPr>
        <p:spPr>
          <a:xfrm>
            <a:off x="8038628" y="2060848"/>
            <a:ext cx="360040"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27756" name="42 Metin kutusu"/>
          <p:cNvSpPr txBox="1">
            <a:spLocks noChangeArrowheads="1"/>
          </p:cNvSpPr>
          <p:nvPr/>
        </p:nvSpPr>
        <p:spPr bwMode="auto">
          <a:xfrm>
            <a:off x="7966075" y="2060576"/>
            <a:ext cx="5762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a:t>CD8+</a:t>
            </a:r>
          </a:p>
        </p:txBody>
      </p:sp>
      <p:sp>
        <p:nvSpPr>
          <p:cNvPr id="44" name="43 On İki Kenarlı"/>
          <p:cNvSpPr/>
          <p:nvPr/>
        </p:nvSpPr>
        <p:spPr>
          <a:xfrm>
            <a:off x="7344838" y="220486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5" name="44 On İki Kenarlı"/>
          <p:cNvSpPr/>
          <p:nvPr/>
        </p:nvSpPr>
        <p:spPr>
          <a:xfrm>
            <a:off x="7416846" y="198884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6" name="45 On İki Kenarlı"/>
          <p:cNvSpPr/>
          <p:nvPr/>
        </p:nvSpPr>
        <p:spPr>
          <a:xfrm>
            <a:off x="7560862" y="220486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7" name="46 Pasta"/>
          <p:cNvSpPr/>
          <p:nvPr/>
        </p:nvSpPr>
        <p:spPr>
          <a:xfrm>
            <a:off x="8830716" y="13407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8" name="47 Pasta"/>
          <p:cNvSpPr/>
          <p:nvPr/>
        </p:nvSpPr>
        <p:spPr>
          <a:xfrm>
            <a:off x="8983116" y="14931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9" name="48 Pasta"/>
          <p:cNvSpPr/>
          <p:nvPr/>
        </p:nvSpPr>
        <p:spPr>
          <a:xfrm>
            <a:off x="2061964" y="393305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0" name="49 Pasta"/>
          <p:cNvSpPr/>
          <p:nvPr/>
        </p:nvSpPr>
        <p:spPr>
          <a:xfrm>
            <a:off x="8902724" y="350100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1" name="50 Pasta"/>
          <p:cNvSpPr/>
          <p:nvPr/>
        </p:nvSpPr>
        <p:spPr>
          <a:xfrm>
            <a:off x="8758708" y="2996952"/>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2" name="51 Pasta"/>
          <p:cNvSpPr/>
          <p:nvPr/>
        </p:nvSpPr>
        <p:spPr>
          <a:xfrm>
            <a:off x="8110636" y="31409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4" name="53 Pasta"/>
          <p:cNvSpPr/>
          <p:nvPr/>
        </p:nvSpPr>
        <p:spPr>
          <a:xfrm>
            <a:off x="9135516" y="16455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5" name="54 Pasta"/>
          <p:cNvSpPr/>
          <p:nvPr/>
        </p:nvSpPr>
        <p:spPr>
          <a:xfrm>
            <a:off x="9046740" y="206084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6" name="55 Pasta"/>
          <p:cNvSpPr/>
          <p:nvPr/>
        </p:nvSpPr>
        <p:spPr>
          <a:xfrm>
            <a:off x="9262764" y="292494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7" name="56 Pasta"/>
          <p:cNvSpPr/>
          <p:nvPr/>
        </p:nvSpPr>
        <p:spPr>
          <a:xfrm>
            <a:off x="8974732" y="249289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7796" name="57 Metin kutusu"/>
          <p:cNvSpPr txBox="1">
            <a:spLocks noChangeArrowheads="1"/>
          </p:cNvSpPr>
          <p:nvPr/>
        </p:nvSpPr>
        <p:spPr bwMode="auto">
          <a:xfrm>
            <a:off x="8255000" y="1268414"/>
            <a:ext cx="863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TCR</a:t>
            </a:r>
          </a:p>
        </p:txBody>
      </p:sp>
      <p:cxnSp>
        <p:nvCxnSpPr>
          <p:cNvPr id="60" name="59 Düz Ok Bağlayıcısı"/>
          <p:cNvCxnSpPr/>
          <p:nvPr/>
        </p:nvCxnSpPr>
        <p:spPr>
          <a:xfrm flipH="1">
            <a:off x="8326660" y="1484784"/>
            <a:ext cx="432048" cy="244624"/>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798" name="62 Metin kutusu"/>
          <p:cNvSpPr txBox="1">
            <a:spLocks noChangeArrowheads="1"/>
          </p:cNvSpPr>
          <p:nvPr/>
        </p:nvSpPr>
        <p:spPr bwMode="auto">
          <a:xfrm>
            <a:off x="7246937" y="134143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KLAS I MHC</a:t>
            </a:r>
          </a:p>
        </p:txBody>
      </p:sp>
      <p:cxnSp>
        <p:nvCxnSpPr>
          <p:cNvPr id="65" name="64 Düz Ok Bağlayıcısı"/>
          <p:cNvCxnSpPr/>
          <p:nvPr/>
        </p:nvCxnSpPr>
        <p:spPr>
          <a:xfrm flipV="1">
            <a:off x="7750596" y="1196752"/>
            <a:ext cx="288032" cy="216024"/>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800" name="65 Metin kutusu"/>
          <p:cNvSpPr txBox="1">
            <a:spLocks noChangeArrowheads="1"/>
          </p:cNvSpPr>
          <p:nvPr/>
        </p:nvSpPr>
        <p:spPr bwMode="auto">
          <a:xfrm>
            <a:off x="9047163" y="908050"/>
            <a:ext cx="1368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t>HÜCRE ÖLÜMÜ</a:t>
            </a:r>
          </a:p>
        </p:txBody>
      </p:sp>
      <p:sp>
        <p:nvSpPr>
          <p:cNvPr id="67" name="66 Metin kutusu"/>
          <p:cNvSpPr txBox="1"/>
          <p:nvPr/>
        </p:nvSpPr>
        <p:spPr>
          <a:xfrm>
            <a:off x="9406780" y="1772817"/>
            <a:ext cx="1152128" cy="46166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tr-TR" sz="1200" b="1" dirty="0">
                <a:ln/>
              </a:rPr>
              <a:t>SELF ANTİJENLER</a:t>
            </a:r>
          </a:p>
        </p:txBody>
      </p:sp>
      <p:cxnSp>
        <p:nvCxnSpPr>
          <p:cNvPr id="69" name="68 Düz Ok Bağlayıcısı"/>
          <p:cNvCxnSpPr>
            <a:stCxn id="67" idx="2"/>
          </p:cNvCxnSpPr>
          <p:nvPr/>
        </p:nvCxnSpPr>
        <p:spPr>
          <a:xfrm flipH="1">
            <a:off x="9334772" y="2234482"/>
            <a:ext cx="648072" cy="618455"/>
          </a:xfrm>
          <a:prstGeom prst="straightConnector1">
            <a:avLst/>
          </a:prstGeom>
          <a:ln w="38100">
            <a:solidFill>
              <a:schemeClr val="accent6">
                <a:lumMod val="40000"/>
                <a:lumOff val="60000"/>
              </a:schemeClr>
            </a:solidFill>
            <a:prstDash val="sysDash"/>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7803" name="69 Metin kutusu"/>
          <p:cNvSpPr txBox="1">
            <a:spLocks noChangeArrowheads="1"/>
          </p:cNvSpPr>
          <p:nvPr/>
        </p:nvSpPr>
        <p:spPr bwMode="auto">
          <a:xfrm>
            <a:off x="5446712" y="1844675"/>
            <a:ext cx="503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TCR</a:t>
            </a:r>
          </a:p>
        </p:txBody>
      </p:sp>
      <p:cxnSp>
        <p:nvCxnSpPr>
          <p:cNvPr id="72" name="71 Düz Ok Bağlayıcısı"/>
          <p:cNvCxnSpPr/>
          <p:nvPr/>
        </p:nvCxnSpPr>
        <p:spPr>
          <a:xfrm flipV="1">
            <a:off x="5698368" y="1700808"/>
            <a:ext cx="252028" cy="144016"/>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805" name="72 Metin kutusu"/>
          <p:cNvSpPr txBox="1">
            <a:spLocks noChangeArrowheads="1"/>
          </p:cNvSpPr>
          <p:nvPr/>
        </p:nvSpPr>
        <p:spPr bwMode="auto">
          <a:xfrm>
            <a:off x="6310313" y="981075"/>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KLAS II MHC</a:t>
            </a:r>
          </a:p>
        </p:txBody>
      </p:sp>
      <p:cxnSp>
        <p:nvCxnSpPr>
          <p:cNvPr id="75" name="74 Düz Ok Bağlayıcısı"/>
          <p:cNvCxnSpPr/>
          <p:nvPr/>
        </p:nvCxnSpPr>
        <p:spPr>
          <a:xfrm flipH="1">
            <a:off x="6166420" y="1165394"/>
            <a:ext cx="144016" cy="247382"/>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8" name="77 Satır Belirtme Çizgisi 1 (Diğer Çubuk)"/>
          <p:cNvSpPr/>
          <p:nvPr/>
        </p:nvSpPr>
        <p:spPr>
          <a:xfrm>
            <a:off x="9118600" y="115889"/>
            <a:ext cx="792162" cy="288925"/>
          </a:xfrm>
          <a:prstGeom prst="accentCallout1">
            <a:avLst>
              <a:gd name="adj1" fmla="val 18750"/>
              <a:gd name="adj2" fmla="val -8333"/>
              <a:gd name="adj3" fmla="val 125199"/>
              <a:gd name="adj4" fmla="val -7181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900" b="1" dirty="0">
                <a:solidFill>
                  <a:schemeClr val="tx1"/>
                </a:solidFill>
              </a:rPr>
              <a:t>VİRÜS </a:t>
            </a:r>
            <a:r>
              <a:rPr lang="tr-TR" sz="900" b="1" dirty="0" err="1">
                <a:solidFill>
                  <a:schemeClr val="tx1"/>
                </a:solidFill>
              </a:rPr>
              <a:t>Ag</a:t>
            </a:r>
            <a:endParaRPr lang="tr-TR" sz="900" b="1" dirty="0">
              <a:solidFill>
                <a:schemeClr val="tx1"/>
              </a:solidFill>
            </a:endParaRPr>
          </a:p>
        </p:txBody>
      </p:sp>
      <p:sp>
        <p:nvSpPr>
          <p:cNvPr id="27808" name="78 Metin kutusu"/>
          <p:cNvSpPr txBox="1">
            <a:spLocks noChangeArrowheads="1"/>
          </p:cNvSpPr>
          <p:nvPr/>
        </p:nvSpPr>
        <p:spPr bwMode="auto">
          <a:xfrm>
            <a:off x="5157788" y="98107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a:t>M</a:t>
            </a:r>
            <a:r>
              <a:rPr lang="tr-TR" altLang="tr-TR" sz="900">
                <a:latin typeface="Arial Narrow" panose="020B0606020202030204" pitchFamily="34" charset="0"/>
              </a:rPr>
              <a:t>Ø</a:t>
            </a:r>
            <a:endParaRPr lang="tr-TR" altLang="tr-TR" sz="900"/>
          </a:p>
        </p:txBody>
      </p:sp>
      <p:sp>
        <p:nvSpPr>
          <p:cNvPr id="80" name="79 Akış Çizelgesi: Öteki İşlem"/>
          <p:cNvSpPr/>
          <p:nvPr/>
        </p:nvSpPr>
        <p:spPr>
          <a:xfrm>
            <a:off x="2205980" y="3717032"/>
            <a:ext cx="1872208" cy="112474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81" name="80 Akış Çizelgesi: Öteki İşlem"/>
          <p:cNvSpPr/>
          <p:nvPr/>
        </p:nvSpPr>
        <p:spPr>
          <a:xfrm>
            <a:off x="2638028" y="4149080"/>
            <a:ext cx="1152128" cy="57606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900" b="1" dirty="0">
                <a:solidFill>
                  <a:schemeClr val="tx1"/>
                </a:solidFill>
              </a:rPr>
              <a:t>ENFKTE OLMAYAN  HÜCRE</a:t>
            </a:r>
          </a:p>
        </p:txBody>
      </p:sp>
      <p:sp>
        <p:nvSpPr>
          <p:cNvPr id="82" name="81 Sol Ok Belirtme Çizgisi"/>
          <p:cNvSpPr/>
          <p:nvPr/>
        </p:nvSpPr>
        <p:spPr>
          <a:xfrm rot="20369469">
            <a:off x="4331676" y="3060022"/>
            <a:ext cx="2584110" cy="932870"/>
          </a:xfrm>
          <a:prstGeom prst="leftArrowCallout">
            <a:avLst>
              <a:gd name="adj1" fmla="val 14610"/>
              <a:gd name="adj2" fmla="val 25000"/>
              <a:gd name="adj3" fmla="val 25000"/>
              <a:gd name="adj4" fmla="val 64977"/>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tr-TR" b="1" dirty="0">
                <a:solidFill>
                  <a:schemeClr val="tx1"/>
                </a:solidFill>
              </a:rPr>
              <a:t>*</a:t>
            </a:r>
            <a:r>
              <a:rPr lang="tr-TR" sz="1200" b="1" dirty="0">
                <a:solidFill>
                  <a:schemeClr val="tx1"/>
                </a:solidFill>
              </a:rPr>
              <a:t>TNF-</a:t>
            </a:r>
            <a:r>
              <a:rPr lang="el-GR" sz="1200" b="1" dirty="0">
                <a:solidFill>
                  <a:schemeClr val="tx1"/>
                </a:solidFill>
              </a:rPr>
              <a:t>β</a:t>
            </a:r>
            <a:endParaRPr lang="tr-TR" sz="1200" b="1" dirty="0">
              <a:solidFill>
                <a:schemeClr val="tx1"/>
              </a:solidFill>
            </a:endParaRPr>
          </a:p>
          <a:p>
            <a:pPr algn="ctr">
              <a:defRPr/>
            </a:pPr>
            <a:r>
              <a:rPr lang="tr-TR" sz="1200" b="1" dirty="0">
                <a:solidFill>
                  <a:schemeClr val="tx1"/>
                </a:solidFill>
              </a:rPr>
              <a:t>*LT</a:t>
            </a:r>
          </a:p>
          <a:p>
            <a:pPr algn="ctr">
              <a:defRPr/>
            </a:pPr>
            <a:r>
              <a:rPr lang="tr-TR" sz="1200" b="1" dirty="0">
                <a:solidFill>
                  <a:schemeClr val="tx1"/>
                </a:solidFill>
              </a:rPr>
              <a:t>*NO</a:t>
            </a:r>
          </a:p>
        </p:txBody>
      </p:sp>
      <p:sp>
        <p:nvSpPr>
          <p:cNvPr id="83" name="82 Köşeli Çift Ayraç"/>
          <p:cNvSpPr/>
          <p:nvPr/>
        </p:nvSpPr>
        <p:spPr>
          <a:xfrm rot="17219668">
            <a:off x="7092240" y="1044584"/>
            <a:ext cx="313211" cy="210277"/>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84" name="83 Köşeli Çift Ayraç"/>
          <p:cNvSpPr/>
          <p:nvPr/>
        </p:nvSpPr>
        <p:spPr>
          <a:xfrm rot="17219668">
            <a:off x="8780793" y="790669"/>
            <a:ext cx="229026" cy="236101"/>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85" name="84 Köşeli Çift Ayraç"/>
          <p:cNvSpPr/>
          <p:nvPr/>
        </p:nvSpPr>
        <p:spPr>
          <a:xfrm rot="17219668">
            <a:off x="6922743" y="790983"/>
            <a:ext cx="292165" cy="141414"/>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86" name="85 Köşeli Çift Ayraç"/>
          <p:cNvSpPr/>
          <p:nvPr/>
        </p:nvSpPr>
        <p:spPr>
          <a:xfrm rot="17219668">
            <a:off x="8530338" y="1032174"/>
            <a:ext cx="297890" cy="257147"/>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830" name="86 Metin kutusu"/>
          <p:cNvSpPr txBox="1">
            <a:spLocks noChangeArrowheads="1"/>
          </p:cNvSpPr>
          <p:nvPr/>
        </p:nvSpPr>
        <p:spPr bwMode="auto">
          <a:xfrm>
            <a:off x="8542337" y="620714"/>
            <a:ext cx="10810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PERFORİNLER</a:t>
            </a:r>
          </a:p>
        </p:txBody>
      </p:sp>
      <p:sp>
        <p:nvSpPr>
          <p:cNvPr id="88" name="87 Pasta"/>
          <p:cNvSpPr/>
          <p:nvPr/>
        </p:nvSpPr>
        <p:spPr>
          <a:xfrm>
            <a:off x="2133972" y="436510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89" name="88 Pasta"/>
          <p:cNvSpPr/>
          <p:nvPr/>
        </p:nvSpPr>
        <p:spPr>
          <a:xfrm>
            <a:off x="3502124" y="364502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0" name="89 Pasta"/>
          <p:cNvSpPr/>
          <p:nvPr/>
        </p:nvSpPr>
        <p:spPr>
          <a:xfrm>
            <a:off x="2782044" y="357301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1" name="90 Pasta"/>
          <p:cNvSpPr/>
          <p:nvPr/>
        </p:nvSpPr>
        <p:spPr>
          <a:xfrm>
            <a:off x="2349996" y="357301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3" name="92 Oval"/>
          <p:cNvSpPr/>
          <p:nvPr/>
        </p:nvSpPr>
        <p:spPr>
          <a:xfrm rot="6226645">
            <a:off x="7459779" y="3651086"/>
            <a:ext cx="948606" cy="85197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95" name="94 Oval"/>
          <p:cNvSpPr/>
          <p:nvPr/>
        </p:nvSpPr>
        <p:spPr>
          <a:xfrm rot="5400000">
            <a:off x="7768598" y="3843046"/>
            <a:ext cx="432048" cy="324036"/>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96" name="95 Patlama 2"/>
          <p:cNvSpPr/>
          <p:nvPr/>
        </p:nvSpPr>
        <p:spPr>
          <a:xfrm rot="17712146">
            <a:off x="8470676" y="4077072"/>
            <a:ext cx="1944216" cy="1080120"/>
          </a:xfrm>
          <a:prstGeom prst="irregularSeal2">
            <a:avLst/>
          </a:prstGeom>
          <a:solidFill>
            <a:schemeClr val="tx2">
              <a:lumMod val="9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97" name="96 Oval"/>
          <p:cNvSpPr/>
          <p:nvPr/>
        </p:nvSpPr>
        <p:spPr>
          <a:xfrm rot="17371166">
            <a:off x="9190756" y="4653136"/>
            <a:ext cx="432048"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7855" name="97 Metin kutusu"/>
          <p:cNvSpPr txBox="1">
            <a:spLocks noChangeArrowheads="1"/>
          </p:cNvSpPr>
          <p:nvPr/>
        </p:nvSpPr>
        <p:spPr bwMode="auto">
          <a:xfrm>
            <a:off x="9190038" y="4652964"/>
            <a:ext cx="504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M</a:t>
            </a:r>
            <a:r>
              <a:rPr lang="tr-TR" altLang="tr-TR" sz="900" b="1">
                <a:latin typeface="Arial Narrow" panose="020B0606020202030204" pitchFamily="34" charset="0"/>
              </a:rPr>
              <a:t>Ø</a:t>
            </a:r>
            <a:endParaRPr lang="tr-TR" altLang="tr-TR" sz="900" b="1"/>
          </a:p>
        </p:txBody>
      </p:sp>
      <p:sp>
        <p:nvSpPr>
          <p:cNvPr id="99" name="98 Halka"/>
          <p:cNvSpPr/>
          <p:nvPr/>
        </p:nvSpPr>
        <p:spPr>
          <a:xfrm rot="17343280">
            <a:off x="8619786" y="4140448"/>
            <a:ext cx="288032" cy="216024"/>
          </a:xfrm>
          <a:prstGeom prst="donu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00" name="99 Akış Çizelgesi: Ayıkla"/>
          <p:cNvSpPr/>
          <p:nvPr/>
        </p:nvSpPr>
        <p:spPr>
          <a:xfrm rot="17527025">
            <a:off x="8976313" y="4148770"/>
            <a:ext cx="68847" cy="360658"/>
          </a:xfrm>
          <a:prstGeom prst="flowChartExtra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01" name="100 Pasta"/>
          <p:cNvSpPr/>
          <p:nvPr/>
        </p:nvSpPr>
        <p:spPr>
          <a:xfrm>
            <a:off x="8686700" y="4149080"/>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02" name="101 Blok Yay"/>
          <p:cNvSpPr/>
          <p:nvPr/>
        </p:nvSpPr>
        <p:spPr>
          <a:xfrm rot="17521710">
            <a:off x="8461947" y="4025686"/>
            <a:ext cx="435699" cy="304682"/>
          </a:xfrm>
          <a:prstGeom prst="blockArc">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03" name="102 Akış Çizelgesi: Ayıkla"/>
          <p:cNvSpPr/>
          <p:nvPr/>
        </p:nvSpPr>
        <p:spPr>
          <a:xfrm rot="6426770">
            <a:off x="8399983" y="3909639"/>
            <a:ext cx="141390" cy="257837"/>
          </a:xfrm>
          <a:prstGeom prst="flowChartExtrac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7871" name="103 Metin kutusu"/>
          <p:cNvSpPr txBox="1">
            <a:spLocks noChangeArrowheads="1"/>
          </p:cNvSpPr>
          <p:nvPr/>
        </p:nvSpPr>
        <p:spPr bwMode="auto">
          <a:xfrm>
            <a:off x="7750176" y="393382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CD4+</a:t>
            </a:r>
          </a:p>
        </p:txBody>
      </p:sp>
      <p:sp>
        <p:nvSpPr>
          <p:cNvPr id="105" name="104 On İki Kenarlı"/>
          <p:cNvSpPr/>
          <p:nvPr/>
        </p:nvSpPr>
        <p:spPr>
          <a:xfrm>
            <a:off x="7416846" y="443711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6" name="105 On İki Kenarlı"/>
          <p:cNvSpPr/>
          <p:nvPr/>
        </p:nvSpPr>
        <p:spPr>
          <a:xfrm>
            <a:off x="7569246" y="458951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7" name="106 On İki Kenarlı"/>
          <p:cNvSpPr/>
          <p:nvPr/>
        </p:nvSpPr>
        <p:spPr>
          <a:xfrm>
            <a:off x="7534573" y="486916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8" name="107 On İki Kenarlı"/>
          <p:cNvSpPr/>
          <p:nvPr/>
        </p:nvSpPr>
        <p:spPr>
          <a:xfrm>
            <a:off x="7390557" y="472514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9" name="108 On İki Kenarlı"/>
          <p:cNvSpPr/>
          <p:nvPr/>
        </p:nvSpPr>
        <p:spPr>
          <a:xfrm>
            <a:off x="7822605" y="472514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0" name="109 On İki Kenarlı"/>
          <p:cNvSpPr/>
          <p:nvPr/>
        </p:nvSpPr>
        <p:spPr>
          <a:xfrm>
            <a:off x="7721646" y="474191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1" name="110 On İki Kenarlı"/>
          <p:cNvSpPr/>
          <p:nvPr/>
        </p:nvSpPr>
        <p:spPr>
          <a:xfrm flipV="1">
            <a:off x="7678589" y="4869161"/>
            <a:ext cx="45719" cy="45719"/>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2" name="111 Oval"/>
          <p:cNvSpPr/>
          <p:nvPr/>
        </p:nvSpPr>
        <p:spPr>
          <a:xfrm>
            <a:off x="5878388" y="4653136"/>
            <a:ext cx="1080120" cy="86409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13" name="112 Oval"/>
          <p:cNvSpPr/>
          <p:nvPr/>
        </p:nvSpPr>
        <p:spPr>
          <a:xfrm>
            <a:off x="6310436" y="5085184"/>
            <a:ext cx="360040" cy="28803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dirty="0"/>
              <a:t>B</a:t>
            </a:r>
          </a:p>
        </p:txBody>
      </p:sp>
      <p:sp>
        <p:nvSpPr>
          <p:cNvPr id="115" name="114 Halka"/>
          <p:cNvSpPr/>
          <p:nvPr/>
        </p:nvSpPr>
        <p:spPr>
          <a:xfrm rot="1891699">
            <a:off x="6598468" y="4293096"/>
            <a:ext cx="288032" cy="216024"/>
          </a:xfrm>
          <a:prstGeom prst="donu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16" name="115 Akış Çizelgesi: Ayıkla"/>
          <p:cNvSpPr/>
          <p:nvPr/>
        </p:nvSpPr>
        <p:spPr>
          <a:xfrm rot="1681004">
            <a:off x="6602147" y="4456143"/>
            <a:ext cx="156854" cy="275404"/>
          </a:xfrm>
          <a:prstGeom prst="flowChartExtra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17" name="116 Pasta"/>
          <p:cNvSpPr/>
          <p:nvPr/>
        </p:nvSpPr>
        <p:spPr>
          <a:xfrm>
            <a:off x="6670476" y="429309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18" name="117 Akış Çizelgesi: Harmanla"/>
          <p:cNvSpPr/>
          <p:nvPr/>
        </p:nvSpPr>
        <p:spPr>
          <a:xfrm rot="16627224">
            <a:off x="5820602" y="4928612"/>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19" name="118 Akış Çizelgesi: Harmanla"/>
          <p:cNvSpPr/>
          <p:nvPr/>
        </p:nvSpPr>
        <p:spPr>
          <a:xfrm rot="16627224">
            <a:off x="5354484" y="5129836"/>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0" name="119 Akış Çizelgesi: Harmanla"/>
          <p:cNvSpPr/>
          <p:nvPr/>
        </p:nvSpPr>
        <p:spPr>
          <a:xfrm rot="16627224">
            <a:off x="4562396" y="5129835"/>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1" name="120 Akış Çizelgesi: Harmanla"/>
          <p:cNvSpPr/>
          <p:nvPr/>
        </p:nvSpPr>
        <p:spPr>
          <a:xfrm rot="16627224">
            <a:off x="5210468" y="5489876"/>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2" name="121 Akış Çizelgesi: Harmanla"/>
          <p:cNvSpPr/>
          <p:nvPr/>
        </p:nvSpPr>
        <p:spPr>
          <a:xfrm rot="16627224">
            <a:off x="5210468" y="4841803"/>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3" name="122 Pasta"/>
          <p:cNvSpPr/>
          <p:nvPr/>
        </p:nvSpPr>
        <p:spPr>
          <a:xfrm>
            <a:off x="4438228" y="5157192"/>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4" name="123 Pasta"/>
          <p:cNvSpPr/>
          <p:nvPr/>
        </p:nvSpPr>
        <p:spPr>
          <a:xfrm>
            <a:off x="8415436" y="34457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5" name="124 Pasta"/>
          <p:cNvSpPr/>
          <p:nvPr/>
        </p:nvSpPr>
        <p:spPr>
          <a:xfrm>
            <a:off x="5014292" y="4869160"/>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6" name="125 Pasta"/>
          <p:cNvSpPr/>
          <p:nvPr/>
        </p:nvSpPr>
        <p:spPr>
          <a:xfrm>
            <a:off x="5662364" y="49411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7" name="126 Pasta"/>
          <p:cNvSpPr/>
          <p:nvPr/>
        </p:nvSpPr>
        <p:spPr>
          <a:xfrm>
            <a:off x="5086300" y="544522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7938" name="127 Metin kutusu"/>
          <p:cNvSpPr txBox="1">
            <a:spLocks noChangeArrowheads="1"/>
          </p:cNvSpPr>
          <p:nvPr/>
        </p:nvSpPr>
        <p:spPr bwMode="auto">
          <a:xfrm>
            <a:off x="5515857" y="4221163"/>
            <a:ext cx="9389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a:t>YÜZEY </a:t>
            </a:r>
            <a:r>
              <a:rPr lang="tr-TR" altLang="tr-TR" sz="1200" b="1" dirty="0" err="1"/>
              <a:t>Ig</a:t>
            </a:r>
            <a:endParaRPr lang="tr-TR" altLang="tr-TR" sz="1200" b="1" dirty="0"/>
          </a:p>
        </p:txBody>
      </p:sp>
      <p:cxnSp>
        <p:nvCxnSpPr>
          <p:cNvPr id="130" name="129 Düz Ok Bağlayıcısı"/>
          <p:cNvCxnSpPr/>
          <p:nvPr/>
        </p:nvCxnSpPr>
        <p:spPr>
          <a:xfrm>
            <a:off x="6094412" y="4437112"/>
            <a:ext cx="504056" cy="144016"/>
          </a:xfrm>
          <a:prstGeom prst="straightConnector1">
            <a:avLst/>
          </a:prstGeom>
          <a:ln w="57150">
            <a:solidFill>
              <a:schemeClr val="accent6">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1" name="130 Pasta"/>
          <p:cNvSpPr/>
          <p:nvPr/>
        </p:nvSpPr>
        <p:spPr>
          <a:xfrm>
            <a:off x="5158308" y="5157192"/>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7943" name="131 Metin kutusu"/>
          <p:cNvSpPr txBox="1">
            <a:spLocks noChangeArrowheads="1"/>
          </p:cNvSpPr>
          <p:nvPr/>
        </p:nvSpPr>
        <p:spPr bwMode="auto">
          <a:xfrm>
            <a:off x="5446713" y="5876926"/>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t>OTOANTİKORLAR</a:t>
            </a:r>
          </a:p>
        </p:txBody>
      </p:sp>
      <p:cxnSp>
        <p:nvCxnSpPr>
          <p:cNvPr id="134" name="133 Düz Ok Bağlayıcısı"/>
          <p:cNvCxnSpPr/>
          <p:nvPr/>
        </p:nvCxnSpPr>
        <p:spPr>
          <a:xfrm flipH="1" flipV="1">
            <a:off x="5518348" y="5445224"/>
            <a:ext cx="432048" cy="432048"/>
          </a:xfrm>
          <a:prstGeom prst="straightConnector1">
            <a:avLst/>
          </a:prstGeom>
          <a:ln w="57150">
            <a:solidFill>
              <a:srgbClr val="FF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5" name="134 Köşeli Çift Ayraç"/>
          <p:cNvSpPr/>
          <p:nvPr/>
        </p:nvSpPr>
        <p:spPr>
          <a:xfrm rot="14851460">
            <a:off x="3479429" y="5062489"/>
            <a:ext cx="792088" cy="792088"/>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sz="900" dirty="0">
              <a:solidFill>
                <a:schemeClr val="tx1"/>
              </a:solidFill>
            </a:endParaRPr>
          </a:p>
        </p:txBody>
      </p:sp>
      <p:sp>
        <p:nvSpPr>
          <p:cNvPr id="27948" name="135 Metin kutusu"/>
          <p:cNvSpPr txBox="1">
            <a:spLocks noChangeArrowheads="1"/>
          </p:cNvSpPr>
          <p:nvPr/>
        </p:nvSpPr>
        <p:spPr bwMode="auto">
          <a:xfrm>
            <a:off x="3573462" y="5117122"/>
            <a:ext cx="1225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dirty="0" smtClean="0">
                <a:solidFill>
                  <a:schemeClr val="bg1"/>
                </a:solidFill>
              </a:rPr>
              <a:t>HÜCRE </a:t>
            </a:r>
          </a:p>
          <a:p>
            <a:pPr eaLnBrk="1" hangingPunct="1">
              <a:spcBef>
                <a:spcPct val="0"/>
              </a:spcBef>
              <a:buFontTx/>
              <a:buNone/>
            </a:pPr>
            <a:r>
              <a:rPr lang="tr-TR" altLang="tr-TR" sz="1000" b="1" dirty="0" smtClean="0">
                <a:solidFill>
                  <a:schemeClr val="bg1"/>
                </a:solidFill>
              </a:rPr>
              <a:t>ÖLÜMÜ</a:t>
            </a:r>
            <a:endParaRPr lang="tr-TR" altLang="tr-TR" sz="1000" b="1" dirty="0">
              <a:solidFill>
                <a:schemeClr val="bg1"/>
              </a:solidFill>
            </a:endParaRPr>
          </a:p>
        </p:txBody>
      </p:sp>
      <p:sp>
        <p:nvSpPr>
          <p:cNvPr id="137" name="136 Sağ Ayraç"/>
          <p:cNvSpPr/>
          <p:nvPr/>
        </p:nvSpPr>
        <p:spPr>
          <a:xfrm rot="6514729">
            <a:off x="7996896" y="4185749"/>
            <a:ext cx="793593" cy="2687189"/>
          </a:xfrm>
          <a:prstGeom prst="rightBrace">
            <a:avLst/>
          </a:prstGeom>
          <a:ln w="57150">
            <a:solidFill>
              <a:schemeClr val="accent4">
                <a:lumMod val="40000"/>
                <a:lumOff val="60000"/>
              </a:schemeClr>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27952" name="137 Metin kutusu"/>
          <p:cNvSpPr txBox="1">
            <a:spLocks noChangeArrowheads="1"/>
          </p:cNvSpPr>
          <p:nvPr/>
        </p:nvSpPr>
        <p:spPr bwMode="auto">
          <a:xfrm>
            <a:off x="7173912" y="6381750"/>
            <a:ext cx="2808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SEYİRCİ HÜCRELER</a:t>
            </a:r>
          </a:p>
        </p:txBody>
      </p:sp>
      <p:sp>
        <p:nvSpPr>
          <p:cNvPr id="139" name="138 Aşağı Ok"/>
          <p:cNvSpPr/>
          <p:nvPr/>
        </p:nvSpPr>
        <p:spPr>
          <a:xfrm rot="19228455">
            <a:off x="6703703" y="3466587"/>
            <a:ext cx="288032" cy="1102745"/>
          </a:xfrm>
          <a:prstGeom prst="downArrow">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40" name="139 Aşağı Ok"/>
          <p:cNvSpPr/>
          <p:nvPr/>
        </p:nvSpPr>
        <p:spPr>
          <a:xfrm rot="13054531">
            <a:off x="6616614" y="2282288"/>
            <a:ext cx="288032" cy="1102745"/>
          </a:xfrm>
          <a:prstGeom prst="downArrow">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graphicFrame>
        <p:nvGraphicFramePr>
          <p:cNvPr id="141" name="140 Diyagram"/>
          <p:cNvGraphicFramePr/>
          <p:nvPr/>
        </p:nvGraphicFramePr>
        <p:xfrm>
          <a:off x="1439275" y="-19061"/>
          <a:ext cx="4436368" cy="319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960" name="141 Metin kutusu"/>
          <p:cNvSpPr txBox="1">
            <a:spLocks noChangeArrowheads="1"/>
          </p:cNvSpPr>
          <p:nvPr/>
        </p:nvSpPr>
        <p:spPr bwMode="auto">
          <a:xfrm>
            <a:off x="1630363" y="836613"/>
            <a:ext cx="1871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chemeClr val="bg1"/>
                </a:solidFill>
              </a:rPr>
              <a:t>GÖZLEMCİ HÜCRE AKTİVASYONU VE EPİTOP GENİŞEMESİ</a:t>
            </a:r>
          </a:p>
          <a:p>
            <a:pPr eaLnBrk="1" hangingPunct="1">
              <a:spcBef>
                <a:spcPct val="0"/>
              </a:spcBef>
              <a:buFontTx/>
              <a:buNone/>
            </a:pPr>
            <a:endParaRPr lang="tr-TR" altLang="tr-TR" sz="1200"/>
          </a:p>
        </p:txBody>
      </p:sp>
      <p:sp>
        <p:nvSpPr>
          <p:cNvPr id="27961" name="142 Metin kutusu"/>
          <p:cNvSpPr txBox="1">
            <a:spLocks noChangeArrowheads="1"/>
          </p:cNvSpPr>
          <p:nvPr/>
        </p:nvSpPr>
        <p:spPr bwMode="auto">
          <a:xfrm>
            <a:off x="3387725" y="1563689"/>
            <a:ext cx="2436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chemeClr val="bg2"/>
                </a:solidFill>
              </a:rPr>
              <a:t>ENFEKTE HÜCREYE YANIT VERMEYEN ANCAK   BU </a:t>
            </a:r>
          </a:p>
          <a:p>
            <a:pPr eaLnBrk="1" hangingPunct="1">
              <a:spcBef>
                <a:spcPct val="0"/>
              </a:spcBef>
              <a:buFontTx/>
              <a:buNone/>
            </a:pPr>
            <a:r>
              <a:rPr lang="tr-TR" altLang="tr-TR" sz="1200" b="1">
                <a:solidFill>
                  <a:schemeClr val="bg2"/>
                </a:solidFill>
              </a:rPr>
              <a:t>HÜCRENİN ÖLÜMÜ İLE  KARŞILAŞTIĞI SELF Ag leri</a:t>
            </a:r>
          </a:p>
          <a:p>
            <a:pPr eaLnBrk="1" hangingPunct="1">
              <a:spcBef>
                <a:spcPct val="0"/>
              </a:spcBef>
              <a:buFontTx/>
              <a:buNone/>
            </a:pPr>
            <a:r>
              <a:rPr lang="tr-TR" altLang="tr-TR" sz="1200" b="1">
                <a:solidFill>
                  <a:schemeClr val="bg2"/>
                </a:solidFill>
              </a:rPr>
              <a:t> TANIYIP ONLARA KARŞI Ab SENTEZİNİ UYARAN OTOREAKTİF</a:t>
            </a:r>
          </a:p>
          <a:p>
            <a:pPr eaLnBrk="1" hangingPunct="1">
              <a:spcBef>
                <a:spcPct val="0"/>
              </a:spcBef>
              <a:buFontTx/>
              <a:buNone/>
            </a:pPr>
            <a:r>
              <a:rPr lang="tr-TR" altLang="tr-TR" sz="1200" b="1">
                <a:solidFill>
                  <a:schemeClr val="bg2"/>
                </a:solidFill>
              </a:rPr>
              <a:t> T ve B HÜCRE AKTİVASYONU OLUR.</a:t>
            </a:r>
          </a:p>
        </p:txBody>
      </p:sp>
      <p:sp>
        <p:nvSpPr>
          <p:cNvPr id="144" name="143 Sağ Ok"/>
          <p:cNvSpPr/>
          <p:nvPr/>
        </p:nvSpPr>
        <p:spPr>
          <a:xfrm rot="1170204">
            <a:off x="3213046" y="1299307"/>
            <a:ext cx="647700" cy="2159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52043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1"/>
          <p:cNvSpPr>
            <a:spLocks noChangeArrowheads="1"/>
          </p:cNvSpPr>
          <p:nvPr/>
        </p:nvSpPr>
        <p:spPr bwMode="auto">
          <a:xfrm>
            <a:off x="3573463" y="2708275"/>
            <a:ext cx="4392613" cy="2592388"/>
          </a:xfrm>
          <a:prstGeom prst="ellipse">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flatTx/>
          </a:bodyPr>
          <a:lstStyle/>
          <a:p>
            <a:pPr>
              <a:defRPr/>
            </a:pPr>
            <a:endParaRPr lang="tr-TR"/>
          </a:p>
        </p:txBody>
      </p:sp>
      <p:sp>
        <p:nvSpPr>
          <p:cNvPr id="28674" name="AutoShape 2"/>
          <p:cNvSpPr>
            <a:spLocks noChangeArrowheads="1"/>
          </p:cNvSpPr>
          <p:nvPr/>
        </p:nvSpPr>
        <p:spPr bwMode="auto">
          <a:xfrm>
            <a:off x="4006851" y="2492375"/>
            <a:ext cx="1152525" cy="503238"/>
          </a:xfrm>
          <a:prstGeom prst="star5">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flatTx/>
          </a:bodyPr>
          <a:lstStyle/>
          <a:p>
            <a:pPr>
              <a:defRPr/>
            </a:pPr>
            <a:endParaRPr lang="tr-TR"/>
          </a:p>
        </p:txBody>
      </p:sp>
      <p:sp>
        <p:nvSpPr>
          <p:cNvPr id="29700" name="AutoShape 3"/>
          <p:cNvSpPr>
            <a:spLocks noChangeArrowheads="1"/>
          </p:cNvSpPr>
          <p:nvPr/>
        </p:nvSpPr>
        <p:spPr bwMode="auto">
          <a:xfrm rot="5580000">
            <a:off x="6527801" y="3716339"/>
            <a:ext cx="504825" cy="720725"/>
          </a:xfrm>
          <a:prstGeom prst="sun">
            <a:avLst>
              <a:gd name="adj" fmla="val 33773"/>
            </a:avLst>
          </a:prstGeom>
          <a:solidFill>
            <a:schemeClr val="accent6">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tr-TR"/>
          </a:p>
        </p:txBody>
      </p:sp>
      <p:sp>
        <p:nvSpPr>
          <p:cNvPr id="29701" name="Oval 4"/>
          <p:cNvSpPr>
            <a:spLocks noChangeArrowheads="1"/>
          </p:cNvSpPr>
          <p:nvPr/>
        </p:nvSpPr>
        <p:spPr bwMode="auto">
          <a:xfrm>
            <a:off x="4870451" y="3789363"/>
            <a:ext cx="1512887" cy="5762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flatTx/>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solidFill>
                  <a:srgbClr val="000000"/>
                </a:solidFill>
                <a:latin typeface="Arial" charset="0"/>
              </a:rPr>
              <a:t>M</a:t>
            </a:r>
            <a:r>
              <a:rPr lang="en-US">
                <a:solidFill>
                  <a:srgbClr val="000000"/>
                </a:solidFill>
                <a:latin typeface="Arial" charset="0"/>
                <a:cs typeface="Arial" charset="0"/>
              </a:rPr>
              <a:t>Ø</a:t>
            </a:r>
          </a:p>
        </p:txBody>
      </p:sp>
      <p:sp>
        <p:nvSpPr>
          <p:cNvPr id="30734" name="AutoShape 5"/>
          <p:cNvSpPr>
            <a:spLocks/>
          </p:cNvSpPr>
          <p:nvPr/>
        </p:nvSpPr>
        <p:spPr bwMode="auto">
          <a:xfrm>
            <a:off x="1413892" y="765176"/>
            <a:ext cx="2808858" cy="1401763"/>
          </a:xfrm>
          <a:prstGeom prst="borderCallout3">
            <a:avLst>
              <a:gd name="adj1" fmla="val 8153"/>
              <a:gd name="adj2" fmla="val 103306"/>
              <a:gd name="adj3" fmla="val 8153"/>
              <a:gd name="adj4" fmla="val 138019"/>
              <a:gd name="adj5" fmla="val 59343"/>
              <a:gd name="adj6" fmla="val 138019"/>
              <a:gd name="adj7" fmla="val 111440"/>
              <a:gd name="adj8" fmla="val 126102"/>
            </a:avLst>
          </a:prstGeom>
          <a:gradFill rotWithShape="0">
            <a:gsLst>
              <a:gs pos="0">
                <a:srgbClr val="CBDAEB"/>
              </a:gs>
              <a:gs pos="50000">
                <a:srgbClr val="4F81BD"/>
              </a:gs>
              <a:gs pos="100000">
                <a:srgbClr val="CBDAEB"/>
              </a:gs>
            </a:gsLst>
            <a:lin ang="10800000" scaled="1"/>
          </a:gradFill>
          <a:ln w="57150">
            <a:solidFill>
              <a:schemeClr val="tx1"/>
            </a:solidFill>
            <a:miter lim="800000"/>
            <a:headEnd/>
            <a:tailEnd/>
          </a:ln>
          <a:effectLst>
            <a:outerShdw dist="17819" dir="2700000" algn="ctr" rotWithShape="0">
              <a:srgbClr val="122B4A"/>
            </a:outerShdw>
          </a:effectLst>
        </p:spPr>
        <p:txBody>
          <a:bodyPr lIns="90000" tIns="46800" rIns="90000" bIns="46800"/>
          <a:lstStyle/>
          <a:p>
            <a:pPr>
              <a:spcBef>
                <a:spcPts val="45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00000"/>
                </a:solidFill>
              </a:rPr>
              <a:t>TOLL-LİKE RESEPTÖRLER</a:t>
            </a:r>
            <a:r>
              <a:rPr lang="tr-TR" dirty="0" smtClean="0">
                <a:solidFill>
                  <a:srgbClr val="000000"/>
                </a:solidFill>
              </a:rPr>
              <a:t> (TLRS); EKSTRASELLÜLER PATOJENLERİ TANIYAN MOLEKÜLLERDİR.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a:solidFill>
                <a:srgbClr val="000000"/>
              </a:solidFill>
            </a:endParaRPr>
          </a:p>
        </p:txBody>
      </p:sp>
      <p:sp>
        <p:nvSpPr>
          <p:cNvPr id="30735" name="AutoShape 6"/>
          <p:cNvSpPr>
            <a:spLocks/>
          </p:cNvSpPr>
          <p:nvPr/>
        </p:nvSpPr>
        <p:spPr bwMode="auto">
          <a:xfrm>
            <a:off x="7153294" y="5085184"/>
            <a:ext cx="3557668" cy="1401763"/>
          </a:xfrm>
          <a:prstGeom prst="borderCallout3">
            <a:avLst>
              <a:gd name="adj1" fmla="val 8153"/>
              <a:gd name="adj2" fmla="val 102931"/>
              <a:gd name="adj3" fmla="val 8153"/>
              <a:gd name="adj4" fmla="val 102931"/>
              <a:gd name="adj5" fmla="val -39866"/>
              <a:gd name="adj6" fmla="val 102931"/>
              <a:gd name="adj7" fmla="val -85050"/>
              <a:gd name="adj8" fmla="val 18935"/>
            </a:avLst>
          </a:prstGeom>
          <a:gradFill rotWithShape="0">
            <a:gsLst>
              <a:gs pos="0">
                <a:srgbClr val="AEEFF8"/>
              </a:gs>
              <a:gs pos="50000">
                <a:srgbClr val="7EADB4"/>
              </a:gs>
              <a:gs pos="100000">
                <a:srgbClr val="AEEFF8"/>
              </a:gs>
            </a:gsLst>
            <a:lin ang="10800000" scaled="1"/>
          </a:gradFill>
          <a:ln w="57150">
            <a:solidFill>
              <a:schemeClr val="tx1"/>
            </a:solidFill>
            <a:miter lim="800000"/>
            <a:headEnd/>
            <a:tailEnd/>
          </a:ln>
          <a:effectLst>
            <a:outerShdw dist="17819" dir="2700000" algn="ctr" rotWithShape="0">
              <a:srgbClr val="1D8244"/>
            </a:outerShdw>
          </a:effectLst>
        </p:spPr>
        <p:txBody>
          <a:bodyPr lIns="90000" tIns="46800" rIns="90000" bIns="46800"/>
          <a:lstStyle/>
          <a:p>
            <a:pPr>
              <a:spcBef>
                <a:spcPts val="45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00000"/>
                </a:solidFill>
              </a:rPr>
              <a:t>NUCLEOTİDE-BİNDİNG OLİGOMERİZATİON DOMAİN PROTEİNS (NODS);İNTRASELLÜLER PATOJENLERİ TANIRLAR.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b="1" dirty="0">
              <a:solidFill>
                <a:srgbClr val="000000"/>
              </a:solidFill>
            </a:endParaRPr>
          </a:p>
        </p:txBody>
      </p:sp>
    </p:spTree>
    <p:extLst>
      <p:ext uri="{BB962C8B-B14F-4D97-AF65-F5344CB8AC3E}">
        <p14:creationId xmlns:p14="http://schemas.microsoft.com/office/powerpoint/2010/main" val="381071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Group 1"/>
          <p:cNvGraphicFramePr>
            <a:graphicFrameLocks noGrp="1"/>
          </p:cNvGraphicFramePr>
          <p:nvPr>
            <p:extLst>
              <p:ext uri="{D42A27DB-BD31-4B8C-83A1-F6EECF244321}">
                <p14:modId xmlns:p14="http://schemas.microsoft.com/office/powerpoint/2010/main" val="3543212791"/>
              </p:ext>
            </p:extLst>
          </p:nvPr>
        </p:nvGraphicFramePr>
        <p:xfrm>
          <a:off x="1522412" y="333375"/>
          <a:ext cx="8216900" cy="2763108"/>
        </p:xfrm>
        <a:graphic>
          <a:graphicData uri="http://schemas.openxmlformats.org/drawingml/2006/table">
            <a:tbl>
              <a:tblPr/>
              <a:tblGrid>
                <a:gridCol w="1382713"/>
                <a:gridCol w="1336675"/>
                <a:gridCol w="1455737"/>
                <a:gridCol w="1422400"/>
                <a:gridCol w="1271588"/>
                <a:gridCol w="1347787"/>
              </a:tblGrid>
              <a:tr h="1862317">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chemeClr val="tx1"/>
                          </a:solidFill>
                          <a:effectLst/>
                          <a:latin typeface="Calibri" pitchFamily="34" charset="0"/>
                          <a:cs typeface="Arial" charset="0"/>
                        </a:rPr>
                        <a:t>PAMP’LAR</a:t>
                      </a:r>
                    </a:p>
                  </a:txBody>
                  <a:tcPr marL="90000" marR="90000" marT="72166" marB="46791"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-BAKTERİYEL TRİASİLE </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LİPOPEPTİDLER</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chemeClr val="tx1"/>
                          </a:solidFill>
                          <a:effectLst/>
                          <a:latin typeface="Calibri" pitchFamily="34" charset="0"/>
                          <a:cs typeface="Arial" charset="0"/>
                        </a:rPr>
                        <a:t>-</a:t>
                      </a:r>
                      <a:r>
                        <a:rPr kumimoji="0" lang="tr-TR" sz="1200" b="1" i="0" u="none" strike="noStrike" cap="none" normalizeH="0" baseline="0" dirty="0" smtClean="0">
                          <a:ln>
                            <a:noFill/>
                          </a:ln>
                          <a:solidFill>
                            <a:schemeClr val="tx1"/>
                          </a:solidFill>
                          <a:effectLst/>
                          <a:latin typeface="Calibri" pitchFamily="34" charset="0"/>
                          <a:cs typeface="Arial" charset="0"/>
                        </a:rPr>
                        <a:t>BAKTERİYEL PEPTİDOGLİKAN</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-LİPOPROTEİN</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-LİPOTEKOİK ASİT</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-PORİNLER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-VİRAL HEMAGLÜTİNİN</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-GR NEGATİF BAKTERİYEL LPS</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-FUNGAL MANNANLAR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-PARAZİTİK FOSFOLİPİDLER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-VİRAL ENVELOP PROTEİNLER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-ISI ŞOKU PROTEİNLERİ</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chemeClr val="tx1"/>
                          </a:solidFill>
                          <a:effectLst/>
                          <a:latin typeface="Calibri" pitchFamily="34" charset="0"/>
                          <a:cs typeface="Arial" charset="0"/>
                        </a:rPr>
                        <a:t>-BAKTERİYEL FLAGELLİN</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-BAKTERİYEL DİASİLE LİPOPEPTİDLER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-LİPOTEKOİK ASİT</a:t>
                      </a:r>
                    </a:p>
                  </a:txBody>
                  <a:tcPr marL="90000" marR="90000" marT="72166" marB="46791"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r>
              <a:tr h="899933">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RESEPTÖRLER</a:t>
                      </a:r>
                    </a:p>
                  </a:txBody>
                  <a:tcPr marL="90000" marR="90000" marT="76881" marB="46791"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FCF3F6"/>
                        </a:gs>
                        <a:gs pos="100000">
                          <a:srgbClr val="EA508B"/>
                        </a:gs>
                      </a:gsLst>
                      <a:lin ang="108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TLR1:TLR2</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6B2440"/>
                        </a:gs>
                        <a:gs pos="50000">
                          <a:srgbClr val="EA508B"/>
                        </a:gs>
                        <a:gs pos="100000">
                          <a:srgbClr val="6B2440"/>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TLR2</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EA508B"/>
                        </a:gs>
                        <a:gs pos="50000">
                          <a:srgbClr val="FCF3F6"/>
                        </a:gs>
                        <a:gs pos="100000">
                          <a:srgbClr val="EA508B"/>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TLR4</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6B2440"/>
                        </a:gs>
                        <a:gs pos="50000">
                          <a:srgbClr val="EA508B"/>
                        </a:gs>
                        <a:gs pos="100000">
                          <a:srgbClr val="6B2440"/>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TLR5</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EA508B"/>
                        </a:gs>
                        <a:gs pos="50000">
                          <a:srgbClr val="FEFEFE"/>
                        </a:gs>
                        <a:gs pos="100000">
                          <a:srgbClr val="EA508B"/>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TLR2:TLR6</a:t>
                      </a:r>
                    </a:p>
                  </a:txBody>
                  <a:tcPr marL="90000" marR="90000" marT="76881" marB="46791"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6B2440"/>
                        </a:gs>
                        <a:gs pos="50000">
                          <a:srgbClr val="EA508B"/>
                        </a:gs>
                        <a:gs pos="100000">
                          <a:srgbClr val="6B2440"/>
                        </a:gs>
                      </a:gsLst>
                      <a:lin ang="5400000" scaled="1"/>
                    </a:gradFill>
                  </a:tcPr>
                </a:tc>
              </a:tr>
            </a:tbl>
          </a:graphicData>
        </a:graphic>
      </p:graphicFrame>
      <p:sp>
        <p:nvSpPr>
          <p:cNvPr id="31769" name="AutoShape 46"/>
          <p:cNvSpPr>
            <a:spLocks noChangeArrowheads="1"/>
          </p:cNvSpPr>
          <p:nvPr/>
        </p:nvSpPr>
        <p:spPr bwMode="auto">
          <a:xfrm rot="360000">
            <a:off x="1849437" y="3498850"/>
            <a:ext cx="8496300" cy="2520950"/>
          </a:xfrm>
          <a:custGeom>
            <a:avLst/>
            <a:gdLst>
              <a:gd name="T0" fmla="*/ 1670998002 w 21600"/>
              <a:gd name="T1" fmla="*/ 0 h 21600"/>
              <a:gd name="T2" fmla="*/ 98093717 w 21600"/>
              <a:gd name="T3" fmla="*/ 147287904 h 21600"/>
              <a:gd name="T4" fmla="*/ 1670998002 w 21600"/>
              <a:gd name="T5" fmla="*/ 17271892 h 21600"/>
              <a:gd name="T6" fmla="*/ 2147483647 w 21600"/>
              <a:gd name="T7" fmla="*/ 147287904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268" y="10813"/>
                </a:moveTo>
                <a:cubicBezTo>
                  <a:pt x="1268" y="10808"/>
                  <a:pt x="1268" y="10804"/>
                  <a:pt x="1268" y="10800"/>
                </a:cubicBezTo>
                <a:cubicBezTo>
                  <a:pt x="1268" y="5535"/>
                  <a:pt x="5535" y="1268"/>
                  <a:pt x="10800" y="1268"/>
                </a:cubicBezTo>
                <a:cubicBezTo>
                  <a:pt x="16064" y="1268"/>
                  <a:pt x="20332" y="5535"/>
                  <a:pt x="20332" y="10800"/>
                </a:cubicBezTo>
                <a:cubicBezTo>
                  <a:pt x="20332" y="10804"/>
                  <a:pt x="20331" y="10808"/>
                  <a:pt x="20331" y="10813"/>
                </a:cubicBezTo>
                <a:lnTo>
                  <a:pt x="21599" y="10814"/>
                </a:lnTo>
                <a:cubicBezTo>
                  <a:pt x="21599" y="10809"/>
                  <a:pt x="21600" y="10804"/>
                  <a:pt x="21600" y="10800"/>
                </a:cubicBezTo>
                <a:cubicBezTo>
                  <a:pt x="21600" y="4835"/>
                  <a:pt x="16764" y="0"/>
                  <a:pt x="10800" y="0"/>
                </a:cubicBezTo>
                <a:cubicBezTo>
                  <a:pt x="4835" y="0"/>
                  <a:pt x="0" y="4835"/>
                  <a:pt x="0" y="10800"/>
                </a:cubicBezTo>
                <a:cubicBezTo>
                  <a:pt x="-1" y="10804"/>
                  <a:pt x="0" y="10809"/>
                  <a:pt x="0" y="10814"/>
                </a:cubicBezTo>
                <a:lnTo>
                  <a:pt x="1268" y="10813"/>
                </a:lnTo>
                <a:close/>
              </a:path>
            </a:pathLst>
          </a:custGeom>
          <a:noFill/>
          <a:ln w="57240">
            <a:solidFill>
              <a:srgbClr val="EEAC76"/>
            </a:solidFill>
            <a:prstDash val="sysDot"/>
            <a:miter lim="800000"/>
            <a:headEnd/>
            <a:tailEnd/>
          </a:ln>
          <a:effectLst>
            <a:outerShdw dist="17819" dir="2700000" algn="ctr" rotWithShape="0">
              <a:srgbClr val="8E6646"/>
            </a:outerShdw>
          </a:effectLst>
        </p:spPr>
        <p:txBody>
          <a:bodyPr wrap="none" anchor="ctr"/>
          <a:lstStyle/>
          <a:p>
            <a:pPr>
              <a:defRPr/>
            </a:pPr>
            <a:endParaRPr lang="tr-TR"/>
          </a:p>
        </p:txBody>
      </p:sp>
      <p:sp>
        <p:nvSpPr>
          <p:cNvPr id="31770" name="Oval 47"/>
          <p:cNvSpPr>
            <a:spLocks noChangeArrowheads="1"/>
          </p:cNvSpPr>
          <p:nvPr/>
        </p:nvSpPr>
        <p:spPr bwMode="auto">
          <a:xfrm>
            <a:off x="6238875" y="4724400"/>
            <a:ext cx="3600450" cy="1943100"/>
          </a:xfrm>
          <a:prstGeom prst="ellipse">
            <a:avLst/>
          </a:prstGeom>
          <a:noFill/>
          <a:ln w="38160">
            <a:solidFill>
              <a:srgbClr val="EEAC76"/>
            </a:solidFill>
            <a:prstDash val="sysDot"/>
            <a:miter lim="800000"/>
            <a:headEnd/>
            <a:tailEnd/>
          </a:ln>
          <a:effectLst>
            <a:outerShdw dist="17819" dir="2700000" algn="ctr" rotWithShape="0">
              <a:srgbClr val="8E6646"/>
            </a:outerShdw>
          </a:effectLst>
        </p:spPr>
        <p:txBody>
          <a:bodyPr wrap="none" anchor="ctr"/>
          <a:lstStyle/>
          <a:p>
            <a:pPr>
              <a:defRPr/>
            </a:pPr>
            <a:endParaRPr lang="tr-TR">
              <a:cs typeface="Lucida Sans Unicode" pitchFamily="34" charset="0"/>
            </a:endParaRPr>
          </a:p>
        </p:txBody>
      </p:sp>
      <p:graphicFrame>
        <p:nvGraphicFramePr>
          <p:cNvPr id="30768" name="Group 48"/>
          <p:cNvGraphicFramePr>
            <a:graphicFrameLocks noGrp="1"/>
          </p:cNvGraphicFramePr>
          <p:nvPr/>
        </p:nvGraphicFramePr>
        <p:xfrm>
          <a:off x="6815138" y="4941889"/>
          <a:ext cx="1801813" cy="1765142"/>
        </p:xfrm>
        <a:graphic>
          <a:graphicData uri="http://schemas.openxmlformats.org/drawingml/2006/table">
            <a:tbl>
              <a:tblPr/>
              <a:tblGrid>
                <a:gridCol w="720725"/>
                <a:gridCol w="1081088"/>
              </a:tblGrid>
              <a:tr h="37927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RESEPTÖR</a:t>
                      </a:r>
                    </a:p>
                  </a:txBody>
                  <a:tcPr marL="90000" marR="90000" marT="67154" marB="46835" horzOverflow="overflow">
                    <a:lnL>
                      <a:noFill/>
                    </a:lnL>
                    <a:lnR w="2880" cap="flat" cmpd="sng" algn="ctr">
                      <a:solidFill>
                        <a:srgbClr val="000000"/>
                      </a:solidFill>
                      <a:prstDash val="solid"/>
                      <a:round/>
                      <a:headEnd type="none" w="med" len="med"/>
                      <a:tailEnd type="none" w="med" len="med"/>
                    </a:lnR>
                    <a:lnT>
                      <a:noFill/>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PAMP</a:t>
                      </a:r>
                    </a:p>
                  </a:txBody>
                  <a:tcPr marL="90000" marR="90000" marT="67154" marB="46835" horzOverflow="overflow">
                    <a:lnL w="2880" cap="flat" cmpd="sng" algn="ctr">
                      <a:solidFill>
                        <a:srgbClr val="000000"/>
                      </a:solidFill>
                      <a:prstDash val="solid"/>
                      <a:round/>
                      <a:headEnd type="none" w="med" len="med"/>
                      <a:tailEnd type="none" w="med" len="med"/>
                    </a:lnL>
                    <a:lnR>
                      <a:noFill/>
                    </a:lnR>
                    <a:lnT>
                      <a:noFill/>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r>
              <a:tr h="24663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TLR3</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VİRAL ds RNA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r>
              <a:tr h="24663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TLR7</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VİRAL ss RNA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r>
              <a:tr h="24663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TLR8</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VİRAL ss RNA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r>
              <a:tr h="64455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TLR9</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a:noFill/>
                    </a:lnB>
                    <a:lnTlToBr>
                      <a:noFill/>
                    </a:lnTlToBr>
                    <a:lnBlToTr>
                      <a:noFill/>
                    </a:lnBlToTr>
                    <a:solidFill>
                      <a:srgbClr val="AEEFF8"/>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VİRAL VE BAKTERİYEL METİLLENMEMİŞ </a:t>
                      </a:r>
                      <a:r>
                        <a:rPr kumimoji="0" lang="tr-TR" sz="1000" b="1" i="0" u="none" strike="noStrike" cap="none" normalizeH="0" baseline="0" dirty="0" err="1" smtClean="0">
                          <a:ln>
                            <a:noFill/>
                          </a:ln>
                          <a:solidFill>
                            <a:srgbClr val="000000"/>
                          </a:solidFill>
                          <a:effectLst/>
                          <a:latin typeface="Calibri" pitchFamily="34" charset="0"/>
                          <a:cs typeface="Arial" charset="0"/>
                        </a:rPr>
                        <a:t>CpG</a:t>
                      </a:r>
                      <a:r>
                        <a:rPr kumimoji="0" lang="tr-TR" sz="1000" b="1" i="0" u="none" strike="noStrike" cap="none" normalizeH="0" baseline="0" dirty="0" smtClean="0">
                          <a:ln>
                            <a:noFill/>
                          </a:ln>
                          <a:solidFill>
                            <a:srgbClr val="000000"/>
                          </a:solidFill>
                          <a:effectLst/>
                          <a:latin typeface="Calibri" pitchFamily="34" charset="0"/>
                          <a:cs typeface="Arial" charset="0"/>
                        </a:rPr>
                        <a:t> DNA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a:noFill/>
                    </a:lnB>
                    <a:lnTlToBr>
                      <a:noFill/>
                    </a:lnTlToBr>
                    <a:lnBlToTr>
                      <a:noFill/>
                    </a:lnBlToTr>
                    <a:solidFill>
                      <a:srgbClr val="AEEFF8"/>
                    </a:solidFill>
                  </a:tcPr>
                </a:tc>
              </a:tr>
            </a:tbl>
          </a:graphicData>
        </a:graphic>
      </p:graphicFrame>
      <p:sp>
        <p:nvSpPr>
          <p:cNvPr id="30763" name="Text Box 72"/>
          <p:cNvSpPr txBox="1">
            <a:spLocks noChangeArrowheads="1"/>
          </p:cNvSpPr>
          <p:nvPr/>
        </p:nvSpPr>
        <p:spPr bwMode="auto">
          <a:xfrm rot="1980000">
            <a:off x="8974137" y="4360863"/>
            <a:ext cx="19446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750"/>
              </a:spcBef>
              <a:buNone/>
            </a:pPr>
            <a:r>
              <a:rPr lang="tr-TR" altLang="tr-TR" sz="1200" b="1">
                <a:solidFill>
                  <a:srgbClr val="000000"/>
                </a:solidFill>
              </a:rPr>
              <a:t>HÜCRE MEMBRANI</a:t>
            </a:r>
          </a:p>
        </p:txBody>
      </p:sp>
      <p:sp>
        <p:nvSpPr>
          <p:cNvPr id="30764" name="Text Box 73"/>
          <p:cNvSpPr txBox="1">
            <a:spLocks noChangeArrowheads="1"/>
          </p:cNvSpPr>
          <p:nvPr/>
        </p:nvSpPr>
        <p:spPr bwMode="auto">
          <a:xfrm rot="-2100000">
            <a:off x="8726487" y="6105525"/>
            <a:ext cx="2051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750"/>
              </a:spcBef>
              <a:buNone/>
            </a:pPr>
            <a:r>
              <a:rPr lang="tr-TR" altLang="tr-TR" sz="1200" b="1">
                <a:solidFill>
                  <a:srgbClr val="000000"/>
                </a:solidFill>
              </a:rPr>
              <a:t>ENDOZOMAL MEMBRAN</a:t>
            </a:r>
          </a:p>
        </p:txBody>
      </p:sp>
      <p:sp>
        <p:nvSpPr>
          <p:cNvPr id="31789" name="AutoShape 74"/>
          <p:cNvSpPr>
            <a:spLocks noChangeArrowheads="1"/>
          </p:cNvSpPr>
          <p:nvPr/>
        </p:nvSpPr>
        <p:spPr bwMode="auto">
          <a:xfrm>
            <a:off x="3141662" y="2924176"/>
            <a:ext cx="649288"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0" name="AutoShape 75"/>
          <p:cNvSpPr>
            <a:spLocks noChangeArrowheads="1"/>
          </p:cNvSpPr>
          <p:nvPr/>
        </p:nvSpPr>
        <p:spPr bwMode="auto">
          <a:xfrm>
            <a:off x="3573462" y="2852738"/>
            <a:ext cx="649288" cy="1370012"/>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1" name="AutoShape 76"/>
          <p:cNvSpPr>
            <a:spLocks noChangeArrowheads="1"/>
          </p:cNvSpPr>
          <p:nvPr/>
        </p:nvSpPr>
        <p:spPr bwMode="auto">
          <a:xfrm>
            <a:off x="4870451" y="2924176"/>
            <a:ext cx="649287"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2" name="AutoShape 77"/>
          <p:cNvSpPr>
            <a:spLocks noChangeArrowheads="1"/>
          </p:cNvSpPr>
          <p:nvPr/>
        </p:nvSpPr>
        <p:spPr bwMode="auto">
          <a:xfrm>
            <a:off x="6165851" y="2924176"/>
            <a:ext cx="649287"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3" name="AutoShape 78"/>
          <p:cNvSpPr>
            <a:spLocks noChangeArrowheads="1"/>
          </p:cNvSpPr>
          <p:nvPr/>
        </p:nvSpPr>
        <p:spPr bwMode="auto">
          <a:xfrm>
            <a:off x="7246937" y="2924176"/>
            <a:ext cx="649288"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4" name="AutoShape 79"/>
          <p:cNvSpPr>
            <a:spLocks noChangeArrowheads="1"/>
          </p:cNvSpPr>
          <p:nvPr/>
        </p:nvSpPr>
        <p:spPr bwMode="auto">
          <a:xfrm>
            <a:off x="8255001" y="2852738"/>
            <a:ext cx="649287" cy="1370012"/>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5" name="AutoShape 80"/>
          <p:cNvSpPr>
            <a:spLocks noChangeArrowheads="1"/>
          </p:cNvSpPr>
          <p:nvPr/>
        </p:nvSpPr>
        <p:spPr bwMode="auto">
          <a:xfrm>
            <a:off x="8615362" y="2924176"/>
            <a:ext cx="649288"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6" name="AutoShape 81"/>
          <p:cNvSpPr>
            <a:spLocks noChangeArrowheads="1"/>
          </p:cNvSpPr>
          <p:nvPr/>
        </p:nvSpPr>
        <p:spPr bwMode="auto">
          <a:xfrm rot="-5400000">
            <a:off x="5984082" y="4615657"/>
            <a:ext cx="574675"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7" name="AutoShape 82"/>
          <p:cNvSpPr>
            <a:spLocks noChangeArrowheads="1"/>
          </p:cNvSpPr>
          <p:nvPr/>
        </p:nvSpPr>
        <p:spPr bwMode="auto">
          <a:xfrm rot="-5400000">
            <a:off x="6057107" y="4902995"/>
            <a:ext cx="574675"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8" name="AutoShape 83"/>
          <p:cNvSpPr>
            <a:spLocks noChangeArrowheads="1"/>
          </p:cNvSpPr>
          <p:nvPr/>
        </p:nvSpPr>
        <p:spPr bwMode="auto">
          <a:xfrm rot="-5400000">
            <a:off x="5984082" y="5118895"/>
            <a:ext cx="574675"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9" name="AutoShape 84"/>
          <p:cNvSpPr>
            <a:spLocks noChangeArrowheads="1"/>
          </p:cNvSpPr>
          <p:nvPr/>
        </p:nvSpPr>
        <p:spPr bwMode="auto">
          <a:xfrm rot="-5400000">
            <a:off x="5912644" y="5479257"/>
            <a:ext cx="574675" cy="1370012"/>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0776" name="Text Box 85"/>
          <p:cNvSpPr txBox="1">
            <a:spLocks noChangeArrowheads="1"/>
          </p:cNvSpPr>
          <p:nvPr/>
        </p:nvSpPr>
        <p:spPr bwMode="auto">
          <a:xfrm>
            <a:off x="4438650" y="4365625"/>
            <a:ext cx="172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ADAPTÖR PROTEİNLER</a:t>
            </a:r>
          </a:p>
        </p:txBody>
      </p:sp>
      <p:sp>
        <p:nvSpPr>
          <p:cNvPr id="30777" name="Text Box 86"/>
          <p:cNvSpPr txBox="1">
            <a:spLocks noChangeArrowheads="1"/>
          </p:cNvSpPr>
          <p:nvPr/>
        </p:nvSpPr>
        <p:spPr bwMode="auto">
          <a:xfrm>
            <a:off x="4006851" y="5013325"/>
            <a:ext cx="2447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PROTEİN KİNAZLARIN  AKTİVASYONU</a:t>
            </a:r>
          </a:p>
        </p:txBody>
      </p:sp>
      <p:sp>
        <p:nvSpPr>
          <p:cNvPr id="30778" name="Text Box 87"/>
          <p:cNvSpPr txBox="1">
            <a:spLocks noChangeArrowheads="1"/>
          </p:cNvSpPr>
          <p:nvPr/>
        </p:nvSpPr>
        <p:spPr bwMode="auto">
          <a:xfrm>
            <a:off x="3573462" y="5903913"/>
            <a:ext cx="3168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TRANSKRİPSİYON FAKTÖRLERİNİN AKTİVASYONU</a:t>
            </a:r>
          </a:p>
        </p:txBody>
      </p:sp>
      <p:sp>
        <p:nvSpPr>
          <p:cNvPr id="30779" name="Text Box 88"/>
          <p:cNvSpPr txBox="1">
            <a:spLocks noChangeArrowheads="1"/>
          </p:cNvSpPr>
          <p:nvPr/>
        </p:nvSpPr>
        <p:spPr bwMode="auto">
          <a:xfrm>
            <a:off x="3862387" y="6453188"/>
            <a:ext cx="21605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GEN TRANSKRİPSİYONU</a:t>
            </a:r>
          </a:p>
        </p:txBody>
      </p:sp>
      <p:sp>
        <p:nvSpPr>
          <p:cNvPr id="30780" name="Line 89"/>
          <p:cNvSpPr>
            <a:spLocks noChangeShapeType="1"/>
          </p:cNvSpPr>
          <p:nvPr/>
        </p:nvSpPr>
        <p:spPr bwMode="auto">
          <a:xfrm>
            <a:off x="5157787" y="4652963"/>
            <a:ext cx="1588" cy="36036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81" name="Line 90"/>
          <p:cNvSpPr>
            <a:spLocks noChangeShapeType="1"/>
          </p:cNvSpPr>
          <p:nvPr/>
        </p:nvSpPr>
        <p:spPr bwMode="auto">
          <a:xfrm>
            <a:off x="5157787" y="5373689"/>
            <a:ext cx="1588" cy="50323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82" name="Line 91"/>
          <p:cNvSpPr>
            <a:spLocks noChangeShapeType="1"/>
          </p:cNvSpPr>
          <p:nvPr/>
        </p:nvSpPr>
        <p:spPr bwMode="auto">
          <a:xfrm>
            <a:off x="5086351" y="6165851"/>
            <a:ext cx="1587" cy="35877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cxnSp>
        <p:nvCxnSpPr>
          <p:cNvPr id="30783" name="AutoShape 92"/>
          <p:cNvCxnSpPr>
            <a:cxnSpLocks noChangeShapeType="1"/>
            <a:stCxn id="30779" idx="1"/>
          </p:cNvCxnSpPr>
          <p:nvPr/>
        </p:nvCxnSpPr>
        <p:spPr bwMode="auto">
          <a:xfrm rot="10800000">
            <a:off x="2566987" y="3141664"/>
            <a:ext cx="1295400" cy="3451225"/>
          </a:xfrm>
          <a:prstGeom prst="bentConnector2">
            <a:avLst/>
          </a:prstGeom>
          <a:noFill/>
          <a:ln w="28440" cap="rnd">
            <a:solidFill>
              <a:srgbClr val="0000FF"/>
            </a:solidFill>
            <a:prstDash val="sysDot"/>
            <a:miter lim="800000"/>
            <a:headEnd type="triangle" w="med" len="med"/>
            <a:tailEnd type="triangle" w="med" len="med"/>
          </a:ln>
          <a:effectLst>
            <a:outerShdw dist="17819" dir="2700000" algn="ctr" rotWithShape="0">
              <a:srgbClr val="000098"/>
            </a:outerShdw>
          </a:effectLst>
          <a:extLst>
            <a:ext uri="{909E8E84-426E-40DD-AFC4-6F175D3DCCD1}">
              <a14:hiddenFill xmlns:a14="http://schemas.microsoft.com/office/drawing/2010/main">
                <a:noFill/>
              </a14:hiddenFill>
            </a:ext>
          </a:extLst>
        </p:spPr>
      </p:cxnSp>
      <p:graphicFrame>
        <p:nvGraphicFramePr>
          <p:cNvPr id="30813" name="Group 93"/>
          <p:cNvGraphicFramePr>
            <a:graphicFrameLocks noGrp="1"/>
          </p:cNvGraphicFramePr>
          <p:nvPr/>
        </p:nvGraphicFramePr>
        <p:xfrm>
          <a:off x="1522413" y="4868863"/>
          <a:ext cx="1693863" cy="2055083"/>
        </p:xfrm>
        <a:graphic>
          <a:graphicData uri="http://schemas.openxmlformats.org/drawingml/2006/table">
            <a:tbl>
              <a:tblPr/>
              <a:tblGrid>
                <a:gridCol w="942975"/>
                <a:gridCol w="750888"/>
              </a:tblGrid>
              <a:tr h="51148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İNFLAMATUVAR SİTOKİNLER</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TNF,IL-1 </a:t>
                      </a:r>
                    </a:p>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IL-12</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r>
              <a:tr h="404332">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KEMOKİNLER</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IL8,MCP1,</a:t>
                      </a:r>
                    </a:p>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RANTES</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r>
              <a:tr h="37894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ADHEZYON MOL</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E SELEKTİN</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r>
              <a:tr h="37894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KOSTİMÜLATÖR MOL</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CD80,CD86</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r>
              <a:tr h="37894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ANTİVİRAL SİTOKİNLER</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IFN</a:t>
                      </a:r>
                      <a:r>
                        <a:rPr kumimoji="0" lang="el-GR" sz="1000" b="1" i="0" u="none" strike="noStrike" cap="none" normalizeH="0" baseline="0" dirty="0" smtClean="0">
                          <a:ln>
                            <a:noFill/>
                          </a:ln>
                          <a:solidFill>
                            <a:srgbClr val="000000"/>
                          </a:solidFill>
                          <a:effectLst/>
                          <a:latin typeface="Calibri" pitchFamily="34" charset="0"/>
                          <a:cs typeface="Arial" charset="0"/>
                        </a:rPr>
                        <a:t>β</a:t>
                      </a:r>
                      <a:r>
                        <a:rPr kumimoji="0" lang="tr-TR" sz="1000" b="1" i="0" u="none" strike="noStrike" cap="none" normalizeH="0" baseline="0" dirty="0" smtClean="0">
                          <a:ln>
                            <a:noFill/>
                          </a:ln>
                          <a:solidFill>
                            <a:srgbClr val="000000"/>
                          </a:solidFill>
                          <a:effectLst/>
                          <a:latin typeface="Calibri" pitchFamily="34" charset="0"/>
                          <a:cs typeface="Arial" charset="0"/>
                        </a:rPr>
                        <a:t>/IFN</a:t>
                      </a:r>
                      <a:r>
                        <a:rPr kumimoji="0" lang="el-GR" sz="1000" b="1" i="0" u="none" strike="noStrike" cap="none" normalizeH="0" baseline="0" dirty="0" smtClean="0">
                          <a:ln>
                            <a:noFill/>
                          </a:ln>
                          <a:solidFill>
                            <a:srgbClr val="000000"/>
                          </a:solidFill>
                          <a:effectLst/>
                          <a:latin typeface="Calibri" pitchFamily="34" charset="0"/>
                          <a:cs typeface="Arial" charset="0"/>
                        </a:rPr>
                        <a:t>α</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r>
            </a:tbl>
          </a:graphicData>
        </a:graphic>
      </p:graphicFrame>
    </p:spTree>
    <p:extLst>
      <p:ext uri="{BB962C8B-B14F-4D97-AF65-F5344CB8AC3E}">
        <p14:creationId xmlns:p14="http://schemas.microsoft.com/office/powerpoint/2010/main" val="3721747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6" y="0"/>
            <a:ext cx="730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Dikdörtgen"/>
          <p:cNvSpPr/>
          <p:nvPr/>
        </p:nvSpPr>
        <p:spPr>
          <a:xfrm>
            <a:off x="4308476" y="214314"/>
            <a:ext cx="1000125" cy="6643687"/>
          </a:xfrm>
          <a:prstGeom prst="rect">
            <a:avLst/>
          </a:prstGeom>
          <a:noFill/>
          <a:ln w="38100">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9166226" y="0"/>
            <a:ext cx="4286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59827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643063"/>
            <a:ext cx="8513763"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Dikdörtgen"/>
          <p:cNvSpPr/>
          <p:nvPr/>
        </p:nvSpPr>
        <p:spPr>
          <a:xfrm>
            <a:off x="4237037" y="1643064"/>
            <a:ext cx="1143000" cy="1857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 name="3 Dikdörtgen"/>
          <p:cNvSpPr/>
          <p:nvPr/>
        </p:nvSpPr>
        <p:spPr>
          <a:xfrm>
            <a:off x="9666288" y="1643063"/>
            <a:ext cx="1000125"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9444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Ayıkla"/>
          <p:cNvSpPr/>
          <p:nvPr/>
        </p:nvSpPr>
        <p:spPr>
          <a:xfrm>
            <a:off x="3862164" y="1628800"/>
            <a:ext cx="864096" cy="576064"/>
          </a:xfrm>
          <a:prstGeom prst="flowChartExtra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 name="2 Akış Çizelgesi: Ayıkla"/>
          <p:cNvSpPr/>
          <p:nvPr/>
        </p:nvSpPr>
        <p:spPr>
          <a:xfrm>
            <a:off x="7174532" y="1556792"/>
            <a:ext cx="864096" cy="576064"/>
          </a:xfrm>
          <a:prstGeom prst="flowChartExtra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cxnSp>
        <p:nvCxnSpPr>
          <p:cNvPr id="5" name="4 Düz Bağlayıcı"/>
          <p:cNvCxnSpPr/>
          <p:nvPr/>
        </p:nvCxnSpPr>
        <p:spPr>
          <a:xfrm>
            <a:off x="6094412" y="1196752"/>
            <a:ext cx="2808312" cy="504056"/>
          </a:xfrm>
          <a:prstGeom prst="line">
            <a:avLst/>
          </a:prstGeom>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flipV="1">
            <a:off x="2854052" y="1268760"/>
            <a:ext cx="2808312" cy="648072"/>
          </a:xfrm>
          <a:prstGeom prst="line">
            <a:avLst/>
          </a:prstGeom>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12 Akış Çizelgesi: Bağlayıcı"/>
          <p:cNvSpPr/>
          <p:nvPr/>
        </p:nvSpPr>
        <p:spPr>
          <a:xfrm>
            <a:off x="6382444" y="692696"/>
            <a:ext cx="360040" cy="504056"/>
          </a:xfrm>
          <a:prstGeom prst="flowChartConnector">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14" name="13 Akış Çizelgesi: Bağlayıcı"/>
          <p:cNvSpPr/>
          <p:nvPr/>
        </p:nvSpPr>
        <p:spPr>
          <a:xfrm>
            <a:off x="2782044" y="980728"/>
            <a:ext cx="648072" cy="864096"/>
          </a:xfrm>
          <a:prstGeom prst="flowChartConnector">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15" name="14 Akış Çizelgesi: Bağlayıcı"/>
          <p:cNvSpPr/>
          <p:nvPr/>
        </p:nvSpPr>
        <p:spPr>
          <a:xfrm>
            <a:off x="5302324" y="764704"/>
            <a:ext cx="360040" cy="504056"/>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6" name="15 Akış Çizelgesi: Bağlayıcı"/>
          <p:cNvSpPr/>
          <p:nvPr/>
        </p:nvSpPr>
        <p:spPr>
          <a:xfrm>
            <a:off x="8470676" y="980728"/>
            <a:ext cx="648072" cy="648072"/>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4838" name="16 Metin kutusu"/>
          <p:cNvSpPr txBox="1">
            <a:spLocks noChangeArrowheads="1"/>
          </p:cNvSpPr>
          <p:nvPr/>
        </p:nvSpPr>
        <p:spPr bwMode="auto">
          <a:xfrm>
            <a:off x="3070225" y="115889"/>
            <a:ext cx="777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FFC000"/>
                </a:solidFill>
                <a:latin typeface="Arial Black" panose="020B0A04020102020204" pitchFamily="34" charset="0"/>
              </a:rPr>
              <a:t>SAĞLIKTA İMMÜNOLOJİK DENGENİN DÜZENLENMESİ</a:t>
            </a:r>
          </a:p>
        </p:txBody>
      </p:sp>
      <p:sp>
        <p:nvSpPr>
          <p:cNvPr id="18" name="17 Metin kutusu"/>
          <p:cNvSpPr txBox="1"/>
          <p:nvPr/>
        </p:nvSpPr>
        <p:spPr>
          <a:xfrm>
            <a:off x="3430588" y="2420939"/>
            <a:ext cx="1871663" cy="276225"/>
          </a:xfrm>
          <a:prstGeom prst="rect">
            <a:avLst/>
          </a:prstGeom>
          <a:noFill/>
          <a:ln>
            <a:solidFill>
              <a:schemeClr val="accent1">
                <a:lumMod val="20000"/>
                <a:lumOff val="80000"/>
              </a:schemeClr>
            </a:solidFill>
          </a:ln>
        </p:spPr>
        <p:txBody>
          <a:bodyPr>
            <a:spAutoFit/>
          </a:bodyPr>
          <a:lstStyle/>
          <a:p>
            <a:pPr>
              <a:defRPr/>
            </a:pPr>
            <a:r>
              <a:rPr lang="tr-TR" sz="1200" b="1" dirty="0"/>
              <a:t>HÜCRESEL İMMÜNİTE</a:t>
            </a:r>
          </a:p>
        </p:txBody>
      </p:sp>
      <p:sp>
        <p:nvSpPr>
          <p:cNvPr id="34840" name="18 Metin kutusu"/>
          <p:cNvSpPr txBox="1">
            <a:spLocks noChangeArrowheads="1"/>
          </p:cNvSpPr>
          <p:nvPr/>
        </p:nvSpPr>
        <p:spPr bwMode="auto">
          <a:xfrm>
            <a:off x="7102475" y="2349501"/>
            <a:ext cx="2087562" cy="27622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HUMORAL İMMÜNİTE</a:t>
            </a:r>
          </a:p>
        </p:txBody>
      </p:sp>
      <p:sp>
        <p:nvSpPr>
          <p:cNvPr id="34841" name="19 Metin kutusu"/>
          <p:cNvSpPr txBox="1">
            <a:spLocks noChangeArrowheads="1"/>
          </p:cNvSpPr>
          <p:nvPr/>
        </p:nvSpPr>
        <p:spPr bwMode="auto">
          <a:xfrm>
            <a:off x="2565401" y="692150"/>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1</a:t>
            </a:r>
          </a:p>
        </p:txBody>
      </p:sp>
      <p:sp>
        <p:nvSpPr>
          <p:cNvPr id="34842" name="20 Metin kutusu"/>
          <p:cNvSpPr txBox="1">
            <a:spLocks noChangeArrowheads="1"/>
          </p:cNvSpPr>
          <p:nvPr/>
        </p:nvSpPr>
        <p:spPr bwMode="auto">
          <a:xfrm>
            <a:off x="4941887" y="47625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2</a:t>
            </a:r>
          </a:p>
        </p:txBody>
      </p:sp>
      <p:sp>
        <p:nvSpPr>
          <p:cNvPr id="34843" name="21 Metin kutusu"/>
          <p:cNvSpPr txBox="1">
            <a:spLocks noChangeArrowheads="1"/>
          </p:cNvSpPr>
          <p:nvPr/>
        </p:nvSpPr>
        <p:spPr bwMode="auto">
          <a:xfrm>
            <a:off x="6238875" y="404814"/>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1</a:t>
            </a:r>
          </a:p>
        </p:txBody>
      </p:sp>
      <p:sp>
        <p:nvSpPr>
          <p:cNvPr id="34844" name="22 Metin kutusu"/>
          <p:cNvSpPr txBox="1">
            <a:spLocks noChangeArrowheads="1"/>
          </p:cNvSpPr>
          <p:nvPr/>
        </p:nvSpPr>
        <p:spPr bwMode="auto">
          <a:xfrm>
            <a:off x="8542337" y="69215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2</a:t>
            </a:r>
          </a:p>
        </p:txBody>
      </p:sp>
      <p:sp>
        <p:nvSpPr>
          <p:cNvPr id="24" name="23 Akış Çizelgesi: Ayıkla"/>
          <p:cNvSpPr/>
          <p:nvPr/>
        </p:nvSpPr>
        <p:spPr>
          <a:xfrm>
            <a:off x="5662364" y="4653136"/>
            <a:ext cx="864096" cy="576064"/>
          </a:xfrm>
          <a:prstGeom prst="flowChartExtra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cxnSp>
        <p:nvCxnSpPr>
          <p:cNvPr id="25" name="24 Düz Bağlayıcı"/>
          <p:cNvCxnSpPr/>
          <p:nvPr/>
        </p:nvCxnSpPr>
        <p:spPr>
          <a:xfrm>
            <a:off x="4726260" y="4581128"/>
            <a:ext cx="2736304" cy="72008"/>
          </a:xfrm>
          <a:prstGeom prst="line">
            <a:avLst/>
          </a:prstGeom>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26 Akış Çizelgesi: Bağlayıcı"/>
          <p:cNvSpPr/>
          <p:nvPr/>
        </p:nvSpPr>
        <p:spPr>
          <a:xfrm>
            <a:off x="4510236" y="3861048"/>
            <a:ext cx="648072" cy="648072"/>
          </a:xfrm>
          <a:prstGeom prst="flowChartConnector">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8" name="27 Akış Çizelgesi: Bağlayıcı"/>
          <p:cNvSpPr/>
          <p:nvPr/>
        </p:nvSpPr>
        <p:spPr>
          <a:xfrm>
            <a:off x="6886500" y="3933056"/>
            <a:ext cx="648072" cy="648072"/>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4855" name="28 Metin kutusu"/>
          <p:cNvSpPr txBox="1">
            <a:spLocks noChangeArrowheads="1"/>
          </p:cNvSpPr>
          <p:nvPr/>
        </p:nvSpPr>
        <p:spPr bwMode="auto">
          <a:xfrm>
            <a:off x="4365626" y="3419475"/>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1</a:t>
            </a:r>
          </a:p>
        </p:txBody>
      </p:sp>
      <p:sp>
        <p:nvSpPr>
          <p:cNvPr id="34856" name="29 Metin kutusu"/>
          <p:cNvSpPr txBox="1">
            <a:spLocks noChangeArrowheads="1"/>
          </p:cNvSpPr>
          <p:nvPr/>
        </p:nvSpPr>
        <p:spPr bwMode="auto">
          <a:xfrm>
            <a:off x="6815137" y="3357563"/>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2</a:t>
            </a:r>
          </a:p>
        </p:txBody>
      </p:sp>
      <p:sp>
        <p:nvSpPr>
          <p:cNvPr id="31" name="30 Metin kutusu"/>
          <p:cNvSpPr txBox="1"/>
          <p:nvPr/>
        </p:nvSpPr>
        <p:spPr>
          <a:xfrm>
            <a:off x="5373687" y="5732464"/>
            <a:ext cx="2520950" cy="369887"/>
          </a:xfrm>
          <a:prstGeom prst="rect">
            <a:avLst/>
          </a:prstGeom>
          <a:noFill/>
          <a:ln>
            <a:solidFill>
              <a:schemeClr val="accent1">
                <a:lumMod val="20000"/>
                <a:lumOff val="80000"/>
              </a:schemeClr>
            </a:solidFill>
          </a:ln>
        </p:spPr>
        <p:txBody>
          <a:bodyPr>
            <a:spAutoFit/>
          </a:bodyPr>
          <a:lstStyle/>
          <a:p>
            <a:pPr>
              <a:defRPr/>
            </a:pPr>
            <a:r>
              <a:rPr lang="tr-TR" b="1" dirty="0"/>
              <a:t>İMÜNOLOJİK DENGE</a:t>
            </a:r>
          </a:p>
        </p:txBody>
      </p:sp>
      <p:sp>
        <p:nvSpPr>
          <p:cNvPr id="32" name="31 Metin kutusu"/>
          <p:cNvSpPr txBox="1"/>
          <p:nvPr/>
        </p:nvSpPr>
        <p:spPr>
          <a:xfrm>
            <a:off x="2349501" y="3068638"/>
            <a:ext cx="2376487" cy="862012"/>
          </a:xfrm>
          <a:prstGeom prst="rect">
            <a:avLst/>
          </a:prstGeom>
          <a:noFill/>
        </p:spPr>
        <p:txBody>
          <a:bodyPr>
            <a:spAutoFit/>
          </a:bodyPr>
          <a:lstStyle/>
          <a:p>
            <a:pPr>
              <a:defRPr/>
            </a:pPr>
            <a:r>
              <a:rPr lang="tr-TR" sz="1000" b="1" dirty="0"/>
              <a:t>DİABETES MELLİTUS</a:t>
            </a:r>
          </a:p>
          <a:p>
            <a:pPr>
              <a:defRPr/>
            </a:pPr>
            <a:r>
              <a:rPr lang="tr-TR" sz="1000" b="1" dirty="0"/>
              <a:t>KARACİĞER HASARI</a:t>
            </a:r>
          </a:p>
          <a:p>
            <a:pPr>
              <a:defRPr/>
            </a:pPr>
            <a:r>
              <a:rPr lang="tr-TR" sz="1000" b="1" dirty="0"/>
              <a:t>GVHD</a:t>
            </a:r>
          </a:p>
          <a:p>
            <a:pPr>
              <a:defRPr/>
            </a:pPr>
            <a:r>
              <a:rPr lang="tr-TR" sz="1000" b="1" dirty="0"/>
              <a:t>ARTERİOSKLEROZ</a:t>
            </a:r>
          </a:p>
          <a:p>
            <a:pPr>
              <a:defRPr/>
            </a:pPr>
            <a:r>
              <a:rPr lang="tr-TR" sz="1000" b="1" dirty="0"/>
              <a:t>T HÜCRE ARACILI OTOİMMÜNİTE</a:t>
            </a:r>
          </a:p>
        </p:txBody>
      </p:sp>
      <p:sp>
        <p:nvSpPr>
          <p:cNvPr id="35" name="34 Metin kutusu"/>
          <p:cNvSpPr txBox="1"/>
          <p:nvPr/>
        </p:nvSpPr>
        <p:spPr>
          <a:xfrm>
            <a:off x="8470901" y="2997201"/>
            <a:ext cx="2016125" cy="708025"/>
          </a:xfrm>
          <a:prstGeom prst="rect">
            <a:avLst/>
          </a:prstGeom>
          <a:noFill/>
        </p:spPr>
        <p:txBody>
          <a:bodyPr>
            <a:spAutoFit/>
          </a:bodyPr>
          <a:lstStyle/>
          <a:p>
            <a:pPr>
              <a:defRPr/>
            </a:pPr>
            <a:r>
              <a:rPr lang="tr-TR" sz="1000" b="1" dirty="0"/>
              <a:t>ENFEKSİYON</a:t>
            </a:r>
          </a:p>
          <a:p>
            <a:pPr>
              <a:defRPr/>
            </a:pPr>
            <a:r>
              <a:rPr lang="tr-TR" sz="1000" b="1" dirty="0"/>
              <a:t>ALLERJİ</a:t>
            </a:r>
          </a:p>
          <a:p>
            <a:pPr>
              <a:defRPr/>
            </a:pPr>
            <a:r>
              <a:rPr lang="tr-TR" sz="1000" b="1" dirty="0"/>
              <a:t>TÜMÖR GEL,İŞMESİ</a:t>
            </a:r>
          </a:p>
          <a:p>
            <a:pPr>
              <a:defRPr/>
            </a:pPr>
            <a:r>
              <a:rPr lang="tr-TR" sz="1000" b="1" dirty="0"/>
              <a:t>Ab ARACILIOTOİMMÜNİTE</a:t>
            </a:r>
          </a:p>
        </p:txBody>
      </p:sp>
      <p:sp>
        <p:nvSpPr>
          <p:cNvPr id="34860" name="35 Metin kutusu"/>
          <p:cNvSpPr txBox="1">
            <a:spLocks noChangeArrowheads="1"/>
          </p:cNvSpPr>
          <p:nvPr/>
        </p:nvSpPr>
        <p:spPr bwMode="auto">
          <a:xfrm>
            <a:off x="1773238" y="1125539"/>
            <a:ext cx="720725"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IFN-</a:t>
            </a:r>
            <a:r>
              <a:rPr lang="el-GR" altLang="tr-TR" sz="1200"/>
              <a:t>γ</a:t>
            </a:r>
            <a:endParaRPr lang="tr-TR" altLang="tr-TR" sz="1200"/>
          </a:p>
          <a:p>
            <a:pPr eaLnBrk="1" hangingPunct="1">
              <a:spcBef>
                <a:spcPct val="0"/>
              </a:spcBef>
              <a:buFontTx/>
              <a:buNone/>
            </a:pPr>
            <a:r>
              <a:rPr lang="tr-TR" altLang="tr-TR" sz="1200"/>
              <a:t>IL-2</a:t>
            </a:r>
          </a:p>
        </p:txBody>
      </p:sp>
      <p:sp>
        <p:nvSpPr>
          <p:cNvPr id="34861" name="36 Metin kutusu"/>
          <p:cNvSpPr txBox="1">
            <a:spLocks noChangeArrowheads="1"/>
          </p:cNvSpPr>
          <p:nvPr/>
        </p:nvSpPr>
        <p:spPr bwMode="auto">
          <a:xfrm>
            <a:off x="9190038" y="1341438"/>
            <a:ext cx="93662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IL-4</a:t>
            </a:r>
          </a:p>
          <a:p>
            <a:pPr eaLnBrk="1" hangingPunct="1">
              <a:spcBef>
                <a:spcPct val="0"/>
              </a:spcBef>
              <a:buFontTx/>
              <a:buNone/>
            </a:pPr>
            <a:r>
              <a:rPr lang="tr-TR" altLang="tr-TR" sz="1200"/>
              <a:t>IL-5</a:t>
            </a:r>
          </a:p>
          <a:p>
            <a:pPr eaLnBrk="1" hangingPunct="1">
              <a:spcBef>
                <a:spcPct val="0"/>
              </a:spcBef>
              <a:buFontTx/>
              <a:buNone/>
            </a:pPr>
            <a:r>
              <a:rPr lang="tr-TR" altLang="tr-TR" sz="1200"/>
              <a:t>IL-6</a:t>
            </a:r>
          </a:p>
          <a:p>
            <a:pPr eaLnBrk="1" hangingPunct="1">
              <a:spcBef>
                <a:spcPct val="0"/>
              </a:spcBef>
              <a:buFontTx/>
              <a:buNone/>
            </a:pPr>
            <a:r>
              <a:rPr lang="tr-TR" altLang="tr-TR" sz="1200"/>
              <a:t>1L-10</a:t>
            </a:r>
          </a:p>
        </p:txBody>
      </p:sp>
      <p:cxnSp>
        <p:nvCxnSpPr>
          <p:cNvPr id="39" name="38 Düz Ok Bağlayıcısı"/>
          <p:cNvCxnSpPr/>
          <p:nvPr/>
        </p:nvCxnSpPr>
        <p:spPr>
          <a:xfrm flipH="1">
            <a:off x="9334772" y="2171766"/>
            <a:ext cx="324036" cy="393139"/>
          </a:xfrm>
          <a:prstGeom prst="straightConnector1">
            <a:avLst/>
          </a:prstGeom>
          <a:ln w="57150">
            <a:solidFill>
              <a:schemeClr val="accent1">
                <a:lumMod val="20000"/>
                <a:lumOff val="8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40 Düz Ok Bağlayıcısı"/>
          <p:cNvCxnSpPr/>
          <p:nvPr/>
        </p:nvCxnSpPr>
        <p:spPr>
          <a:xfrm>
            <a:off x="2205980" y="1772816"/>
            <a:ext cx="1008112" cy="648072"/>
          </a:xfrm>
          <a:prstGeom prst="straightConnector1">
            <a:avLst/>
          </a:prstGeom>
          <a:ln w="57150">
            <a:solidFill>
              <a:schemeClr val="accent1">
                <a:lumMod val="20000"/>
                <a:lumOff val="8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7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2560926644"/>
              </p:ext>
            </p:extLst>
          </p:nvPr>
        </p:nvGraphicFramePr>
        <p:xfrm>
          <a:off x="1522412" y="1397000"/>
          <a:ext cx="6923584"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Köşeli Çift Ayraç"/>
          <p:cNvSpPr/>
          <p:nvPr/>
        </p:nvSpPr>
        <p:spPr>
          <a:xfrm rot="5400000">
            <a:off x="7930616" y="3248980"/>
            <a:ext cx="2304256" cy="1224136"/>
          </a:xfrm>
          <a:prstGeom prst="chevr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dirty="0">
              <a:solidFill>
                <a:schemeClr val="tx1"/>
              </a:solidFill>
            </a:endParaRPr>
          </a:p>
        </p:txBody>
      </p:sp>
      <p:sp>
        <p:nvSpPr>
          <p:cNvPr id="4102" name="3 Metin kutusu"/>
          <p:cNvSpPr txBox="1">
            <a:spLocks noChangeArrowheads="1"/>
          </p:cNvSpPr>
          <p:nvPr/>
        </p:nvSpPr>
        <p:spPr bwMode="auto">
          <a:xfrm>
            <a:off x="8470900" y="3357564"/>
            <a:ext cx="129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chemeClr val="bg1"/>
                </a:solidFill>
              </a:rPr>
              <a:t>İMMÜNOJENİK      Ag İLE BERABER</a:t>
            </a:r>
          </a:p>
        </p:txBody>
      </p:sp>
      <p:sp>
        <p:nvSpPr>
          <p:cNvPr id="6" name="5 Yuvarlatılmış Dikdörtgen"/>
          <p:cNvSpPr/>
          <p:nvPr/>
        </p:nvSpPr>
        <p:spPr>
          <a:xfrm>
            <a:off x="9550401" y="4581525"/>
            <a:ext cx="1512563" cy="719138"/>
          </a:xfrm>
          <a:prstGeom prst="roundRect">
            <a:avLst/>
          </a:prstGeom>
          <a:ln w="28575">
            <a:solidFill>
              <a:schemeClr val="bg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dirty="0"/>
              <a:t>YANIT VAR</a:t>
            </a:r>
          </a:p>
        </p:txBody>
      </p:sp>
    </p:spTree>
    <p:extLst>
      <p:ext uri="{BB962C8B-B14F-4D97-AF65-F5344CB8AC3E}">
        <p14:creationId xmlns:p14="http://schemas.microsoft.com/office/powerpoint/2010/main" val="29657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32-Nokta Yıldız"/>
          <p:cNvSpPr/>
          <p:nvPr/>
        </p:nvSpPr>
        <p:spPr>
          <a:xfrm>
            <a:off x="2422004" y="1196752"/>
            <a:ext cx="1440160" cy="1008112"/>
          </a:xfrm>
          <a:prstGeom prst="star3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8" name="7 Oval"/>
          <p:cNvSpPr/>
          <p:nvPr/>
        </p:nvSpPr>
        <p:spPr>
          <a:xfrm>
            <a:off x="2638028" y="1514901"/>
            <a:ext cx="792088" cy="32992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b="1" dirty="0"/>
              <a:t>DC</a:t>
            </a:r>
          </a:p>
        </p:txBody>
      </p:sp>
      <p:sp>
        <p:nvSpPr>
          <p:cNvPr id="9" name="8 Akış Çizelgesi: Harmanla"/>
          <p:cNvSpPr/>
          <p:nvPr/>
        </p:nvSpPr>
        <p:spPr>
          <a:xfrm>
            <a:off x="3646140" y="1484784"/>
            <a:ext cx="432048" cy="144016"/>
          </a:xfrm>
          <a:prstGeom prst="flowChartCollat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solidFill>
                <a:schemeClr val="tx1"/>
              </a:solidFill>
            </a:endParaRPr>
          </a:p>
        </p:txBody>
      </p:sp>
      <p:sp>
        <p:nvSpPr>
          <p:cNvPr id="10" name="9 Oval"/>
          <p:cNvSpPr/>
          <p:nvPr/>
        </p:nvSpPr>
        <p:spPr>
          <a:xfrm>
            <a:off x="4366220" y="1124744"/>
            <a:ext cx="1152128" cy="1008112"/>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1" name="10 Oval"/>
          <p:cNvSpPr/>
          <p:nvPr/>
        </p:nvSpPr>
        <p:spPr>
          <a:xfrm>
            <a:off x="4654252" y="1412776"/>
            <a:ext cx="576064" cy="504056"/>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b="1" dirty="0" err="1"/>
              <a:t>nT</a:t>
            </a:r>
            <a:endParaRPr lang="tr-TR" sz="1200" b="1" dirty="0"/>
          </a:p>
        </p:txBody>
      </p:sp>
      <p:sp>
        <p:nvSpPr>
          <p:cNvPr id="12" name="11 Yarım Çerçeve"/>
          <p:cNvSpPr/>
          <p:nvPr/>
        </p:nvSpPr>
        <p:spPr>
          <a:xfrm rot="205830">
            <a:off x="4154858" y="1620542"/>
            <a:ext cx="279311" cy="144047"/>
          </a:xfrm>
          <a:prstGeom prst="halfFrame">
            <a:avLst>
              <a:gd name="adj1" fmla="val 18820"/>
              <a:gd name="adj2" fmla="val 17006"/>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solidFill>
                <a:schemeClr val="tx1"/>
              </a:solidFill>
            </a:endParaRPr>
          </a:p>
        </p:txBody>
      </p:sp>
      <p:sp>
        <p:nvSpPr>
          <p:cNvPr id="13" name="12 Yarım Çerçeve"/>
          <p:cNvSpPr/>
          <p:nvPr/>
        </p:nvSpPr>
        <p:spPr>
          <a:xfrm rot="414121" flipV="1">
            <a:off x="4151274" y="1429038"/>
            <a:ext cx="279311" cy="144047"/>
          </a:xfrm>
          <a:prstGeom prst="halfFrame">
            <a:avLst>
              <a:gd name="adj1" fmla="val 18820"/>
              <a:gd name="adj2" fmla="val 17006"/>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solidFill>
                <a:schemeClr val="tx1"/>
              </a:solidFill>
            </a:endParaRPr>
          </a:p>
        </p:txBody>
      </p:sp>
      <p:sp>
        <p:nvSpPr>
          <p:cNvPr id="14" name="13 Güneş"/>
          <p:cNvSpPr/>
          <p:nvPr/>
        </p:nvSpPr>
        <p:spPr>
          <a:xfrm>
            <a:off x="4006180" y="1484784"/>
            <a:ext cx="144016" cy="144016"/>
          </a:xfrm>
          <a:prstGeom prst="sun">
            <a:avLst/>
          </a:prstGeom>
          <a:solidFill>
            <a:srgbClr val="00B0F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5866" name="14 Metin kutusu"/>
          <p:cNvSpPr txBox="1">
            <a:spLocks noChangeArrowheads="1"/>
          </p:cNvSpPr>
          <p:nvPr/>
        </p:nvSpPr>
        <p:spPr bwMode="auto">
          <a:xfrm>
            <a:off x="4078287" y="1628776"/>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latin typeface="Rockwell" panose="02060603020205020403" pitchFamily="18" charset="0"/>
              </a:rPr>
              <a:t>TCR</a:t>
            </a:r>
          </a:p>
        </p:txBody>
      </p:sp>
      <p:sp>
        <p:nvSpPr>
          <p:cNvPr id="35867" name="15 Metin kutusu"/>
          <p:cNvSpPr txBox="1">
            <a:spLocks noChangeArrowheads="1"/>
          </p:cNvSpPr>
          <p:nvPr/>
        </p:nvSpPr>
        <p:spPr bwMode="auto">
          <a:xfrm>
            <a:off x="3567112" y="1128713"/>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latin typeface="Rockwell" panose="02060603020205020403" pitchFamily="18" charset="0"/>
              </a:rPr>
              <a:t>CL II  MHC+PEPTİD</a:t>
            </a:r>
          </a:p>
        </p:txBody>
      </p:sp>
      <p:sp>
        <p:nvSpPr>
          <p:cNvPr id="17" name="16 Oval"/>
          <p:cNvSpPr/>
          <p:nvPr/>
        </p:nvSpPr>
        <p:spPr>
          <a:xfrm>
            <a:off x="6814492" y="188640"/>
            <a:ext cx="864096" cy="936104"/>
          </a:xfrm>
          <a:prstGeom prst="ellipse">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8" name="17 Oval"/>
          <p:cNvSpPr/>
          <p:nvPr/>
        </p:nvSpPr>
        <p:spPr>
          <a:xfrm>
            <a:off x="6886500" y="476672"/>
            <a:ext cx="720080" cy="504056"/>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dirty="0"/>
              <a:t>TH1</a:t>
            </a:r>
          </a:p>
        </p:txBody>
      </p:sp>
      <p:sp>
        <p:nvSpPr>
          <p:cNvPr id="19" name="18 Oval"/>
          <p:cNvSpPr/>
          <p:nvPr/>
        </p:nvSpPr>
        <p:spPr>
          <a:xfrm>
            <a:off x="6958508" y="1556792"/>
            <a:ext cx="864096" cy="936104"/>
          </a:xfrm>
          <a:prstGeom prst="ellipse">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0" name="19 Oval"/>
          <p:cNvSpPr/>
          <p:nvPr/>
        </p:nvSpPr>
        <p:spPr>
          <a:xfrm>
            <a:off x="7102524" y="3068960"/>
            <a:ext cx="864096" cy="936104"/>
          </a:xfrm>
          <a:prstGeom prst="ellipse">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1" name="20 Oval"/>
          <p:cNvSpPr/>
          <p:nvPr/>
        </p:nvSpPr>
        <p:spPr>
          <a:xfrm>
            <a:off x="7102524" y="4293096"/>
            <a:ext cx="936104" cy="936104"/>
          </a:xfrm>
          <a:prstGeom prst="ellipse">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2" name="21 Oval"/>
          <p:cNvSpPr/>
          <p:nvPr/>
        </p:nvSpPr>
        <p:spPr>
          <a:xfrm>
            <a:off x="7030516" y="1844824"/>
            <a:ext cx="720080" cy="504056"/>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dirty="0"/>
              <a:t>TH2</a:t>
            </a:r>
          </a:p>
        </p:txBody>
      </p:sp>
      <p:sp>
        <p:nvSpPr>
          <p:cNvPr id="23" name="22 Oval"/>
          <p:cNvSpPr/>
          <p:nvPr/>
        </p:nvSpPr>
        <p:spPr>
          <a:xfrm>
            <a:off x="7174532" y="3356992"/>
            <a:ext cx="720080" cy="504056"/>
          </a:xfrm>
          <a:prstGeom prst="ellips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400" b="1" dirty="0" err="1"/>
              <a:t>Treg</a:t>
            </a:r>
            <a:endParaRPr lang="tr-TR" sz="1400" b="1" dirty="0"/>
          </a:p>
        </p:txBody>
      </p:sp>
      <p:sp>
        <p:nvSpPr>
          <p:cNvPr id="24" name="23 Oval"/>
          <p:cNvSpPr/>
          <p:nvPr/>
        </p:nvSpPr>
        <p:spPr>
          <a:xfrm>
            <a:off x="7174532" y="4581128"/>
            <a:ext cx="792088" cy="504056"/>
          </a:xfrm>
          <a:prstGeom prst="ellipse">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dirty="0"/>
              <a:t>TH17</a:t>
            </a:r>
          </a:p>
        </p:txBody>
      </p:sp>
      <p:cxnSp>
        <p:nvCxnSpPr>
          <p:cNvPr id="26" name="25 Dirsek Bağlayıcısı"/>
          <p:cNvCxnSpPr/>
          <p:nvPr/>
        </p:nvCxnSpPr>
        <p:spPr>
          <a:xfrm flipV="1">
            <a:off x="5374332" y="476672"/>
            <a:ext cx="1440160" cy="792088"/>
          </a:xfrm>
          <a:prstGeom prst="bentConnector3">
            <a:avLst>
              <a:gd name="adj1" fmla="val 50000"/>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27 Dirsek Bağlayıcısı"/>
          <p:cNvCxnSpPr>
            <a:endCxn id="19" idx="2"/>
          </p:cNvCxnSpPr>
          <p:nvPr/>
        </p:nvCxnSpPr>
        <p:spPr>
          <a:xfrm>
            <a:off x="5518348" y="1628800"/>
            <a:ext cx="1440160" cy="396044"/>
          </a:xfrm>
          <a:prstGeom prst="bentConnector3">
            <a:avLst>
              <a:gd name="adj1" fmla="val 50000"/>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0" name="29 Dirsek Bağlayıcısı"/>
          <p:cNvCxnSpPr>
            <a:endCxn id="20" idx="2"/>
          </p:cNvCxnSpPr>
          <p:nvPr/>
        </p:nvCxnSpPr>
        <p:spPr>
          <a:xfrm>
            <a:off x="5374332" y="1916832"/>
            <a:ext cx="1728192" cy="1620180"/>
          </a:xfrm>
          <a:prstGeom prst="bentConnector3">
            <a:avLst>
              <a:gd name="adj1" fmla="val 36772"/>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3" name="32 Şekil"/>
          <p:cNvCxnSpPr>
            <a:endCxn id="21" idx="2"/>
          </p:cNvCxnSpPr>
          <p:nvPr/>
        </p:nvCxnSpPr>
        <p:spPr>
          <a:xfrm rot="16200000" flipH="1">
            <a:off x="4672254" y="2330878"/>
            <a:ext cx="2628292" cy="2232248"/>
          </a:xfrm>
          <a:prstGeom prst="bentConnector2">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5896" name="33 Metin kutusu"/>
          <p:cNvSpPr txBox="1">
            <a:spLocks noChangeArrowheads="1"/>
          </p:cNvSpPr>
          <p:nvPr/>
        </p:nvSpPr>
        <p:spPr bwMode="auto">
          <a:xfrm>
            <a:off x="5237162" y="692150"/>
            <a:ext cx="1500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IL-12</a:t>
            </a:r>
          </a:p>
        </p:txBody>
      </p:sp>
      <p:sp>
        <p:nvSpPr>
          <p:cNvPr id="35897" name="34 Metin kutusu"/>
          <p:cNvSpPr txBox="1">
            <a:spLocks noChangeArrowheads="1"/>
          </p:cNvSpPr>
          <p:nvPr/>
        </p:nvSpPr>
        <p:spPr bwMode="auto">
          <a:xfrm>
            <a:off x="6310312" y="155733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IL-4</a:t>
            </a:r>
          </a:p>
        </p:txBody>
      </p:sp>
      <p:sp>
        <p:nvSpPr>
          <p:cNvPr id="35898" name="35 Metin kutusu"/>
          <p:cNvSpPr txBox="1">
            <a:spLocks noChangeArrowheads="1"/>
          </p:cNvSpPr>
          <p:nvPr/>
        </p:nvSpPr>
        <p:spPr bwMode="auto">
          <a:xfrm>
            <a:off x="6094412" y="3141663"/>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endParaRPr lang="tr-TR" altLang="tr-TR" sz="1800">
              <a:latin typeface="Rockwell" panose="02060603020205020403" pitchFamily="18" charset="0"/>
            </a:endParaRPr>
          </a:p>
        </p:txBody>
      </p:sp>
      <p:sp>
        <p:nvSpPr>
          <p:cNvPr id="35899" name="36 Metin kutusu"/>
          <p:cNvSpPr txBox="1">
            <a:spLocks noChangeArrowheads="1"/>
          </p:cNvSpPr>
          <p:nvPr/>
        </p:nvSpPr>
        <p:spPr bwMode="auto">
          <a:xfrm>
            <a:off x="5022851" y="4184650"/>
            <a:ext cx="2079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r>
              <a:rPr lang="tr-TR" altLang="tr-TR" sz="1800">
                <a:latin typeface="Rockwell" panose="02060603020205020403" pitchFamily="18" charset="0"/>
              </a:rPr>
              <a:t> ve IL-6</a:t>
            </a:r>
          </a:p>
          <a:p>
            <a:pPr eaLnBrk="1" hangingPunct="1">
              <a:spcBef>
                <a:spcPct val="0"/>
              </a:spcBef>
              <a:buFontTx/>
              <a:buNone/>
            </a:pPr>
            <a:r>
              <a:rPr lang="tr-TR" altLang="tr-TR" sz="1800">
                <a:latin typeface="Rockwell" panose="02060603020205020403" pitchFamily="18" charset="0"/>
              </a:rPr>
              <a:t>(IL-1 ve IL-23)</a:t>
            </a:r>
          </a:p>
          <a:p>
            <a:pPr eaLnBrk="1" hangingPunct="1">
              <a:spcBef>
                <a:spcPct val="0"/>
              </a:spcBef>
              <a:buFontTx/>
              <a:buNone/>
            </a:pPr>
            <a:endParaRPr lang="tr-TR" altLang="tr-TR" sz="1800">
              <a:latin typeface="Rockwell" panose="02060603020205020403" pitchFamily="18" charset="0"/>
            </a:endParaRPr>
          </a:p>
        </p:txBody>
      </p:sp>
      <p:sp>
        <p:nvSpPr>
          <p:cNvPr id="38" name="37 Dikdörtgen"/>
          <p:cNvSpPr/>
          <p:nvPr/>
        </p:nvSpPr>
        <p:spPr>
          <a:xfrm>
            <a:off x="7750596" y="260648"/>
            <a:ext cx="1008112" cy="720080"/>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sz="1200" b="1" dirty="0">
                <a:solidFill>
                  <a:schemeClr val="accent5">
                    <a:lumMod val="50000"/>
                  </a:schemeClr>
                </a:solidFill>
              </a:rPr>
              <a:t>IFN</a:t>
            </a:r>
            <a:r>
              <a:rPr lang="el-GR" sz="1200" b="1" dirty="0">
                <a:solidFill>
                  <a:schemeClr val="accent5">
                    <a:lumMod val="50000"/>
                  </a:schemeClr>
                </a:solidFill>
                <a:latin typeface="Arial"/>
                <a:cs typeface="Arial"/>
              </a:rPr>
              <a:t>γ</a:t>
            </a:r>
            <a:endParaRPr lang="tr-TR" sz="1200" b="1" dirty="0">
              <a:solidFill>
                <a:schemeClr val="accent5">
                  <a:lumMod val="50000"/>
                </a:schemeClr>
              </a:solidFill>
              <a:latin typeface="Arial"/>
              <a:cs typeface="Arial"/>
            </a:endParaRPr>
          </a:p>
          <a:p>
            <a:pPr algn="ctr">
              <a:defRPr/>
            </a:pPr>
            <a:r>
              <a:rPr lang="tr-TR" sz="1200" b="1" dirty="0">
                <a:solidFill>
                  <a:schemeClr val="accent5">
                    <a:lumMod val="50000"/>
                  </a:schemeClr>
                </a:solidFill>
                <a:latin typeface="Arial"/>
                <a:cs typeface="Arial"/>
              </a:rPr>
              <a:t>STAT4</a:t>
            </a:r>
          </a:p>
          <a:p>
            <a:pPr algn="ctr">
              <a:defRPr/>
            </a:pPr>
            <a:r>
              <a:rPr lang="tr-TR" sz="1200" b="1" dirty="0">
                <a:solidFill>
                  <a:schemeClr val="accent5">
                    <a:lumMod val="50000"/>
                  </a:schemeClr>
                </a:solidFill>
                <a:latin typeface="Arial"/>
                <a:cs typeface="Arial"/>
              </a:rPr>
              <a:t>T-bet</a:t>
            </a:r>
            <a:endParaRPr lang="tr-TR" sz="1200" b="1" dirty="0">
              <a:solidFill>
                <a:schemeClr val="accent5">
                  <a:lumMod val="50000"/>
                </a:schemeClr>
              </a:solidFill>
            </a:endParaRPr>
          </a:p>
        </p:txBody>
      </p:sp>
      <p:sp>
        <p:nvSpPr>
          <p:cNvPr id="39" name="38 Dikdörtgen"/>
          <p:cNvSpPr/>
          <p:nvPr/>
        </p:nvSpPr>
        <p:spPr>
          <a:xfrm>
            <a:off x="7966620" y="1755399"/>
            <a:ext cx="936104" cy="720080"/>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sz="1200" b="1" dirty="0">
                <a:solidFill>
                  <a:schemeClr val="accent5">
                    <a:lumMod val="50000"/>
                  </a:schemeClr>
                </a:solidFill>
              </a:rPr>
              <a:t>IL-4</a:t>
            </a:r>
          </a:p>
          <a:p>
            <a:pPr algn="ctr">
              <a:defRPr/>
            </a:pPr>
            <a:r>
              <a:rPr lang="tr-TR" sz="1200" b="1" dirty="0">
                <a:solidFill>
                  <a:schemeClr val="accent5">
                    <a:lumMod val="50000"/>
                  </a:schemeClr>
                </a:solidFill>
              </a:rPr>
              <a:t>STAT6</a:t>
            </a:r>
          </a:p>
          <a:p>
            <a:pPr algn="ctr">
              <a:defRPr/>
            </a:pPr>
            <a:r>
              <a:rPr lang="tr-TR" sz="1200" b="1" dirty="0">
                <a:solidFill>
                  <a:schemeClr val="accent5">
                    <a:lumMod val="50000"/>
                  </a:schemeClr>
                </a:solidFill>
              </a:rPr>
              <a:t>GATA3</a:t>
            </a:r>
          </a:p>
        </p:txBody>
      </p:sp>
      <p:sp>
        <p:nvSpPr>
          <p:cNvPr id="40" name="39 Dikdörtgen"/>
          <p:cNvSpPr/>
          <p:nvPr/>
        </p:nvSpPr>
        <p:spPr>
          <a:xfrm>
            <a:off x="8182644" y="3284984"/>
            <a:ext cx="720080" cy="576064"/>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tr-TR" sz="1200" b="1" dirty="0">
                <a:solidFill>
                  <a:schemeClr val="accent5">
                    <a:lumMod val="50000"/>
                  </a:schemeClr>
                </a:solidFill>
              </a:rPr>
              <a:t>TGF</a:t>
            </a:r>
            <a:r>
              <a:rPr lang="el-GR" sz="1200" b="1" dirty="0">
                <a:solidFill>
                  <a:schemeClr val="accent5">
                    <a:lumMod val="50000"/>
                  </a:schemeClr>
                </a:solidFill>
              </a:rPr>
              <a:t>β</a:t>
            </a:r>
            <a:endParaRPr lang="tr-TR" sz="1200" b="1" dirty="0">
              <a:solidFill>
                <a:schemeClr val="accent5">
                  <a:lumMod val="50000"/>
                </a:schemeClr>
              </a:solidFill>
            </a:endParaRPr>
          </a:p>
          <a:p>
            <a:pPr>
              <a:defRPr/>
            </a:pPr>
            <a:r>
              <a:rPr lang="tr-TR" sz="1200" b="1" dirty="0">
                <a:solidFill>
                  <a:schemeClr val="accent5">
                    <a:lumMod val="50000"/>
                  </a:schemeClr>
                </a:solidFill>
              </a:rPr>
              <a:t>FoxP3</a:t>
            </a:r>
          </a:p>
        </p:txBody>
      </p:sp>
      <p:sp>
        <p:nvSpPr>
          <p:cNvPr id="41" name="40 Dikdörtgen"/>
          <p:cNvSpPr/>
          <p:nvPr/>
        </p:nvSpPr>
        <p:spPr>
          <a:xfrm>
            <a:off x="8038628" y="4509120"/>
            <a:ext cx="936104" cy="576064"/>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sz="1200" b="1" dirty="0">
                <a:solidFill>
                  <a:schemeClr val="accent5">
                    <a:lumMod val="50000"/>
                  </a:schemeClr>
                </a:solidFill>
              </a:rPr>
              <a:t>IL-17</a:t>
            </a:r>
          </a:p>
          <a:p>
            <a:pPr algn="ctr">
              <a:defRPr/>
            </a:pPr>
            <a:r>
              <a:rPr lang="tr-TR" sz="1200" b="1" dirty="0">
                <a:solidFill>
                  <a:schemeClr val="accent5">
                    <a:lumMod val="50000"/>
                  </a:schemeClr>
                </a:solidFill>
              </a:rPr>
              <a:t>STAT3</a:t>
            </a:r>
          </a:p>
          <a:p>
            <a:pPr algn="ctr">
              <a:defRPr/>
            </a:pPr>
            <a:r>
              <a:rPr lang="tr-TR" sz="1200" b="1" dirty="0">
                <a:solidFill>
                  <a:schemeClr val="accent5">
                    <a:lumMod val="50000"/>
                  </a:schemeClr>
                </a:solidFill>
              </a:rPr>
              <a:t>ROR</a:t>
            </a:r>
            <a:r>
              <a:rPr lang="el-GR" sz="1200" b="1" dirty="0">
                <a:solidFill>
                  <a:schemeClr val="accent5">
                    <a:lumMod val="50000"/>
                  </a:schemeClr>
                </a:solidFill>
                <a:latin typeface="Arial"/>
                <a:cs typeface="Arial"/>
              </a:rPr>
              <a:t>γ</a:t>
            </a:r>
            <a:r>
              <a:rPr lang="tr-TR" sz="1200" b="1" dirty="0">
                <a:solidFill>
                  <a:schemeClr val="accent5">
                    <a:lumMod val="50000"/>
                  </a:schemeClr>
                </a:solidFill>
                <a:latin typeface="Arial"/>
                <a:cs typeface="Arial"/>
              </a:rPr>
              <a:t>t</a:t>
            </a:r>
            <a:endParaRPr lang="tr-TR" sz="1200" b="1" dirty="0">
              <a:solidFill>
                <a:schemeClr val="accent5">
                  <a:lumMod val="50000"/>
                </a:schemeClr>
              </a:solidFill>
            </a:endParaRPr>
          </a:p>
        </p:txBody>
      </p:sp>
      <p:sp>
        <p:nvSpPr>
          <p:cNvPr id="35912" name="41 Metin kutusu"/>
          <p:cNvSpPr txBox="1">
            <a:spLocks noChangeArrowheads="1"/>
          </p:cNvSpPr>
          <p:nvPr/>
        </p:nvSpPr>
        <p:spPr bwMode="auto">
          <a:xfrm>
            <a:off x="1773237" y="5732464"/>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30000"/>
              </a:spcBef>
              <a:buFontTx/>
              <a:buNone/>
            </a:pPr>
            <a:r>
              <a:rPr lang="tr-TR" altLang="tr-TR" sz="1200">
                <a:latin typeface="Rockwell" panose="02060603020205020403" pitchFamily="18" charset="0"/>
              </a:rPr>
              <a:t>APC (DC) ile Ag sunumu sonucunda nT hücresi farklı effektör T hücre tiplerine polarize olur.Bu farklı  gelişme, lokal sitokinlerin  varlığına bağlıdır.Her bir effektör T hücresinin farklılaşması değişik transkripsiyon faktörleri ile kontrol edilir.IL-17 ;transkripisiyon faktörü olarak </a:t>
            </a:r>
            <a:r>
              <a:rPr lang="en-US" altLang="tr-TR" sz="1200">
                <a:latin typeface="Rockwell" panose="02060603020205020403" pitchFamily="18" charset="0"/>
              </a:rPr>
              <a:t>retinoic acid receptor-related orphan receptor-γt (RORγt</a:t>
            </a:r>
            <a:r>
              <a:rPr lang="tr-TR" altLang="tr-TR" sz="1200">
                <a:latin typeface="Rockwell" panose="02060603020205020403" pitchFamily="18" charset="0"/>
              </a:rPr>
              <a:t> ile karaklterizedir.Sinyal iletimi ve aktivasyonunda STAT 3 gereklidir.IL-1 ve IL-23; TH17 hücrelerinin farklılaşmasını ve stabilizasyonunu uyarır.</a:t>
            </a:r>
          </a:p>
          <a:p>
            <a:pPr eaLnBrk="1" hangingPunct="1">
              <a:spcBef>
                <a:spcPct val="0"/>
              </a:spcBef>
              <a:buFontTx/>
              <a:buNone/>
            </a:pPr>
            <a:endParaRPr lang="tr-TR" altLang="tr-TR" sz="1200">
              <a:latin typeface="Rockwell" panose="02060603020205020403" pitchFamily="18" charset="0"/>
            </a:endParaRPr>
          </a:p>
        </p:txBody>
      </p:sp>
    </p:spTree>
    <p:extLst>
      <p:ext uri="{BB962C8B-B14F-4D97-AF65-F5344CB8AC3E}">
        <p14:creationId xmlns:p14="http://schemas.microsoft.com/office/powerpoint/2010/main" val="31813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2926060" y="2204864"/>
            <a:ext cx="1728192" cy="136815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 name="2 Oval"/>
          <p:cNvSpPr/>
          <p:nvPr/>
        </p:nvSpPr>
        <p:spPr>
          <a:xfrm>
            <a:off x="3286100" y="2780928"/>
            <a:ext cx="1152128" cy="648072"/>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dirty="0">
                <a:solidFill>
                  <a:schemeClr val="tx1"/>
                </a:solidFill>
              </a:rPr>
              <a:t>NAİV T</a:t>
            </a:r>
          </a:p>
        </p:txBody>
      </p:sp>
      <p:sp>
        <p:nvSpPr>
          <p:cNvPr id="4" name="3 Oval"/>
          <p:cNvSpPr/>
          <p:nvPr/>
        </p:nvSpPr>
        <p:spPr>
          <a:xfrm>
            <a:off x="6958508" y="4005064"/>
            <a:ext cx="1728192" cy="1368152"/>
          </a:xfrm>
          <a:prstGeom prst="ellipse">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 name="4 Oval"/>
          <p:cNvSpPr/>
          <p:nvPr/>
        </p:nvSpPr>
        <p:spPr>
          <a:xfrm>
            <a:off x="6958508" y="836712"/>
            <a:ext cx="1728192" cy="1368152"/>
          </a:xfrm>
          <a:prstGeom prst="ellipse">
            <a:avLst/>
          </a:prstGeom>
          <a:solidFill>
            <a:schemeClr val="accent2">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6" name="5 Oval"/>
          <p:cNvSpPr/>
          <p:nvPr/>
        </p:nvSpPr>
        <p:spPr>
          <a:xfrm>
            <a:off x="7318548" y="4509120"/>
            <a:ext cx="1008112" cy="576064"/>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dirty="0">
              <a:solidFill>
                <a:schemeClr val="tx1"/>
              </a:solidFill>
            </a:endParaRPr>
          </a:p>
        </p:txBody>
      </p:sp>
      <p:sp>
        <p:nvSpPr>
          <p:cNvPr id="7" name="6 Oval"/>
          <p:cNvSpPr/>
          <p:nvPr/>
        </p:nvSpPr>
        <p:spPr>
          <a:xfrm>
            <a:off x="7318548" y="1340768"/>
            <a:ext cx="1008112" cy="576064"/>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cxnSp>
        <p:nvCxnSpPr>
          <p:cNvPr id="9" name="8 Düz Bağlayıcı"/>
          <p:cNvCxnSpPr/>
          <p:nvPr/>
        </p:nvCxnSpPr>
        <p:spPr>
          <a:xfrm>
            <a:off x="4798268" y="2386806"/>
            <a:ext cx="720080" cy="0"/>
          </a:xfrm>
          <a:prstGeom prst="line">
            <a:avLst/>
          </a:prstGeom>
          <a:ln w="57150">
            <a:solidFill>
              <a:schemeClr val="accent1">
                <a:lumMod val="60000"/>
                <a:lumOff val="4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5518348" y="1484784"/>
            <a:ext cx="72008" cy="3096344"/>
          </a:xfrm>
          <a:prstGeom prst="line">
            <a:avLst/>
          </a:prstGeom>
          <a:ln w="57150">
            <a:solidFill>
              <a:schemeClr val="accent1">
                <a:lumMod val="60000"/>
                <a:lumOff val="4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flipV="1">
            <a:off x="5518348" y="1340769"/>
            <a:ext cx="1512168" cy="97507"/>
          </a:xfrm>
          <a:prstGeom prst="line">
            <a:avLst/>
          </a:prstGeom>
          <a:ln w="57150">
            <a:solidFill>
              <a:srgbClr val="FF699B"/>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5590356" y="4044950"/>
            <a:ext cx="720080" cy="0"/>
          </a:xfrm>
          <a:prstGeom prst="line">
            <a:avLst/>
          </a:prstGeom>
          <a:ln w="57150">
            <a:solidFill>
              <a:schemeClr val="accent1">
                <a:lumMod val="60000"/>
                <a:lumOff val="4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7912" name="13 Metin kutusu"/>
          <p:cNvSpPr txBox="1">
            <a:spLocks noChangeArrowheads="1"/>
          </p:cNvSpPr>
          <p:nvPr/>
        </p:nvSpPr>
        <p:spPr bwMode="auto">
          <a:xfrm>
            <a:off x="5662612" y="476251"/>
            <a:ext cx="1009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Rockwell" panose="02060603020205020403" pitchFamily="18" charset="0"/>
            </a:endParaRPr>
          </a:p>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endParaRPr lang="tr-TR" altLang="tr-TR" sz="1800">
              <a:latin typeface="Rockwell" panose="02060603020205020403" pitchFamily="18" charset="0"/>
            </a:endParaRPr>
          </a:p>
          <a:p>
            <a:pPr eaLnBrk="1" hangingPunct="1">
              <a:spcBef>
                <a:spcPct val="0"/>
              </a:spcBef>
              <a:buFontTx/>
              <a:buNone/>
            </a:pPr>
            <a:endParaRPr lang="tr-TR" altLang="tr-TR" sz="1800">
              <a:latin typeface="Rockwell" panose="02060603020205020403" pitchFamily="18" charset="0"/>
            </a:endParaRPr>
          </a:p>
          <a:p>
            <a:pPr eaLnBrk="1" hangingPunct="1">
              <a:spcBef>
                <a:spcPct val="0"/>
              </a:spcBef>
              <a:buFontTx/>
              <a:buNone/>
            </a:pPr>
            <a:r>
              <a:rPr lang="tr-TR" altLang="tr-TR" sz="1800">
                <a:latin typeface="Rockwell" panose="02060603020205020403" pitchFamily="18" charset="0"/>
              </a:rPr>
              <a:t>IL-6</a:t>
            </a:r>
          </a:p>
          <a:p>
            <a:pPr eaLnBrk="1" hangingPunct="1">
              <a:spcBef>
                <a:spcPct val="0"/>
              </a:spcBef>
              <a:buFontTx/>
              <a:buNone/>
            </a:pPr>
            <a:endParaRPr lang="tr-TR" altLang="tr-TR" sz="1800">
              <a:latin typeface="Rockwell" panose="02060603020205020403" pitchFamily="18" charset="0"/>
            </a:endParaRPr>
          </a:p>
        </p:txBody>
      </p:sp>
      <p:sp>
        <p:nvSpPr>
          <p:cNvPr id="37913" name="14 Metin kutusu"/>
          <p:cNvSpPr txBox="1">
            <a:spLocks noChangeArrowheads="1"/>
          </p:cNvSpPr>
          <p:nvPr/>
        </p:nvSpPr>
        <p:spPr bwMode="auto">
          <a:xfrm>
            <a:off x="5589588" y="4652964"/>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endParaRPr lang="tr-TR" altLang="tr-TR" sz="1800">
              <a:latin typeface="Rockwell" panose="02060603020205020403" pitchFamily="18" charset="0"/>
            </a:endParaRPr>
          </a:p>
        </p:txBody>
      </p:sp>
      <p:cxnSp>
        <p:nvCxnSpPr>
          <p:cNvPr id="17" name="16 Düz Bağlayıcı"/>
          <p:cNvCxnSpPr/>
          <p:nvPr/>
        </p:nvCxnSpPr>
        <p:spPr>
          <a:xfrm>
            <a:off x="6022404" y="1988840"/>
            <a:ext cx="936104" cy="1512168"/>
          </a:xfrm>
          <a:prstGeom prst="line">
            <a:avLst/>
          </a:prstGeom>
          <a:ln w="5715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9" name="18 Düz Bağlayıcı"/>
          <p:cNvCxnSpPr/>
          <p:nvPr/>
        </p:nvCxnSpPr>
        <p:spPr>
          <a:xfrm flipV="1">
            <a:off x="6670476" y="3356992"/>
            <a:ext cx="576064" cy="360040"/>
          </a:xfrm>
          <a:prstGeom prst="line">
            <a:avLst/>
          </a:prstGeom>
          <a:ln w="5715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7916" name="19 Metin kutusu"/>
          <p:cNvSpPr txBox="1">
            <a:spLocks noChangeArrowheads="1"/>
          </p:cNvSpPr>
          <p:nvPr/>
        </p:nvSpPr>
        <p:spPr bwMode="auto">
          <a:xfrm>
            <a:off x="7389812" y="1341438"/>
            <a:ext cx="10810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ROR</a:t>
            </a:r>
            <a:r>
              <a:rPr lang="el-GR" altLang="tr-TR" sz="1800">
                <a:cs typeface="Arial" panose="020B0604020202020204" pitchFamily="34" charset="0"/>
              </a:rPr>
              <a:t>γ</a:t>
            </a:r>
            <a:endParaRPr lang="tr-TR" altLang="tr-TR" sz="1800">
              <a:cs typeface="Arial" panose="020B0604020202020204" pitchFamily="34" charset="0"/>
            </a:endParaRPr>
          </a:p>
          <a:p>
            <a:pPr eaLnBrk="1" hangingPunct="1">
              <a:spcBef>
                <a:spcPct val="0"/>
              </a:spcBef>
              <a:buFontTx/>
              <a:buNone/>
            </a:pPr>
            <a:r>
              <a:rPr lang="tr-TR" altLang="tr-TR" sz="1400">
                <a:cs typeface="Arial" panose="020B0604020202020204" pitchFamily="34" charset="0"/>
              </a:rPr>
              <a:t>ROR</a:t>
            </a:r>
            <a:r>
              <a:rPr lang="el-GR" altLang="tr-TR" sz="1600">
                <a:cs typeface="Arial" panose="020B0604020202020204" pitchFamily="34" charset="0"/>
              </a:rPr>
              <a:t>α</a:t>
            </a:r>
            <a:endParaRPr lang="tr-TR" altLang="tr-TR" sz="1600">
              <a:latin typeface="Rockwell" panose="02060603020205020403" pitchFamily="18" charset="0"/>
            </a:endParaRPr>
          </a:p>
        </p:txBody>
      </p:sp>
      <p:sp>
        <p:nvSpPr>
          <p:cNvPr id="37917" name="20 Metin kutusu"/>
          <p:cNvSpPr txBox="1">
            <a:spLocks noChangeArrowheads="1"/>
          </p:cNvSpPr>
          <p:nvPr/>
        </p:nvSpPr>
        <p:spPr bwMode="auto">
          <a:xfrm>
            <a:off x="7389812" y="476250"/>
            <a:ext cx="108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TH17</a:t>
            </a:r>
          </a:p>
        </p:txBody>
      </p:sp>
      <p:sp>
        <p:nvSpPr>
          <p:cNvPr id="37918" name="21 Metin kutusu"/>
          <p:cNvSpPr txBox="1">
            <a:spLocks noChangeArrowheads="1"/>
          </p:cNvSpPr>
          <p:nvPr/>
        </p:nvSpPr>
        <p:spPr bwMode="auto">
          <a:xfrm>
            <a:off x="7318375" y="4510088"/>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FoxP3</a:t>
            </a:r>
          </a:p>
          <a:p>
            <a:pPr eaLnBrk="1" hangingPunct="1">
              <a:spcBef>
                <a:spcPct val="0"/>
              </a:spcBef>
              <a:buFontTx/>
              <a:buNone/>
            </a:pPr>
            <a:endParaRPr lang="tr-TR" altLang="tr-TR" sz="1800">
              <a:latin typeface="Rockwell" panose="02060603020205020403" pitchFamily="18" charset="0"/>
            </a:endParaRPr>
          </a:p>
        </p:txBody>
      </p:sp>
      <p:sp>
        <p:nvSpPr>
          <p:cNvPr id="37919" name="22 Metin kutusu"/>
          <p:cNvSpPr txBox="1">
            <a:spLocks noChangeArrowheads="1"/>
          </p:cNvSpPr>
          <p:nvPr/>
        </p:nvSpPr>
        <p:spPr bwMode="auto">
          <a:xfrm>
            <a:off x="7607300" y="5373688"/>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Treg</a:t>
            </a:r>
          </a:p>
        </p:txBody>
      </p:sp>
    </p:spTree>
    <p:extLst>
      <p:ext uri="{BB962C8B-B14F-4D97-AF65-F5344CB8AC3E}">
        <p14:creationId xmlns:p14="http://schemas.microsoft.com/office/powerpoint/2010/main" val="22532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926" y="0"/>
            <a:ext cx="6048375"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Çerçeve"/>
          <p:cNvSpPr/>
          <p:nvPr/>
        </p:nvSpPr>
        <p:spPr>
          <a:xfrm>
            <a:off x="3646140" y="0"/>
            <a:ext cx="6264696" cy="6858000"/>
          </a:xfrm>
          <a:prstGeom prst="frame">
            <a:avLst>
              <a:gd name="adj1" fmla="val 3083"/>
            </a:avLst>
          </a:prstGeom>
          <a:solidFill>
            <a:schemeClr val="accent6">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4" name="3 Dikdörtgen"/>
          <p:cNvSpPr/>
          <p:nvPr/>
        </p:nvSpPr>
        <p:spPr>
          <a:xfrm>
            <a:off x="1522412" y="188913"/>
            <a:ext cx="1944688"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tx1"/>
                </a:solidFill>
                <a:latin typeface="Berlin Sans FB Demi" pitchFamily="34" charset="0"/>
              </a:rPr>
              <a:t>TH17</a:t>
            </a:r>
          </a:p>
          <a:p>
            <a:pPr algn="ctr">
              <a:defRPr/>
            </a:pPr>
            <a:r>
              <a:rPr lang="tr-TR" sz="1200" b="1" dirty="0" smtClean="0">
                <a:solidFill>
                  <a:schemeClr val="tx1"/>
                </a:solidFill>
              </a:rPr>
              <a:t>EPİTELİYAL VE MUKOZAL BARİYERLERDEKİ ANTİMİKROBİYAL İMMÜNİTEDE ETKİLİ AKTİVE OLMUŞ TH HÜCRELERİN BİR ALT TİPİDİR.BİRÇOK OTOİMMÜN HASTALIĞIN GELİŞMESİNDE ETKİLİDİR.HÜCRE İÇİ ROR</a:t>
            </a:r>
            <a:r>
              <a:rPr lang="el-GR" sz="1200" b="1" dirty="0" smtClean="0">
                <a:solidFill>
                  <a:schemeClr val="tx1"/>
                </a:solidFill>
                <a:latin typeface="Arial"/>
                <a:cs typeface="Arial"/>
              </a:rPr>
              <a:t>Γ</a:t>
            </a:r>
            <a:r>
              <a:rPr lang="tr-TR" sz="1200" b="1" dirty="0" smtClean="0">
                <a:solidFill>
                  <a:schemeClr val="tx1"/>
                </a:solidFill>
                <a:latin typeface="Arial"/>
                <a:cs typeface="Arial"/>
              </a:rPr>
              <a:t>T VE STAT3, YÜZEYLERİNDE CD4,CD161 VE CCR6 EKSPRESSE EDERLER. IL-17A,IL-17F,IL-21 VE IL-22 SENTEZLERLER.</a:t>
            </a:r>
            <a:endParaRPr lang="tr-TR" sz="1200" b="1" dirty="0">
              <a:solidFill>
                <a:schemeClr val="tx1"/>
              </a:solidFill>
            </a:endParaRPr>
          </a:p>
        </p:txBody>
      </p:sp>
      <p:sp>
        <p:nvSpPr>
          <p:cNvPr id="5" name="4 Dikdörtgen"/>
          <p:cNvSpPr/>
          <p:nvPr/>
        </p:nvSpPr>
        <p:spPr>
          <a:xfrm>
            <a:off x="1629917" y="4221162"/>
            <a:ext cx="1872110" cy="7920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smtClean="0">
                <a:solidFill>
                  <a:schemeClr val="tx1"/>
                </a:solidFill>
              </a:rPr>
              <a:t>HÜCRE DIŞI BAKTERİ VE MANTARLARA KARŞI İMÜN YANIT OLUŞTURUR</a:t>
            </a:r>
            <a:endParaRPr lang="tr-TR" sz="1200" b="1" dirty="0">
              <a:solidFill>
                <a:schemeClr val="tx1"/>
              </a:solidFill>
            </a:endParaRPr>
          </a:p>
        </p:txBody>
      </p:sp>
    </p:spTree>
    <p:extLst>
      <p:ext uri="{BB962C8B-B14F-4D97-AF65-F5344CB8AC3E}">
        <p14:creationId xmlns:p14="http://schemas.microsoft.com/office/powerpoint/2010/main" val="7494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etin kutusu"/>
          <p:cNvSpPr txBox="1">
            <a:spLocks noChangeArrowheads="1"/>
          </p:cNvSpPr>
          <p:nvPr/>
        </p:nvSpPr>
        <p:spPr bwMode="auto">
          <a:xfrm>
            <a:off x="7246938" y="3429001"/>
            <a:ext cx="105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t>FİBROBLAST</a:t>
            </a:r>
            <a:endParaRPr lang="tr-TR" altLang="tr-TR" sz="1200" b="1" dirty="0"/>
          </a:p>
        </p:txBody>
      </p:sp>
      <p:sp>
        <p:nvSpPr>
          <p:cNvPr id="39939" name="4 Metin kutusu"/>
          <p:cNvSpPr txBox="1">
            <a:spLocks noChangeArrowheads="1"/>
          </p:cNvSpPr>
          <p:nvPr/>
        </p:nvSpPr>
        <p:spPr bwMode="auto">
          <a:xfrm>
            <a:off x="5662613" y="4941889"/>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t>MAKROFAJ </a:t>
            </a:r>
            <a:endParaRPr lang="tr-TR" altLang="tr-TR" sz="1200" b="1" dirty="0"/>
          </a:p>
        </p:txBody>
      </p:sp>
      <p:graphicFrame>
        <p:nvGraphicFramePr>
          <p:cNvPr id="7" name="6 Diyagram"/>
          <p:cNvGraphicFramePr/>
          <p:nvPr>
            <p:extLst>
              <p:ext uri="{D42A27DB-BD31-4B8C-83A1-F6EECF244321}">
                <p14:modId xmlns:p14="http://schemas.microsoft.com/office/powerpoint/2010/main" val="1359160517"/>
              </p:ext>
            </p:extLst>
          </p:nvPr>
        </p:nvGraphicFramePr>
        <p:xfrm>
          <a:off x="1917948" y="980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7 Metin kutusu"/>
          <p:cNvSpPr txBox="1">
            <a:spLocks noChangeArrowheads="1"/>
          </p:cNvSpPr>
          <p:nvPr/>
        </p:nvSpPr>
        <p:spPr bwMode="auto">
          <a:xfrm>
            <a:off x="3357562" y="2852738"/>
            <a:ext cx="649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rgbClr val="C00000"/>
                </a:solidFill>
              </a:rPr>
              <a:t>TH17</a:t>
            </a:r>
          </a:p>
        </p:txBody>
      </p:sp>
      <p:sp>
        <p:nvSpPr>
          <p:cNvPr id="39942" name="8 Metin kutusu"/>
          <p:cNvSpPr txBox="1">
            <a:spLocks noChangeArrowheads="1"/>
          </p:cNvSpPr>
          <p:nvPr/>
        </p:nvSpPr>
        <p:spPr bwMode="auto">
          <a:xfrm>
            <a:off x="3862388" y="1484313"/>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3" name="9 Metin kutusu"/>
          <p:cNvSpPr txBox="1">
            <a:spLocks noChangeArrowheads="1"/>
          </p:cNvSpPr>
          <p:nvPr/>
        </p:nvSpPr>
        <p:spPr bwMode="auto">
          <a:xfrm>
            <a:off x="4510088" y="1773239"/>
            <a:ext cx="5048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a:p>
            <a:pPr eaLnBrk="1" hangingPunct="1">
              <a:spcBef>
                <a:spcPct val="0"/>
              </a:spcBef>
              <a:buFontTx/>
              <a:buNone/>
            </a:pPr>
            <a:endParaRPr lang="tr-TR" altLang="tr-TR" sz="1800"/>
          </a:p>
        </p:txBody>
      </p:sp>
      <p:sp>
        <p:nvSpPr>
          <p:cNvPr id="39944" name="10 Metin kutusu"/>
          <p:cNvSpPr txBox="1">
            <a:spLocks noChangeArrowheads="1"/>
          </p:cNvSpPr>
          <p:nvPr/>
        </p:nvSpPr>
        <p:spPr bwMode="auto">
          <a:xfrm>
            <a:off x="4654551" y="2420939"/>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5" name="11 Metin kutusu"/>
          <p:cNvSpPr txBox="1">
            <a:spLocks noChangeArrowheads="1"/>
          </p:cNvSpPr>
          <p:nvPr/>
        </p:nvSpPr>
        <p:spPr bwMode="auto">
          <a:xfrm>
            <a:off x="4799012" y="2852738"/>
            <a:ext cx="86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6" name="12 Metin kutusu"/>
          <p:cNvSpPr txBox="1">
            <a:spLocks noChangeArrowheads="1"/>
          </p:cNvSpPr>
          <p:nvPr/>
        </p:nvSpPr>
        <p:spPr bwMode="auto">
          <a:xfrm>
            <a:off x="4725988" y="3500438"/>
            <a:ext cx="576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7" name="13 Metin kutusu"/>
          <p:cNvSpPr txBox="1">
            <a:spLocks noChangeArrowheads="1"/>
          </p:cNvSpPr>
          <p:nvPr/>
        </p:nvSpPr>
        <p:spPr bwMode="auto">
          <a:xfrm>
            <a:off x="4438651" y="3860801"/>
            <a:ext cx="5032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graphicFrame>
        <p:nvGraphicFramePr>
          <p:cNvPr id="16" name="15 Diyagram"/>
          <p:cNvGraphicFramePr/>
          <p:nvPr/>
        </p:nvGraphicFramePr>
        <p:xfrm>
          <a:off x="6814492" y="2060848"/>
          <a:ext cx="3528392"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16 Sağ Ayraç"/>
          <p:cNvSpPr/>
          <p:nvPr/>
        </p:nvSpPr>
        <p:spPr>
          <a:xfrm>
            <a:off x="5589587" y="260351"/>
            <a:ext cx="1225550" cy="4968875"/>
          </a:xfrm>
          <a:prstGeom prst="rightBrace">
            <a:avLst>
              <a:gd name="adj1" fmla="val 8333"/>
              <a:gd name="adj2" fmla="val 46716"/>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9952" name="17 Metin kutusu"/>
          <p:cNvSpPr txBox="1">
            <a:spLocks noChangeArrowheads="1"/>
          </p:cNvSpPr>
          <p:nvPr/>
        </p:nvSpPr>
        <p:spPr bwMode="auto">
          <a:xfrm>
            <a:off x="6238876" y="2852738"/>
            <a:ext cx="1150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Hücrelerin uyarılması</a:t>
            </a:r>
          </a:p>
        </p:txBody>
      </p:sp>
      <p:graphicFrame>
        <p:nvGraphicFramePr>
          <p:cNvPr id="19" name="18 Diyagram"/>
          <p:cNvGraphicFramePr/>
          <p:nvPr/>
        </p:nvGraphicFramePr>
        <p:xfrm>
          <a:off x="1629916" y="1268760"/>
          <a:ext cx="4848200" cy="13119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9954" name="19 Metin kutusu"/>
          <p:cNvSpPr txBox="1">
            <a:spLocks noChangeArrowheads="1"/>
          </p:cNvSpPr>
          <p:nvPr/>
        </p:nvSpPr>
        <p:spPr bwMode="auto">
          <a:xfrm>
            <a:off x="1604890" y="1701007"/>
            <a:ext cx="165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latin typeface="Berlin Sans FB Demi" panose="020E0802020502020306" pitchFamily="34" charset="0"/>
              </a:rPr>
              <a:t>İNFLAMATUVAR </a:t>
            </a:r>
          </a:p>
          <a:p>
            <a:pPr eaLnBrk="1" hangingPunct="1">
              <a:spcBef>
                <a:spcPct val="0"/>
              </a:spcBef>
              <a:buFontTx/>
              <a:buNone/>
            </a:pPr>
            <a:r>
              <a:rPr lang="tr-TR" altLang="tr-TR" sz="1200" b="1" dirty="0" smtClean="0">
                <a:latin typeface="Berlin Sans FB Demi" panose="020E0802020502020306" pitchFamily="34" charset="0"/>
              </a:rPr>
              <a:t>   YANIT      ARTIŞI</a:t>
            </a:r>
            <a:endParaRPr lang="tr-TR" altLang="tr-TR" sz="1200" b="1" dirty="0">
              <a:latin typeface="Berlin Sans FB Demi" panose="020E0802020502020306" pitchFamily="34" charset="0"/>
            </a:endParaRPr>
          </a:p>
        </p:txBody>
      </p:sp>
      <p:sp>
        <p:nvSpPr>
          <p:cNvPr id="21" name="20 Beşgen"/>
          <p:cNvSpPr/>
          <p:nvPr/>
        </p:nvSpPr>
        <p:spPr>
          <a:xfrm>
            <a:off x="5086350" y="1052513"/>
            <a:ext cx="576262" cy="14446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2" name="21 Beşgen"/>
          <p:cNvSpPr/>
          <p:nvPr/>
        </p:nvSpPr>
        <p:spPr>
          <a:xfrm>
            <a:off x="5518150" y="1628776"/>
            <a:ext cx="576262" cy="14446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3" name="22 Beşgen"/>
          <p:cNvSpPr/>
          <p:nvPr/>
        </p:nvSpPr>
        <p:spPr>
          <a:xfrm>
            <a:off x="5589588" y="2349501"/>
            <a:ext cx="576263" cy="142875"/>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4" name="23 Beşgen"/>
          <p:cNvSpPr/>
          <p:nvPr/>
        </p:nvSpPr>
        <p:spPr>
          <a:xfrm>
            <a:off x="5734050" y="3500438"/>
            <a:ext cx="576262" cy="14446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5" name="24 Beşgen"/>
          <p:cNvSpPr/>
          <p:nvPr/>
        </p:nvSpPr>
        <p:spPr>
          <a:xfrm>
            <a:off x="5589588" y="4076701"/>
            <a:ext cx="576263" cy="14446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6" name="25 Beşgen"/>
          <p:cNvSpPr/>
          <p:nvPr/>
        </p:nvSpPr>
        <p:spPr>
          <a:xfrm>
            <a:off x="5157788" y="4652963"/>
            <a:ext cx="576263" cy="14446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8" name="27 Sol Ok"/>
          <p:cNvSpPr/>
          <p:nvPr/>
        </p:nvSpPr>
        <p:spPr>
          <a:xfrm>
            <a:off x="6166421" y="6021388"/>
            <a:ext cx="3457005" cy="287932"/>
          </a:xfrm>
          <a:prstGeom prst="lef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9" name="28 Katlanmış Nesne"/>
          <p:cNvSpPr/>
          <p:nvPr/>
        </p:nvSpPr>
        <p:spPr>
          <a:xfrm>
            <a:off x="1485900" y="3068638"/>
            <a:ext cx="1655762" cy="338455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en-US" sz="1200" b="1" dirty="0" smtClean="0">
                <a:solidFill>
                  <a:schemeClr val="tx1"/>
                </a:solidFill>
              </a:rPr>
              <a:t>NF-</a:t>
            </a:r>
            <a:r>
              <a:rPr lang="en-US" sz="1200" b="1" i="1" dirty="0" smtClean="0">
                <a:solidFill>
                  <a:schemeClr val="tx1"/>
                </a:solidFill>
              </a:rPr>
              <a:t>Κ</a:t>
            </a:r>
            <a:r>
              <a:rPr lang="en-US" sz="1200" b="1" dirty="0" smtClean="0">
                <a:solidFill>
                  <a:schemeClr val="tx1"/>
                </a:solidFill>
              </a:rPr>
              <a:t>B, MAPK, </a:t>
            </a:r>
            <a:r>
              <a:rPr lang="tr-TR" sz="1200" b="1" dirty="0" smtClean="0">
                <a:solidFill>
                  <a:schemeClr val="tx1"/>
                </a:solidFill>
              </a:rPr>
              <a:t>ve </a:t>
            </a:r>
            <a:r>
              <a:rPr lang="en-US" sz="1200" b="1" dirty="0" smtClean="0">
                <a:solidFill>
                  <a:schemeClr val="tx1"/>
                </a:solidFill>
              </a:rPr>
              <a:t>C/EBP </a:t>
            </a:r>
            <a:r>
              <a:rPr lang="tr-TR" sz="1200" b="1" dirty="0" smtClean="0">
                <a:solidFill>
                  <a:schemeClr val="tx1"/>
                </a:solidFill>
              </a:rPr>
              <a:t>YOLU AKTİVE OLUR</a:t>
            </a:r>
          </a:p>
          <a:p>
            <a:pPr algn="ctr">
              <a:buFont typeface="Arial" pitchFamily="34" charset="0"/>
              <a:buChar char="•"/>
              <a:defRPr/>
            </a:pPr>
            <a:r>
              <a:rPr lang="tr-TR" sz="1200" b="1" dirty="0" smtClean="0">
                <a:solidFill>
                  <a:schemeClr val="tx1"/>
                </a:solidFill>
              </a:rPr>
              <a:t>SİNYAL İLETİMİ İLE SİTOKİN VE KEMOKİN ÜRETİMİ  AKTİVE OLUR.</a:t>
            </a:r>
          </a:p>
          <a:p>
            <a:pPr algn="ctr">
              <a:buFont typeface="Arial" pitchFamily="34" charset="0"/>
              <a:buChar char="•"/>
              <a:defRPr/>
            </a:pPr>
            <a:r>
              <a:rPr lang="tr-TR" sz="1200" b="1" dirty="0" smtClean="0">
                <a:solidFill>
                  <a:schemeClr val="tx1"/>
                </a:solidFill>
              </a:rPr>
              <a:t>NÖTROFİLLERİN İNFLAMASYON ALANINA GÖÇÜ İÇİN GEREKEN </a:t>
            </a:r>
            <a:r>
              <a:rPr lang="en-US" sz="1200" b="1" dirty="0" smtClean="0">
                <a:solidFill>
                  <a:schemeClr val="tx1"/>
                </a:solidFill>
              </a:rPr>
              <a:t>CXCL1, CXCL5, IL-8, CCL2,  CCL7 </a:t>
            </a:r>
            <a:r>
              <a:rPr lang="tr-TR" sz="1200" b="1" dirty="0" smtClean="0">
                <a:solidFill>
                  <a:schemeClr val="tx1"/>
                </a:solidFill>
              </a:rPr>
              <a:t> KEMOKİNLERİ NİN YAPIMI </a:t>
            </a:r>
            <a:r>
              <a:rPr lang="tr-TR" sz="1600" b="1" dirty="0" smtClean="0">
                <a:solidFill>
                  <a:srgbClr val="C00000"/>
                </a:solidFill>
              </a:rPr>
              <a:t>İÇİN IL-17 GEREKLİDİR.</a:t>
            </a:r>
            <a:endParaRPr lang="tr-TR" sz="1600" b="1" dirty="0">
              <a:solidFill>
                <a:srgbClr val="C00000"/>
              </a:solidFill>
            </a:endParaRPr>
          </a:p>
        </p:txBody>
      </p:sp>
    </p:spTree>
    <p:extLst>
      <p:ext uri="{BB962C8B-B14F-4D97-AF65-F5344CB8AC3E}">
        <p14:creationId xmlns:p14="http://schemas.microsoft.com/office/powerpoint/2010/main" val="146913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86126" y="476251"/>
            <a:ext cx="4968875"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smtClean="0"/>
              <a:t>PERİFERİK TOLERANS</a:t>
            </a:r>
            <a:endParaRPr lang="tr-TR" sz="3600" b="1" dirty="0"/>
          </a:p>
        </p:txBody>
      </p:sp>
      <p:sp>
        <p:nvSpPr>
          <p:cNvPr id="5" name="4 Aynı Yan Köşesi Kesik Dikdörtgen"/>
          <p:cNvSpPr/>
          <p:nvPr/>
        </p:nvSpPr>
        <p:spPr>
          <a:xfrm>
            <a:off x="2349500" y="2924176"/>
            <a:ext cx="2089150" cy="792163"/>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dirty="0" smtClean="0">
                <a:solidFill>
                  <a:schemeClr val="tx1"/>
                </a:solidFill>
              </a:rPr>
              <a:t>ANERJİ</a:t>
            </a:r>
            <a:endParaRPr lang="tr-TR" sz="3200" b="1" dirty="0">
              <a:solidFill>
                <a:schemeClr val="tx1"/>
              </a:solidFill>
            </a:endParaRPr>
          </a:p>
        </p:txBody>
      </p:sp>
      <p:sp>
        <p:nvSpPr>
          <p:cNvPr id="6" name="5 Aynı Yan Köşesi Kesik Dikdörtgen"/>
          <p:cNvSpPr/>
          <p:nvPr/>
        </p:nvSpPr>
        <p:spPr>
          <a:xfrm>
            <a:off x="5302250" y="3068638"/>
            <a:ext cx="2087562" cy="792162"/>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smtClean="0">
                <a:solidFill>
                  <a:schemeClr val="tx1"/>
                </a:solidFill>
              </a:rPr>
              <a:t>DELESYON</a:t>
            </a:r>
            <a:endParaRPr lang="tr-TR" sz="2800" b="1" dirty="0">
              <a:solidFill>
                <a:schemeClr val="tx1"/>
              </a:solidFill>
            </a:endParaRPr>
          </a:p>
        </p:txBody>
      </p:sp>
      <p:sp>
        <p:nvSpPr>
          <p:cNvPr id="7" name="6 Aynı Yan Köşesi Kesik Dikdörtgen"/>
          <p:cNvSpPr/>
          <p:nvPr/>
        </p:nvSpPr>
        <p:spPr>
          <a:xfrm>
            <a:off x="7966075" y="2924176"/>
            <a:ext cx="2089150" cy="792163"/>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smtClean="0">
                <a:solidFill>
                  <a:schemeClr val="tx1"/>
                </a:solidFill>
              </a:rPr>
              <a:t>İMMÜN SÜP.</a:t>
            </a:r>
            <a:endParaRPr lang="tr-TR" sz="2800" b="1" dirty="0">
              <a:solidFill>
                <a:schemeClr val="tx1"/>
              </a:solidFill>
            </a:endParaRPr>
          </a:p>
        </p:txBody>
      </p:sp>
      <p:cxnSp>
        <p:nvCxnSpPr>
          <p:cNvPr id="9" name="8 Düz Ok Bağlayıcısı"/>
          <p:cNvCxnSpPr>
            <a:stCxn id="4" idx="2"/>
            <a:endCxn id="5" idx="3"/>
          </p:cNvCxnSpPr>
          <p:nvPr/>
        </p:nvCxnSpPr>
        <p:spPr>
          <a:xfrm flipH="1">
            <a:off x="3394076" y="1484313"/>
            <a:ext cx="2376487" cy="14398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a:stCxn id="4" idx="2"/>
            <a:endCxn id="6" idx="3"/>
          </p:cNvCxnSpPr>
          <p:nvPr/>
        </p:nvCxnSpPr>
        <p:spPr>
          <a:xfrm>
            <a:off x="5770563" y="1484314"/>
            <a:ext cx="576263" cy="15843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a:stCxn id="4" idx="2"/>
            <a:endCxn id="7" idx="3"/>
          </p:cNvCxnSpPr>
          <p:nvPr/>
        </p:nvCxnSpPr>
        <p:spPr>
          <a:xfrm>
            <a:off x="5770562" y="1484313"/>
            <a:ext cx="3240088" cy="1439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6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4325" y="1268413"/>
            <a:ext cx="6388100" cy="4322762"/>
          </a:xfrm>
        </p:spPr>
      </p:pic>
      <p:sp>
        <p:nvSpPr>
          <p:cNvPr id="43011" name="2 Metin kutusu"/>
          <p:cNvSpPr txBox="1">
            <a:spLocks noChangeArrowheads="1"/>
          </p:cNvSpPr>
          <p:nvPr/>
        </p:nvSpPr>
        <p:spPr bwMode="auto">
          <a:xfrm>
            <a:off x="3502026" y="404813"/>
            <a:ext cx="496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3600"/>
              <a:t>ANERJİ</a:t>
            </a:r>
            <a:r>
              <a:rPr lang="tr-TR" altLang="tr-TR" sz="1800"/>
              <a:t>;</a:t>
            </a:r>
          </a:p>
        </p:txBody>
      </p:sp>
      <p:sp>
        <p:nvSpPr>
          <p:cNvPr id="2" name="Dikdörtgen 1"/>
          <p:cNvSpPr/>
          <p:nvPr/>
        </p:nvSpPr>
        <p:spPr>
          <a:xfrm>
            <a:off x="7173912" y="1484785"/>
            <a:ext cx="1728788" cy="359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400" b="1" dirty="0">
                <a:solidFill>
                  <a:schemeClr val="tx1"/>
                </a:solidFill>
              </a:rPr>
              <a:t>EFEKTÖR T HÜCRESİ</a:t>
            </a:r>
          </a:p>
        </p:txBody>
      </p:sp>
      <p:sp>
        <p:nvSpPr>
          <p:cNvPr id="3" name="Dikdörtgen 2"/>
          <p:cNvSpPr/>
          <p:nvPr/>
        </p:nvSpPr>
        <p:spPr>
          <a:xfrm>
            <a:off x="5446712" y="4868863"/>
            <a:ext cx="1295400"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err="1">
                <a:solidFill>
                  <a:schemeClr val="tx1"/>
                </a:solidFill>
              </a:rPr>
              <a:t>Treg</a:t>
            </a:r>
            <a:r>
              <a:rPr lang="tr-TR" sz="1600" b="1" dirty="0">
                <a:solidFill>
                  <a:schemeClr val="tx1"/>
                </a:solidFill>
              </a:rPr>
              <a:t> </a:t>
            </a:r>
          </a:p>
        </p:txBody>
      </p:sp>
    </p:spTree>
    <p:extLst>
      <p:ext uri="{BB962C8B-B14F-4D97-AF65-F5344CB8AC3E}">
        <p14:creationId xmlns:p14="http://schemas.microsoft.com/office/powerpoint/2010/main" val="104883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758602436"/>
              </p:ext>
            </p:extLst>
          </p:nvPr>
        </p:nvGraphicFramePr>
        <p:xfrm>
          <a:off x="2031471" y="0"/>
          <a:ext cx="9103501"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31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831907572"/>
              </p:ext>
            </p:extLst>
          </p:nvPr>
        </p:nvGraphicFramePr>
        <p:xfrm>
          <a:off x="2031471" y="0"/>
          <a:ext cx="8125883" cy="613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933704" y="215900"/>
            <a:ext cx="8193088" cy="6858000"/>
          </a:xfrm>
          <a:prstGeom prst="rect">
            <a:avLst/>
          </a:prstGeom>
          <a:solidFill>
            <a:schemeClr val="accent6">
              <a:lumMod val="40000"/>
              <a:lumOff val="60000"/>
            </a:schemeClr>
          </a:solidFill>
          <a:ln w="9525">
            <a:noFill/>
            <a:miter lim="800000"/>
            <a:headEnd/>
            <a:tailEnd/>
          </a:ln>
        </p:spPr>
      </p:pic>
      <p:sp>
        <p:nvSpPr>
          <p:cNvPr id="5" name="4 Dikdörtgen"/>
          <p:cNvSpPr/>
          <p:nvPr/>
        </p:nvSpPr>
        <p:spPr>
          <a:xfrm>
            <a:off x="1846262" y="115888"/>
            <a:ext cx="1944688" cy="3817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smtClean="0">
                <a:solidFill>
                  <a:schemeClr val="tx1"/>
                </a:solidFill>
                <a:latin typeface="Berlin Sans FB Demi" pitchFamily="34" charset="0"/>
              </a:rPr>
              <a:t>TREG</a:t>
            </a:r>
          </a:p>
          <a:p>
            <a:pPr algn="ctr">
              <a:defRPr/>
            </a:pPr>
            <a:r>
              <a:rPr lang="tr-TR" sz="1200" b="1" dirty="0" smtClean="0">
                <a:solidFill>
                  <a:schemeClr val="tx1"/>
                </a:solidFill>
              </a:rPr>
              <a:t>OTOİMMÜNİTENİN GELİŞMESİNİ ENGELLEMEK VE AŞIRI İMMÜN YANIT OLUŞMASINA ENGEL OLMAK İÇİN DİĞER HÜCRELER ÜZERİNDE İMMÜNOSÜPRESİF ETKİ GÖSTERİRLER.</a:t>
            </a:r>
          </a:p>
          <a:p>
            <a:pPr algn="ctr">
              <a:defRPr/>
            </a:pPr>
            <a:r>
              <a:rPr lang="tr-TR" sz="1200" b="1" dirty="0" smtClean="0">
                <a:solidFill>
                  <a:schemeClr val="tx1"/>
                </a:solidFill>
              </a:rPr>
              <a:t>CD4+,CD25,FOXP3 EKSPRESYONU İLE KARAKTERİZEDİRLER. (CD127 YOKTUR)BAZI TREG HÜCRELER TİMUSTA OLUŞURKEN BAZILARI DA PERİFERDE NTH DAN OLUŞURLAR.IL-2 VE TGF</a:t>
            </a:r>
            <a:r>
              <a:rPr lang="el-GR" sz="1200" b="1" dirty="0" smtClean="0">
                <a:solidFill>
                  <a:schemeClr val="tx1"/>
                </a:solidFill>
                <a:cs typeface="Arial"/>
              </a:rPr>
              <a:t>Β</a:t>
            </a:r>
            <a:r>
              <a:rPr lang="tr-TR" sz="1200" b="1" dirty="0" smtClean="0">
                <a:solidFill>
                  <a:schemeClr val="tx1"/>
                </a:solidFill>
                <a:cs typeface="Arial"/>
              </a:rPr>
              <a:t>TREG FARKLILAŞMASI İÇİN GEREKLİ SİTOKİNLERDİR.</a:t>
            </a:r>
            <a:endParaRPr lang="tr-TR" sz="1200" b="1" dirty="0">
              <a:solidFill>
                <a:schemeClr val="tx1"/>
              </a:solidFill>
            </a:endParaRPr>
          </a:p>
        </p:txBody>
      </p:sp>
      <p:sp>
        <p:nvSpPr>
          <p:cNvPr id="6" name="5 Dikdörtgen"/>
          <p:cNvSpPr/>
          <p:nvPr/>
        </p:nvSpPr>
        <p:spPr>
          <a:xfrm>
            <a:off x="1933704" y="4077072"/>
            <a:ext cx="1944687" cy="431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smtClean="0">
                <a:solidFill>
                  <a:schemeClr val="bg1"/>
                </a:solidFill>
              </a:rPr>
              <a:t>İMMÜN SÜPRESYON </a:t>
            </a:r>
            <a:r>
              <a:rPr lang="tr-TR" sz="1200" b="1" dirty="0" err="1" smtClean="0">
                <a:solidFill>
                  <a:schemeClr val="bg1"/>
                </a:solidFill>
              </a:rPr>
              <a:t>veTOLERANS</a:t>
            </a:r>
            <a:endParaRPr lang="tr-TR" sz="1200" b="1" dirty="0">
              <a:solidFill>
                <a:schemeClr val="bg1"/>
              </a:solidFill>
            </a:endParaRPr>
          </a:p>
        </p:txBody>
      </p:sp>
      <p:sp>
        <p:nvSpPr>
          <p:cNvPr id="7" name="6 Çerçeve"/>
          <p:cNvSpPr/>
          <p:nvPr/>
        </p:nvSpPr>
        <p:spPr>
          <a:xfrm>
            <a:off x="3876541" y="215900"/>
            <a:ext cx="6222394" cy="6958012"/>
          </a:xfrm>
          <a:prstGeom prst="frame">
            <a:avLst>
              <a:gd name="adj1" fmla="val 172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solidFill>
                <a:schemeClr val="tx1"/>
              </a:solidFill>
            </a:endParaRPr>
          </a:p>
        </p:txBody>
      </p:sp>
    </p:spTree>
    <p:extLst>
      <p:ext uri="{BB962C8B-B14F-4D97-AF65-F5344CB8AC3E}">
        <p14:creationId xmlns:p14="http://schemas.microsoft.com/office/powerpoint/2010/main" val="25881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4726260" y="2492896"/>
            <a:ext cx="2880320" cy="2664296"/>
          </a:xfrm>
          <a:prstGeom prst="ellipse">
            <a:avLst/>
          </a:prstGeom>
          <a:gradFill flip="none" rotWithShape="1">
            <a:gsLst>
              <a:gs pos="0">
                <a:srgbClr val="FF699B">
                  <a:shade val="30000"/>
                  <a:satMod val="115000"/>
                </a:srgbClr>
              </a:gs>
              <a:gs pos="50000">
                <a:srgbClr val="FF699B">
                  <a:shade val="67500"/>
                  <a:satMod val="115000"/>
                </a:srgbClr>
              </a:gs>
              <a:gs pos="100000">
                <a:srgbClr val="FF699B">
                  <a:shade val="100000"/>
                  <a:satMod val="115000"/>
                </a:srgbClr>
              </a:gs>
            </a:gsLst>
            <a:lin ang="189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4" name="3 Oval"/>
          <p:cNvSpPr/>
          <p:nvPr/>
        </p:nvSpPr>
        <p:spPr>
          <a:xfrm>
            <a:off x="5734372" y="3645024"/>
            <a:ext cx="1368152" cy="1296144"/>
          </a:xfrm>
          <a:prstGeom prst="ellipse">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6" name="5 Oval"/>
          <p:cNvSpPr/>
          <p:nvPr/>
        </p:nvSpPr>
        <p:spPr>
          <a:xfrm>
            <a:off x="6094412" y="1196752"/>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 name="6 Oval"/>
          <p:cNvSpPr/>
          <p:nvPr/>
        </p:nvSpPr>
        <p:spPr>
          <a:xfrm>
            <a:off x="6094412" y="1484784"/>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8" name="7 Oval"/>
          <p:cNvSpPr/>
          <p:nvPr/>
        </p:nvSpPr>
        <p:spPr>
          <a:xfrm>
            <a:off x="6094412" y="1772816"/>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9" name="8 Oval"/>
          <p:cNvSpPr/>
          <p:nvPr/>
        </p:nvSpPr>
        <p:spPr>
          <a:xfrm>
            <a:off x="6094412" y="2060848"/>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0" name="9 Oval"/>
          <p:cNvSpPr/>
          <p:nvPr/>
        </p:nvSpPr>
        <p:spPr>
          <a:xfrm>
            <a:off x="6094412" y="2348880"/>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2" name="11 Dikdörtgen"/>
          <p:cNvSpPr/>
          <p:nvPr/>
        </p:nvSpPr>
        <p:spPr>
          <a:xfrm>
            <a:off x="5940368" y="908721"/>
            <a:ext cx="51809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CD4</a:t>
            </a:r>
          </a:p>
        </p:txBody>
      </p:sp>
      <p:sp>
        <p:nvSpPr>
          <p:cNvPr id="13" name="12 Dikdörtgen"/>
          <p:cNvSpPr/>
          <p:nvPr/>
        </p:nvSpPr>
        <p:spPr>
          <a:xfrm>
            <a:off x="6041779" y="4016097"/>
            <a:ext cx="851515"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dirty="0"/>
              <a:t>FoxP3</a:t>
            </a:r>
          </a:p>
        </p:txBody>
      </p:sp>
      <p:sp>
        <p:nvSpPr>
          <p:cNvPr id="14" name="13 Dikdörtgen"/>
          <p:cNvSpPr/>
          <p:nvPr/>
        </p:nvSpPr>
        <p:spPr>
          <a:xfrm>
            <a:off x="6598468" y="2132856"/>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5" name="14 Dikdörtgen"/>
          <p:cNvSpPr/>
          <p:nvPr/>
        </p:nvSpPr>
        <p:spPr>
          <a:xfrm>
            <a:off x="6598468" y="2276872"/>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6" name="15 Dikdörtgen"/>
          <p:cNvSpPr/>
          <p:nvPr/>
        </p:nvSpPr>
        <p:spPr>
          <a:xfrm>
            <a:off x="6598468" y="2420888"/>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7" name="16 Dikdörtgen"/>
          <p:cNvSpPr/>
          <p:nvPr/>
        </p:nvSpPr>
        <p:spPr>
          <a:xfrm>
            <a:off x="6598468" y="2564904"/>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8" name="17 Dikdörtgen"/>
          <p:cNvSpPr/>
          <p:nvPr/>
        </p:nvSpPr>
        <p:spPr>
          <a:xfrm>
            <a:off x="6403957" y="1844825"/>
            <a:ext cx="611066"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CD25</a:t>
            </a:r>
          </a:p>
        </p:txBody>
      </p:sp>
      <p:sp>
        <p:nvSpPr>
          <p:cNvPr id="19" name="18 Oval"/>
          <p:cNvSpPr/>
          <p:nvPr/>
        </p:nvSpPr>
        <p:spPr>
          <a:xfrm>
            <a:off x="7318548" y="2276872"/>
            <a:ext cx="288032" cy="360040"/>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cxnSp>
        <p:nvCxnSpPr>
          <p:cNvPr id="21" name="20 Şekil"/>
          <p:cNvCxnSpPr>
            <a:stCxn id="19" idx="2"/>
            <a:endCxn id="3" idx="7"/>
          </p:cNvCxnSpPr>
          <p:nvPr/>
        </p:nvCxnSpPr>
        <p:spPr>
          <a:xfrm rot="10800000" flipV="1">
            <a:off x="7184769" y="2456892"/>
            <a:ext cx="133781" cy="426181"/>
          </a:xfrm>
          <a:prstGeom prst="curvedConnector2">
            <a:avLst/>
          </a:prstGeom>
          <a:ln w="5715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7248271" y="1988841"/>
            <a:ext cx="453970"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FR4</a:t>
            </a:r>
          </a:p>
        </p:txBody>
      </p:sp>
      <p:sp>
        <p:nvSpPr>
          <p:cNvPr id="23" name="22 Akış Çizelgesi: Ayıkla"/>
          <p:cNvSpPr/>
          <p:nvPr/>
        </p:nvSpPr>
        <p:spPr>
          <a:xfrm rot="14522950">
            <a:off x="7642645" y="2816993"/>
            <a:ext cx="288032" cy="288032"/>
          </a:xfrm>
          <a:prstGeom prst="flowChartExtra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4" name="23 Akış Çizelgesi: Ayıkla"/>
          <p:cNvSpPr/>
          <p:nvPr/>
        </p:nvSpPr>
        <p:spPr>
          <a:xfrm rot="15170961">
            <a:off x="7930677" y="2744863"/>
            <a:ext cx="288032" cy="288032"/>
          </a:xfrm>
          <a:prstGeom prst="flowChartExtra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5" name="24 Akış Çizelgesi: Ayıkla"/>
          <p:cNvSpPr/>
          <p:nvPr/>
        </p:nvSpPr>
        <p:spPr>
          <a:xfrm rot="15170961">
            <a:off x="8218708" y="2672855"/>
            <a:ext cx="288032" cy="288032"/>
          </a:xfrm>
          <a:prstGeom prst="flowChartExtra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6" name="25 Akış Çizelgesi: Ayıkla"/>
          <p:cNvSpPr/>
          <p:nvPr/>
        </p:nvSpPr>
        <p:spPr>
          <a:xfrm rot="6537112">
            <a:off x="7789562" y="4044029"/>
            <a:ext cx="288032" cy="288032"/>
          </a:xfrm>
          <a:prstGeom prst="flowChartExtra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9" name="28 Dikdörtgen"/>
          <p:cNvSpPr/>
          <p:nvPr/>
        </p:nvSpPr>
        <p:spPr>
          <a:xfrm>
            <a:off x="8242629" y="2348881"/>
            <a:ext cx="51809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CD5</a:t>
            </a:r>
          </a:p>
        </p:txBody>
      </p:sp>
      <p:sp>
        <p:nvSpPr>
          <p:cNvPr id="30" name="29 Serbest Form"/>
          <p:cNvSpPr/>
          <p:nvPr/>
        </p:nvSpPr>
        <p:spPr>
          <a:xfrm>
            <a:off x="7246541" y="4005065"/>
            <a:ext cx="521224" cy="202761"/>
          </a:xfrm>
          <a:custGeom>
            <a:avLst/>
            <a:gdLst>
              <a:gd name="connsiteX0" fmla="*/ 369141 w 369141"/>
              <a:gd name="connsiteY0" fmla="*/ 93900 h 141205"/>
              <a:gd name="connsiteX1" fmla="*/ 350853 w 369141"/>
              <a:gd name="connsiteY1" fmla="*/ 29892 h 141205"/>
              <a:gd name="connsiteX2" fmla="*/ 250269 w 369141"/>
              <a:gd name="connsiteY2" fmla="*/ 2460 h 141205"/>
              <a:gd name="connsiteX3" fmla="*/ 222837 w 369141"/>
              <a:gd name="connsiteY3" fmla="*/ 11604 h 141205"/>
              <a:gd name="connsiteX4" fmla="*/ 213693 w 369141"/>
              <a:gd name="connsiteY4" fmla="*/ 130476 h 141205"/>
              <a:gd name="connsiteX5" fmla="*/ 186261 w 369141"/>
              <a:gd name="connsiteY5" fmla="*/ 139620 h 141205"/>
              <a:gd name="connsiteX6" fmla="*/ 140541 w 369141"/>
              <a:gd name="connsiteY6" fmla="*/ 93900 h 141205"/>
              <a:gd name="connsiteX7" fmla="*/ 94821 w 369141"/>
              <a:gd name="connsiteY7" fmla="*/ 39036 h 141205"/>
              <a:gd name="connsiteX8" fmla="*/ 85677 w 369141"/>
              <a:gd name="connsiteY8" fmla="*/ 2460 h 141205"/>
              <a:gd name="connsiteX9" fmla="*/ 21669 w 369141"/>
              <a:gd name="connsiteY9" fmla="*/ 20748 h 141205"/>
              <a:gd name="connsiteX10" fmla="*/ 3381 w 369141"/>
              <a:gd name="connsiteY10" fmla="*/ 66468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141" h="141205">
                <a:moveTo>
                  <a:pt x="369141" y="93900"/>
                </a:moveTo>
                <a:cubicBezTo>
                  <a:pt x="363045" y="72564"/>
                  <a:pt x="363162" y="48355"/>
                  <a:pt x="350853" y="29892"/>
                </a:cubicBezTo>
                <a:cubicBezTo>
                  <a:pt x="336155" y="7845"/>
                  <a:pt x="262699" y="4236"/>
                  <a:pt x="250269" y="2460"/>
                </a:cubicBezTo>
                <a:cubicBezTo>
                  <a:pt x="241125" y="5508"/>
                  <a:pt x="230363" y="5583"/>
                  <a:pt x="222837" y="11604"/>
                </a:cubicBezTo>
                <a:cubicBezTo>
                  <a:pt x="185271" y="41657"/>
                  <a:pt x="209829" y="91837"/>
                  <a:pt x="213693" y="130476"/>
                </a:cubicBezTo>
                <a:cubicBezTo>
                  <a:pt x="204549" y="133524"/>
                  <a:pt x="195768" y="141205"/>
                  <a:pt x="186261" y="139620"/>
                </a:cubicBezTo>
                <a:cubicBezTo>
                  <a:pt x="160304" y="135294"/>
                  <a:pt x="154306" y="110418"/>
                  <a:pt x="140541" y="93900"/>
                </a:cubicBezTo>
                <a:cubicBezTo>
                  <a:pt x="81869" y="23494"/>
                  <a:pt x="140227" y="107144"/>
                  <a:pt x="94821" y="39036"/>
                </a:cubicBezTo>
                <a:cubicBezTo>
                  <a:pt x="91773" y="26844"/>
                  <a:pt x="96453" y="8926"/>
                  <a:pt x="85677" y="2460"/>
                </a:cubicBezTo>
                <a:cubicBezTo>
                  <a:pt x="81576" y="0"/>
                  <a:pt x="28944" y="18323"/>
                  <a:pt x="21669" y="20748"/>
                </a:cubicBezTo>
                <a:cubicBezTo>
                  <a:pt x="0" y="53252"/>
                  <a:pt x="3381" y="37190"/>
                  <a:pt x="3381" y="66468"/>
                </a:cubicBezTo>
              </a:path>
            </a:pathLst>
          </a:custGeom>
          <a:solidFill>
            <a:srgbClr val="92D050"/>
          </a:solidFill>
          <a:ln w="57150">
            <a:solidFill>
              <a:srgbClr val="92D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1" name="30 Dikdörtgen"/>
          <p:cNvSpPr/>
          <p:nvPr/>
        </p:nvSpPr>
        <p:spPr>
          <a:xfrm>
            <a:off x="8038628" y="3861049"/>
            <a:ext cx="158417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CD103</a:t>
            </a:r>
          </a:p>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r>
              <a:rPr lang="tr-TR" sz="1200" b="1" spc="50" dirty="0" err="1">
                <a:ln w="11430"/>
                <a:solidFill>
                  <a:schemeClr val="accent3">
                    <a:lumMod val="75000"/>
                  </a:schemeClr>
                </a:solidFill>
                <a:effectLst>
                  <a:outerShdw blurRad="76200" dist="50800" dir="5400000" algn="tl" rotWithShape="0">
                    <a:srgbClr val="000000">
                      <a:alpha val="65000"/>
                    </a:srgbClr>
                  </a:outerShdw>
                </a:effectLst>
              </a:rPr>
              <a:t>İntegrin</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r>
              <a:rPr lang="el-G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Α</a:t>
            </a: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e )</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p>
        </p:txBody>
      </p:sp>
      <p:sp>
        <p:nvSpPr>
          <p:cNvPr id="32" name="31 Oval"/>
          <p:cNvSpPr/>
          <p:nvPr/>
        </p:nvSpPr>
        <p:spPr>
          <a:xfrm rot="3693681">
            <a:off x="7098826" y="4652495"/>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3" name="32 Oval"/>
          <p:cNvSpPr/>
          <p:nvPr/>
        </p:nvSpPr>
        <p:spPr>
          <a:xfrm rot="3693681">
            <a:off x="7242841" y="4975591"/>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4" name="33 Oval"/>
          <p:cNvSpPr/>
          <p:nvPr/>
        </p:nvSpPr>
        <p:spPr>
          <a:xfrm rot="3693681">
            <a:off x="7386858" y="5263624"/>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5" name="34 Oval"/>
          <p:cNvSpPr/>
          <p:nvPr/>
        </p:nvSpPr>
        <p:spPr>
          <a:xfrm rot="3693681">
            <a:off x="7530873" y="5551655"/>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6" name="35 Dikdörtgen"/>
          <p:cNvSpPr/>
          <p:nvPr/>
        </p:nvSpPr>
        <p:spPr>
          <a:xfrm>
            <a:off x="7606580" y="5157193"/>
            <a:ext cx="122413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CD23</a:t>
            </a:r>
          </a:p>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 LAG-3 </a:t>
            </a: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p>
        </p:txBody>
      </p:sp>
      <p:sp>
        <p:nvSpPr>
          <p:cNvPr id="37" name="36 Akış Çizelgesi: Ayıkla"/>
          <p:cNvSpPr/>
          <p:nvPr/>
        </p:nvSpPr>
        <p:spPr>
          <a:xfrm rot="10238378">
            <a:off x="6403950" y="5322713"/>
            <a:ext cx="288032" cy="288032"/>
          </a:xfrm>
          <a:prstGeom prst="flowChartExtract">
            <a:avLst/>
          </a:prstGeom>
          <a:solidFill>
            <a:srgbClr val="FFCCCC"/>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8" name="37 Akış Çizelgesi: Ayıkla"/>
          <p:cNvSpPr/>
          <p:nvPr/>
        </p:nvSpPr>
        <p:spPr>
          <a:xfrm rot="10238378">
            <a:off x="6475957" y="5538737"/>
            <a:ext cx="288032" cy="288032"/>
          </a:xfrm>
          <a:prstGeom prst="flowChartExtract">
            <a:avLst/>
          </a:prstGeom>
          <a:solidFill>
            <a:srgbClr val="FFCCCC"/>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9" name="38 Akış Çizelgesi: Ayıkla"/>
          <p:cNvSpPr/>
          <p:nvPr/>
        </p:nvSpPr>
        <p:spPr>
          <a:xfrm rot="10238378">
            <a:off x="6547966" y="5826770"/>
            <a:ext cx="288032" cy="288032"/>
          </a:xfrm>
          <a:prstGeom prst="flowChartExtract">
            <a:avLst/>
          </a:prstGeom>
          <a:solidFill>
            <a:srgbClr val="FFCCCC"/>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cxnSp>
        <p:nvCxnSpPr>
          <p:cNvPr id="40" name="39 Düz Bağlayıcı"/>
          <p:cNvCxnSpPr/>
          <p:nvPr/>
        </p:nvCxnSpPr>
        <p:spPr>
          <a:xfrm>
            <a:off x="6454452" y="5013176"/>
            <a:ext cx="72008" cy="288032"/>
          </a:xfrm>
          <a:prstGeom prst="line">
            <a:avLst/>
          </a:prstGeom>
          <a:ln w="57150">
            <a:solidFill>
              <a:srgbClr val="FFCC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3" name="42 Dikdörtgen"/>
          <p:cNvSpPr/>
          <p:nvPr/>
        </p:nvSpPr>
        <p:spPr>
          <a:xfrm>
            <a:off x="6310436" y="6093297"/>
            <a:ext cx="1224136" cy="2769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CD134</a:t>
            </a: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p>
        </p:txBody>
      </p:sp>
      <p:sp>
        <p:nvSpPr>
          <p:cNvPr id="44" name="43 Akış Çizelgesi: Depolanmış Veri"/>
          <p:cNvSpPr/>
          <p:nvPr/>
        </p:nvSpPr>
        <p:spPr>
          <a:xfrm rot="17264282">
            <a:off x="5371563" y="5007951"/>
            <a:ext cx="310271" cy="232918"/>
          </a:xfrm>
          <a:prstGeom prst="flowChartOnlineStorag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tr-TR"/>
          </a:p>
        </p:txBody>
      </p:sp>
      <p:sp>
        <p:nvSpPr>
          <p:cNvPr id="45" name="44 Akış Çizelgesi: Depolanmış Veri"/>
          <p:cNvSpPr/>
          <p:nvPr/>
        </p:nvSpPr>
        <p:spPr>
          <a:xfrm rot="17264282">
            <a:off x="5305376" y="5289539"/>
            <a:ext cx="310271" cy="232918"/>
          </a:xfrm>
          <a:prstGeom prst="flowChartOnlineStorag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tr-TR"/>
          </a:p>
        </p:txBody>
      </p:sp>
      <p:sp>
        <p:nvSpPr>
          <p:cNvPr id="46" name="45 Akış Çizelgesi: Depolanmış Veri"/>
          <p:cNvSpPr/>
          <p:nvPr/>
        </p:nvSpPr>
        <p:spPr>
          <a:xfrm rot="17264282">
            <a:off x="5233368" y="5512006"/>
            <a:ext cx="310271" cy="232918"/>
          </a:xfrm>
          <a:prstGeom prst="flowChartOnlineStorag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tr-TR"/>
          </a:p>
        </p:txBody>
      </p:sp>
      <p:sp>
        <p:nvSpPr>
          <p:cNvPr id="47" name="46 Dikdörtgen"/>
          <p:cNvSpPr/>
          <p:nvPr/>
        </p:nvSpPr>
        <p:spPr>
          <a:xfrm>
            <a:off x="4870276" y="5733257"/>
            <a:ext cx="122413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CD62L</a:t>
            </a:r>
          </a:p>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 L selektin ) </a:t>
            </a:r>
          </a:p>
        </p:txBody>
      </p:sp>
      <p:sp>
        <p:nvSpPr>
          <p:cNvPr id="48" name="47 Akış Çizelgesi: Sıralama"/>
          <p:cNvSpPr/>
          <p:nvPr/>
        </p:nvSpPr>
        <p:spPr>
          <a:xfrm rot="19502640">
            <a:off x="3934371" y="4538590"/>
            <a:ext cx="1224136" cy="300823"/>
          </a:xfrm>
          <a:prstGeom prst="flowChartSor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49" name="48 Dikdörtgen"/>
          <p:cNvSpPr/>
          <p:nvPr/>
        </p:nvSpPr>
        <p:spPr>
          <a:xfrm>
            <a:off x="3430116" y="5085185"/>
            <a:ext cx="1224136" cy="2769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CTLA-4</a:t>
            </a:r>
          </a:p>
        </p:txBody>
      </p:sp>
      <p:sp>
        <p:nvSpPr>
          <p:cNvPr id="50" name="49 Akış Çizelgesi: Ayıkla"/>
          <p:cNvSpPr/>
          <p:nvPr/>
        </p:nvSpPr>
        <p:spPr>
          <a:xfrm rot="15953481">
            <a:off x="4186260" y="3681088"/>
            <a:ext cx="288032" cy="288032"/>
          </a:xfrm>
          <a:prstGeom prst="flowChartExtract">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1" name="50 Akış Çizelgesi: Ayıkla"/>
          <p:cNvSpPr/>
          <p:nvPr/>
        </p:nvSpPr>
        <p:spPr>
          <a:xfrm rot="15953481">
            <a:off x="3656087" y="3654972"/>
            <a:ext cx="288032" cy="288032"/>
          </a:xfrm>
          <a:prstGeom prst="flowChartExtract">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2" name="51 Akış Çizelgesi: Ayıkla"/>
          <p:cNvSpPr/>
          <p:nvPr/>
        </p:nvSpPr>
        <p:spPr>
          <a:xfrm rot="15953481">
            <a:off x="3944120" y="3654973"/>
            <a:ext cx="288032" cy="288032"/>
          </a:xfrm>
          <a:prstGeom prst="flowChartExtract">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cxnSp>
        <p:nvCxnSpPr>
          <p:cNvPr id="53" name="52 Düz Bağlayıcı"/>
          <p:cNvCxnSpPr>
            <a:stCxn id="3" idx="2"/>
            <a:endCxn id="50" idx="2"/>
          </p:cNvCxnSpPr>
          <p:nvPr/>
        </p:nvCxnSpPr>
        <p:spPr>
          <a:xfrm flipH="1" flipV="1">
            <a:off x="4473922" y="3814786"/>
            <a:ext cx="252338" cy="10258"/>
          </a:xfrm>
          <a:prstGeom prst="line">
            <a:avLst/>
          </a:prstGeom>
          <a:ln w="57150">
            <a:solidFill>
              <a:schemeClr val="accent6">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7" name="56 Dikdörtgen"/>
          <p:cNvSpPr/>
          <p:nvPr/>
        </p:nvSpPr>
        <p:spPr>
          <a:xfrm>
            <a:off x="2782044" y="3717033"/>
            <a:ext cx="1224136" cy="2769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Black" panose="020B0A04020102020204" pitchFamily="34" charset="0"/>
              </a:rPr>
              <a:t>GITR</a:t>
            </a:r>
          </a:p>
        </p:txBody>
      </p:sp>
      <p:sp>
        <p:nvSpPr>
          <p:cNvPr id="58" name="57 4-Nokta Yıldız"/>
          <p:cNvSpPr/>
          <p:nvPr/>
        </p:nvSpPr>
        <p:spPr>
          <a:xfrm rot="3414393">
            <a:off x="4230009" y="2559243"/>
            <a:ext cx="1080120" cy="432048"/>
          </a:xfrm>
          <a:prstGeom prst="star4">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9" name="58 Dikdörtgen"/>
          <p:cNvSpPr/>
          <p:nvPr/>
        </p:nvSpPr>
        <p:spPr>
          <a:xfrm>
            <a:off x="3883677" y="2132857"/>
            <a:ext cx="611066"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CD73</a:t>
            </a:r>
          </a:p>
        </p:txBody>
      </p:sp>
      <p:sp>
        <p:nvSpPr>
          <p:cNvPr id="60" name="59 Çarpı"/>
          <p:cNvSpPr/>
          <p:nvPr/>
        </p:nvSpPr>
        <p:spPr>
          <a:xfrm rot="19710984">
            <a:off x="5229030" y="2035155"/>
            <a:ext cx="360040" cy="648072"/>
          </a:xfrm>
          <a:prstGeom prst="plus">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61" name="60 Dikdörtgen"/>
          <p:cNvSpPr/>
          <p:nvPr/>
        </p:nvSpPr>
        <p:spPr>
          <a:xfrm>
            <a:off x="4747773" y="1772817"/>
            <a:ext cx="611066"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CD39</a:t>
            </a:r>
          </a:p>
        </p:txBody>
      </p:sp>
      <p:sp>
        <p:nvSpPr>
          <p:cNvPr id="49269" name="61 Başlık"/>
          <p:cNvSpPr>
            <a:spLocks noGrp="1"/>
          </p:cNvSpPr>
          <p:nvPr>
            <p:ph type="title"/>
          </p:nvPr>
        </p:nvSpPr>
        <p:spPr>
          <a:xfrm>
            <a:off x="1979612" y="-26988"/>
            <a:ext cx="8229600" cy="1143001"/>
          </a:xfrm>
        </p:spPr>
        <p:txBody>
          <a:bodyPr/>
          <a:lstStyle/>
          <a:p>
            <a:pPr eaLnBrk="1" hangingPunct="1"/>
            <a:r>
              <a:rPr lang="tr-TR" altLang="tr-TR" smtClean="0"/>
              <a:t>Treg HÜCRE RESEPTÖRLERİ</a:t>
            </a:r>
          </a:p>
        </p:txBody>
      </p:sp>
      <p:sp>
        <p:nvSpPr>
          <p:cNvPr id="63" name="62 Oval"/>
          <p:cNvSpPr/>
          <p:nvPr/>
        </p:nvSpPr>
        <p:spPr>
          <a:xfrm>
            <a:off x="5662364" y="764704"/>
            <a:ext cx="1368152" cy="2376264"/>
          </a:xfrm>
          <a:prstGeom prst="ellipse">
            <a:avLst/>
          </a:prstGeom>
          <a:no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4" name="63 Oval"/>
          <p:cNvSpPr/>
          <p:nvPr/>
        </p:nvSpPr>
        <p:spPr>
          <a:xfrm>
            <a:off x="2782044" y="3429000"/>
            <a:ext cx="2448272" cy="2088232"/>
          </a:xfrm>
          <a:prstGeom prst="ellipse">
            <a:avLst/>
          </a:prstGeom>
          <a:no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5" name="64 Serbest Form"/>
          <p:cNvSpPr/>
          <p:nvPr/>
        </p:nvSpPr>
        <p:spPr>
          <a:xfrm rot="18683633">
            <a:off x="7234307" y="3086106"/>
            <a:ext cx="521224" cy="202761"/>
          </a:xfrm>
          <a:custGeom>
            <a:avLst/>
            <a:gdLst>
              <a:gd name="connsiteX0" fmla="*/ 369141 w 369141"/>
              <a:gd name="connsiteY0" fmla="*/ 93900 h 141205"/>
              <a:gd name="connsiteX1" fmla="*/ 350853 w 369141"/>
              <a:gd name="connsiteY1" fmla="*/ 29892 h 141205"/>
              <a:gd name="connsiteX2" fmla="*/ 250269 w 369141"/>
              <a:gd name="connsiteY2" fmla="*/ 2460 h 141205"/>
              <a:gd name="connsiteX3" fmla="*/ 222837 w 369141"/>
              <a:gd name="connsiteY3" fmla="*/ 11604 h 141205"/>
              <a:gd name="connsiteX4" fmla="*/ 213693 w 369141"/>
              <a:gd name="connsiteY4" fmla="*/ 130476 h 141205"/>
              <a:gd name="connsiteX5" fmla="*/ 186261 w 369141"/>
              <a:gd name="connsiteY5" fmla="*/ 139620 h 141205"/>
              <a:gd name="connsiteX6" fmla="*/ 140541 w 369141"/>
              <a:gd name="connsiteY6" fmla="*/ 93900 h 141205"/>
              <a:gd name="connsiteX7" fmla="*/ 94821 w 369141"/>
              <a:gd name="connsiteY7" fmla="*/ 39036 h 141205"/>
              <a:gd name="connsiteX8" fmla="*/ 85677 w 369141"/>
              <a:gd name="connsiteY8" fmla="*/ 2460 h 141205"/>
              <a:gd name="connsiteX9" fmla="*/ 21669 w 369141"/>
              <a:gd name="connsiteY9" fmla="*/ 20748 h 141205"/>
              <a:gd name="connsiteX10" fmla="*/ 3381 w 369141"/>
              <a:gd name="connsiteY10" fmla="*/ 66468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141" h="141205">
                <a:moveTo>
                  <a:pt x="369141" y="93900"/>
                </a:moveTo>
                <a:cubicBezTo>
                  <a:pt x="363045" y="72564"/>
                  <a:pt x="363162" y="48355"/>
                  <a:pt x="350853" y="29892"/>
                </a:cubicBezTo>
                <a:cubicBezTo>
                  <a:pt x="336155" y="7845"/>
                  <a:pt x="262699" y="4236"/>
                  <a:pt x="250269" y="2460"/>
                </a:cubicBezTo>
                <a:cubicBezTo>
                  <a:pt x="241125" y="5508"/>
                  <a:pt x="230363" y="5583"/>
                  <a:pt x="222837" y="11604"/>
                </a:cubicBezTo>
                <a:cubicBezTo>
                  <a:pt x="185271" y="41657"/>
                  <a:pt x="209829" y="91837"/>
                  <a:pt x="213693" y="130476"/>
                </a:cubicBezTo>
                <a:cubicBezTo>
                  <a:pt x="204549" y="133524"/>
                  <a:pt x="195768" y="141205"/>
                  <a:pt x="186261" y="139620"/>
                </a:cubicBezTo>
                <a:cubicBezTo>
                  <a:pt x="160304" y="135294"/>
                  <a:pt x="154306" y="110418"/>
                  <a:pt x="140541" y="93900"/>
                </a:cubicBezTo>
                <a:cubicBezTo>
                  <a:pt x="81869" y="23494"/>
                  <a:pt x="140227" y="107144"/>
                  <a:pt x="94821" y="39036"/>
                </a:cubicBezTo>
                <a:cubicBezTo>
                  <a:pt x="91773" y="26844"/>
                  <a:pt x="96453" y="8926"/>
                  <a:pt x="85677" y="2460"/>
                </a:cubicBezTo>
                <a:cubicBezTo>
                  <a:pt x="81576" y="0"/>
                  <a:pt x="28944" y="18323"/>
                  <a:pt x="21669" y="20748"/>
                </a:cubicBezTo>
                <a:cubicBezTo>
                  <a:pt x="0" y="53252"/>
                  <a:pt x="3381" y="37190"/>
                  <a:pt x="3381" y="66468"/>
                </a:cubicBezTo>
              </a:path>
            </a:pathLst>
          </a:custGeom>
          <a:solidFill>
            <a:srgbClr val="92D050"/>
          </a:solidFill>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Tree>
    <p:extLst>
      <p:ext uri="{BB962C8B-B14F-4D97-AF65-F5344CB8AC3E}">
        <p14:creationId xmlns:p14="http://schemas.microsoft.com/office/powerpoint/2010/main" val="11769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3046412"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97640" y="476672"/>
            <a:ext cx="9144001" cy="1219200"/>
          </a:xfrm>
        </p:spPr>
        <p:txBody>
          <a:bodyPr rtlCol="0">
            <a:normAutofit/>
          </a:bodyPr>
          <a:lstStyle/>
          <a:p>
            <a:pPr>
              <a:defRPr/>
            </a:pPr>
            <a:r>
              <a:rPr lang="tr-TR" sz="2800" b="1" dirty="0" smtClean="0"/>
              <a:t>TREG HÜCRELERİN BASKILAMA MEKANİZMALARI</a:t>
            </a:r>
            <a:endParaRPr lang="tr-TR" sz="2800" b="1" dirty="0" smtClean="0"/>
          </a:p>
        </p:txBody>
      </p:sp>
      <p:sp>
        <p:nvSpPr>
          <p:cNvPr id="51203" name="3 Metin kutusu"/>
          <p:cNvSpPr txBox="1">
            <a:spLocks noChangeArrowheads="1"/>
          </p:cNvSpPr>
          <p:nvPr/>
        </p:nvSpPr>
        <p:spPr bwMode="auto">
          <a:xfrm>
            <a:off x="1917701" y="263683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HÜCRE-HÜCRE ETKİLEŞİMİ</a:t>
            </a:r>
          </a:p>
        </p:txBody>
      </p:sp>
      <p:sp>
        <p:nvSpPr>
          <p:cNvPr id="51204" name="4 Metin kutusu"/>
          <p:cNvSpPr txBox="1">
            <a:spLocks noChangeArrowheads="1"/>
          </p:cNvSpPr>
          <p:nvPr/>
        </p:nvSpPr>
        <p:spPr bwMode="auto">
          <a:xfrm>
            <a:off x="5157788" y="2636839"/>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İNHİBİTÖR SİTOKİNLERİ SALGILAMALARI</a:t>
            </a:r>
          </a:p>
        </p:txBody>
      </p:sp>
      <p:sp>
        <p:nvSpPr>
          <p:cNvPr id="51205" name="5 Metin kutusu"/>
          <p:cNvSpPr txBox="1">
            <a:spLocks noChangeArrowheads="1"/>
          </p:cNvSpPr>
          <p:nvPr/>
        </p:nvSpPr>
        <p:spPr bwMode="auto">
          <a:xfrm>
            <a:off x="8397876" y="263683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PASİF MEKANİZMA</a:t>
            </a:r>
          </a:p>
        </p:txBody>
      </p:sp>
      <p:cxnSp>
        <p:nvCxnSpPr>
          <p:cNvPr id="8" name="7 Eğri Bağlayıcı"/>
          <p:cNvCxnSpPr>
            <a:stCxn id="2" idx="2"/>
          </p:cNvCxnSpPr>
          <p:nvPr/>
        </p:nvCxnSpPr>
        <p:spPr>
          <a:xfrm rot="5400000">
            <a:off x="3710565" y="430635"/>
            <a:ext cx="1219200" cy="3384550"/>
          </a:xfrm>
          <a:prstGeom prst="curvedConnector3">
            <a:avLst>
              <a:gd name="adj1" fmla="val 50000"/>
            </a:avLst>
          </a:prstGeom>
          <a:ln w="7620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9 Eğri Bağlayıcı"/>
          <p:cNvCxnSpPr>
            <a:stCxn id="2" idx="2"/>
          </p:cNvCxnSpPr>
          <p:nvPr/>
        </p:nvCxnSpPr>
        <p:spPr>
          <a:xfrm rot="5400000">
            <a:off x="5384584" y="2104654"/>
            <a:ext cx="1219200" cy="36512"/>
          </a:xfrm>
          <a:prstGeom prst="curvedConnector3">
            <a:avLst>
              <a:gd name="adj1" fmla="val 50000"/>
            </a:avLst>
          </a:prstGeom>
          <a:ln w="7620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11 Eğri Bağlayıcı"/>
          <p:cNvCxnSpPr>
            <a:stCxn id="2" idx="2"/>
          </p:cNvCxnSpPr>
          <p:nvPr/>
        </p:nvCxnSpPr>
        <p:spPr>
          <a:xfrm rot="16200000" flipH="1">
            <a:off x="6950653" y="575098"/>
            <a:ext cx="1219200" cy="3095625"/>
          </a:xfrm>
          <a:prstGeom prst="curvedConnector3">
            <a:avLst>
              <a:gd name="adj1" fmla="val 50000"/>
            </a:avLst>
          </a:prstGeom>
          <a:ln w="7620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4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defRPr/>
            </a:pPr>
            <a:r>
              <a:rPr lang="tr-TR" b="1" dirty="0" smtClean="0"/>
              <a:t>HÜCRE-HÜCRE ETKİLEŞİMİ;</a:t>
            </a:r>
            <a:br>
              <a:rPr lang="tr-TR" b="1" dirty="0" smtClean="0"/>
            </a:br>
            <a:endParaRPr lang="tr-TR" b="1" dirty="0" smtClean="0"/>
          </a:p>
        </p:txBody>
      </p:sp>
      <p:sp>
        <p:nvSpPr>
          <p:cNvPr id="3" name="2 Oval"/>
          <p:cNvSpPr/>
          <p:nvPr/>
        </p:nvSpPr>
        <p:spPr>
          <a:xfrm>
            <a:off x="2349501" y="1700214"/>
            <a:ext cx="1512887" cy="936625"/>
          </a:xfrm>
          <a:prstGeom prst="ellipse">
            <a:avLst/>
          </a:prstGeom>
          <a:solidFill>
            <a:schemeClr val="accent2">
              <a:lumMod val="60000"/>
              <a:lumOff val="40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dirty="0"/>
          </a:p>
        </p:txBody>
      </p:sp>
      <p:sp>
        <p:nvSpPr>
          <p:cNvPr id="4" name="3 Oval"/>
          <p:cNvSpPr/>
          <p:nvPr/>
        </p:nvSpPr>
        <p:spPr>
          <a:xfrm>
            <a:off x="2493963" y="1916114"/>
            <a:ext cx="1364567" cy="433387"/>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000" b="1" dirty="0"/>
              <a:t>CD4+CD25+</a:t>
            </a:r>
          </a:p>
        </p:txBody>
      </p:sp>
      <p:sp>
        <p:nvSpPr>
          <p:cNvPr id="52233" name="4 Metin kutusu"/>
          <p:cNvSpPr txBox="1">
            <a:spLocks noChangeArrowheads="1"/>
          </p:cNvSpPr>
          <p:nvPr/>
        </p:nvSpPr>
        <p:spPr bwMode="auto">
          <a:xfrm>
            <a:off x="2565401" y="1341439"/>
            <a:ext cx="1677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dirty="0" smtClean="0"/>
              <a:t>AKTİF DOĞAL </a:t>
            </a:r>
            <a:r>
              <a:rPr lang="tr-TR" altLang="tr-TR" sz="1400" b="1" dirty="0" err="1" smtClean="0"/>
              <a:t>Treg</a:t>
            </a:r>
            <a:endParaRPr lang="tr-TR" altLang="tr-TR" sz="1400" b="1" dirty="0"/>
          </a:p>
        </p:txBody>
      </p:sp>
      <p:sp>
        <p:nvSpPr>
          <p:cNvPr id="9" name="8 Yay"/>
          <p:cNvSpPr/>
          <p:nvPr/>
        </p:nvSpPr>
        <p:spPr>
          <a:xfrm rot="13585617">
            <a:off x="3793331" y="2796382"/>
            <a:ext cx="1728788" cy="2136775"/>
          </a:xfrm>
          <a:prstGeom prst="arc">
            <a:avLst>
              <a:gd name="adj1" fmla="val 16200000"/>
              <a:gd name="adj2" fmla="val 4978504"/>
            </a:avLst>
          </a:prstGeom>
          <a:solidFill>
            <a:schemeClr val="accent4">
              <a:lumMod val="40000"/>
              <a:lumOff val="60000"/>
            </a:schemeClr>
          </a:solidFill>
          <a:ln w="38100">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2237" name="9 Metin kutusu"/>
          <p:cNvSpPr txBox="1">
            <a:spLocks noChangeArrowheads="1"/>
          </p:cNvSpPr>
          <p:nvPr/>
        </p:nvSpPr>
        <p:spPr bwMode="auto">
          <a:xfrm rot="18647966">
            <a:off x="3656885" y="3648102"/>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dirty="0">
                <a:solidFill>
                  <a:schemeClr val="bg1"/>
                </a:solidFill>
              </a:rPr>
              <a:t>HEDEF HÜCRE</a:t>
            </a:r>
          </a:p>
        </p:txBody>
      </p:sp>
      <p:sp>
        <p:nvSpPr>
          <p:cNvPr id="52238" name="14 Metin kutusu"/>
          <p:cNvSpPr txBox="1">
            <a:spLocks noChangeArrowheads="1"/>
          </p:cNvSpPr>
          <p:nvPr/>
        </p:nvSpPr>
        <p:spPr bwMode="auto">
          <a:xfrm>
            <a:off x="4365626" y="4365626"/>
            <a:ext cx="1081087" cy="307975"/>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a:t>BASKILANIR</a:t>
            </a:r>
          </a:p>
        </p:txBody>
      </p:sp>
      <p:sp>
        <p:nvSpPr>
          <p:cNvPr id="19" name="18 Satır Belirtme Çizgisi 3"/>
          <p:cNvSpPr/>
          <p:nvPr/>
        </p:nvSpPr>
        <p:spPr>
          <a:xfrm>
            <a:off x="3430586" y="5876926"/>
            <a:ext cx="1295673" cy="504825"/>
          </a:xfrm>
          <a:prstGeom prst="borderCallout3">
            <a:avLst>
              <a:gd name="adj1" fmla="val -4833"/>
              <a:gd name="adj2" fmla="val 97489"/>
              <a:gd name="adj3" fmla="val -234895"/>
              <a:gd name="adj4" fmla="val 106657"/>
              <a:gd name="adj5" fmla="val 2039"/>
              <a:gd name="adj6" fmla="val 4497"/>
              <a:gd name="adj7" fmla="val -6767"/>
              <a:gd name="adj8" fmla="val 50928"/>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b="1" dirty="0"/>
              <a:t>HÜCRE ÇOĞALMASI</a:t>
            </a:r>
            <a:endParaRPr lang="tr-TR" sz="1400" b="1" dirty="0"/>
          </a:p>
        </p:txBody>
      </p:sp>
      <p:sp>
        <p:nvSpPr>
          <p:cNvPr id="20" name="19 Satır Belirtme Çizgisi 3"/>
          <p:cNvSpPr/>
          <p:nvPr/>
        </p:nvSpPr>
        <p:spPr>
          <a:xfrm>
            <a:off x="5302250" y="5300664"/>
            <a:ext cx="863600" cy="504825"/>
          </a:xfrm>
          <a:prstGeom prst="borderCallout3">
            <a:avLst>
              <a:gd name="adj1" fmla="val -8461"/>
              <a:gd name="adj2" fmla="val -1984"/>
              <a:gd name="adj3" fmla="val -122749"/>
              <a:gd name="adj4" fmla="val -59573"/>
              <a:gd name="adj5" fmla="val -3403"/>
              <a:gd name="adj6" fmla="val 102912"/>
              <a:gd name="adj7" fmla="val -3137"/>
              <a:gd name="adj8" fmla="val 4881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b="1" dirty="0"/>
              <a:t>SİTOKİN ÜRETİMİ</a:t>
            </a:r>
            <a:endParaRPr lang="tr-TR" sz="1400" b="1" dirty="0"/>
          </a:p>
        </p:txBody>
      </p:sp>
      <p:sp>
        <p:nvSpPr>
          <p:cNvPr id="52241" name="20 Metin kutusu"/>
          <p:cNvSpPr txBox="1">
            <a:spLocks noChangeArrowheads="1"/>
          </p:cNvSpPr>
          <p:nvPr/>
        </p:nvSpPr>
        <p:spPr bwMode="auto">
          <a:xfrm>
            <a:off x="9838828" y="5600143"/>
            <a:ext cx="29511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t>-Nakamura et al., 2001, </a:t>
            </a:r>
          </a:p>
          <a:p>
            <a:pPr eaLnBrk="1" hangingPunct="1">
              <a:spcBef>
                <a:spcPct val="0"/>
              </a:spcBef>
              <a:buFontTx/>
              <a:buNone/>
            </a:pPr>
            <a:r>
              <a:rPr lang="tr-TR" altLang="tr-TR" sz="1000"/>
              <a:t>-Ostroukhova et al., 2006, </a:t>
            </a:r>
          </a:p>
          <a:p>
            <a:pPr eaLnBrk="1" hangingPunct="1">
              <a:spcBef>
                <a:spcPct val="0"/>
              </a:spcBef>
              <a:buFontTx/>
              <a:buNone/>
            </a:pPr>
            <a:r>
              <a:rPr lang="tr-TR" altLang="tr-TR" sz="1000"/>
              <a:t>-</a:t>
            </a:r>
            <a:r>
              <a:rPr lang="en-US" altLang="tr-TR" sz="1000"/>
              <a:t>Nakamura et al., 2001,</a:t>
            </a:r>
            <a:endParaRPr lang="tr-TR" altLang="tr-TR" sz="1000"/>
          </a:p>
          <a:p>
            <a:pPr eaLnBrk="1" hangingPunct="1">
              <a:spcBef>
                <a:spcPct val="0"/>
              </a:spcBef>
              <a:buFontTx/>
              <a:buNone/>
            </a:pPr>
            <a:r>
              <a:rPr lang="en-US" altLang="tr-TR" sz="1000"/>
              <a:t> </a:t>
            </a:r>
            <a:r>
              <a:rPr lang="tr-TR" altLang="tr-TR" sz="1000"/>
              <a:t>-</a:t>
            </a:r>
            <a:r>
              <a:rPr lang="en-US" altLang="tr-TR" sz="1000"/>
              <a:t>Thornton and</a:t>
            </a:r>
            <a:r>
              <a:rPr lang="tr-TR" altLang="tr-TR" sz="1000"/>
              <a:t> </a:t>
            </a:r>
            <a:r>
              <a:rPr lang="en-US" altLang="tr-TR" sz="1000"/>
              <a:t>Shevach, 2000, </a:t>
            </a:r>
            <a:r>
              <a:rPr lang="tr-TR" altLang="tr-TR" sz="1000"/>
              <a:t>-</a:t>
            </a:r>
            <a:r>
              <a:rPr lang="en-US" altLang="tr-TR" sz="1000"/>
              <a:t>Piccirillo and Shevach, 2001,</a:t>
            </a:r>
            <a:endParaRPr lang="tr-TR" altLang="tr-TR" sz="1000"/>
          </a:p>
          <a:p>
            <a:pPr eaLnBrk="1" hangingPunct="1">
              <a:spcBef>
                <a:spcPct val="0"/>
              </a:spcBef>
              <a:buFontTx/>
              <a:buNone/>
            </a:pPr>
            <a:r>
              <a:rPr lang="tr-TR" altLang="tr-TR" sz="1000"/>
              <a:t>-</a:t>
            </a:r>
            <a:r>
              <a:rPr lang="en-US" altLang="tr-TR" sz="1000"/>
              <a:t>Taylor et al., 2004)</a:t>
            </a:r>
            <a:endParaRPr lang="tr-TR" altLang="tr-TR" sz="1000"/>
          </a:p>
          <a:p>
            <a:pPr eaLnBrk="1" hangingPunct="1">
              <a:spcBef>
                <a:spcPct val="0"/>
              </a:spcBef>
              <a:buFontTx/>
              <a:buNone/>
            </a:pPr>
            <a:endParaRPr lang="tr-TR" altLang="tr-TR" sz="1000"/>
          </a:p>
        </p:txBody>
      </p:sp>
      <p:grpSp>
        <p:nvGrpSpPr>
          <p:cNvPr id="52242" name="22 Grup"/>
          <p:cNvGrpSpPr>
            <a:grpSpLocks/>
          </p:cNvGrpSpPr>
          <p:nvPr/>
        </p:nvGrpSpPr>
        <p:grpSpPr bwMode="auto">
          <a:xfrm rot="2447450">
            <a:off x="3533843" y="1937956"/>
            <a:ext cx="977550" cy="441100"/>
            <a:chOff x="1633" y="376171"/>
            <a:chExt cx="2524124" cy="1009652"/>
          </a:xfrm>
        </p:grpSpPr>
        <p:sp>
          <p:nvSpPr>
            <p:cNvPr id="24" name="23 Köşeli Çift Ayraç"/>
            <p:cNvSpPr/>
            <p:nvPr/>
          </p:nvSpPr>
          <p:spPr>
            <a:xfrm>
              <a:off x="1633" y="376171"/>
              <a:ext cx="2524124" cy="1009652"/>
            </a:xfrm>
            <a:prstGeom prst="chevron">
              <a:avLst/>
            </a:prstGeom>
          </p:spPr>
          <p:style>
            <a:lnRef idx="0">
              <a:schemeClr val="accent4"/>
            </a:lnRef>
            <a:fillRef idx="3">
              <a:schemeClr val="accent4"/>
            </a:fillRef>
            <a:effectRef idx="3">
              <a:schemeClr val="accent4"/>
            </a:effectRef>
            <a:fontRef idx="minor">
              <a:schemeClr val="lt1"/>
            </a:fontRef>
          </p:style>
        </p:sp>
        <p:sp>
          <p:nvSpPr>
            <p:cNvPr id="25" name="Köşeli Çift Ayraç 4"/>
            <p:cNvSpPr/>
            <p:nvPr/>
          </p:nvSpPr>
          <p:spPr>
            <a:xfrm rot="155454">
              <a:off x="507469" y="376171"/>
              <a:ext cx="1512452" cy="1009652"/>
            </a:xfrm>
            <a:prstGeom prst="rect">
              <a:avLst/>
            </a:prstGeom>
          </p:spPr>
          <p:style>
            <a:lnRef idx="0">
              <a:schemeClr val="accent4"/>
            </a:lnRef>
            <a:fillRef idx="3">
              <a:schemeClr val="accent4"/>
            </a:fillRef>
            <a:effectRef idx="3">
              <a:schemeClr val="accent4"/>
            </a:effectRef>
            <a:fontRef idx="minor">
              <a:schemeClr val="lt1"/>
            </a:fontRef>
          </p:style>
          <p:txBody>
            <a:bodyPr lIns="57150" tIns="28575" rIns="0" bIns="28575" spcCol="1270" anchor="ctr"/>
            <a:lstStyle/>
            <a:p>
              <a:pPr algn="ctr" defTabSz="2000250">
                <a:lnSpc>
                  <a:spcPct val="90000"/>
                </a:lnSpc>
                <a:spcAft>
                  <a:spcPct val="35000"/>
                </a:spcAft>
                <a:defRPr/>
              </a:pPr>
              <a:r>
                <a:rPr lang="tr-TR" sz="1200" b="1" dirty="0"/>
                <a:t>CTLA4</a:t>
              </a:r>
            </a:p>
          </p:txBody>
        </p:sp>
      </p:grpSp>
      <p:grpSp>
        <p:nvGrpSpPr>
          <p:cNvPr id="52243" name="25 Grup"/>
          <p:cNvGrpSpPr>
            <a:grpSpLocks/>
          </p:cNvGrpSpPr>
          <p:nvPr/>
        </p:nvGrpSpPr>
        <p:grpSpPr bwMode="auto">
          <a:xfrm rot="2643678">
            <a:off x="4076701" y="2595564"/>
            <a:ext cx="935037" cy="287337"/>
            <a:chOff x="2197622" y="461994"/>
            <a:chExt cx="2095023" cy="838009"/>
          </a:xfrm>
        </p:grpSpPr>
        <p:sp>
          <p:nvSpPr>
            <p:cNvPr id="27" name="26 Köşeli Çift Ayraç"/>
            <p:cNvSpPr/>
            <p:nvPr/>
          </p:nvSpPr>
          <p:spPr>
            <a:xfrm>
              <a:off x="2197622" y="461994"/>
              <a:ext cx="2095023" cy="838009"/>
            </a:xfrm>
            <a:prstGeom prst="chevron">
              <a:avLst/>
            </a:prstGeom>
            <a:ln/>
          </p:spPr>
          <p:style>
            <a:lnRef idx="0">
              <a:schemeClr val="accent2"/>
            </a:lnRef>
            <a:fillRef idx="3">
              <a:schemeClr val="accent2"/>
            </a:fillRef>
            <a:effectRef idx="3">
              <a:schemeClr val="accent2"/>
            </a:effectRef>
            <a:fontRef idx="minor">
              <a:schemeClr val="lt1"/>
            </a:fontRef>
          </p:style>
        </p:sp>
        <p:sp>
          <p:nvSpPr>
            <p:cNvPr id="28" name="Köşeli Çift Ayraç 4"/>
            <p:cNvSpPr/>
            <p:nvPr/>
          </p:nvSpPr>
          <p:spPr>
            <a:xfrm>
              <a:off x="2617338" y="461994"/>
              <a:ext cx="1255591" cy="838009"/>
            </a:xfrm>
            <a:prstGeom prst="rect">
              <a:avLst/>
            </a:prstGeom>
            <a:ln/>
          </p:spPr>
          <p:style>
            <a:lnRef idx="0">
              <a:schemeClr val="accent2"/>
            </a:lnRef>
            <a:fillRef idx="3">
              <a:schemeClr val="accent2"/>
            </a:fillRef>
            <a:effectRef idx="3">
              <a:schemeClr val="accent2"/>
            </a:effectRef>
            <a:fontRef idx="minor">
              <a:schemeClr val="lt1"/>
            </a:fontRef>
          </p:style>
          <p:txBody>
            <a:bodyPr lIns="39370" tIns="19685" rIns="0" bIns="19685" spcCol="1270" anchor="ctr"/>
            <a:lstStyle/>
            <a:p>
              <a:pPr algn="ctr" defTabSz="1377950">
                <a:lnSpc>
                  <a:spcPct val="90000"/>
                </a:lnSpc>
                <a:spcAft>
                  <a:spcPct val="35000"/>
                </a:spcAft>
                <a:defRPr/>
              </a:pPr>
              <a:endParaRPr lang="tr-TR" sz="3100"/>
            </a:p>
          </p:txBody>
        </p:sp>
      </p:grpSp>
      <p:sp>
        <p:nvSpPr>
          <p:cNvPr id="43028" name="28 Dikdörtgen"/>
          <p:cNvSpPr>
            <a:spLocks noChangeArrowheads="1"/>
          </p:cNvSpPr>
          <p:nvPr/>
        </p:nvSpPr>
        <p:spPr bwMode="auto">
          <a:xfrm rot="2523168">
            <a:off x="4133851" y="2601913"/>
            <a:ext cx="935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tr-TR" altLang="tr-TR" sz="1200" b="1" dirty="0">
                <a:solidFill>
                  <a:schemeClr val="bg1">
                    <a:lumMod val="95000"/>
                  </a:schemeClr>
                </a:solidFill>
                <a:latin typeface="Calibri" panose="020F0502020204030204" pitchFamily="34" charset="0"/>
              </a:rPr>
              <a:t>RESEPTÖR</a:t>
            </a:r>
          </a:p>
        </p:txBody>
      </p:sp>
      <p:grpSp>
        <p:nvGrpSpPr>
          <p:cNvPr id="52245" name="32 Grup"/>
          <p:cNvGrpSpPr>
            <a:grpSpLocks/>
          </p:cNvGrpSpPr>
          <p:nvPr/>
        </p:nvGrpSpPr>
        <p:grpSpPr bwMode="auto">
          <a:xfrm rot="2908647">
            <a:off x="3032919" y="2696370"/>
            <a:ext cx="863600" cy="287337"/>
            <a:chOff x="3999342" y="1612995"/>
            <a:chExt cx="2095023" cy="838009"/>
          </a:xfrm>
        </p:grpSpPr>
        <p:sp>
          <p:nvSpPr>
            <p:cNvPr id="34" name="33 Köşeli Çift Ayraç"/>
            <p:cNvSpPr/>
            <p:nvPr/>
          </p:nvSpPr>
          <p:spPr>
            <a:xfrm>
              <a:off x="3999342" y="1612995"/>
              <a:ext cx="2095023" cy="838009"/>
            </a:xfrm>
            <a:prstGeom prst="chevron">
              <a:avLst/>
            </a:prstGeom>
          </p:spPr>
          <p:style>
            <a:lnRef idx="0">
              <a:schemeClr val="accent3"/>
            </a:lnRef>
            <a:fillRef idx="3">
              <a:schemeClr val="accent3"/>
            </a:fillRef>
            <a:effectRef idx="3">
              <a:schemeClr val="accent3"/>
            </a:effectRef>
            <a:fontRef idx="minor">
              <a:schemeClr val="lt1"/>
            </a:fontRef>
          </p:style>
          <p:txBody>
            <a:bodyPr/>
            <a:lstStyle/>
            <a:p>
              <a:pPr>
                <a:defRPr/>
              </a:pPr>
              <a:r>
                <a:rPr lang="tr-TR" sz="1400" b="1" dirty="0"/>
                <a:t>TGF</a:t>
              </a:r>
              <a:r>
                <a:rPr lang="el-GR" sz="1400" b="1" dirty="0"/>
                <a:t>β</a:t>
              </a:r>
              <a:endParaRPr lang="tr-TR" sz="1400" b="1" dirty="0"/>
            </a:p>
          </p:txBody>
        </p:sp>
        <p:sp>
          <p:nvSpPr>
            <p:cNvPr id="35" name="Köşeli Çift Ayraç 4"/>
            <p:cNvSpPr/>
            <p:nvPr/>
          </p:nvSpPr>
          <p:spPr>
            <a:xfrm>
              <a:off x="4419116" y="1612996"/>
              <a:ext cx="1255473" cy="83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9370" tIns="19685" rIns="0" bIns="19685" spcCol="1270" anchor="ctr"/>
            <a:lstStyle/>
            <a:p>
              <a:pPr algn="ctr" defTabSz="1377950">
                <a:lnSpc>
                  <a:spcPct val="90000"/>
                </a:lnSpc>
                <a:spcAft>
                  <a:spcPct val="35000"/>
                </a:spcAft>
                <a:defRPr/>
              </a:pPr>
              <a:endParaRPr lang="tr-TR" sz="1200" dirty="0">
                <a:solidFill>
                  <a:srgbClr val="002060"/>
                </a:solidFill>
              </a:endParaRPr>
            </a:p>
          </p:txBody>
        </p:sp>
      </p:grpSp>
      <p:grpSp>
        <p:nvGrpSpPr>
          <p:cNvPr id="8" name="35 Grup"/>
          <p:cNvGrpSpPr/>
          <p:nvPr/>
        </p:nvGrpSpPr>
        <p:grpSpPr>
          <a:xfrm rot="2605131">
            <a:off x="3438815" y="3111034"/>
            <a:ext cx="1103796" cy="375081"/>
            <a:chOff x="1633" y="376174"/>
            <a:chExt cx="2524124" cy="1009649"/>
          </a:xfrm>
          <a:solidFill>
            <a:schemeClr val="accent3">
              <a:lumMod val="60000"/>
              <a:lumOff val="40000"/>
            </a:schemeClr>
          </a:solidFill>
        </p:grpSpPr>
        <p:sp>
          <p:nvSpPr>
            <p:cNvPr id="37" name="36 Köşeli Çift Ayraç"/>
            <p:cNvSpPr/>
            <p:nvPr/>
          </p:nvSpPr>
          <p:spPr>
            <a:xfrm>
              <a:off x="1633" y="376174"/>
              <a:ext cx="2524124" cy="1009649"/>
            </a:xfrm>
            <a:prstGeom prst="chevron">
              <a:avLst/>
            </a:prstGeom>
            <a:ln/>
          </p:spPr>
          <p:style>
            <a:lnRef idx="0">
              <a:schemeClr val="accent6"/>
            </a:lnRef>
            <a:fillRef idx="3">
              <a:schemeClr val="accent6"/>
            </a:fillRef>
            <a:effectRef idx="3">
              <a:schemeClr val="accent6"/>
            </a:effectRef>
            <a:fontRef idx="minor">
              <a:schemeClr val="lt1"/>
            </a:fontRef>
          </p:style>
        </p:sp>
        <p:sp>
          <p:nvSpPr>
            <p:cNvPr id="38" name="Köşeli Çift Ayraç 4"/>
            <p:cNvSpPr/>
            <p:nvPr/>
          </p:nvSpPr>
          <p:spPr>
            <a:xfrm>
              <a:off x="506458" y="628589"/>
              <a:ext cx="1802084" cy="607040"/>
            </a:xfrm>
            <a:prstGeom prst="rect">
              <a:avLst/>
            </a:prstGeom>
            <a:ln/>
          </p:spPr>
          <p:style>
            <a:lnRef idx="0">
              <a:schemeClr val="accent6"/>
            </a:lnRef>
            <a:fillRef idx="3">
              <a:schemeClr val="accent6"/>
            </a:fillRef>
            <a:effectRef idx="3">
              <a:schemeClr val="accent6"/>
            </a:effectRef>
            <a:fontRef idx="minor">
              <a:schemeClr val="lt1"/>
            </a:fontRef>
          </p:style>
          <p:txBody>
            <a:bodyPr lIns="46990" tIns="23495" rIns="0" bIns="23495" spcCol="1270" anchor="ctr"/>
            <a:lstStyle/>
            <a:p>
              <a:pPr algn="ctr" defTabSz="1644650">
                <a:lnSpc>
                  <a:spcPct val="90000"/>
                </a:lnSpc>
                <a:spcAft>
                  <a:spcPct val="35000"/>
                </a:spcAft>
                <a:defRPr/>
              </a:pPr>
              <a:r>
                <a:rPr lang="tr-TR" sz="1200" b="1" dirty="0">
                  <a:solidFill>
                    <a:srgbClr val="002060"/>
                  </a:solidFill>
                </a:rPr>
                <a:t>RESEPTÖR</a:t>
              </a:r>
            </a:p>
          </p:txBody>
        </p:sp>
      </p:grpSp>
    </p:spTree>
    <p:extLst>
      <p:ext uri="{BB962C8B-B14F-4D97-AF65-F5344CB8AC3E}">
        <p14:creationId xmlns:p14="http://schemas.microsoft.com/office/powerpoint/2010/main" val="133359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pPr eaLnBrk="1" hangingPunct="1"/>
            <a:r>
              <a:rPr lang="tr-TR" altLang="tr-TR" b="1" dirty="0" smtClean="0"/>
              <a:t>İNHİBİTÖR SİTOKİNLERİN SALINIMI;</a:t>
            </a:r>
            <a:endParaRPr lang="tr-TR" altLang="tr-TR" b="1" dirty="0" smtClean="0"/>
          </a:p>
        </p:txBody>
      </p:sp>
      <p:sp>
        <p:nvSpPr>
          <p:cNvPr id="3" name="2 Oval"/>
          <p:cNvSpPr/>
          <p:nvPr/>
        </p:nvSpPr>
        <p:spPr>
          <a:xfrm>
            <a:off x="2349997" y="1844825"/>
            <a:ext cx="1512887" cy="936625"/>
          </a:xfrm>
          <a:prstGeom prst="ellipse">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 name="3 Oval"/>
          <p:cNvSpPr/>
          <p:nvPr/>
        </p:nvSpPr>
        <p:spPr>
          <a:xfrm>
            <a:off x="2422004" y="2204864"/>
            <a:ext cx="1368152" cy="431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000" b="1" dirty="0">
                <a:solidFill>
                  <a:schemeClr val="tx1"/>
                </a:solidFill>
              </a:rPr>
              <a:t>CD4+CD25+</a:t>
            </a:r>
          </a:p>
        </p:txBody>
      </p:sp>
      <p:sp>
        <p:nvSpPr>
          <p:cNvPr id="54281" name="4 Metin kutusu"/>
          <p:cNvSpPr txBox="1">
            <a:spLocks noChangeArrowheads="1"/>
          </p:cNvSpPr>
          <p:nvPr/>
        </p:nvSpPr>
        <p:spPr bwMode="auto">
          <a:xfrm>
            <a:off x="2781301" y="155733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dirty="0" err="1"/>
              <a:t>Treg</a:t>
            </a:r>
            <a:endParaRPr lang="tr-TR" altLang="tr-TR" sz="1800" b="1" dirty="0"/>
          </a:p>
        </p:txBody>
      </p:sp>
      <p:sp>
        <p:nvSpPr>
          <p:cNvPr id="6" name="5 Yay"/>
          <p:cNvSpPr/>
          <p:nvPr/>
        </p:nvSpPr>
        <p:spPr>
          <a:xfrm rot="13585617">
            <a:off x="5694363" y="2459038"/>
            <a:ext cx="1728787" cy="3221038"/>
          </a:xfrm>
          <a:prstGeom prst="arc">
            <a:avLst>
              <a:gd name="adj1" fmla="val 16200000"/>
              <a:gd name="adj2" fmla="val 4978504"/>
            </a:avLst>
          </a:prstGeom>
          <a:solidFill>
            <a:schemeClr val="accent2">
              <a:lumMod val="40000"/>
              <a:lumOff val="60000"/>
            </a:schemeClr>
          </a:solidFill>
          <a:ln w="38100">
            <a:solidFill>
              <a:schemeClr val="accent2">
                <a:lumMod val="75000"/>
              </a:schemeClr>
            </a:solidFill>
          </a:ln>
          <a:scene3d>
            <a:camera prst="orthographicFront"/>
            <a:lightRig rig="threePt" dir="t"/>
          </a:scene3d>
          <a:sp3d>
            <a:bevelT w="114300" prst="hardEdg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7" name="6 Dikdörtgen"/>
          <p:cNvSpPr/>
          <p:nvPr/>
        </p:nvSpPr>
        <p:spPr>
          <a:xfrm>
            <a:off x="4149725" y="4437063"/>
            <a:ext cx="914400" cy="36036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t>TGF</a:t>
            </a:r>
            <a:r>
              <a:rPr lang="el-GR" b="1" dirty="0"/>
              <a:t>β</a:t>
            </a:r>
            <a:endParaRPr lang="tr-TR" b="1" dirty="0"/>
          </a:p>
        </p:txBody>
      </p:sp>
      <p:sp>
        <p:nvSpPr>
          <p:cNvPr id="8" name="7 Dikdörtgen"/>
          <p:cNvSpPr/>
          <p:nvPr/>
        </p:nvSpPr>
        <p:spPr>
          <a:xfrm>
            <a:off x="4510087" y="3716338"/>
            <a:ext cx="914400" cy="36036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t>IFN-</a:t>
            </a:r>
            <a:r>
              <a:rPr lang="el-GR" b="1" dirty="0"/>
              <a:t>γ</a:t>
            </a:r>
            <a:endParaRPr lang="tr-TR" b="1" dirty="0"/>
          </a:p>
        </p:txBody>
      </p:sp>
      <p:sp>
        <p:nvSpPr>
          <p:cNvPr id="9" name="8 Dikdörtgen"/>
          <p:cNvSpPr/>
          <p:nvPr/>
        </p:nvSpPr>
        <p:spPr>
          <a:xfrm>
            <a:off x="4941887" y="3141664"/>
            <a:ext cx="914400" cy="35877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t>IL-10</a:t>
            </a:r>
          </a:p>
        </p:txBody>
      </p:sp>
      <p:sp>
        <p:nvSpPr>
          <p:cNvPr id="10" name="9 Dikdörtgen"/>
          <p:cNvSpPr/>
          <p:nvPr/>
        </p:nvSpPr>
        <p:spPr>
          <a:xfrm>
            <a:off x="5734050" y="2565401"/>
            <a:ext cx="914400" cy="35877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solidFill>
                  <a:schemeClr val="tx1"/>
                </a:solidFill>
              </a:rPr>
              <a:t>IL-4</a:t>
            </a:r>
          </a:p>
        </p:txBody>
      </p:sp>
      <p:cxnSp>
        <p:nvCxnSpPr>
          <p:cNvPr id="12" name="11 Şekil"/>
          <p:cNvCxnSpPr>
            <a:stCxn id="3" idx="7"/>
            <a:endCxn id="10" idx="0"/>
          </p:cNvCxnSpPr>
          <p:nvPr/>
        </p:nvCxnSpPr>
        <p:spPr>
          <a:xfrm rot="16200000" flipH="1">
            <a:off x="4624583" y="998732"/>
            <a:ext cx="583411" cy="2549924"/>
          </a:xfrm>
          <a:prstGeom prst="curvedConnector3">
            <a:avLst>
              <a:gd name="adj1" fmla="val -62694"/>
            </a:avLst>
          </a:prstGeom>
          <a:ln w="28575">
            <a:prstDash val="sysDash"/>
            <a:tailEnd type="arrow"/>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11 Şekil"/>
          <p:cNvCxnSpPr>
            <a:stCxn id="3" idx="6"/>
          </p:cNvCxnSpPr>
          <p:nvPr/>
        </p:nvCxnSpPr>
        <p:spPr>
          <a:xfrm>
            <a:off x="3862387" y="2312989"/>
            <a:ext cx="1614488" cy="763587"/>
          </a:xfrm>
          <a:prstGeom prst="curvedConnector3">
            <a:avLst>
              <a:gd name="adj1" fmla="val 6359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11 Şekil"/>
          <p:cNvCxnSpPr>
            <a:stCxn id="3" idx="5"/>
          </p:cNvCxnSpPr>
          <p:nvPr/>
        </p:nvCxnSpPr>
        <p:spPr>
          <a:xfrm rot="16200000" flipH="1">
            <a:off x="3766344" y="2518570"/>
            <a:ext cx="1008063" cy="1260475"/>
          </a:xfrm>
          <a:prstGeom prst="curved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11 Şekil"/>
          <p:cNvCxnSpPr>
            <a:stCxn id="4" idx="4"/>
          </p:cNvCxnSpPr>
          <p:nvPr/>
        </p:nvCxnSpPr>
        <p:spPr>
          <a:xfrm rot="16200000" flipH="1">
            <a:off x="2884488" y="2859088"/>
            <a:ext cx="1735137" cy="1290638"/>
          </a:xfrm>
          <a:prstGeom prst="curvedConnector3">
            <a:avLst>
              <a:gd name="adj1" fmla="val 50000"/>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54301" name="20 Metin kutusu"/>
          <p:cNvSpPr txBox="1">
            <a:spLocks noChangeArrowheads="1"/>
          </p:cNvSpPr>
          <p:nvPr/>
        </p:nvSpPr>
        <p:spPr bwMode="auto">
          <a:xfrm rot="18779421">
            <a:off x="5281073" y="3894745"/>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dirty="0">
                <a:solidFill>
                  <a:schemeClr val="bg1"/>
                </a:solidFill>
              </a:rPr>
              <a:t>HEDEF HÜCRE</a:t>
            </a:r>
          </a:p>
        </p:txBody>
      </p:sp>
      <p:sp>
        <p:nvSpPr>
          <p:cNvPr id="22" name="21 Satır Belirtme Çizgisi 3"/>
          <p:cNvSpPr/>
          <p:nvPr/>
        </p:nvSpPr>
        <p:spPr>
          <a:xfrm>
            <a:off x="6381751" y="5300664"/>
            <a:ext cx="1728885" cy="649287"/>
          </a:xfrm>
          <a:prstGeom prst="borderCallout3">
            <a:avLst>
              <a:gd name="adj1" fmla="val 408"/>
              <a:gd name="adj2" fmla="val 631"/>
              <a:gd name="adj3" fmla="val 18750"/>
              <a:gd name="adj4" fmla="val -16667"/>
              <a:gd name="adj5" fmla="val 100000"/>
              <a:gd name="adj6" fmla="val -16667"/>
              <a:gd name="adj7" fmla="val -102913"/>
              <a:gd name="adj8" fmla="val -25513"/>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AKTİVASYON</a:t>
            </a:r>
            <a:endParaRPr lang="tr-TR" b="1" dirty="0"/>
          </a:p>
        </p:txBody>
      </p:sp>
      <p:sp>
        <p:nvSpPr>
          <p:cNvPr id="23" name="22 Sağ Ok"/>
          <p:cNvSpPr/>
          <p:nvPr/>
        </p:nvSpPr>
        <p:spPr>
          <a:xfrm>
            <a:off x="4726261" y="5157788"/>
            <a:ext cx="1296715" cy="503460"/>
          </a:xfrm>
          <a:prstGeom prst="rightArrow">
            <a:avLst/>
          </a:prstGeom>
          <a:solidFill>
            <a:srgbClr val="0070C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tr-TR" sz="1200" b="1" dirty="0" smtClean="0"/>
              <a:t>BASKILANIR</a:t>
            </a:r>
            <a:endParaRPr lang="tr-TR" sz="1200" b="1" dirty="0"/>
          </a:p>
        </p:txBody>
      </p:sp>
      <p:sp>
        <p:nvSpPr>
          <p:cNvPr id="54306" name="24 Metin kutusu"/>
          <p:cNvSpPr txBox="1">
            <a:spLocks noChangeArrowheads="1"/>
          </p:cNvSpPr>
          <p:nvPr/>
        </p:nvSpPr>
        <p:spPr bwMode="auto">
          <a:xfrm>
            <a:off x="8974137" y="5732463"/>
            <a:ext cx="1512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t>-</a:t>
            </a:r>
            <a:r>
              <a:rPr lang="en-US" altLang="tr-TR" sz="1000"/>
              <a:t>Wakkach et al., 2003, </a:t>
            </a:r>
            <a:endParaRPr lang="tr-TR" altLang="tr-TR" sz="1000"/>
          </a:p>
          <a:p>
            <a:pPr eaLnBrk="1" hangingPunct="1">
              <a:spcBef>
                <a:spcPct val="0"/>
              </a:spcBef>
              <a:buFontTx/>
              <a:buNone/>
            </a:pPr>
            <a:r>
              <a:rPr lang="tr-TR" altLang="tr-TR" sz="1000"/>
              <a:t>-</a:t>
            </a:r>
            <a:r>
              <a:rPr lang="en-US" altLang="tr-TR" sz="1000"/>
              <a:t>Tang et al., 2004, </a:t>
            </a:r>
            <a:endParaRPr lang="tr-TR" altLang="tr-TR" sz="1000"/>
          </a:p>
          <a:p>
            <a:pPr eaLnBrk="1" hangingPunct="1">
              <a:spcBef>
                <a:spcPct val="0"/>
              </a:spcBef>
              <a:buFontTx/>
              <a:buNone/>
            </a:pPr>
            <a:r>
              <a:rPr lang="tr-TR" altLang="tr-TR" sz="1000"/>
              <a:t>-</a:t>
            </a:r>
            <a:r>
              <a:rPr lang="en-US" altLang="tr-TR" sz="1000"/>
              <a:t>Asseman et</a:t>
            </a:r>
            <a:r>
              <a:rPr lang="fr-FR" altLang="tr-TR" sz="1000"/>
              <a:t>al., 1999,</a:t>
            </a:r>
            <a:endParaRPr lang="tr-TR" altLang="tr-TR" sz="1000"/>
          </a:p>
          <a:p>
            <a:pPr eaLnBrk="1" hangingPunct="1">
              <a:spcBef>
                <a:spcPct val="0"/>
              </a:spcBef>
              <a:buFontTx/>
              <a:buNone/>
            </a:pPr>
            <a:r>
              <a:rPr lang="fr-FR" altLang="tr-TR" sz="1000"/>
              <a:t> </a:t>
            </a:r>
            <a:r>
              <a:rPr lang="tr-TR" altLang="tr-TR" sz="1000"/>
              <a:t>-</a:t>
            </a:r>
            <a:r>
              <a:rPr lang="fr-FR" altLang="tr-TR" sz="1000"/>
              <a:t>Birebent et al., 2004, </a:t>
            </a:r>
            <a:endParaRPr lang="tr-TR" altLang="tr-TR" sz="1000"/>
          </a:p>
          <a:p>
            <a:pPr eaLnBrk="1" hangingPunct="1">
              <a:spcBef>
                <a:spcPct val="0"/>
              </a:spcBef>
              <a:buFontTx/>
              <a:buNone/>
            </a:pPr>
            <a:r>
              <a:rPr lang="tr-TR" altLang="tr-TR" sz="1000"/>
              <a:t>-</a:t>
            </a:r>
            <a:r>
              <a:rPr lang="fr-FR" altLang="tr-TR" sz="1000"/>
              <a:t>Chen and Wahl, 2003, </a:t>
            </a:r>
            <a:endParaRPr lang="tr-TR" altLang="tr-TR" sz="1000"/>
          </a:p>
          <a:p>
            <a:pPr eaLnBrk="1" hangingPunct="1">
              <a:spcBef>
                <a:spcPct val="0"/>
              </a:spcBef>
              <a:buFontTx/>
              <a:buNone/>
            </a:pPr>
            <a:r>
              <a:rPr lang="tr-TR" altLang="tr-TR" sz="1000"/>
              <a:t>-</a:t>
            </a:r>
            <a:r>
              <a:rPr lang="fr-FR" altLang="tr-TR" sz="1000"/>
              <a:t>Fantini et al., 2004</a:t>
            </a:r>
            <a:endParaRPr lang="tr-TR" altLang="tr-TR" sz="1000"/>
          </a:p>
        </p:txBody>
      </p:sp>
    </p:spTree>
    <p:extLst>
      <p:ext uri="{BB962C8B-B14F-4D97-AF65-F5344CB8AC3E}">
        <p14:creationId xmlns:p14="http://schemas.microsoft.com/office/powerpoint/2010/main" val="329781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1982407" y="46038"/>
            <a:ext cx="9144001" cy="1219200"/>
          </a:xfrm>
        </p:spPr>
        <p:txBody>
          <a:bodyPr/>
          <a:lstStyle/>
          <a:p>
            <a:pPr eaLnBrk="1" hangingPunct="1"/>
            <a:r>
              <a:rPr lang="tr-TR" altLang="tr-TR" b="1" dirty="0" smtClean="0"/>
              <a:t>PASİF MEKANİZMA;</a:t>
            </a:r>
            <a:endParaRPr lang="tr-TR" altLang="tr-TR" b="1" dirty="0" smtClean="0"/>
          </a:p>
        </p:txBody>
      </p:sp>
      <p:sp>
        <p:nvSpPr>
          <p:cNvPr id="3" name="2 Oval"/>
          <p:cNvSpPr/>
          <p:nvPr/>
        </p:nvSpPr>
        <p:spPr>
          <a:xfrm>
            <a:off x="2349501" y="1916114"/>
            <a:ext cx="1512887" cy="936625"/>
          </a:xfrm>
          <a:prstGeom prst="ellipse">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 name="3 Oval"/>
          <p:cNvSpPr/>
          <p:nvPr/>
        </p:nvSpPr>
        <p:spPr>
          <a:xfrm>
            <a:off x="2565401" y="2276475"/>
            <a:ext cx="1152525" cy="431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000" dirty="0"/>
              <a:t>CD4+CD25+</a:t>
            </a:r>
          </a:p>
        </p:txBody>
      </p:sp>
      <p:sp>
        <p:nvSpPr>
          <p:cNvPr id="5" name="4 16-Nokta Yıldız"/>
          <p:cNvSpPr/>
          <p:nvPr/>
        </p:nvSpPr>
        <p:spPr>
          <a:xfrm>
            <a:off x="2638425" y="1628775"/>
            <a:ext cx="360362"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56332" name="6 Metin kutusu"/>
          <p:cNvSpPr txBox="1">
            <a:spLocks noChangeArrowheads="1"/>
          </p:cNvSpPr>
          <p:nvPr/>
        </p:nvSpPr>
        <p:spPr bwMode="auto">
          <a:xfrm>
            <a:off x="2638425" y="1700213"/>
            <a:ext cx="79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33" name="10 Metin kutusu"/>
          <p:cNvSpPr txBox="1">
            <a:spLocks noChangeArrowheads="1"/>
          </p:cNvSpPr>
          <p:nvPr/>
        </p:nvSpPr>
        <p:spPr bwMode="auto">
          <a:xfrm>
            <a:off x="3790951" y="2349501"/>
            <a:ext cx="790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34" name="11 Metin kutusu"/>
          <p:cNvSpPr txBox="1">
            <a:spLocks noChangeArrowheads="1"/>
          </p:cNvSpPr>
          <p:nvPr/>
        </p:nvSpPr>
        <p:spPr bwMode="auto">
          <a:xfrm>
            <a:off x="3862388" y="2349501"/>
            <a:ext cx="7921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13" name="12 16-Nokta Yıldız"/>
          <p:cNvSpPr/>
          <p:nvPr/>
        </p:nvSpPr>
        <p:spPr>
          <a:xfrm>
            <a:off x="3070225" y="2852739"/>
            <a:ext cx="360362"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4" name="13 16-Nokta Yıldız"/>
          <p:cNvSpPr/>
          <p:nvPr/>
        </p:nvSpPr>
        <p:spPr>
          <a:xfrm>
            <a:off x="3790951" y="2349500"/>
            <a:ext cx="358775"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5" name="14 16-Nokta Yıldız"/>
          <p:cNvSpPr/>
          <p:nvPr/>
        </p:nvSpPr>
        <p:spPr>
          <a:xfrm>
            <a:off x="3430588" y="1773239"/>
            <a:ext cx="360363" cy="287337"/>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6" name="15 16-Nokta Yıldız"/>
          <p:cNvSpPr/>
          <p:nvPr/>
        </p:nvSpPr>
        <p:spPr>
          <a:xfrm>
            <a:off x="2062163" y="2060576"/>
            <a:ext cx="360363"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7" name="16 16-Nokta Yıldız"/>
          <p:cNvSpPr/>
          <p:nvPr/>
        </p:nvSpPr>
        <p:spPr>
          <a:xfrm>
            <a:off x="2349500" y="2781300"/>
            <a:ext cx="360362"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8" name="17 16-Nokta Yıldız"/>
          <p:cNvSpPr/>
          <p:nvPr/>
        </p:nvSpPr>
        <p:spPr>
          <a:xfrm>
            <a:off x="3070225" y="1628775"/>
            <a:ext cx="360362"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9" name="18 16-Nokta Yıldız"/>
          <p:cNvSpPr/>
          <p:nvPr/>
        </p:nvSpPr>
        <p:spPr>
          <a:xfrm>
            <a:off x="3502025" y="2708276"/>
            <a:ext cx="360362"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0" name="19 16-Nokta Yıldız"/>
          <p:cNvSpPr/>
          <p:nvPr/>
        </p:nvSpPr>
        <p:spPr>
          <a:xfrm>
            <a:off x="3790951" y="1989139"/>
            <a:ext cx="358775" cy="287337"/>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1" name="20 16-Nokta Yıldız"/>
          <p:cNvSpPr/>
          <p:nvPr/>
        </p:nvSpPr>
        <p:spPr>
          <a:xfrm>
            <a:off x="2349500" y="1773239"/>
            <a:ext cx="360362" cy="287337"/>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2" name="21 16-Nokta Yıldız"/>
          <p:cNvSpPr/>
          <p:nvPr/>
        </p:nvSpPr>
        <p:spPr>
          <a:xfrm>
            <a:off x="2709863" y="2852739"/>
            <a:ext cx="360363"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3" name="22 16-Nokta Yıldız"/>
          <p:cNvSpPr/>
          <p:nvPr/>
        </p:nvSpPr>
        <p:spPr>
          <a:xfrm>
            <a:off x="2062163" y="2492376"/>
            <a:ext cx="360363"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56368" name="24 Metin kutusu"/>
          <p:cNvSpPr txBox="1">
            <a:spLocks noChangeArrowheads="1"/>
          </p:cNvSpPr>
          <p:nvPr/>
        </p:nvSpPr>
        <p:spPr bwMode="auto">
          <a:xfrm>
            <a:off x="3070225" y="1700213"/>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CD25C</a:t>
            </a:r>
          </a:p>
        </p:txBody>
      </p:sp>
      <p:sp>
        <p:nvSpPr>
          <p:cNvPr id="56369" name="25 Metin kutusu"/>
          <p:cNvSpPr txBox="1">
            <a:spLocks noChangeArrowheads="1"/>
          </p:cNvSpPr>
          <p:nvPr/>
        </p:nvSpPr>
        <p:spPr bwMode="auto">
          <a:xfrm>
            <a:off x="3430587" y="1773238"/>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0" name="26 Metin kutusu"/>
          <p:cNvSpPr txBox="1">
            <a:spLocks noChangeArrowheads="1"/>
          </p:cNvSpPr>
          <p:nvPr/>
        </p:nvSpPr>
        <p:spPr bwMode="auto">
          <a:xfrm>
            <a:off x="3790950" y="1989138"/>
            <a:ext cx="1008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1" name="28 Metin kutusu"/>
          <p:cNvSpPr txBox="1">
            <a:spLocks noChangeArrowheads="1"/>
          </p:cNvSpPr>
          <p:nvPr/>
        </p:nvSpPr>
        <p:spPr bwMode="auto">
          <a:xfrm>
            <a:off x="2998787" y="2924176"/>
            <a:ext cx="935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chemeClr val="bg1"/>
                </a:solidFill>
              </a:rPr>
              <a:t>CD25</a:t>
            </a:r>
          </a:p>
        </p:txBody>
      </p:sp>
      <p:sp>
        <p:nvSpPr>
          <p:cNvPr id="56372" name="29 Metin kutusu"/>
          <p:cNvSpPr txBox="1">
            <a:spLocks noChangeArrowheads="1"/>
          </p:cNvSpPr>
          <p:nvPr/>
        </p:nvSpPr>
        <p:spPr bwMode="auto">
          <a:xfrm>
            <a:off x="3430587" y="2708275"/>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3" name="30 Metin kutusu"/>
          <p:cNvSpPr txBox="1">
            <a:spLocks noChangeArrowheads="1"/>
          </p:cNvSpPr>
          <p:nvPr/>
        </p:nvSpPr>
        <p:spPr bwMode="auto">
          <a:xfrm>
            <a:off x="2278062" y="184467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4" name="31 Metin kutusu"/>
          <p:cNvSpPr txBox="1">
            <a:spLocks noChangeArrowheads="1"/>
          </p:cNvSpPr>
          <p:nvPr/>
        </p:nvSpPr>
        <p:spPr bwMode="auto">
          <a:xfrm>
            <a:off x="2709863" y="2924175"/>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5" name="32 Metin kutusu"/>
          <p:cNvSpPr txBox="1">
            <a:spLocks noChangeArrowheads="1"/>
          </p:cNvSpPr>
          <p:nvPr/>
        </p:nvSpPr>
        <p:spPr bwMode="auto">
          <a:xfrm>
            <a:off x="2278063" y="2852738"/>
            <a:ext cx="936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6" name="33 Metin kutusu"/>
          <p:cNvSpPr txBox="1">
            <a:spLocks noChangeArrowheads="1"/>
          </p:cNvSpPr>
          <p:nvPr/>
        </p:nvSpPr>
        <p:spPr bwMode="auto">
          <a:xfrm>
            <a:off x="1990725" y="2565401"/>
            <a:ext cx="1295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7" name="34 Metin kutusu"/>
          <p:cNvSpPr txBox="1">
            <a:spLocks noChangeArrowheads="1"/>
          </p:cNvSpPr>
          <p:nvPr/>
        </p:nvSpPr>
        <p:spPr bwMode="auto">
          <a:xfrm>
            <a:off x="2062163" y="2060575"/>
            <a:ext cx="936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8" name="35 Metin kutusu"/>
          <p:cNvSpPr txBox="1">
            <a:spLocks noChangeArrowheads="1"/>
          </p:cNvSpPr>
          <p:nvPr/>
        </p:nvSpPr>
        <p:spPr bwMode="auto">
          <a:xfrm>
            <a:off x="3430588" y="2997201"/>
            <a:ext cx="4392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t>CD25;IL-2 RESEPTÖRÜNÜN </a:t>
            </a:r>
            <a:r>
              <a:rPr lang="el-GR" altLang="tr-TR" sz="1200" b="1" dirty="0" smtClean="0">
                <a:latin typeface="Times New Roman" panose="02020603050405020304" pitchFamily="18" charset="0"/>
                <a:cs typeface="Times New Roman" panose="02020603050405020304" pitchFamily="18" charset="0"/>
              </a:rPr>
              <a:t>α</a:t>
            </a:r>
            <a:r>
              <a:rPr lang="tr-TR" altLang="tr-TR" sz="1200" b="1" dirty="0" smtClean="0"/>
              <a:t> ZİNCİRİ</a:t>
            </a:r>
            <a:endParaRPr lang="tr-TR" altLang="tr-TR" sz="1200" b="1" dirty="0"/>
          </a:p>
        </p:txBody>
      </p:sp>
      <p:sp>
        <p:nvSpPr>
          <p:cNvPr id="56379" name="36 Metin kutusu"/>
          <p:cNvSpPr txBox="1">
            <a:spLocks noChangeArrowheads="1"/>
          </p:cNvSpPr>
          <p:nvPr/>
        </p:nvSpPr>
        <p:spPr bwMode="auto">
          <a:xfrm>
            <a:off x="1990725" y="1258889"/>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Aktif Treg</a:t>
            </a:r>
          </a:p>
        </p:txBody>
      </p:sp>
      <p:sp>
        <p:nvSpPr>
          <p:cNvPr id="38" name="37 Oval"/>
          <p:cNvSpPr/>
          <p:nvPr/>
        </p:nvSpPr>
        <p:spPr>
          <a:xfrm>
            <a:off x="2565401" y="3789364"/>
            <a:ext cx="1512887" cy="935037"/>
          </a:xfrm>
          <a:prstGeom prst="ellipse">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0" name="39 Oval"/>
          <p:cNvSpPr/>
          <p:nvPr/>
        </p:nvSpPr>
        <p:spPr>
          <a:xfrm>
            <a:off x="2709863" y="4076700"/>
            <a:ext cx="1152525" cy="431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000" dirty="0"/>
              <a:t>CD4+</a:t>
            </a:r>
          </a:p>
        </p:txBody>
      </p:sp>
      <p:sp>
        <p:nvSpPr>
          <p:cNvPr id="56386" name="40 Metin kutusu"/>
          <p:cNvSpPr txBox="1">
            <a:spLocks noChangeArrowheads="1"/>
          </p:cNvSpPr>
          <p:nvPr/>
        </p:nvSpPr>
        <p:spPr bwMode="auto">
          <a:xfrm>
            <a:off x="2854326" y="466725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Naiv T hücresi</a:t>
            </a:r>
          </a:p>
        </p:txBody>
      </p:sp>
      <p:sp>
        <p:nvSpPr>
          <p:cNvPr id="42" name="41 5-Nokta Yıldız"/>
          <p:cNvSpPr/>
          <p:nvPr/>
        </p:nvSpPr>
        <p:spPr>
          <a:xfrm>
            <a:off x="5807076" y="2492375"/>
            <a:ext cx="2663825" cy="1296988"/>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dirty="0">
                <a:solidFill>
                  <a:srgbClr val="7030A0"/>
                </a:solidFill>
              </a:rPr>
              <a:t>IL-2</a:t>
            </a:r>
          </a:p>
        </p:txBody>
      </p:sp>
      <p:sp>
        <p:nvSpPr>
          <p:cNvPr id="49" name="48 Serbest Form"/>
          <p:cNvSpPr/>
          <p:nvPr/>
        </p:nvSpPr>
        <p:spPr>
          <a:xfrm>
            <a:off x="4108451" y="3616325"/>
            <a:ext cx="3000375" cy="946150"/>
          </a:xfrm>
          <a:custGeom>
            <a:avLst/>
            <a:gdLst>
              <a:gd name="connsiteX0" fmla="*/ 10990 w 3001078"/>
              <a:gd name="connsiteY0" fmla="*/ 892040 h 945780"/>
              <a:gd name="connsiteX1" fmla="*/ 56710 w 3001078"/>
              <a:gd name="connsiteY1" fmla="*/ 828032 h 945780"/>
              <a:gd name="connsiteX2" fmla="*/ 74998 w 3001078"/>
              <a:gd name="connsiteY2" fmla="*/ 800600 h 945780"/>
              <a:gd name="connsiteX3" fmla="*/ 129862 w 3001078"/>
              <a:gd name="connsiteY3" fmla="*/ 745736 h 945780"/>
              <a:gd name="connsiteX4" fmla="*/ 157294 w 3001078"/>
              <a:gd name="connsiteY4" fmla="*/ 718304 h 945780"/>
              <a:gd name="connsiteX5" fmla="*/ 175582 w 3001078"/>
              <a:gd name="connsiteY5" fmla="*/ 654296 h 945780"/>
              <a:gd name="connsiteX6" fmla="*/ 212158 w 3001078"/>
              <a:gd name="connsiteY6" fmla="*/ 599432 h 945780"/>
              <a:gd name="connsiteX7" fmla="*/ 239590 w 3001078"/>
              <a:gd name="connsiteY7" fmla="*/ 581144 h 945780"/>
              <a:gd name="connsiteX8" fmla="*/ 285310 w 3001078"/>
              <a:gd name="connsiteY8" fmla="*/ 526280 h 945780"/>
              <a:gd name="connsiteX9" fmla="*/ 340174 w 3001078"/>
              <a:gd name="connsiteY9" fmla="*/ 443984 h 945780"/>
              <a:gd name="connsiteX10" fmla="*/ 358462 w 3001078"/>
              <a:gd name="connsiteY10" fmla="*/ 416552 h 945780"/>
              <a:gd name="connsiteX11" fmla="*/ 376750 w 3001078"/>
              <a:gd name="connsiteY11" fmla="*/ 389120 h 945780"/>
              <a:gd name="connsiteX12" fmla="*/ 413326 w 3001078"/>
              <a:gd name="connsiteY12" fmla="*/ 443984 h 945780"/>
              <a:gd name="connsiteX13" fmla="*/ 440758 w 3001078"/>
              <a:gd name="connsiteY13" fmla="*/ 471416 h 945780"/>
              <a:gd name="connsiteX14" fmla="*/ 486478 w 3001078"/>
              <a:gd name="connsiteY14" fmla="*/ 535424 h 945780"/>
              <a:gd name="connsiteX15" fmla="*/ 504766 w 3001078"/>
              <a:gd name="connsiteY15" fmla="*/ 581144 h 945780"/>
              <a:gd name="connsiteX16" fmla="*/ 541342 w 3001078"/>
              <a:gd name="connsiteY16" fmla="*/ 645152 h 945780"/>
              <a:gd name="connsiteX17" fmla="*/ 577918 w 3001078"/>
              <a:gd name="connsiteY17" fmla="*/ 690872 h 945780"/>
              <a:gd name="connsiteX18" fmla="*/ 614494 w 3001078"/>
              <a:gd name="connsiteY18" fmla="*/ 700016 h 945780"/>
              <a:gd name="connsiteX19" fmla="*/ 651070 w 3001078"/>
              <a:gd name="connsiteY19" fmla="*/ 718304 h 945780"/>
              <a:gd name="connsiteX20" fmla="*/ 742510 w 3001078"/>
              <a:gd name="connsiteY20" fmla="*/ 782312 h 945780"/>
              <a:gd name="connsiteX21" fmla="*/ 769942 w 3001078"/>
              <a:gd name="connsiteY21" fmla="*/ 791456 h 945780"/>
              <a:gd name="connsiteX22" fmla="*/ 824806 w 3001078"/>
              <a:gd name="connsiteY22" fmla="*/ 818888 h 945780"/>
              <a:gd name="connsiteX23" fmla="*/ 897958 w 3001078"/>
              <a:gd name="connsiteY23" fmla="*/ 828032 h 945780"/>
              <a:gd name="connsiteX24" fmla="*/ 952822 w 3001078"/>
              <a:gd name="connsiteY24" fmla="*/ 864608 h 945780"/>
              <a:gd name="connsiteX25" fmla="*/ 998542 w 3001078"/>
              <a:gd name="connsiteY25" fmla="*/ 882896 h 945780"/>
              <a:gd name="connsiteX26" fmla="*/ 1035118 w 3001078"/>
              <a:gd name="connsiteY26" fmla="*/ 892040 h 945780"/>
              <a:gd name="connsiteX27" fmla="*/ 1089982 w 3001078"/>
              <a:gd name="connsiteY27" fmla="*/ 910328 h 945780"/>
              <a:gd name="connsiteX28" fmla="*/ 1135702 w 3001078"/>
              <a:gd name="connsiteY28" fmla="*/ 855464 h 945780"/>
              <a:gd name="connsiteX29" fmla="*/ 1190566 w 3001078"/>
              <a:gd name="connsiteY29" fmla="*/ 818888 h 945780"/>
              <a:gd name="connsiteX30" fmla="*/ 1217998 w 3001078"/>
              <a:gd name="connsiteY30" fmla="*/ 837176 h 945780"/>
              <a:gd name="connsiteX31" fmla="*/ 1245430 w 3001078"/>
              <a:gd name="connsiteY31" fmla="*/ 809744 h 945780"/>
              <a:gd name="connsiteX32" fmla="*/ 1327726 w 3001078"/>
              <a:gd name="connsiteY32" fmla="*/ 773168 h 945780"/>
              <a:gd name="connsiteX33" fmla="*/ 1336870 w 3001078"/>
              <a:gd name="connsiteY33" fmla="*/ 736592 h 945780"/>
              <a:gd name="connsiteX34" fmla="*/ 1364302 w 3001078"/>
              <a:gd name="connsiteY34" fmla="*/ 709160 h 945780"/>
              <a:gd name="connsiteX35" fmla="*/ 1428310 w 3001078"/>
              <a:gd name="connsiteY35" fmla="*/ 672584 h 945780"/>
              <a:gd name="connsiteX36" fmla="*/ 1492318 w 3001078"/>
              <a:gd name="connsiteY36" fmla="*/ 599432 h 945780"/>
              <a:gd name="connsiteX37" fmla="*/ 1510606 w 3001078"/>
              <a:gd name="connsiteY37" fmla="*/ 572000 h 945780"/>
              <a:gd name="connsiteX38" fmla="*/ 1538038 w 3001078"/>
              <a:gd name="connsiteY38" fmla="*/ 553712 h 945780"/>
              <a:gd name="connsiteX39" fmla="*/ 1574614 w 3001078"/>
              <a:gd name="connsiteY39" fmla="*/ 507992 h 945780"/>
              <a:gd name="connsiteX40" fmla="*/ 1602046 w 3001078"/>
              <a:gd name="connsiteY40" fmla="*/ 453128 h 945780"/>
              <a:gd name="connsiteX41" fmla="*/ 1611190 w 3001078"/>
              <a:gd name="connsiteY41" fmla="*/ 425696 h 945780"/>
              <a:gd name="connsiteX42" fmla="*/ 1638622 w 3001078"/>
              <a:gd name="connsiteY42" fmla="*/ 389120 h 945780"/>
              <a:gd name="connsiteX43" fmla="*/ 1656910 w 3001078"/>
              <a:gd name="connsiteY43" fmla="*/ 361688 h 945780"/>
              <a:gd name="connsiteX44" fmla="*/ 1666054 w 3001078"/>
              <a:gd name="connsiteY44" fmla="*/ 325112 h 945780"/>
              <a:gd name="connsiteX45" fmla="*/ 1711774 w 3001078"/>
              <a:gd name="connsiteY45" fmla="*/ 361688 h 945780"/>
              <a:gd name="connsiteX46" fmla="*/ 1766638 w 3001078"/>
              <a:gd name="connsiteY46" fmla="*/ 398264 h 945780"/>
              <a:gd name="connsiteX47" fmla="*/ 1784926 w 3001078"/>
              <a:gd name="connsiteY47" fmla="*/ 425696 h 945780"/>
              <a:gd name="connsiteX48" fmla="*/ 1794070 w 3001078"/>
              <a:gd name="connsiteY48" fmla="*/ 453128 h 945780"/>
              <a:gd name="connsiteX49" fmla="*/ 1821502 w 3001078"/>
              <a:gd name="connsiteY49" fmla="*/ 480560 h 945780"/>
              <a:gd name="connsiteX50" fmla="*/ 1830646 w 3001078"/>
              <a:gd name="connsiteY50" fmla="*/ 507992 h 945780"/>
              <a:gd name="connsiteX51" fmla="*/ 1858078 w 3001078"/>
              <a:gd name="connsiteY51" fmla="*/ 535424 h 945780"/>
              <a:gd name="connsiteX52" fmla="*/ 1867222 w 3001078"/>
              <a:gd name="connsiteY52" fmla="*/ 617720 h 945780"/>
              <a:gd name="connsiteX53" fmla="*/ 1894654 w 3001078"/>
              <a:gd name="connsiteY53" fmla="*/ 654296 h 945780"/>
              <a:gd name="connsiteX54" fmla="*/ 1912942 w 3001078"/>
              <a:gd name="connsiteY54" fmla="*/ 681728 h 945780"/>
              <a:gd name="connsiteX55" fmla="*/ 1967806 w 3001078"/>
              <a:gd name="connsiteY55" fmla="*/ 727448 h 945780"/>
              <a:gd name="connsiteX56" fmla="*/ 2004382 w 3001078"/>
              <a:gd name="connsiteY56" fmla="*/ 745736 h 945780"/>
              <a:gd name="connsiteX57" fmla="*/ 2040958 w 3001078"/>
              <a:gd name="connsiteY57" fmla="*/ 809744 h 945780"/>
              <a:gd name="connsiteX58" fmla="*/ 2123254 w 3001078"/>
              <a:gd name="connsiteY58" fmla="*/ 855464 h 945780"/>
              <a:gd name="connsiteX59" fmla="*/ 2141542 w 3001078"/>
              <a:gd name="connsiteY59" fmla="*/ 882896 h 945780"/>
              <a:gd name="connsiteX60" fmla="*/ 2196406 w 3001078"/>
              <a:gd name="connsiteY60" fmla="*/ 910328 h 945780"/>
              <a:gd name="connsiteX61" fmla="*/ 2251270 w 3001078"/>
              <a:gd name="connsiteY61" fmla="*/ 937760 h 945780"/>
              <a:gd name="connsiteX62" fmla="*/ 2315278 w 3001078"/>
              <a:gd name="connsiteY62" fmla="*/ 928616 h 945780"/>
              <a:gd name="connsiteX63" fmla="*/ 2388430 w 3001078"/>
              <a:gd name="connsiteY63" fmla="*/ 864608 h 945780"/>
              <a:gd name="connsiteX64" fmla="*/ 2425006 w 3001078"/>
              <a:gd name="connsiteY64" fmla="*/ 855464 h 945780"/>
              <a:gd name="connsiteX65" fmla="*/ 2461582 w 3001078"/>
              <a:gd name="connsiteY65" fmla="*/ 837176 h 945780"/>
              <a:gd name="connsiteX66" fmla="*/ 2507302 w 3001078"/>
              <a:gd name="connsiteY66" fmla="*/ 754880 h 945780"/>
              <a:gd name="connsiteX67" fmla="*/ 2534734 w 3001078"/>
              <a:gd name="connsiteY67" fmla="*/ 727448 h 945780"/>
              <a:gd name="connsiteX68" fmla="*/ 2553022 w 3001078"/>
              <a:gd name="connsiteY68" fmla="*/ 690872 h 945780"/>
              <a:gd name="connsiteX69" fmla="*/ 2580454 w 3001078"/>
              <a:gd name="connsiteY69" fmla="*/ 654296 h 945780"/>
              <a:gd name="connsiteX70" fmla="*/ 2598742 w 3001078"/>
              <a:gd name="connsiteY70" fmla="*/ 626864 h 945780"/>
              <a:gd name="connsiteX71" fmla="*/ 2635318 w 3001078"/>
              <a:gd name="connsiteY71" fmla="*/ 599432 h 945780"/>
              <a:gd name="connsiteX72" fmla="*/ 2671894 w 3001078"/>
              <a:gd name="connsiteY72" fmla="*/ 489704 h 945780"/>
              <a:gd name="connsiteX73" fmla="*/ 2690182 w 3001078"/>
              <a:gd name="connsiteY73" fmla="*/ 462272 h 945780"/>
              <a:gd name="connsiteX74" fmla="*/ 2699326 w 3001078"/>
              <a:gd name="connsiteY74" fmla="*/ 425696 h 945780"/>
              <a:gd name="connsiteX75" fmla="*/ 2708470 w 3001078"/>
              <a:gd name="connsiteY75" fmla="*/ 379976 h 945780"/>
              <a:gd name="connsiteX76" fmla="*/ 2726758 w 3001078"/>
              <a:gd name="connsiteY76" fmla="*/ 334256 h 945780"/>
              <a:gd name="connsiteX77" fmla="*/ 2799910 w 3001078"/>
              <a:gd name="connsiteY77" fmla="*/ 261104 h 945780"/>
              <a:gd name="connsiteX78" fmla="*/ 2845630 w 3001078"/>
              <a:gd name="connsiteY78" fmla="*/ 197096 h 945780"/>
              <a:gd name="connsiteX79" fmla="*/ 2873062 w 3001078"/>
              <a:gd name="connsiteY79" fmla="*/ 187952 h 945780"/>
              <a:gd name="connsiteX80" fmla="*/ 2900494 w 3001078"/>
              <a:gd name="connsiteY80" fmla="*/ 105656 h 945780"/>
              <a:gd name="connsiteX81" fmla="*/ 2927926 w 3001078"/>
              <a:gd name="connsiteY81" fmla="*/ 50792 h 945780"/>
              <a:gd name="connsiteX82" fmla="*/ 2964502 w 3001078"/>
              <a:gd name="connsiteY82" fmla="*/ 32504 h 945780"/>
              <a:gd name="connsiteX83" fmla="*/ 3001078 w 3001078"/>
              <a:gd name="connsiteY83" fmla="*/ 5072 h 9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001078" h="945780">
                <a:moveTo>
                  <a:pt x="10990" y="892040"/>
                </a:moveTo>
                <a:cubicBezTo>
                  <a:pt x="54089" y="827391"/>
                  <a:pt x="0" y="907426"/>
                  <a:pt x="56710" y="828032"/>
                </a:cubicBezTo>
                <a:cubicBezTo>
                  <a:pt x="63098" y="819089"/>
                  <a:pt x="67697" y="808814"/>
                  <a:pt x="74998" y="800600"/>
                </a:cubicBezTo>
                <a:cubicBezTo>
                  <a:pt x="92181" y="781270"/>
                  <a:pt x="111574" y="764024"/>
                  <a:pt x="129862" y="745736"/>
                </a:cubicBezTo>
                <a:lnTo>
                  <a:pt x="157294" y="718304"/>
                </a:lnTo>
                <a:cubicBezTo>
                  <a:pt x="159446" y="709695"/>
                  <a:pt x="169619" y="665029"/>
                  <a:pt x="175582" y="654296"/>
                </a:cubicBezTo>
                <a:cubicBezTo>
                  <a:pt x="186256" y="635083"/>
                  <a:pt x="193870" y="611624"/>
                  <a:pt x="212158" y="599432"/>
                </a:cubicBezTo>
                <a:lnTo>
                  <a:pt x="239590" y="581144"/>
                </a:lnTo>
                <a:cubicBezTo>
                  <a:pt x="304940" y="483119"/>
                  <a:pt x="203170" y="631889"/>
                  <a:pt x="285310" y="526280"/>
                </a:cubicBezTo>
                <a:lnTo>
                  <a:pt x="340174" y="443984"/>
                </a:lnTo>
                <a:lnTo>
                  <a:pt x="358462" y="416552"/>
                </a:lnTo>
                <a:lnTo>
                  <a:pt x="376750" y="389120"/>
                </a:lnTo>
                <a:cubicBezTo>
                  <a:pt x="431244" y="407285"/>
                  <a:pt x="382430" y="382192"/>
                  <a:pt x="413326" y="443984"/>
                </a:cubicBezTo>
                <a:cubicBezTo>
                  <a:pt x="419109" y="455550"/>
                  <a:pt x="432342" y="461598"/>
                  <a:pt x="440758" y="471416"/>
                </a:cubicBezTo>
                <a:cubicBezTo>
                  <a:pt x="445728" y="477215"/>
                  <a:pt x="480689" y="523845"/>
                  <a:pt x="486478" y="535424"/>
                </a:cubicBezTo>
                <a:cubicBezTo>
                  <a:pt x="493819" y="550105"/>
                  <a:pt x="498100" y="566145"/>
                  <a:pt x="504766" y="581144"/>
                </a:cubicBezTo>
                <a:cubicBezTo>
                  <a:pt x="515811" y="605996"/>
                  <a:pt x="525295" y="623755"/>
                  <a:pt x="541342" y="645152"/>
                </a:cubicBezTo>
                <a:cubicBezTo>
                  <a:pt x="553052" y="660765"/>
                  <a:pt x="562305" y="679162"/>
                  <a:pt x="577918" y="690872"/>
                </a:cubicBezTo>
                <a:cubicBezTo>
                  <a:pt x="587972" y="698412"/>
                  <a:pt x="602727" y="695603"/>
                  <a:pt x="614494" y="700016"/>
                </a:cubicBezTo>
                <a:cubicBezTo>
                  <a:pt x="627257" y="704802"/>
                  <a:pt x="639511" y="711080"/>
                  <a:pt x="651070" y="718304"/>
                </a:cubicBezTo>
                <a:cubicBezTo>
                  <a:pt x="674917" y="733208"/>
                  <a:pt x="718683" y="774370"/>
                  <a:pt x="742510" y="782312"/>
                </a:cubicBezTo>
                <a:cubicBezTo>
                  <a:pt x="751654" y="785360"/>
                  <a:pt x="761321" y="787145"/>
                  <a:pt x="769942" y="791456"/>
                </a:cubicBezTo>
                <a:cubicBezTo>
                  <a:pt x="803409" y="808190"/>
                  <a:pt x="788689" y="812321"/>
                  <a:pt x="824806" y="818888"/>
                </a:cubicBezTo>
                <a:cubicBezTo>
                  <a:pt x="848983" y="823284"/>
                  <a:pt x="873574" y="824984"/>
                  <a:pt x="897958" y="828032"/>
                </a:cubicBezTo>
                <a:cubicBezTo>
                  <a:pt x="970478" y="852205"/>
                  <a:pt x="874542" y="815683"/>
                  <a:pt x="952822" y="864608"/>
                </a:cubicBezTo>
                <a:cubicBezTo>
                  <a:pt x="966741" y="873307"/>
                  <a:pt x="982970" y="877705"/>
                  <a:pt x="998542" y="882896"/>
                </a:cubicBezTo>
                <a:cubicBezTo>
                  <a:pt x="1010464" y="886870"/>
                  <a:pt x="1023081" y="888429"/>
                  <a:pt x="1035118" y="892040"/>
                </a:cubicBezTo>
                <a:cubicBezTo>
                  <a:pt x="1053582" y="897579"/>
                  <a:pt x="1089982" y="910328"/>
                  <a:pt x="1089982" y="910328"/>
                </a:cubicBezTo>
                <a:cubicBezTo>
                  <a:pt x="1106238" y="885944"/>
                  <a:pt x="1111331" y="874419"/>
                  <a:pt x="1135702" y="855464"/>
                </a:cubicBezTo>
                <a:cubicBezTo>
                  <a:pt x="1153052" y="841970"/>
                  <a:pt x="1190566" y="818888"/>
                  <a:pt x="1190566" y="818888"/>
                </a:cubicBezTo>
                <a:cubicBezTo>
                  <a:pt x="1199710" y="824984"/>
                  <a:pt x="1207158" y="838983"/>
                  <a:pt x="1217998" y="837176"/>
                </a:cubicBezTo>
                <a:cubicBezTo>
                  <a:pt x="1230754" y="835050"/>
                  <a:pt x="1234907" y="817260"/>
                  <a:pt x="1245430" y="809744"/>
                </a:cubicBezTo>
                <a:cubicBezTo>
                  <a:pt x="1261739" y="798095"/>
                  <a:pt x="1311433" y="779685"/>
                  <a:pt x="1327726" y="773168"/>
                </a:cubicBezTo>
                <a:cubicBezTo>
                  <a:pt x="1330774" y="760976"/>
                  <a:pt x="1330635" y="747503"/>
                  <a:pt x="1336870" y="736592"/>
                </a:cubicBezTo>
                <a:cubicBezTo>
                  <a:pt x="1343286" y="725364"/>
                  <a:pt x="1354368" y="717439"/>
                  <a:pt x="1364302" y="709160"/>
                </a:cubicBezTo>
                <a:cubicBezTo>
                  <a:pt x="1383689" y="693004"/>
                  <a:pt x="1405951" y="683764"/>
                  <a:pt x="1428310" y="672584"/>
                </a:cubicBezTo>
                <a:cubicBezTo>
                  <a:pt x="1461842" y="588753"/>
                  <a:pt x="1423164" y="658707"/>
                  <a:pt x="1492318" y="599432"/>
                </a:cubicBezTo>
                <a:cubicBezTo>
                  <a:pt x="1500662" y="592280"/>
                  <a:pt x="1502835" y="579771"/>
                  <a:pt x="1510606" y="572000"/>
                </a:cubicBezTo>
                <a:cubicBezTo>
                  <a:pt x="1518377" y="564229"/>
                  <a:pt x="1530267" y="561483"/>
                  <a:pt x="1538038" y="553712"/>
                </a:cubicBezTo>
                <a:cubicBezTo>
                  <a:pt x="1551838" y="539912"/>
                  <a:pt x="1562422" y="523232"/>
                  <a:pt x="1574614" y="507992"/>
                </a:cubicBezTo>
                <a:cubicBezTo>
                  <a:pt x="1597598" y="439041"/>
                  <a:pt x="1566594" y="524032"/>
                  <a:pt x="1602046" y="453128"/>
                </a:cubicBezTo>
                <a:cubicBezTo>
                  <a:pt x="1606357" y="444507"/>
                  <a:pt x="1606408" y="434065"/>
                  <a:pt x="1611190" y="425696"/>
                </a:cubicBezTo>
                <a:cubicBezTo>
                  <a:pt x="1618751" y="412464"/>
                  <a:pt x="1629764" y="401521"/>
                  <a:pt x="1638622" y="389120"/>
                </a:cubicBezTo>
                <a:cubicBezTo>
                  <a:pt x="1645010" y="380177"/>
                  <a:pt x="1650814" y="370832"/>
                  <a:pt x="1656910" y="361688"/>
                </a:cubicBezTo>
                <a:cubicBezTo>
                  <a:pt x="1659958" y="349496"/>
                  <a:pt x="1653487" y="325112"/>
                  <a:pt x="1666054" y="325112"/>
                </a:cubicBezTo>
                <a:cubicBezTo>
                  <a:pt x="1685571" y="325112"/>
                  <a:pt x="1695990" y="350209"/>
                  <a:pt x="1711774" y="361688"/>
                </a:cubicBezTo>
                <a:cubicBezTo>
                  <a:pt x="1729550" y="374616"/>
                  <a:pt x="1766638" y="398264"/>
                  <a:pt x="1766638" y="398264"/>
                </a:cubicBezTo>
                <a:cubicBezTo>
                  <a:pt x="1772734" y="407408"/>
                  <a:pt x="1780011" y="415866"/>
                  <a:pt x="1784926" y="425696"/>
                </a:cubicBezTo>
                <a:cubicBezTo>
                  <a:pt x="1789237" y="434317"/>
                  <a:pt x="1788723" y="445108"/>
                  <a:pt x="1794070" y="453128"/>
                </a:cubicBezTo>
                <a:cubicBezTo>
                  <a:pt x="1801243" y="463888"/>
                  <a:pt x="1812358" y="471416"/>
                  <a:pt x="1821502" y="480560"/>
                </a:cubicBezTo>
                <a:cubicBezTo>
                  <a:pt x="1824550" y="489704"/>
                  <a:pt x="1825299" y="499972"/>
                  <a:pt x="1830646" y="507992"/>
                </a:cubicBezTo>
                <a:cubicBezTo>
                  <a:pt x="1837819" y="518752"/>
                  <a:pt x="1853989" y="523156"/>
                  <a:pt x="1858078" y="535424"/>
                </a:cubicBezTo>
                <a:cubicBezTo>
                  <a:pt x="1866806" y="561608"/>
                  <a:pt x="1859105" y="591340"/>
                  <a:pt x="1867222" y="617720"/>
                </a:cubicBezTo>
                <a:cubicBezTo>
                  <a:pt x="1871704" y="632286"/>
                  <a:pt x="1885796" y="641895"/>
                  <a:pt x="1894654" y="654296"/>
                </a:cubicBezTo>
                <a:cubicBezTo>
                  <a:pt x="1901042" y="663239"/>
                  <a:pt x="1905907" y="673285"/>
                  <a:pt x="1912942" y="681728"/>
                </a:cubicBezTo>
                <a:cubicBezTo>
                  <a:pt x="1930135" y="702359"/>
                  <a:pt x="1944920" y="714370"/>
                  <a:pt x="1967806" y="727448"/>
                </a:cubicBezTo>
                <a:cubicBezTo>
                  <a:pt x="1979641" y="734211"/>
                  <a:pt x="1992190" y="739640"/>
                  <a:pt x="2004382" y="745736"/>
                </a:cubicBezTo>
                <a:cubicBezTo>
                  <a:pt x="2009773" y="756517"/>
                  <a:pt x="2029469" y="799692"/>
                  <a:pt x="2040958" y="809744"/>
                </a:cubicBezTo>
                <a:cubicBezTo>
                  <a:pt x="2079656" y="843605"/>
                  <a:pt x="2085577" y="842905"/>
                  <a:pt x="2123254" y="855464"/>
                </a:cubicBezTo>
                <a:cubicBezTo>
                  <a:pt x="2129350" y="864608"/>
                  <a:pt x="2133771" y="875125"/>
                  <a:pt x="2141542" y="882896"/>
                </a:cubicBezTo>
                <a:cubicBezTo>
                  <a:pt x="2167747" y="909101"/>
                  <a:pt x="2166658" y="895454"/>
                  <a:pt x="2196406" y="910328"/>
                </a:cubicBezTo>
                <a:cubicBezTo>
                  <a:pt x="2267310" y="945780"/>
                  <a:pt x="2182319" y="914776"/>
                  <a:pt x="2251270" y="937760"/>
                </a:cubicBezTo>
                <a:cubicBezTo>
                  <a:pt x="2272606" y="934712"/>
                  <a:pt x="2295023" y="935981"/>
                  <a:pt x="2315278" y="928616"/>
                </a:cubicBezTo>
                <a:cubicBezTo>
                  <a:pt x="2351239" y="915539"/>
                  <a:pt x="2357379" y="884015"/>
                  <a:pt x="2388430" y="864608"/>
                </a:cubicBezTo>
                <a:cubicBezTo>
                  <a:pt x="2399087" y="857947"/>
                  <a:pt x="2413239" y="859877"/>
                  <a:pt x="2425006" y="855464"/>
                </a:cubicBezTo>
                <a:cubicBezTo>
                  <a:pt x="2437769" y="850678"/>
                  <a:pt x="2449390" y="843272"/>
                  <a:pt x="2461582" y="837176"/>
                </a:cubicBezTo>
                <a:cubicBezTo>
                  <a:pt x="2473080" y="802681"/>
                  <a:pt x="2475860" y="786322"/>
                  <a:pt x="2507302" y="754880"/>
                </a:cubicBezTo>
                <a:cubicBezTo>
                  <a:pt x="2516446" y="745736"/>
                  <a:pt x="2527218" y="737971"/>
                  <a:pt x="2534734" y="727448"/>
                </a:cubicBezTo>
                <a:cubicBezTo>
                  <a:pt x="2542657" y="716356"/>
                  <a:pt x="2545798" y="702431"/>
                  <a:pt x="2553022" y="690872"/>
                </a:cubicBezTo>
                <a:cubicBezTo>
                  <a:pt x="2561099" y="677949"/>
                  <a:pt x="2571596" y="666697"/>
                  <a:pt x="2580454" y="654296"/>
                </a:cubicBezTo>
                <a:cubicBezTo>
                  <a:pt x="2586842" y="645353"/>
                  <a:pt x="2590971" y="634635"/>
                  <a:pt x="2598742" y="626864"/>
                </a:cubicBezTo>
                <a:cubicBezTo>
                  <a:pt x="2609518" y="616088"/>
                  <a:pt x="2623126" y="608576"/>
                  <a:pt x="2635318" y="599432"/>
                </a:cubicBezTo>
                <a:cubicBezTo>
                  <a:pt x="2650862" y="537255"/>
                  <a:pt x="2645646" y="535637"/>
                  <a:pt x="2671894" y="489704"/>
                </a:cubicBezTo>
                <a:cubicBezTo>
                  <a:pt x="2677346" y="480162"/>
                  <a:pt x="2684086" y="471416"/>
                  <a:pt x="2690182" y="462272"/>
                </a:cubicBezTo>
                <a:cubicBezTo>
                  <a:pt x="2693230" y="450080"/>
                  <a:pt x="2696600" y="437964"/>
                  <a:pt x="2699326" y="425696"/>
                </a:cubicBezTo>
                <a:cubicBezTo>
                  <a:pt x="2702697" y="410524"/>
                  <a:pt x="2704004" y="394862"/>
                  <a:pt x="2708470" y="379976"/>
                </a:cubicBezTo>
                <a:cubicBezTo>
                  <a:pt x="2713187" y="364254"/>
                  <a:pt x="2716750" y="347266"/>
                  <a:pt x="2726758" y="334256"/>
                </a:cubicBezTo>
                <a:cubicBezTo>
                  <a:pt x="2747783" y="306923"/>
                  <a:pt x="2780782" y="289797"/>
                  <a:pt x="2799910" y="261104"/>
                </a:cubicBezTo>
                <a:cubicBezTo>
                  <a:pt x="2808249" y="248595"/>
                  <a:pt x="2837124" y="204185"/>
                  <a:pt x="2845630" y="197096"/>
                </a:cubicBezTo>
                <a:cubicBezTo>
                  <a:pt x="2853035" y="190926"/>
                  <a:pt x="2863918" y="191000"/>
                  <a:pt x="2873062" y="187952"/>
                </a:cubicBezTo>
                <a:lnTo>
                  <a:pt x="2900494" y="105656"/>
                </a:lnTo>
                <a:cubicBezTo>
                  <a:pt x="2906735" y="86933"/>
                  <a:pt x="2911564" y="64427"/>
                  <a:pt x="2927926" y="50792"/>
                </a:cubicBezTo>
                <a:cubicBezTo>
                  <a:pt x="2938398" y="42066"/>
                  <a:pt x="2952310" y="38600"/>
                  <a:pt x="2964502" y="32504"/>
                </a:cubicBezTo>
                <a:cubicBezTo>
                  <a:pt x="2986171" y="0"/>
                  <a:pt x="2971800" y="5072"/>
                  <a:pt x="3001078" y="5072"/>
                </a:cubicBezTo>
              </a:path>
            </a:pathLst>
          </a:cu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0" name="49 Serbest Form"/>
          <p:cNvSpPr/>
          <p:nvPr/>
        </p:nvSpPr>
        <p:spPr>
          <a:xfrm>
            <a:off x="4294188" y="1916113"/>
            <a:ext cx="2606675" cy="1022350"/>
          </a:xfrm>
          <a:custGeom>
            <a:avLst/>
            <a:gdLst>
              <a:gd name="connsiteX0" fmla="*/ 0 w 2606040"/>
              <a:gd name="connsiteY0" fmla="*/ 217396 h 1022068"/>
              <a:gd name="connsiteX1" fmla="*/ 109728 w 2606040"/>
              <a:gd name="connsiteY1" fmla="*/ 107668 h 1022068"/>
              <a:gd name="connsiteX2" fmla="*/ 137160 w 2606040"/>
              <a:gd name="connsiteY2" fmla="*/ 80236 h 1022068"/>
              <a:gd name="connsiteX3" fmla="*/ 173736 w 2606040"/>
              <a:gd name="connsiteY3" fmla="*/ 52804 h 1022068"/>
              <a:gd name="connsiteX4" fmla="*/ 228600 w 2606040"/>
              <a:gd name="connsiteY4" fmla="*/ 7084 h 1022068"/>
              <a:gd name="connsiteX5" fmla="*/ 274320 w 2606040"/>
              <a:gd name="connsiteY5" fmla="*/ 116812 h 1022068"/>
              <a:gd name="connsiteX6" fmla="*/ 292608 w 2606040"/>
              <a:gd name="connsiteY6" fmla="*/ 162532 h 1022068"/>
              <a:gd name="connsiteX7" fmla="*/ 310896 w 2606040"/>
              <a:gd name="connsiteY7" fmla="*/ 244828 h 1022068"/>
              <a:gd name="connsiteX8" fmla="*/ 329184 w 2606040"/>
              <a:gd name="connsiteY8" fmla="*/ 281404 h 1022068"/>
              <a:gd name="connsiteX9" fmla="*/ 365760 w 2606040"/>
              <a:gd name="connsiteY9" fmla="*/ 290548 h 1022068"/>
              <a:gd name="connsiteX10" fmla="*/ 438912 w 2606040"/>
              <a:gd name="connsiteY10" fmla="*/ 226540 h 1022068"/>
              <a:gd name="connsiteX11" fmla="*/ 539496 w 2606040"/>
              <a:gd name="connsiteY11" fmla="*/ 180820 h 1022068"/>
              <a:gd name="connsiteX12" fmla="*/ 630936 w 2606040"/>
              <a:gd name="connsiteY12" fmla="*/ 135100 h 1022068"/>
              <a:gd name="connsiteX13" fmla="*/ 713232 w 2606040"/>
              <a:gd name="connsiteY13" fmla="*/ 80236 h 1022068"/>
              <a:gd name="connsiteX14" fmla="*/ 731520 w 2606040"/>
              <a:gd name="connsiteY14" fmla="*/ 244828 h 1022068"/>
              <a:gd name="connsiteX15" fmla="*/ 749808 w 2606040"/>
              <a:gd name="connsiteY15" fmla="*/ 363700 h 1022068"/>
              <a:gd name="connsiteX16" fmla="*/ 941832 w 2606040"/>
              <a:gd name="connsiteY16" fmla="*/ 244828 h 1022068"/>
              <a:gd name="connsiteX17" fmla="*/ 1014984 w 2606040"/>
              <a:gd name="connsiteY17" fmla="*/ 226540 h 1022068"/>
              <a:gd name="connsiteX18" fmla="*/ 1060704 w 2606040"/>
              <a:gd name="connsiteY18" fmla="*/ 199108 h 1022068"/>
              <a:gd name="connsiteX19" fmla="*/ 1078992 w 2606040"/>
              <a:gd name="connsiteY19" fmla="*/ 226540 h 1022068"/>
              <a:gd name="connsiteX20" fmla="*/ 1088136 w 2606040"/>
              <a:gd name="connsiteY20" fmla="*/ 418564 h 1022068"/>
              <a:gd name="connsiteX21" fmla="*/ 1097280 w 2606040"/>
              <a:gd name="connsiteY21" fmla="*/ 455140 h 1022068"/>
              <a:gd name="connsiteX22" fmla="*/ 1124712 w 2606040"/>
              <a:gd name="connsiteY22" fmla="*/ 464284 h 1022068"/>
              <a:gd name="connsiteX23" fmla="*/ 1380744 w 2606040"/>
              <a:gd name="connsiteY23" fmla="*/ 317980 h 1022068"/>
              <a:gd name="connsiteX24" fmla="*/ 1481328 w 2606040"/>
              <a:gd name="connsiteY24" fmla="*/ 272260 h 1022068"/>
              <a:gd name="connsiteX25" fmla="*/ 1490472 w 2606040"/>
              <a:gd name="connsiteY25" fmla="*/ 299692 h 1022068"/>
              <a:gd name="connsiteX26" fmla="*/ 1508760 w 2606040"/>
              <a:gd name="connsiteY26" fmla="*/ 619732 h 1022068"/>
              <a:gd name="connsiteX27" fmla="*/ 1591056 w 2606040"/>
              <a:gd name="connsiteY27" fmla="*/ 564868 h 1022068"/>
              <a:gd name="connsiteX28" fmla="*/ 1655064 w 2606040"/>
              <a:gd name="connsiteY28" fmla="*/ 528292 h 1022068"/>
              <a:gd name="connsiteX29" fmla="*/ 1719072 w 2606040"/>
              <a:gd name="connsiteY29" fmla="*/ 482572 h 1022068"/>
              <a:gd name="connsiteX30" fmla="*/ 1792224 w 2606040"/>
              <a:gd name="connsiteY30" fmla="*/ 436852 h 1022068"/>
              <a:gd name="connsiteX31" fmla="*/ 1883664 w 2606040"/>
              <a:gd name="connsiteY31" fmla="*/ 372844 h 1022068"/>
              <a:gd name="connsiteX32" fmla="*/ 1901952 w 2606040"/>
              <a:gd name="connsiteY32" fmla="*/ 638020 h 1022068"/>
              <a:gd name="connsiteX33" fmla="*/ 1929384 w 2606040"/>
              <a:gd name="connsiteY33" fmla="*/ 628876 h 1022068"/>
              <a:gd name="connsiteX34" fmla="*/ 1975104 w 2606040"/>
              <a:gd name="connsiteY34" fmla="*/ 592300 h 1022068"/>
              <a:gd name="connsiteX35" fmla="*/ 2029968 w 2606040"/>
              <a:gd name="connsiteY35" fmla="*/ 564868 h 1022068"/>
              <a:gd name="connsiteX36" fmla="*/ 2148840 w 2606040"/>
              <a:gd name="connsiteY36" fmla="*/ 500860 h 1022068"/>
              <a:gd name="connsiteX37" fmla="*/ 2176272 w 2606040"/>
              <a:gd name="connsiteY37" fmla="*/ 491716 h 1022068"/>
              <a:gd name="connsiteX38" fmla="*/ 2212848 w 2606040"/>
              <a:gd name="connsiteY38" fmla="*/ 720316 h 1022068"/>
              <a:gd name="connsiteX39" fmla="*/ 2221992 w 2606040"/>
              <a:gd name="connsiteY39" fmla="*/ 775180 h 1022068"/>
              <a:gd name="connsiteX40" fmla="*/ 2240280 w 2606040"/>
              <a:gd name="connsiteY40" fmla="*/ 921484 h 1022068"/>
              <a:gd name="connsiteX41" fmla="*/ 2258568 w 2606040"/>
              <a:gd name="connsiteY41" fmla="*/ 958060 h 1022068"/>
              <a:gd name="connsiteX42" fmla="*/ 2286000 w 2606040"/>
              <a:gd name="connsiteY42" fmla="*/ 921484 h 1022068"/>
              <a:gd name="connsiteX43" fmla="*/ 2359152 w 2606040"/>
              <a:gd name="connsiteY43" fmla="*/ 866620 h 1022068"/>
              <a:gd name="connsiteX44" fmla="*/ 2386584 w 2606040"/>
              <a:gd name="connsiteY44" fmla="*/ 830044 h 1022068"/>
              <a:gd name="connsiteX45" fmla="*/ 2423160 w 2606040"/>
              <a:gd name="connsiteY45" fmla="*/ 811756 h 1022068"/>
              <a:gd name="connsiteX46" fmla="*/ 2450592 w 2606040"/>
              <a:gd name="connsiteY46" fmla="*/ 793468 h 1022068"/>
              <a:gd name="connsiteX47" fmla="*/ 2459736 w 2606040"/>
              <a:gd name="connsiteY47" fmla="*/ 820900 h 1022068"/>
              <a:gd name="connsiteX48" fmla="*/ 2468880 w 2606040"/>
              <a:gd name="connsiteY48" fmla="*/ 857476 h 1022068"/>
              <a:gd name="connsiteX49" fmla="*/ 2487168 w 2606040"/>
              <a:gd name="connsiteY49" fmla="*/ 894052 h 1022068"/>
              <a:gd name="connsiteX50" fmla="*/ 2505456 w 2606040"/>
              <a:gd name="connsiteY50" fmla="*/ 948916 h 1022068"/>
              <a:gd name="connsiteX51" fmla="*/ 2560320 w 2606040"/>
              <a:gd name="connsiteY51" fmla="*/ 985492 h 1022068"/>
              <a:gd name="connsiteX52" fmla="*/ 2578608 w 2606040"/>
              <a:gd name="connsiteY52" fmla="*/ 1012924 h 1022068"/>
              <a:gd name="connsiteX53" fmla="*/ 2606040 w 2606040"/>
              <a:gd name="connsiteY53" fmla="*/ 1022068 h 102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06040" h="1022068">
                <a:moveTo>
                  <a:pt x="0" y="217396"/>
                </a:moveTo>
                <a:cubicBezTo>
                  <a:pt x="42102" y="154243"/>
                  <a:pt x="6135" y="203292"/>
                  <a:pt x="109728" y="107668"/>
                </a:cubicBezTo>
                <a:cubicBezTo>
                  <a:pt x="119230" y="98897"/>
                  <a:pt x="127342" y="88652"/>
                  <a:pt x="137160" y="80236"/>
                </a:cubicBezTo>
                <a:cubicBezTo>
                  <a:pt x="148731" y="70318"/>
                  <a:pt x="162165" y="62722"/>
                  <a:pt x="173736" y="52804"/>
                </a:cubicBezTo>
                <a:cubicBezTo>
                  <a:pt x="235341" y="0"/>
                  <a:pt x="167971" y="47504"/>
                  <a:pt x="228600" y="7084"/>
                </a:cubicBezTo>
                <a:cubicBezTo>
                  <a:pt x="302116" y="25463"/>
                  <a:pt x="252577" y="847"/>
                  <a:pt x="274320" y="116812"/>
                </a:cubicBezTo>
                <a:cubicBezTo>
                  <a:pt x="277345" y="132945"/>
                  <a:pt x="287891" y="146810"/>
                  <a:pt x="292608" y="162532"/>
                </a:cubicBezTo>
                <a:cubicBezTo>
                  <a:pt x="301298" y="191500"/>
                  <a:pt x="300342" y="216685"/>
                  <a:pt x="310896" y="244828"/>
                </a:cubicBezTo>
                <a:cubicBezTo>
                  <a:pt x="315682" y="257591"/>
                  <a:pt x="318712" y="272678"/>
                  <a:pt x="329184" y="281404"/>
                </a:cubicBezTo>
                <a:cubicBezTo>
                  <a:pt x="338838" y="289449"/>
                  <a:pt x="353568" y="287500"/>
                  <a:pt x="365760" y="290548"/>
                </a:cubicBezTo>
                <a:cubicBezTo>
                  <a:pt x="390144" y="269212"/>
                  <a:pt x="411518" y="243842"/>
                  <a:pt x="438912" y="226540"/>
                </a:cubicBezTo>
                <a:cubicBezTo>
                  <a:pt x="470051" y="206874"/>
                  <a:pt x="506244" y="196654"/>
                  <a:pt x="539496" y="180820"/>
                </a:cubicBezTo>
                <a:cubicBezTo>
                  <a:pt x="570263" y="166169"/>
                  <a:pt x="601444" y="152174"/>
                  <a:pt x="630936" y="135100"/>
                </a:cubicBezTo>
                <a:cubicBezTo>
                  <a:pt x="659468" y="118581"/>
                  <a:pt x="713232" y="80236"/>
                  <a:pt x="713232" y="80236"/>
                </a:cubicBezTo>
                <a:cubicBezTo>
                  <a:pt x="737714" y="153681"/>
                  <a:pt x="717706" y="85963"/>
                  <a:pt x="731520" y="244828"/>
                </a:cubicBezTo>
                <a:cubicBezTo>
                  <a:pt x="736630" y="303593"/>
                  <a:pt x="739615" y="312736"/>
                  <a:pt x="749808" y="363700"/>
                </a:cubicBezTo>
                <a:cubicBezTo>
                  <a:pt x="810134" y="321936"/>
                  <a:pt x="871373" y="271250"/>
                  <a:pt x="941832" y="244828"/>
                </a:cubicBezTo>
                <a:cubicBezTo>
                  <a:pt x="965366" y="236003"/>
                  <a:pt x="990600" y="232636"/>
                  <a:pt x="1014984" y="226540"/>
                </a:cubicBezTo>
                <a:cubicBezTo>
                  <a:pt x="1030224" y="217396"/>
                  <a:pt x="1042931" y="199108"/>
                  <a:pt x="1060704" y="199108"/>
                </a:cubicBezTo>
                <a:cubicBezTo>
                  <a:pt x="1071694" y="199108"/>
                  <a:pt x="1077629" y="215635"/>
                  <a:pt x="1078992" y="226540"/>
                </a:cubicBezTo>
                <a:cubicBezTo>
                  <a:pt x="1086940" y="290126"/>
                  <a:pt x="1083026" y="354688"/>
                  <a:pt x="1088136" y="418564"/>
                </a:cubicBezTo>
                <a:cubicBezTo>
                  <a:pt x="1089138" y="431091"/>
                  <a:pt x="1089429" y="445327"/>
                  <a:pt x="1097280" y="455140"/>
                </a:cubicBezTo>
                <a:cubicBezTo>
                  <a:pt x="1103301" y="462666"/>
                  <a:pt x="1115568" y="461236"/>
                  <a:pt x="1124712" y="464284"/>
                </a:cubicBezTo>
                <a:cubicBezTo>
                  <a:pt x="1419555" y="284102"/>
                  <a:pt x="1178173" y="425224"/>
                  <a:pt x="1380744" y="317980"/>
                </a:cubicBezTo>
                <a:cubicBezTo>
                  <a:pt x="1466929" y="272352"/>
                  <a:pt x="1415150" y="288804"/>
                  <a:pt x="1481328" y="272260"/>
                </a:cubicBezTo>
                <a:cubicBezTo>
                  <a:pt x="1484376" y="281404"/>
                  <a:pt x="1489922" y="290069"/>
                  <a:pt x="1490472" y="299692"/>
                </a:cubicBezTo>
                <a:cubicBezTo>
                  <a:pt x="1509362" y="630269"/>
                  <a:pt x="1467824" y="496925"/>
                  <a:pt x="1508760" y="619732"/>
                </a:cubicBezTo>
                <a:cubicBezTo>
                  <a:pt x="1536192" y="601444"/>
                  <a:pt x="1562431" y="581225"/>
                  <a:pt x="1591056" y="564868"/>
                </a:cubicBezTo>
                <a:cubicBezTo>
                  <a:pt x="1612392" y="552676"/>
                  <a:pt x="1634393" y="541580"/>
                  <a:pt x="1655064" y="528292"/>
                </a:cubicBezTo>
                <a:cubicBezTo>
                  <a:pt x="1677120" y="514113"/>
                  <a:pt x="1697256" y="497116"/>
                  <a:pt x="1719072" y="482572"/>
                </a:cubicBezTo>
                <a:cubicBezTo>
                  <a:pt x="1742997" y="466622"/>
                  <a:pt x="1768825" y="453565"/>
                  <a:pt x="1792224" y="436852"/>
                </a:cubicBezTo>
                <a:cubicBezTo>
                  <a:pt x="1893857" y="364257"/>
                  <a:pt x="1805012" y="412170"/>
                  <a:pt x="1883664" y="372844"/>
                </a:cubicBezTo>
                <a:cubicBezTo>
                  <a:pt x="1889760" y="461236"/>
                  <a:pt x="1886377" y="550798"/>
                  <a:pt x="1901952" y="638020"/>
                </a:cubicBezTo>
                <a:cubicBezTo>
                  <a:pt x="1903646" y="647509"/>
                  <a:pt x="1921210" y="633984"/>
                  <a:pt x="1929384" y="628876"/>
                </a:cubicBezTo>
                <a:cubicBezTo>
                  <a:pt x="1945934" y="618532"/>
                  <a:pt x="1958638" y="602778"/>
                  <a:pt x="1975104" y="592300"/>
                </a:cubicBezTo>
                <a:cubicBezTo>
                  <a:pt x="1992354" y="581323"/>
                  <a:pt x="2011927" y="574490"/>
                  <a:pt x="2029968" y="564868"/>
                </a:cubicBezTo>
                <a:cubicBezTo>
                  <a:pt x="2042695" y="558081"/>
                  <a:pt x="2119591" y="513395"/>
                  <a:pt x="2148840" y="500860"/>
                </a:cubicBezTo>
                <a:cubicBezTo>
                  <a:pt x="2157699" y="497063"/>
                  <a:pt x="2167128" y="494764"/>
                  <a:pt x="2176272" y="491716"/>
                </a:cubicBezTo>
                <a:cubicBezTo>
                  <a:pt x="2188464" y="567916"/>
                  <a:pt x="2200560" y="644131"/>
                  <a:pt x="2212848" y="720316"/>
                </a:cubicBezTo>
                <a:cubicBezTo>
                  <a:pt x="2215800" y="738620"/>
                  <a:pt x="2219692" y="756783"/>
                  <a:pt x="2221992" y="775180"/>
                </a:cubicBezTo>
                <a:cubicBezTo>
                  <a:pt x="2228088" y="823948"/>
                  <a:pt x="2230641" y="873291"/>
                  <a:pt x="2240280" y="921484"/>
                </a:cubicBezTo>
                <a:cubicBezTo>
                  <a:pt x="2242953" y="934850"/>
                  <a:pt x="2252472" y="945868"/>
                  <a:pt x="2258568" y="958060"/>
                </a:cubicBezTo>
                <a:cubicBezTo>
                  <a:pt x="2267712" y="945868"/>
                  <a:pt x="2274723" y="931736"/>
                  <a:pt x="2286000" y="921484"/>
                </a:cubicBezTo>
                <a:cubicBezTo>
                  <a:pt x="2308553" y="900981"/>
                  <a:pt x="2340864" y="891004"/>
                  <a:pt x="2359152" y="866620"/>
                </a:cubicBezTo>
                <a:cubicBezTo>
                  <a:pt x="2368296" y="854428"/>
                  <a:pt x="2375013" y="839962"/>
                  <a:pt x="2386584" y="830044"/>
                </a:cubicBezTo>
                <a:cubicBezTo>
                  <a:pt x="2396933" y="821173"/>
                  <a:pt x="2411325" y="818519"/>
                  <a:pt x="2423160" y="811756"/>
                </a:cubicBezTo>
                <a:cubicBezTo>
                  <a:pt x="2432702" y="806304"/>
                  <a:pt x="2441448" y="799564"/>
                  <a:pt x="2450592" y="793468"/>
                </a:cubicBezTo>
                <a:cubicBezTo>
                  <a:pt x="2453640" y="802612"/>
                  <a:pt x="2457088" y="811632"/>
                  <a:pt x="2459736" y="820900"/>
                </a:cubicBezTo>
                <a:cubicBezTo>
                  <a:pt x="2463188" y="832984"/>
                  <a:pt x="2464467" y="845709"/>
                  <a:pt x="2468880" y="857476"/>
                </a:cubicBezTo>
                <a:cubicBezTo>
                  <a:pt x="2473666" y="870239"/>
                  <a:pt x="2482106" y="881396"/>
                  <a:pt x="2487168" y="894052"/>
                </a:cubicBezTo>
                <a:cubicBezTo>
                  <a:pt x="2494327" y="911950"/>
                  <a:pt x="2489416" y="938223"/>
                  <a:pt x="2505456" y="948916"/>
                </a:cubicBezTo>
                <a:lnTo>
                  <a:pt x="2560320" y="985492"/>
                </a:lnTo>
                <a:cubicBezTo>
                  <a:pt x="2566416" y="994636"/>
                  <a:pt x="2570026" y="1006059"/>
                  <a:pt x="2578608" y="1012924"/>
                </a:cubicBezTo>
                <a:cubicBezTo>
                  <a:pt x="2586134" y="1018945"/>
                  <a:pt x="2606040" y="1022068"/>
                  <a:pt x="2606040" y="1022068"/>
                </a:cubicBezTo>
              </a:path>
            </a:pathLst>
          </a:custGeom>
          <a:ln w="57150">
            <a:solidFill>
              <a:srgbClr val="00B0F0"/>
            </a:solidFill>
            <a:prstDash val="sysDash"/>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1" name="50 Satır Belirtme Çizgisi 3 (Diğer Çubuk)"/>
          <p:cNvSpPr/>
          <p:nvPr/>
        </p:nvSpPr>
        <p:spPr>
          <a:xfrm>
            <a:off x="7318376" y="4508500"/>
            <a:ext cx="2160412" cy="865188"/>
          </a:xfrm>
          <a:prstGeom prst="accentCallout3">
            <a:avLst>
              <a:gd name="adj1" fmla="val -3019"/>
              <a:gd name="adj2" fmla="val -51"/>
              <a:gd name="adj3" fmla="val 18750"/>
              <a:gd name="adj4" fmla="val -16667"/>
              <a:gd name="adj5" fmla="val 100000"/>
              <a:gd name="adj6" fmla="val -16667"/>
              <a:gd name="adj7" fmla="val -110079"/>
              <a:gd name="adj8" fmla="val -8977"/>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2"/>
                </a:solidFill>
              </a:rPr>
              <a:t>T HÜCRE AKTİVASYONU</a:t>
            </a:r>
          </a:p>
          <a:p>
            <a:pPr algn="ctr">
              <a:defRPr/>
            </a:pPr>
            <a:r>
              <a:rPr lang="tr-TR" b="1" dirty="0" smtClean="0">
                <a:solidFill>
                  <a:schemeClr val="bg2"/>
                </a:solidFill>
              </a:rPr>
              <a:t>BASKILANIR</a:t>
            </a:r>
            <a:endParaRPr lang="tr-TR" b="1" dirty="0">
              <a:solidFill>
                <a:schemeClr val="bg2"/>
              </a:solidFill>
            </a:endParaRPr>
          </a:p>
        </p:txBody>
      </p:sp>
      <p:sp>
        <p:nvSpPr>
          <p:cNvPr id="56395" name="51 Metin kutusu"/>
          <p:cNvSpPr txBox="1">
            <a:spLocks noChangeArrowheads="1"/>
          </p:cNvSpPr>
          <p:nvPr/>
        </p:nvSpPr>
        <p:spPr bwMode="auto">
          <a:xfrm>
            <a:off x="10846940" y="6286209"/>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dirty="0"/>
              <a:t>-</a:t>
            </a:r>
            <a:r>
              <a:rPr lang="fr-FR" altLang="tr-TR" sz="800" dirty="0" err="1"/>
              <a:t>Barthlott</a:t>
            </a:r>
            <a:r>
              <a:rPr lang="fr-FR" altLang="tr-TR" sz="800" dirty="0"/>
              <a:t> et al., 2005, </a:t>
            </a:r>
            <a:endParaRPr lang="tr-TR" altLang="tr-TR" sz="800" dirty="0"/>
          </a:p>
          <a:p>
            <a:pPr eaLnBrk="1" hangingPunct="1">
              <a:spcBef>
                <a:spcPct val="0"/>
              </a:spcBef>
              <a:buFontTx/>
              <a:buNone/>
            </a:pPr>
            <a:r>
              <a:rPr lang="tr-TR" altLang="tr-TR" sz="800" dirty="0"/>
              <a:t>-</a:t>
            </a:r>
            <a:r>
              <a:rPr lang="fr-FR" altLang="tr-TR" sz="800" dirty="0"/>
              <a:t>de la Rosa et al., 2004,</a:t>
            </a:r>
            <a:endParaRPr lang="tr-TR" altLang="tr-TR" sz="800" dirty="0"/>
          </a:p>
          <a:p>
            <a:pPr eaLnBrk="1" hangingPunct="1">
              <a:spcBef>
                <a:spcPct val="0"/>
              </a:spcBef>
              <a:buFontTx/>
              <a:buNone/>
            </a:pPr>
            <a:r>
              <a:rPr lang="fr-FR" altLang="tr-TR" sz="800" dirty="0"/>
              <a:t> </a:t>
            </a:r>
            <a:r>
              <a:rPr lang="tr-TR" altLang="tr-TR" sz="800" dirty="0"/>
              <a:t>-</a:t>
            </a:r>
            <a:r>
              <a:rPr lang="fr-FR" altLang="tr-TR" sz="800" dirty="0" err="1"/>
              <a:t>Pandiyan</a:t>
            </a:r>
            <a:r>
              <a:rPr lang="fr-FR" altLang="tr-TR" sz="800" dirty="0"/>
              <a:t> et al., 2007</a:t>
            </a:r>
            <a:endParaRPr lang="tr-TR" altLang="tr-TR" sz="800" dirty="0"/>
          </a:p>
          <a:p>
            <a:pPr eaLnBrk="1" hangingPunct="1">
              <a:spcBef>
                <a:spcPct val="0"/>
              </a:spcBef>
              <a:buFontTx/>
              <a:buNone/>
            </a:pPr>
            <a:endParaRPr lang="tr-TR" altLang="tr-TR" sz="800" dirty="0"/>
          </a:p>
        </p:txBody>
      </p:sp>
      <p:sp>
        <p:nvSpPr>
          <p:cNvPr id="53" name="52 Metin kutusu"/>
          <p:cNvSpPr txBox="1"/>
          <p:nvPr/>
        </p:nvSpPr>
        <p:spPr>
          <a:xfrm>
            <a:off x="7318375" y="2636838"/>
            <a:ext cx="2665413" cy="276999"/>
          </a:xfrm>
          <a:prstGeom prst="rect">
            <a:avLst/>
          </a:prstGeom>
          <a:noFill/>
        </p:spPr>
        <p:txBody>
          <a:bodyPr wrap="square">
            <a:spAutoFit/>
          </a:bodyPr>
          <a:lstStyle/>
          <a:p>
            <a:pPr>
              <a:defRPr/>
            </a:pPr>
            <a:r>
              <a:rPr lang="tr-TR" sz="1200" b="1" dirty="0" smtClean="0"/>
              <a:t>IL-2;T HÜCRE BÜYÜME FAKTÖRÜ</a:t>
            </a:r>
            <a:endParaRPr lang="tr-TR" sz="1200" b="1" dirty="0"/>
          </a:p>
        </p:txBody>
      </p:sp>
      <p:pic>
        <p:nvPicPr>
          <p:cNvPr id="56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5018088"/>
            <a:ext cx="2087563"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98" name="54 Metin kutusu"/>
          <p:cNvSpPr txBox="1">
            <a:spLocks noChangeArrowheads="1"/>
          </p:cNvSpPr>
          <p:nvPr/>
        </p:nvSpPr>
        <p:spPr bwMode="auto">
          <a:xfrm>
            <a:off x="4367212" y="5676900"/>
            <a:ext cx="45355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dirty="0" smtClean="0"/>
              <a:t>*İSTİTRAHAT HALİNDEKİ NAİV T HÜCRESİNDE  </a:t>
            </a:r>
            <a:r>
              <a:rPr lang="el-GR" altLang="tr-TR" sz="1400" b="1" dirty="0" smtClean="0"/>
              <a:t>Β</a:t>
            </a:r>
            <a:r>
              <a:rPr lang="tr-TR" altLang="tr-TR" sz="1400" b="1" dirty="0" smtClean="0"/>
              <a:t> VE </a:t>
            </a:r>
            <a:r>
              <a:rPr lang="el-GR" altLang="tr-TR" sz="1400" b="1" dirty="0" smtClean="0"/>
              <a:t>Γ</a:t>
            </a:r>
            <a:r>
              <a:rPr lang="tr-TR" altLang="tr-TR" sz="1400" b="1" dirty="0" smtClean="0"/>
              <a:t> ZİNCİRİ VAR.</a:t>
            </a:r>
          </a:p>
          <a:p>
            <a:pPr eaLnBrk="1" hangingPunct="1">
              <a:spcBef>
                <a:spcPct val="0"/>
              </a:spcBef>
              <a:buFontTx/>
              <a:buNone/>
            </a:pPr>
            <a:endParaRPr lang="tr-TR" altLang="tr-TR" sz="1400" b="1" dirty="0" smtClean="0"/>
          </a:p>
          <a:p>
            <a:pPr eaLnBrk="1" hangingPunct="1">
              <a:spcBef>
                <a:spcPct val="0"/>
              </a:spcBef>
              <a:buFontTx/>
              <a:buNone/>
            </a:pPr>
            <a:r>
              <a:rPr lang="tr-TR" altLang="tr-TR" sz="1400" b="1" dirty="0" smtClean="0"/>
              <a:t>*IL-2 İLE  BAĞLANINCA  </a:t>
            </a:r>
            <a:r>
              <a:rPr lang="el-GR" altLang="tr-TR" sz="1400" b="1" dirty="0" smtClean="0"/>
              <a:t>Α</a:t>
            </a:r>
            <a:r>
              <a:rPr lang="tr-TR" altLang="tr-TR" sz="1400" b="1" dirty="0" smtClean="0"/>
              <a:t> ZİNCİRİ SENTEZLENİR VE  YÜKSEK AFİNİTELİ HETEROTRİMERİK RESEPTÖR OLUŞUR.</a:t>
            </a:r>
            <a:endParaRPr lang="tr-TR" altLang="tr-TR" sz="1400" b="1" dirty="0"/>
          </a:p>
        </p:txBody>
      </p:sp>
      <p:sp>
        <p:nvSpPr>
          <p:cNvPr id="56399" name="43 Metin kutusu"/>
          <p:cNvSpPr txBox="1">
            <a:spLocks noChangeArrowheads="1"/>
          </p:cNvSpPr>
          <p:nvPr/>
        </p:nvSpPr>
        <p:spPr bwMode="auto">
          <a:xfrm>
            <a:off x="3717926" y="2420938"/>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chemeClr val="bg1"/>
                </a:solidFill>
              </a:rPr>
              <a:t>CD25</a:t>
            </a:r>
          </a:p>
        </p:txBody>
      </p:sp>
    </p:spTree>
    <p:extLst>
      <p:ext uri="{BB962C8B-B14F-4D97-AF65-F5344CB8AC3E}">
        <p14:creationId xmlns:p14="http://schemas.microsoft.com/office/powerpoint/2010/main" val="39699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idx="4294967295"/>
          </p:nvPr>
        </p:nvSpPr>
        <p:spPr/>
        <p:txBody>
          <a:bodyPr/>
          <a:lstStyle/>
          <a:p>
            <a:pPr eaLnBrk="1" hangingPunct="1"/>
            <a:r>
              <a:rPr lang="en-GB" altLang="tr-TR" dirty="0" smtClean="0"/>
              <a:t>       </a:t>
            </a:r>
            <a:r>
              <a:rPr lang="en-GB" altLang="tr-TR" sz="6600" dirty="0" smtClean="0"/>
              <a:t>AUTOIMMUNITY</a:t>
            </a:r>
            <a:endParaRPr lang="en-US" altLang="tr-TR" dirty="0" smtClean="0"/>
          </a:p>
        </p:txBody>
      </p:sp>
      <p:sp>
        <p:nvSpPr>
          <p:cNvPr id="95235" name="Rectangle 1027"/>
          <p:cNvSpPr>
            <a:spLocks noGrp="1" noChangeArrowheads="1"/>
          </p:cNvSpPr>
          <p:nvPr>
            <p:ph type="body" idx="4294967295"/>
          </p:nvPr>
        </p:nvSpPr>
        <p:spPr/>
        <p:txBody>
          <a:bodyPr rtlCol="0">
            <a:normAutofit/>
          </a:bodyPr>
          <a:lstStyle/>
          <a:p>
            <a:pPr>
              <a:defRPr/>
            </a:pPr>
            <a:r>
              <a:rPr lang="tr-TR" sz="3600" b="1" dirty="0" smtClean="0">
                <a:effectLst>
                  <a:outerShdw blurRad="38100" dist="38100" dir="2700000" algn="tl">
                    <a:srgbClr val="000000"/>
                  </a:outerShdw>
                </a:effectLst>
              </a:rPr>
              <a:t>%</a:t>
            </a:r>
            <a:r>
              <a:rPr lang="en-US" sz="3600" b="1" dirty="0" smtClean="0">
                <a:effectLst>
                  <a:outerShdw blurRad="38100" dist="38100" dir="2700000" algn="tl">
                    <a:srgbClr val="000000"/>
                  </a:outerShdw>
                </a:effectLst>
              </a:rPr>
              <a:t>5 </a:t>
            </a:r>
            <a:r>
              <a:rPr lang="tr-TR" sz="3600" b="1" dirty="0" smtClean="0">
                <a:effectLst>
                  <a:outerShdw blurRad="38100" dist="38100" dir="2700000" algn="tl">
                    <a:srgbClr val="000000"/>
                  </a:outerShdw>
                </a:effectLst>
              </a:rPr>
              <a:t>-</a:t>
            </a:r>
            <a:r>
              <a:rPr lang="en-US" sz="3600" b="1" dirty="0" smtClean="0">
                <a:effectLst>
                  <a:outerShdw blurRad="38100" dist="38100" dir="2700000" algn="tl">
                    <a:srgbClr val="000000"/>
                  </a:outerShdw>
                </a:effectLst>
              </a:rPr>
              <a:t> 7 </a:t>
            </a:r>
            <a:r>
              <a:rPr lang="tr-TR" sz="3600" b="1" dirty="0">
                <a:effectLst>
                  <a:outerShdw blurRad="38100" dist="38100" dir="2700000" algn="tl">
                    <a:srgbClr val="000000"/>
                  </a:outerShdw>
                </a:effectLst>
              </a:rPr>
              <a:t>erişkin etkilenir</a:t>
            </a:r>
            <a:r>
              <a:rPr lang="en-US" sz="3600" b="1" dirty="0">
                <a:effectLst>
                  <a:outerShdw blurRad="38100" dist="38100" dir="2700000" algn="tl">
                    <a:srgbClr val="000000"/>
                  </a:outerShdw>
                </a:effectLst>
              </a:rPr>
              <a:t>.</a:t>
            </a:r>
          </a:p>
          <a:p>
            <a:pPr>
              <a:defRPr/>
            </a:pPr>
            <a:endParaRPr lang="en-US" sz="3600" b="1" dirty="0">
              <a:effectLst>
                <a:outerShdw blurRad="38100" dist="38100" dir="2700000" algn="tl">
                  <a:srgbClr val="000000"/>
                </a:outerShdw>
              </a:effectLst>
            </a:endParaRPr>
          </a:p>
          <a:p>
            <a:pPr>
              <a:defRPr/>
            </a:pPr>
            <a:r>
              <a:rPr lang="tr-TR" sz="3600" b="1" dirty="0">
                <a:effectLst>
                  <a:outerShdw blurRad="38100" dist="38100" dir="2700000" algn="tl">
                    <a:srgbClr val="000000"/>
                  </a:outerShdw>
                </a:effectLst>
              </a:rPr>
              <a:t>2/3’ün kadındır</a:t>
            </a:r>
            <a:r>
              <a:rPr lang="en-US" sz="3600" b="1" dirty="0">
                <a:effectLst>
                  <a:outerShdw blurRad="38100" dist="38100" dir="2700000" algn="tl">
                    <a:srgbClr val="000000"/>
                  </a:outerShdw>
                </a:effectLst>
              </a:rPr>
              <a:t>.</a:t>
            </a:r>
          </a:p>
          <a:p>
            <a:pPr>
              <a:buNone/>
              <a:defRPr/>
            </a:pPr>
            <a:endParaRPr lang="en-US" sz="3600" b="1" dirty="0">
              <a:effectLst>
                <a:outerShdw blurRad="38100" dist="38100" dir="2700000" algn="tl">
                  <a:srgbClr val="000000"/>
                </a:outerShdw>
              </a:effectLst>
            </a:endParaRPr>
          </a:p>
          <a:p>
            <a:pPr>
              <a:defRPr/>
            </a:pPr>
            <a:r>
              <a:rPr lang="tr-TR" sz="3600" b="1" dirty="0">
                <a:effectLst>
                  <a:outerShdw blurRad="38100" dist="38100" dir="2700000" algn="tl">
                    <a:srgbClr val="000000"/>
                  </a:outerShdw>
                </a:effectLst>
              </a:rPr>
              <a:t>40 dan fazla hastalık </a:t>
            </a:r>
            <a:r>
              <a:rPr lang="tr-TR" sz="3600" b="1" dirty="0" err="1">
                <a:effectLst>
                  <a:outerShdw blurRad="38100" dist="38100" dir="2700000" algn="tl">
                    <a:srgbClr val="000000"/>
                  </a:outerShdw>
                </a:effectLst>
              </a:rPr>
              <a:t>otoimmün</a:t>
            </a:r>
            <a:r>
              <a:rPr lang="tr-TR" sz="3600" b="1" dirty="0">
                <a:effectLst>
                  <a:outerShdw blurRad="38100" dist="38100" dir="2700000" algn="tl">
                    <a:srgbClr val="000000"/>
                  </a:outerShdw>
                </a:effectLst>
              </a:rPr>
              <a:t> kaynaklıdır (</a:t>
            </a:r>
            <a:r>
              <a:rPr lang="tr-TR" sz="3600" b="1" dirty="0" err="1">
                <a:effectLst>
                  <a:outerShdw blurRad="38100" dist="38100" dir="2700000" algn="tl">
                    <a:srgbClr val="000000"/>
                  </a:outerShdw>
                </a:effectLst>
              </a:rPr>
              <a:t>ateroskleroz</a:t>
            </a:r>
            <a:r>
              <a:rPr lang="tr-TR" sz="3600" b="1" dirty="0">
                <a:effectLst>
                  <a:outerShdw blurRad="38100" dist="38100" dir="2700000" algn="tl">
                    <a:srgbClr val="000000"/>
                  </a:outerShdw>
                </a:effectLst>
              </a:rPr>
              <a:t> dahil)</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1154568300"/>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095277580"/>
              </p:ext>
            </p:extLst>
          </p:nvPr>
        </p:nvGraphicFramePr>
        <p:xfrm>
          <a:off x="2062163" y="620713"/>
          <a:ext cx="9504857" cy="5857872"/>
        </p:xfrm>
        <a:graphic>
          <a:graphicData uri="http://schemas.openxmlformats.org/drawingml/2006/table">
            <a:tbl>
              <a:tblPr firstRow="1" bandRow="1">
                <a:tableStyleId>{5C22544A-7EE6-4342-B048-85BDC9FD1C3A}</a:tableStyleId>
              </a:tblPr>
              <a:tblGrid>
                <a:gridCol w="3168286"/>
                <a:gridCol w="3717359"/>
                <a:gridCol w="2619212"/>
              </a:tblGrid>
              <a:tr h="396283">
                <a:tc gridSpan="3">
                  <a:txBody>
                    <a:bodyPr/>
                    <a:lstStyle/>
                    <a:p>
                      <a:r>
                        <a:rPr lang="tr-TR" sz="2000" dirty="0" smtClean="0">
                          <a:solidFill>
                            <a:schemeClr val="tx1"/>
                          </a:solidFill>
                        </a:rPr>
                        <a:t>OTOİMMÜN HASTALIKLARDAKİ BASKIN  TH1 /TH2</a:t>
                      </a:r>
                      <a:r>
                        <a:rPr lang="tr-TR" sz="2000" baseline="0" dirty="0" smtClean="0">
                          <a:solidFill>
                            <a:schemeClr val="tx1"/>
                          </a:solidFill>
                        </a:rPr>
                        <a:t>  YANITI VE KADIN SIKLIĞI</a:t>
                      </a:r>
                      <a:endParaRPr lang="tr-TR" sz="2000" dirty="0">
                        <a:solidFill>
                          <a:schemeClr val="tx1"/>
                        </a:solidFill>
                      </a:endParaRPr>
                    </a:p>
                  </a:txBody>
                  <a:tcPr marL="91445" marR="91445" marT="45725" marB="45725"/>
                </a:tc>
                <a:tc hMerge="1">
                  <a:txBody>
                    <a:bodyPr/>
                    <a:lstStyle/>
                    <a:p>
                      <a:endParaRPr lang="tr-TR"/>
                    </a:p>
                  </a:txBody>
                  <a:tcPr/>
                </a:tc>
                <a:tc hMerge="1">
                  <a:txBody>
                    <a:bodyPr/>
                    <a:lstStyle/>
                    <a:p>
                      <a:endParaRPr lang="tr-TR"/>
                    </a:p>
                  </a:txBody>
                  <a:tcPr/>
                </a:tc>
              </a:tr>
              <a:tr h="370880">
                <a:tc>
                  <a:txBody>
                    <a:bodyPr/>
                    <a:lstStyle/>
                    <a:p>
                      <a:r>
                        <a:rPr lang="tr-TR" sz="1800" b="1" dirty="0" smtClean="0"/>
                        <a:t>HASTALIK</a:t>
                      </a:r>
                      <a:endParaRPr lang="tr-TR" sz="1800" b="1" dirty="0"/>
                    </a:p>
                  </a:txBody>
                  <a:tcPr marL="91445" marR="91445" marT="45725" marB="45725"/>
                </a:tc>
                <a:tc>
                  <a:txBody>
                    <a:bodyPr/>
                    <a:lstStyle/>
                    <a:p>
                      <a:r>
                        <a:rPr lang="tr-TR" sz="1800" b="1" dirty="0" smtClean="0"/>
                        <a:t>İMMÜNOLOJİK KAYMA</a:t>
                      </a:r>
                      <a:endParaRPr lang="tr-TR" sz="1800" b="1" dirty="0"/>
                    </a:p>
                  </a:txBody>
                  <a:tcPr marL="91445" marR="91445" marT="45725" marB="45725"/>
                </a:tc>
                <a:tc>
                  <a:txBody>
                    <a:bodyPr/>
                    <a:lstStyle/>
                    <a:p>
                      <a:r>
                        <a:rPr lang="tr-TR" sz="1800" b="1" dirty="0" smtClean="0"/>
                        <a:t>KADIN SIKLIĞI (%)</a:t>
                      </a:r>
                      <a:endParaRPr lang="tr-TR" sz="1800" b="1" dirty="0"/>
                    </a:p>
                  </a:txBody>
                  <a:tcPr marL="91445" marR="91445" marT="45725" marB="45725"/>
                </a:tc>
              </a:tr>
              <a:tr h="370880">
                <a:tc>
                  <a:txBody>
                    <a:bodyPr/>
                    <a:lstStyle/>
                    <a:p>
                      <a:r>
                        <a:rPr lang="tr-TR" sz="1800" b="1" dirty="0" smtClean="0"/>
                        <a:t>HASHIMOTO TİROİDİTİ</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95</a:t>
                      </a:r>
                      <a:endParaRPr lang="tr-TR" sz="1800" b="1" dirty="0"/>
                    </a:p>
                  </a:txBody>
                  <a:tcPr marL="91445" marR="91445" marT="45725" marB="45725"/>
                </a:tc>
              </a:tr>
              <a:tr h="370880">
                <a:tc>
                  <a:txBody>
                    <a:bodyPr/>
                    <a:lstStyle/>
                    <a:p>
                      <a:r>
                        <a:rPr lang="tr-TR" sz="1800" b="1" dirty="0" smtClean="0"/>
                        <a:t>SJÖGREN SENDROMU</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94</a:t>
                      </a:r>
                      <a:endParaRPr lang="tr-TR" sz="1800" b="1" dirty="0"/>
                    </a:p>
                  </a:txBody>
                  <a:tcPr marL="91445" marR="91445" marT="45725" marB="45725"/>
                </a:tc>
              </a:tr>
              <a:tr h="370880">
                <a:tc>
                  <a:txBody>
                    <a:bodyPr/>
                    <a:lstStyle/>
                    <a:p>
                      <a:r>
                        <a:rPr lang="tr-TR" sz="1800" b="1" dirty="0" smtClean="0"/>
                        <a:t>ADDISON HASTALIĞI</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93</a:t>
                      </a:r>
                      <a:endParaRPr lang="tr-TR" sz="1800" b="1" dirty="0"/>
                    </a:p>
                  </a:txBody>
                  <a:tcPr marL="91445" marR="91445" marT="45725" marB="45725"/>
                </a:tc>
              </a:tr>
              <a:tr h="370880">
                <a:tc>
                  <a:txBody>
                    <a:bodyPr/>
                    <a:lstStyle/>
                    <a:p>
                      <a:r>
                        <a:rPr lang="tr-TR" sz="1800" b="1" dirty="0" smtClean="0"/>
                        <a:t>SİSTYEMİK SKLEROZ</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92</a:t>
                      </a:r>
                      <a:endParaRPr lang="tr-TR" sz="1800" b="1" dirty="0"/>
                    </a:p>
                  </a:txBody>
                  <a:tcPr marL="91445" marR="91445" marT="45725" marB="45725"/>
                </a:tc>
              </a:tr>
              <a:tr h="370880">
                <a:tc>
                  <a:txBody>
                    <a:bodyPr/>
                    <a:lstStyle/>
                    <a:p>
                      <a:r>
                        <a:rPr lang="tr-TR" sz="1800" b="1" dirty="0" smtClean="0"/>
                        <a:t>SLE</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89</a:t>
                      </a:r>
                      <a:endParaRPr lang="tr-TR" sz="1800" b="1" dirty="0"/>
                    </a:p>
                  </a:txBody>
                  <a:tcPr marL="91445" marR="91445" marT="45725" marB="45725"/>
                </a:tc>
              </a:tr>
              <a:tr h="370880">
                <a:tc>
                  <a:txBody>
                    <a:bodyPr/>
                    <a:lstStyle/>
                    <a:p>
                      <a:r>
                        <a:rPr lang="tr-TR" sz="1800" b="1" dirty="0" smtClean="0"/>
                        <a:t>PRİMER BİLİYER SİROZ</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89</a:t>
                      </a:r>
                      <a:endParaRPr lang="tr-TR" sz="1800" b="1" dirty="0"/>
                    </a:p>
                  </a:txBody>
                  <a:tcPr marL="91445" marR="91445" marT="45725" marB="45725"/>
                </a:tc>
              </a:tr>
              <a:tr h="370880">
                <a:tc>
                  <a:txBody>
                    <a:bodyPr/>
                    <a:lstStyle/>
                    <a:p>
                      <a:r>
                        <a:rPr lang="tr-TR" sz="1800" b="1" dirty="0" smtClean="0"/>
                        <a:t>GRAVE’S HASTALIĞI</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88</a:t>
                      </a:r>
                      <a:endParaRPr lang="tr-TR" sz="1800" b="1" dirty="0"/>
                    </a:p>
                  </a:txBody>
                  <a:tcPr marL="91445" marR="91445" marT="45725" marB="45725"/>
                </a:tc>
              </a:tr>
              <a:tr h="370880">
                <a:tc>
                  <a:txBody>
                    <a:bodyPr/>
                    <a:lstStyle/>
                    <a:p>
                      <a:r>
                        <a:rPr lang="tr-TR" sz="1800" b="1" dirty="0" smtClean="0"/>
                        <a:t>ROMATOİD</a:t>
                      </a:r>
                      <a:r>
                        <a:rPr lang="tr-TR" sz="1800" b="1" baseline="0" dirty="0" smtClean="0"/>
                        <a:t> SARTRİT</a:t>
                      </a:r>
                      <a:endParaRPr lang="tr-TR" sz="1800" b="1" dirty="0"/>
                    </a:p>
                  </a:txBody>
                  <a:tcPr marL="91445" marR="91445" marT="45725" marB="45725"/>
                </a:tc>
                <a:tc>
                  <a:txBody>
                    <a:bodyPr/>
                    <a:lstStyle/>
                    <a:p>
                      <a:r>
                        <a:rPr lang="tr-TR" sz="1800" b="1" dirty="0" smtClean="0"/>
                        <a:t>      TH1</a:t>
                      </a:r>
                      <a:endParaRPr lang="tr-TR" sz="1800" b="1" dirty="0"/>
                    </a:p>
                  </a:txBody>
                  <a:tcPr marL="91445" marR="91445" marT="45725" marB="45725"/>
                </a:tc>
                <a:tc>
                  <a:txBody>
                    <a:bodyPr/>
                    <a:lstStyle/>
                    <a:p>
                      <a:r>
                        <a:rPr lang="tr-TR" sz="1800" b="1" dirty="0" smtClean="0"/>
                        <a:t>     75</a:t>
                      </a:r>
                      <a:endParaRPr lang="tr-TR" sz="1800" b="1" dirty="0"/>
                    </a:p>
                  </a:txBody>
                  <a:tcPr marL="91445" marR="91445" marT="45725" marB="45725"/>
                </a:tc>
              </a:tr>
              <a:tr h="370880">
                <a:tc>
                  <a:txBody>
                    <a:bodyPr/>
                    <a:lstStyle/>
                    <a:p>
                      <a:r>
                        <a:rPr lang="tr-TR" sz="1800" b="1" dirty="0" smtClean="0"/>
                        <a:t>MİYASTENİAGRAVİS</a:t>
                      </a:r>
                      <a:endParaRPr lang="tr-TR" sz="1800" b="1" dirty="0"/>
                    </a:p>
                  </a:txBody>
                  <a:tcPr marL="91445" marR="91445" marT="45725" marB="45725"/>
                </a:tc>
                <a:tc>
                  <a:txBody>
                    <a:bodyPr/>
                    <a:lstStyle/>
                    <a:p>
                      <a:r>
                        <a:rPr lang="tr-TR" sz="1800" b="1" smtClean="0"/>
                        <a:t>     BİLİNMİYOR</a:t>
                      </a:r>
                      <a:endParaRPr lang="tr-TR" sz="1800" b="1" dirty="0"/>
                    </a:p>
                  </a:txBody>
                  <a:tcPr marL="91445" marR="91445" marT="45725" marB="45725"/>
                </a:tc>
                <a:tc>
                  <a:txBody>
                    <a:bodyPr/>
                    <a:lstStyle/>
                    <a:p>
                      <a:r>
                        <a:rPr lang="tr-TR" sz="1800" b="1" dirty="0" smtClean="0"/>
                        <a:t>     73</a:t>
                      </a:r>
                      <a:endParaRPr lang="tr-TR" sz="1800" b="1" dirty="0"/>
                    </a:p>
                  </a:txBody>
                  <a:tcPr marL="91445" marR="91445" marT="45725" marB="45725"/>
                </a:tc>
              </a:tr>
              <a:tr h="640149">
                <a:tc>
                  <a:txBody>
                    <a:bodyPr/>
                    <a:lstStyle/>
                    <a:p>
                      <a:r>
                        <a:rPr lang="tr-TR" sz="1800" b="1" dirty="0" smtClean="0"/>
                        <a:t>POLİMİYOZİT/</a:t>
                      </a:r>
                    </a:p>
                    <a:p>
                      <a:r>
                        <a:rPr lang="tr-TR" sz="1800" b="1" dirty="0" smtClean="0"/>
                        <a:t>DERMATOMİYOZİT</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67</a:t>
                      </a:r>
                      <a:endParaRPr lang="tr-TR" sz="1800" b="1" dirty="0"/>
                    </a:p>
                  </a:txBody>
                  <a:tcPr marL="91445" marR="91445" marT="45725" marB="45725"/>
                </a:tc>
              </a:tr>
              <a:tr h="370880">
                <a:tc>
                  <a:txBody>
                    <a:bodyPr/>
                    <a:lstStyle/>
                    <a:p>
                      <a:r>
                        <a:rPr lang="tr-TR" sz="1800" b="1" dirty="0" smtClean="0"/>
                        <a:t>MULTİPLE SKLEROZ</a:t>
                      </a:r>
                      <a:endParaRPr lang="tr-TR" sz="1800" b="1" dirty="0"/>
                    </a:p>
                  </a:txBody>
                  <a:tcPr marL="91445" marR="91445" marT="45725" marB="45725"/>
                </a:tc>
                <a:tc>
                  <a:txBody>
                    <a:bodyPr/>
                    <a:lstStyle/>
                    <a:p>
                      <a:r>
                        <a:rPr lang="tr-TR" sz="1800" b="1" dirty="0" smtClean="0"/>
                        <a:t>     TH1</a:t>
                      </a:r>
                      <a:endParaRPr lang="tr-TR" sz="1800" b="1" dirty="0"/>
                    </a:p>
                  </a:txBody>
                  <a:tcPr marL="91445" marR="91445" marT="45725" marB="45725"/>
                </a:tc>
                <a:tc>
                  <a:txBody>
                    <a:bodyPr/>
                    <a:lstStyle/>
                    <a:p>
                      <a:r>
                        <a:rPr lang="tr-TR" sz="1800" b="1" dirty="0" smtClean="0"/>
                        <a:t>     64</a:t>
                      </a:r>
                      <a:endParaRPr lang="tr-TR" sz="1800" b="1" dirty="0"/>
                    </a:p>
                  </a:txBody>
                  <a:tcPr marL="91445" marR="91445" marT="45725" marB="45725"/>
                </a:tc>
              </a:tr>
              <a:tr h="370880">
                <a:tc>
                  <a:txBody>
                    <a:bodyPr/>
                    <a:lstStyle/>
                    <a:p>
                      <a:r>
                        <a:rPr lang="tr-TR" sz="1800" b="1" dirty="0" smtClean="0"/>
                        <a:t>VİTİLİGO</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52</a:t>
                      </a:r>
                      <a:endParaRPr lang="tr-TR" sz="1800" b="1" dirty="0"/>
                    </a:p>
                  </a:txBody>
                  <a:tcPr marL="91445" marR="91445" marT="45725" marB="45725"/>
                </a:tc>
              </a:tr>
              <a:tr h="370880">
                <a:tc>
                  <a:txBody>
                    <a:bodyPr/>
                    <a:lstStyle/>
                    <a:p>
                      <a:r>
                        <a:rPr lang="tr-TR" sz="1800" b="1" dirty="0" smtClean="0"/>
                        <a:t>İNSÜLİNE BAĞIMLI    DM</a:t>
                      </a:r>
                      <a:endParaRPr lang="tr-TR" sz="1800" b="1" dirty="0"/>
                    </a:p>
                  </a:txBody>
                  <a:tcPr marL="91445" marR="91445" marT="45725" marB="45725"/>
                </a:tc>
                <a:tc>
                  <a:txBody>
                    <a:bodyPr/>
                    <a:lstStyle/>
                    <a:p>
                      <a:r>
                        <a:rPr lang="tr-TR" sz="1800" b="1" dirty="0" smtClean="0"/>
                        <a:t>     TH1</a:t>
                      </a:r>
                      <a:endParaRPr lang="tr-TR" sz="1800" b="1" dirty="0"/>
                    </a:p>
                  </a:txBody>
                  <a:tcPr marL="91445" marR="91445" marT="45725" marB="45725"/>
                </a:tc>
                <a:tc>
                  <a:txBody>
                    <a:bodyPr/>
                    <a:lstStyle/>
                    <a:p>
                      <a:r>
                        <a:rPr lang="tr-TR" sz="1800" b="1" dirty="0" smtClean="0"/>
                        <a:t>     48</a:t>
                      </a:r>
                      <a:endParaRPr lang="tr-TR" sz="1800" b="1" dirty="0"/>
                    </a:p>
                  </a:txBody>
                  <a:tcPr marL="91445" marR="91445" marT="45725" marB="45725"/>
                </a:tc>
              </a:tr>
            </a:tbl>
          </a:graphicData>
        </a:graphic>
      </p:graphicFrame>
    </p:spTree>
    <p:extLst>
      <p:ext uri="{BB962C8B-B14F-4D97-AF65-F5344CB8AC3E}">
        <p14:creationId xmlns:p14="http://schemas.microsoft.com/office/powerpoint/2010/main" val="224469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692051258"/>
              </p:ext>
            </p:extLst>
          </p:nvPr>
        </p:nvGraphicFramePr>
        <p:xfrm>
          <a:off x="3046412" y="115888"/>
          <a:ext cx="7224464" cy="5191130"/>
        </p:xfrm>
        <a:graphic>
          <a:graphicData uri="http://schemas.openxmlformats.org/drawingml/2006/table">
            <a:tbl>
              <a:tblPr firstRow="1" bandRow="1">
                <a:tableStyleId>{5C22544A-7EE6-4342-B048-85BDC9FD1C3A}</a:tableStyleId>
              </a:tblPr>
              <a:tblGrid>
                <a:gridCol w="5148312"/>
                <a:gridCol w="2076152"/>
              </a:tblGrid>
              <a:tr h="370795">
                <a:tc gridSpan="2">
                  <a:txBody>
                    <a:bodyPr/>
                    <a:lstStyle/>
                    <a:p>
                      <a:r>
                        <a:rPr lang="tr-TR" sz="1800" dirty="0" smtClean="0"/>
                        <a:t>OTOİMMÜN HASTALIKLARDA   KADIN/ERKEK ORANI</a:t>
                      </a:r>
                      <a:endParaRPr lang="tr-TR" sz="1800" dirty="0"/>
                    </a:p>
                  </a:txBody>
                  <a:tcPr marT="45714" marB="45714"/>
                </a:tc>
                <a:tc hMerge="1">
                  <a:txBody>
                    <a:bodyPr/>
                    <a:lstStyle/>
                    <a:p>
                      <a:endParaRPr lang="tr-TR"/>
                    </a:p>
                  </a:txBody>
                  <a:tcPr/>
                </a:tc>
              </a:tr>
              <a:tr h="370795">
                <a:tc>
                  <a:txBody>
                    <a:bodyPr/>
                    <a:lstStyle/>
                    <a:p>
                      <a:r>
                        <a:rPr lang="tr-TR" sz="1800" b="1" dirty="0" smtClean="0"/>
                        <a:t>HASHIMOTO TİROİDİTİ</a:t>
                      </a:r>
                      <a:endParaRPr lang="tr-TR" sz="1800" b="1" dirty="0"/>
                    </a:p>
                  </a:txBody>
                  <a:tcPr marT="45714" marB="45714"/>
                </a:tc>
                <a:tc>
                  <a:txBody>
                    <a:bodyPr/>
                    <a:lstStyle/>
                    <a:p>
                      <a:r>
                        <a:rPr lang="tr-TR" sz="1800" b="1" dirty="0" smtClean="0"/>
                        <a:t>     10/1</a:t>
                      </a:r>
                      <a:endParaRPr lang="tr-TR" sz="1800" b="1" dirty="0"/>
                    </a:p>
                  </a:txBody>
                  <a:tcPr marT="45714" marB="45714"/>
                </a:tc>
              </a:tr>
              <a:tr h="370795">
                <a:tc>
                  <a:txBody>
                    <a:bodyPr/>
                    <a:lstStyle/>
                    <a:p>
                      <a:r>
                        <a:rPr lang="tr-TR" sz="1800" b="1" dirty="0" smtClean="0"/>
                        <a:t>SLE</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SJÖGREN SENDROMU</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SEKONDER ANTİFOSFOLİPİD</a:t>
                      </a:r>
                      <a:r>
                        <a:rPr lang="tr-TR" sz="1800" b="1" baseline="0" dirty="0" smtClean="0"/>
                        <a:t> SENDROM</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PRİMER </a:t>
                      </a:r>
                      <a:r>
                        <a:rPr lang="tr-TR" sz="1800" b="1" baseline="0" dirty="0" smtClean="0"/>
                        <a:t> </a:t>
                      </a:r>
                      <a:r>
                        <a:rPr lang="tr-TR" sz="1800" b="1" dirty="0" smtClean="0"/>
                        <a:t> BİLİYER SİROZ</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OTOİMMÜN HEPATİT</a:t>
                      </a:r>
                      <a:endParaRPr lang="tr-TR" sz="1800" b="1" dirty="0"/>
                    </a:p>
                  </a:txBody>
                  <a:tcPr marT="45714" marB="45714"/>
                </a:tc>
                <a:tc>
                  <a:txBody>
                    <a:bodyPr/>
                    <a:lstStyle/>
                    <a:p>
                      <a:r>
                        <a:rPr lang="tr-TR" sz="1800" b="1" dirty="0" smtClean="0"/>
                        <a:t>     8/1</a:t>
                      </a:r>
                      <a:endParaRPr lang="tr-TR" sz="1800" b="1" dirty="0"/>
                    </a:p>
                  </a:txBody>
                  <a:tcPr marT="45714" marB="45714"/>
                </a:tc>
              </a:tr>
              <a:tr h="370795">
                <a:tc>
                  <a:txBody>
                    <a:bodyPr/>
                    <a:lstStyle/>
                    <a:p>
                      <a:r>
                        <a:rPr lang="tr-TR" sz="1800" b="1" dirty="0" smtClean="0"/>
                        <a:t>GRAVES HASTALIĞI</a:t>
                      </a:r>
                      <a:endParaRPr lang="tr-TR" sz="1800" b="1" dirty="0"/>
                    </a:p>
                  </a:txBody>
                  <a:tcPr marT="45714" marB="45714"/>
                </a:tc>
                <a:tc>
                  <a:txBody>
                    <a:bodyPr/>
                    <a:lstStyle/>
                    <a:p>
                      <a:r>
                        <a:rPr lang="tr-TR" sz="1800" b="1" dirty="0" smtClean="0"/>
                        <a:t>     7/1</a:t>
                      </a:r>
                      <a:endParaRPr lang="tr-TR" sz="1800" b="1" dirty="0"/>
                    </a:p>
                  </a:txBody>
                  <a:tcPr marT="45714" marB="45714"/>
                </a:tc>
              </a:tr>
              <a:tr h="370795">
                <a:tc>
                  <a:txBody>
                    <a:bodyPr/>
                    <a:lstStyle/>
                    <a:p>
                      <a:r>
                        <a:rPr lang="tr-TR" sz="1800" b="1" dirty="0" smtClean="0"/>
                        <a:t>SİSTEMİK SKLEROZ</a:t>
                      </a:r>
                      <a:endParaRPr lang="tr-TR" sz="1800" b="1" dirty="0"/>
                    </a:p>
                  </a:txBody>
                  <a:tcPr marT="45714" marB="45714"/>
                </a:tc>
                <a:tc>
                  <a:txBody>
                    <a:bodyPr/>
                    <a:lstStyle/>
                    <a:p>
                      <a:r>
                        <a:rPr lang="tr-TR" sz="1800" b="1" dirty="0" smtClean="0"/>
                        <a:t>     3/1</a:t>
                      </a:r>
                      <a:endParaRPr lang="tr-TR" sz="1800" b="1" dirty="0"/>
                    </a:p>
                  </a:txBody>
                  <a:tcPr marT="45714" marB="45714"/>
                </a:tc>
              </a:tr>
              <a:tr h="370795">
                <a:tc>
                  <a:txBody>
                    <a:bodyPr/>
                    <a:lstStyle/>
                    <a:p>
                      <a:r>
                        <a:rPr lang="tr-TR" sz="1800" b="1" dirty="0" smtClean="0"/>
                        <a:t>ROMATOİD ARTRİT</a:t>
                      </a:r>
                      <a:endParaRPr lang="tr-TR" sz="1800" b="1" dirty="0"/>
                    </a:p>
                  </a:txBody>
                  <a:tcPr marT="45714" marB="45714"/>
                </a:tc>
                <a:tc>
                  <a:txBody>
                    <a:bodyPr/>
                    <a:lstStyle/>
                    <a:p>
                      <a:r>
                        <a:rPr lang="tr-TR" sz="1800" b="1" dirty="0" smtClean="0"/>
                        <a:t>     2.5/1</a:t>
                      </a:r>
                      <a:endParaRPr lang="tr-TR" sz="1800" b="1" dirty="0"/>
                    </a:p>
                  </a:txBody>
                  <a:tcPr marT="45714" marB="45714"/>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PRİMER ANTİFOSFOLİPİD</a:t>
                      </a:r>
                      <a:r>
                        <a:rPr lang="tr-TR" sz="1800" b="1" baseline="0" dirty="0" smtClean="0"/>
                        <a:t> SENDROM</a:t>
                      </a:r>
                      <a:endParaRPr lang="tr-TR" sz="1800" b="1" dirty="0" smtClean="0"/>
                    </a:p>
                  </a:txBody>
                  <a:tcPr marT="45714" marB="45714"/>
                </a:tc>
                <a:tc>
                  <a:txBody>
                    <a:bodyPr/>
                    <a:lstStyle/>
                    <a:p>
                      <a:r>
                        <a:rPr lang="tr-TR" sz="1800" b="1" dirty="0" smtClean="0"/>
                        <a:t>     2/1</a:t>
                      </a:r>
                      <a:endParaRPr lang="tr-TR" sz="1800" b="1" dirty="0"/>
                    </a:p>
                  </a:txBody>
                  <a:tcPr marT="45714" marB="45714"/>
                </a:tc>
              </a:tr>
              <a:tr h="370795">
                <a:tc>
                  <a:txBody>
                    <a:bodyPr/>
                    <a:lstStyle/>
                    <a:p>
                      <a:r>
                        <a:rPr lang="tr-TR" sz="1800" b="1" dirty="0" smtClean="0"/>
                        <a:t>OTOİMMÜN TROMBOSİTOPENİK PURPURA</a:t>
                      </a:r>
                      <a:endParaRPr lang="tr-TR" sz="1800" b="1" dirty="0"/>
                    </a:p>
                  </a:txBody>
                  <a:tcPr marT="45714" marB="45714"/>
                </a:tc>
                <a:tc>
                  <a:txBody>
                    <a:bodyPr/>
                    <a:lstStyle/>
                    <a:p>
                      <a:r>
                        <a:rPr lang="tr-TR" sz="1800" b="1" dirty="0" smtClean="0"/>
                        <a:t>     2/1</a:t>
                      </a:r>
                      <a:endParaRPr lang="tr-TR" sz="1800" b="1" dirty="0"/>
                    </a:p>
                  </a:txBody>
                  <a:tcPr marT="45714" marB="45714"/>
                </a:tc>
              </a:tr>
              <a:tr h="370795">
                <a:tc>
                  <a:txBody>
                    <a:bodyPr/>
                    <a:lstStyle/>
                    <a:p>
                      <a:r>
                        <a:rPr lang="tr-TR" sz="1800" b="1" dirty="0" smtClean="0"/>
                        <a:t>MULTİPLE SKLEROZ</a:t>
                      </a:r>
                      <a:endParaRPr lang="tr-TR" sz="1800" b="1" dirty="0"/>
                    </a:p>
                  </a:txBody>
                  <a:tcPr marT="45714" marB="45714"/>
                </a:tc>
                <a:tc>
                  <a:txBody>
                    <a:bodyPr/>
                    <a:lstStyle/>
                    <a:p>
                      <a:r>
                        <a:rPr lang="tr-TR" sz="1800" b="1" dirty="0" smtClean="0"/>
                        <a:t>     2/1</a:t>
                      </a:r>
                      <a:endParaRPr lang="tr-TR" sz="1800" b="1" dirty="0"/>
                    </a:p>
                  </a:txBody>
                  <a:tcPr marT="45714" marB="45714"/>
                </a:tc>
              </a:tr>
              <a:tr h="370795">
                <a:tc>
                  <a:txBody>
                    <a:bodyPr/>
                    <a:lstStyle/>
                    <a:p>
                      <a:r>
                        <a:rPr lang="tr-TR" sz="1800" b="1" dirty="0" smtClean="0"/>
                        <a:t>MİYASTENİA GRAVİS</a:t>
                      </a:r>
                      <a:endParaRPr lang="tr-TR" sz="1800" b="1" dirty="0"/>
                    </a:p>
                  </a:txBody>
                  <a:tcPr marT="45714" marB="45714"/>
                </a:tc>
                <a:tc>
                  <a:txBody>
                    <a:bodyPr/>
                    <a:lstStyle/>
                    <a:p>
                      <a:r>
                        <a:rPr lang="tr-TR" sz="1800" b="1" dirty="0" smtClean="0"/>
                        <a:t>     2/1</a:t>
                      </a:r>
                      <a:endParaRPr lang="tr-TR" sz="1800" b="1" dirty="0"/>
                    </a:p>
                  </a:txBody>
                  <a:tcPr marT="45714" marB="45714"/>
                </a:tc>
              </a:tr>
            </a:tbl>
          </a:graphicData>
        </a:graphic>
      </p:graphicFrame>
    </p:spTree>
    <p:extLst>
      <p:ext uri="{BB962C8B-B14F-4D97-AF65-F5344CB8AC3E}">
        <p14:creationId xmlns:p14="http://schemas.microsoft.com/office/powerpoint/2010/main" val="5810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3331873006"/>
              </p:ext>
            </p:extLst>
          </p:nvPr>
        </p:nvGraphicFramePr>
        <p:xfrm>
          <a:off x="3070223" y="188913"/>
          <a:ext cx="6624588" cy="6680700"/>
        </p:xfrm>
        <a:graphic>
          <a:graphicData uri="http://schemas.openxmlformats.org/drawingml/2006/table">
            <a:tbl>
              <a:tblPr firstRow="1" bandRow="1">
                <a:tableStyleId>{5C22544A-7EE6-4342-B048-85BDC9FD1C3A}</a:tableStyleId>
              </a:tblPr>
              <a:tblGrid>
                <a:gridCol w="2208196"/>
                <a:gridCol w="2208196"/>
                <a:gridCol w="2208196"/>
              </a:tblGrid>
              <a:tr h="370876">
                <a:tc gridSpan="2">
                  <a:txBody>
                    <a:bodyPr/>
                    <a:lstStyle/>
                    <a:p>
                      <a:r>
                        <a:rPr lang="tr-TR" sz="1600" dirty="0" smtClean="0"/>
                        <a:t>HEDEF  ANTİJENLER</a:t>
                      </a:r>
                      <a:endParaRPr lang="tr-TR" sz="1600" dirty="0"/>
                    </a:p>
                  </a:txBody>
                  <a:tcPr marT="45724" marB="45724"/>
                </a:tc>
                <a:tc hMerge="1">
                  <a:txBody>
                    <a:bodyPr/>
                    <a:lstStyle/>
                    <a:p>
                      <a:endParaRPr lang="tr-TR" sz="1200"/>
                    </a:p>
                  </a:txBody>
                  <a:tcPr/>
                </a:tc>
                <a:tc>
                  <a:txBody>
                    <a:bodyPr/>
                    <a:lstStyle/>
                    <a:p>
                      <a:r>
                        <a:rPr lang="tr-TR" sz="1600" dirty="0" smtClean="0"/>
                        <a:t>HASTALIKLAR</a:t>
                      </a:r>
                      <a:endParaRPr lang="tr-TR" sz="1600" dirty="0"/>
                    </a:p>
                  </a:txBody>
                  <a:tcPr marT="45724" marB="45724"/>
                </a:tc>
              </a:tr>
              <a:tr h="457245">
                <a:tc>
                  <a:txBody>
                    <a:bodyPr/>
                    <a:lstStyle/>
                    <a:p>
                      <a:r>
                        <a:rPr lang="tr-TR" sz="1400" b="1" dirty="0" smtClean="0"/>
                        <a:t>HÜCRE İÇİ DNA/RNA</a:t>
                      </a:r>
                      <a:endParaRPr lang="tr-TR" sz="1400" b="1" dirty="0"/>
                    </a:p>
                  </a:txBody>
                  <a:tcPr marT="45724" marB="45724">
                    <a:lnB w="12700" cap="flat" cmpd="sng" algn="ctr">
                      <a:solidFill>
                        <a:srgbClr val="FF0000"/>
                      </a:solidFill>
                      <a:prstDash val="solid"/>
                      <a:round/>
                      <a:headEnd type="none" w="med" len="med"/>
                      <a:tailEnd type="none" w="med" len="med"/>
                    </a:lnB>
                  </a:tcPr>
                </a:tc>
                <a:tc>
                  <a:txBody>
                    <a:bodyPr/>
                    <a:lstStyle/>
                    <a:p>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SİSTEMİK</a:t>
                      </a:r>
                      <a:r>
                        <a:rPr lang="tr-TR" sz="1400" b="1" baseline="0" dirty="0" smtClean="0"/>
                        <a:t> LUPUS ERİTEMATOZUS (SLE)</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HÜCRE  RESEPTÖRLERİ</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tcPr>
                </a:tc>
                <a:tc hMerge="1">
                  <a:txBody>
                    <a:bodyPr/>
                    <a:lstStyle/>
                    <a:p>
                      <a:endParaRPr lang="tr-TR" sz="1200" dirty="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370876">
                <a:tc rowSpan="3">
                  <a:txBody>
                    <a:bodyPr/>
                    <a:lstStyle/>
                    <a:p>
                      <a:endParaRPr lang="tr-TR" sz="1400" b="1" dirty="0"/>
                    </a:p>
                  </a:txBody>
                  <a:tcPr marT="45724" marB="45724">
                    <a:lnT w="12700" cmpd="sng">
                      <a:noFill/>
                    </a:lnT>
                    <a:lnB w="12700" cap="flat" cmpd="sng" algn="ctr">
                      <a:solidFill>
                        <a:srgbClr val="FF0000"/>
                      </a:solidFill>
                      <a:prstDash val="solid"/>
                      <a:round/>
                      <a:headEnd type="none" w="med" len="med"/>
                      <a:tailEnd type="none" w="med" len="med"/>
                    </a:lnB>
                  </a:tcPr>
                </a:tc>
                <a:tc>
                  <a:txBody>
                    <a:bodyPr/>
                    <a:lstStyle/>
                    <a:p>
                      <a:r>
                        <a:rPr lang="tr-TR" sz="1400" b="1" dirty="0" smtClean="0"/>
                        <a:t>TİROTROPİN</a:t>
                      </a:r>
                      <a:endParaRPr lang="tr-TR" sz="1400" b="1" dirty="0"/>
                    </a:p>
                  </a:txBody>
                  <a:tcPr marT="45724" marB="45724">
                    <a:lnR w="12700" cap="flat" cmpd="sng" algn="ctr">
                      <a:solidFill>
                        <a:srgbClr val="FF0000"/>
                      </a:solidFill>
                      <a:prstDash val="solid"/>
                      <a:round/>
                      <a:headEnd type="none" w="med" len="med"/>
                      <a:tailEnd type="none" w="med" len="med"/>
                    </a:lnR>
                    <a:lnT w="12700" cmpd="sng">
                      <a:noFill/>
                    </a:lnT>
                  </a:tcPr>
                </a:tc>
                <a:tc>
                  <a:txBody>
                    <a:bodyPr/>
                    <a:lstStyle/>
                    <a:p>
                      <a:r>
                        <a:rPr lang="tr-TR" sz="1400" b="1" dirty="0" smtClean="0"/>
                        <a:t>GRAVE’S HASTALIĞI</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a:p>
                  </a:txBody>
                  <a:tcPr/>
                </a:tc>
                <a:tc>
                  <a:txBody>
                    <a:bodyPr/>
                    <a:lstStyle/>
                    <a:p>
                      <a:r>
                        <a:rPr lang="tr-TR" sz="1400" b="1" dirty="0" smtClean="0"/>
                        <a:t>ASETİLKOLİN</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MİYASTENİA GRAVİS</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lnB w="12700" cap="flat" cmpd="sng" algn="ctr">
                      <a:solidFill>
                        <a:srgbClr val="FF0000"/>
                      </a:solidFill>
                      <a:prstDash val="solid"/>
                      <a:round/>
                      <a:headEnd type="none" w="med" len="med"/>
                      <a:tailEnd type="none" w="med" len="med"/>
                    </a:lnB>
                  </a:tcPr>
                </a:tc>
                <a:tc>
                  <a:txBody>
                    <a:bodyPr/>
                    <a:lstStyle/>
                    <a:p>
                      <a:r>
                        <a:rPr lang="tr-TR" sz="1400" b="1" dirty="0" smtClean="0"/>
                        <a:t>İNSÜLİN</a:t>
                      </a:r>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DİABETES MELLİTUS</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HÜCRE EMBRANLARI</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tcPr>
                </a:tc>
                <a:tc hMerge="1">
                  <a:txBody>
                    <a:bodyPr/>
                    <a:lstStyle/>
                    <a:p>
                      <a:endParaRPr lang="tr-TR" sz="120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457245">
                <a:tc rowSpan="3">
                  <a:txBody>
                    <a:bodyPr/>
                    <a:lstStyle/>
                    <a:p>
                      <a:endParaRPr lang="tr-TR" sz="1400" b="1" dirty="0"/>
                    </a:p>
                  </a:txBody>
                  <a:tcPr marT="45724" marB="45724">
                    <a:lnT w="12700" cmpd="sng">
                      <a:noFill/>
                    </a:lnT>
                    <a:lnB w="12700" cap="flat" cmpd="sng" algn="ctr">
                      <a:solidFill>
                        <a:srgbClr val="FF0000"/>
                      </a:solidFill>
                      <a:prstDash val="solid"/>
                      <a:round/>
                      <a:headEnd type="none" w="med" len="med"/>
                      <a:tailEnd type="none" w="med" len="med"/>
                    </a:lnB>
                  </a:tcPr>
                </a:tc>
                <a:tc>
                  <a:txBody>
                    <a:bodyPr/>
                    <a:lstStyle/>
                    <a:p>
                      <a:r>
                        <a:rPr lang="tr-TR" sz="1400" b="1" dirty="0" smtClean="0"/>
                        <a:t>ERİTROSİT</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OTOİMMÜN</a:t>
                      </a:r>
                      <a:r>
                        <a:rPr lang="tr-TR" sz="1400" b="1" baseline="0" dirty="0" smtClean="0"/>
                        <a:t> HEMOLİTİK ANEMİ</a:t>
                      </a:r>
                      <a:endParaRPr lang="tr-TR" sz="1400" b="1" dirty="0"/>
                    </a:p>
                  </a:txBody>
                  <a:tcPr marT="45724" marB="45724">
                    <a:lnL w="12700" cap="flat" cmpd="sng" algn="ctr">
                      <a:solidFill>
                        <a:srgbClr val="FF0000"/>
                      </a:solidFill>
                      <a:prstDash val="solid"/>
                      <a:round/>
                      <a:headEnd type="none" w="med" len="med"/>
                      <a:tailEnd type="none" w="med" len="med"/>
                    </a:lnL>
                  </a:tcPr>
                </a:tc>
              </a:tr>
              <a:tr h="457245">
                <a:tc vMerge="1">
                  <a:txBody>
                    <a:bodyPr/>
                    <a:lstStyle/>
                    <a:p>
                      <a:endParaRPr lang="tr-TR" sz="1200" dirty="0"/>
                    </a:p>
                  </a:txBody>
                  <a:tcPr/>
                </a:tc>
                <a:tc>
                  <a:txBody>
                    <a:bodyPr/>
                    <a:lstStyle/>
                    <a:p>
                      <a:r>
                        <a:rPr lang="tr-TR" sz="1400" b="1" dirty="0" smtClean="0"/>
                        <a:t>TROMBOSİT</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OTOİMMÜN TROMBOSİTOPENİ</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lnB w="12700" cap="flat" cmpd="sng" algn="ctr">
                      <a:solidFill>
                        <a:srgbClr val="FF0000"/>
                      </a:solidFill>
                      <a:prstDash val="solid"/>
                      <a:round/>
                      <a:headEnd type="none" w="med" len="med"/>
                      <a:tailEnd type="none" w="med" len="med"/>
                    </a:lnB>
                  </a:tcPr>
                </a:tc>
                <a:tc>
                  <a:txBody>
                    <a:bodyPr/>
                    <a:lstStyle/>
                    <a:p>
                      <a:r>
                        <a:rPr lang="tr-TR" sz="1400" b="1" dirty="0" smtClean="0"/>
                        <a:t>ADACIK HÜCRE</a:t>
                      </a:r>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DİABETES  MELLİTUS</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PROTEİNLER</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tcPr>
                </a:tc>
                <a:tc hMerge="1">
                  <a:txBody>
                    <a:bodyPr/>
                    <a:lstStyle/>
                    <a:p>
                      <a:endParaRPr lang="tr-TR" sz="1200" dirty="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370876">
                <a:tc rowSpan="2">
                  <a:txBody>
                    <a:bodyPr/>
                    <a:lstStyle/>
                    <a:p>
                      <a:endParaRPr lang="tr-TR" sz="1400" b="1" dirty="0"/>
                    </a:p>
                  </a:txBody>
                  <a:tcPr marT="45724" marB="45724">
                    <a:lnT w="12700" cmpd="sng">
                      <a:noFill/>
                    </a:lnT>
                    <a:lnB w="12700" cap="flat" cmpd="sng" algn="ctr">
                      <a:solidFill>
                        <a:srgbClr val="FF0000"/>
                      </a:solidFill>
                      <a:prstDash val="solid"/>
                      <a:round/>
                      <a:headEnd type="none" w="med" len="med"/>
                      <a:tailEnd type="none" w="med" len="med"/>
                    </a:lnB>
                  </a:tcPr>
                </a:tc>
                <a:tc>
                  <a:txBody>
                    <a:bodyPr/>
                    <a:lstStyle/>
                    <a:p>
                      <a:r>
                        <a:rPr lang="tr-TR" sz="1400" b="1" dirty="0" smtClean="0"/>
                        <a:t>İMMÜNGLOBÜLİN</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ROMATOİD ARTRİT</a:t>
                      </a:r>
                      <a:endParaRPr lang="tr-TR" sz="1400" b="1" dirty="0"/>
                    </a:p>
                  </a:txBody>
                  <a:tcPr marT="45724" marB="45724">
                    <a:lnL w="12700" cap="flat" cmpd="sng" algn="ctr">
                      <a:solidFill>
                        <a:srgbClr val="FF0000"/>
                      </a:solidFill>
                      <a:prstDash val="solid"/>
                      <a:round/>
                      <a:headEnd type="none" w="med" len="med"/>
                      <a:tailEnd type="none" w="med" len="med"/>
                    </a:lnL>
                  </a:tcPr>
                </a:tc>
              </a:tr>
              <a:tr h="274347">
                <a:tc vMerge="1">
                  <a:txBody>
                    <a:bodyPr/>
                    <a:lstStyle/>
                    <a:p>
                      <a:endParaRPr lang="tr-TR" sz="1200" dirty="0"/>
                    </a:p>
                  </a:txBody>
                  <a:tcPr>
                    <a:lnB w="12700" cap="flat" cmpd="sng" algn="ctr">
                      <a:solidFill>
                        <a:srgbClr val="FF0000"/>
                      </a:solidFill>
                      <a:prstDash val="solid"/>
                      <a:round/>
                      <a:headEnd type="none" w="med" len="med"/>
                      <a:tailEnd type="none" w="med" len="med"/>
                    </a:lnB>
                  </a:tcPr>
                </a:tc>
                <a:tc>
                  <a:txBody>
                    <a:bodyPr/>
                    <a:lstStyle/>
                    <a:p>
                      <a:r>
                        <a:rPr lang="tr-TR" sz="1400" b="1" dirty="0" smtClean="0"/>
                        <a:t>KOMPLEMAN</a:t>
                      </a:r>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SLE</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HORMONLAR</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hMerge="1">
                  <a:txBody>
                    <a:bodyPr/>
                    <a:lstStyle/>
                    <a:p>
                      <a:endParaRPr lang="tr-TR" sz="120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370876">
                <a:tc rowSpan="3">
                  <a:txBody>
                    <a:bodyPr/>
                    <a:lstStyle/>
                    <a:p>
                      <a:endParaRPr lang="tr-TR" sz="1400" b="1" dirty="0"/>
                    </a:p>
                  </a:txBody>
                  <a:tcPr marT="45724" marB="45724"/>
                </a:tc>
                <a:tc>
                  <a:txBody>
                    <a:bodyPr/>
                    <a:lstStyle/>
                    <a:p>
                      <a:r>
                        <a:rPr lang="tr-TR" sz="1400" b="1" dirty="0" smtClean="0"/>
                        <a:t>İNSÜLİN</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DİABETES MELLİTUS</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tc>
                <a:tc>
                  <a:txBody>
                    <a:bodyPr/>
                    <a:lstStyle/>
                    <a:p>
                      <a:r>
                        <a:rPr lang="tr-TR" sz="1400" b="1" dirty="0" smtClean="0"/>
                        <a:t>TİROİD HORMONU</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OTOİMMÜN TİROİDİT</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tc>
                <a:tc>
                  <a:txBody>
                    <a:bodyPr/>
                    <a:lstStyle/>
                    <a:p>
                      <a:r>
                        <a:rPr lang="tr-TR" sz="1400" b="1" dirty="0" smtClean="0"/>
                        <a:t>İNTRENSEK</a:t>
                      </a:r>
                      <a:r>
                        <a:rPr lang="tr-TR" sz="1400" b="1" baseline="0" dirty="0" smtClean="0"/>
                        <a:t> FAKTÖR</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PRNİSİYÖZ ANEMİ</a:t>
                      </a:r>
                      <a:endParaRPr lang="tr-TR" sz="1400" b="1" dirty="0"/>
                    </a:p>
                  </a:txBody>
                  <a:tcPr marT="45724" marB="45724">
                    <a:lnL w="12700" cap="flat" cmpd="sng" algn="ctr">
                      <a:solidFill>
                        <a:srgbClr val="FF000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478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Başlık"/>
          <p:cNvSpPr>
            <a:spLocks noGrp="1"/>
          </p:cNvSpPr>
          <p:nvPr>
            <p:ph type="title"/>
          </p:nvPr>
        </p:nvSpPr>
        <p:spPr/>
        <p:txBody>
          <a:bodyPr rtlCol="0">
            <a:normAutofit/>
          </a:bodyPr>
          <a:lstStyle/>
          <a:p>
            <a:pPr>
              <a:defRPr/>
            </a:pPr>
            <a:r>
              <a:rPr lang="tr-TR"/>
              <a:t>DOLAŞIMDA SAPTANAN OTOANTİKORLARIN KLİNİK ÖNEMLERİ</a:t>
            </a:r>
          </a:p>
        </p:txBody>
      </p:sp>
      <p:sp>
        <p:nvSpPr>
          <p:cNvPr id="74755" name="2 İçerik Yer Tutucusu"/>
          <p:cNvSpPr>
            <a:spLocks noGrp="1"/>
          </p:cNvSpPr>
          <p:nvPr>
            <p:ph idx="1"/>
          </p:nvPr>
        </p:nvSpPr>
        <p:spPr/>
        <p:txBody>
          <a:bodyPr/>
          <a:lstStyle/>
          <a:p>
            <a:pPr eaLnBrk="1" hangingPunct="1"/>
            <a:r>
              <a:rPr lang="tr-TR" altLang="tr-TR" dirty="0" smtClean="0"/>
              <a:t>BİR OTOİMMÜN HASTALIĞIN VARLIĞI</a:t>
            </a:r>
            <a:endParaRPr lang="en-US" altLang="tr-TR" dirty="0" smtClean="0"/>
          </a:p>
          <a:p>
            <a:pPr eaLnBrk="1" hangingPunct="1"/>
            <a:r>
              <a:rPr lang="tr-TR" altLang="tr-TR" dirty="0" smtClean="0"/>
              <a:t>SPESİFİK TANI</a:t>
            </a:r>
          </a:p>
          <a:p>
            <a:pPr eaLnBrk="1" hangingPunct="1"/>
            <a:r>
              <a:rPr lang="tr-TR" altLang="tr-TR" dirty="0" smtClean="0"/>
              <a:t>KLİNİK ALT TİPLERİN BELİRLENMESİ</a:t>
            </a:r>
          </a:p>
          <a:p>
            <a:pPr eaLnBrk="1" hangingPunct="1"/>
            <a:r>
              <a:rPr lang="tr-TR" altLang="tr-TR" dirty="0" smtClean="0"/>
              <a:t>HASTALIK AKTİVİTESİNİN BELİRTİİSİ (ANCAK ÇOK AZ HASTALIK İÇİN)</a:t>
            </a:r>
            <a:r>
              <a:rPr lang="en-US" altLang="tr-TR" dirty="0" smtClean="0"/>
              <a:t> .</a:t>
            </a:r>
          </a:p>
          <a:p>
            <a:pPr eaLnBrk="1" hangingPunct="1"/>
            <a:endParaRPr lang="tr-TR" altLang="tr-TR" dirty="0" smtClean="0"/>
          </a:p>
        </p:txBody>
      </p:sp>
    </p:spTree>
    <p:extLst>
      <p:ext uri="{BB962C8B-B14F-4D97-AF65-F5344CB8AC3E}">
        <p14:creationId xmlns:p14="http://schemas.microsoft.com/office/powerpoint/2010/main" val="426578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Dikdörtgen"/>
          <p:cNvSpPr>
            <a:spLocks noChangeArrowheads="1"/>
          </p:cNvSpPr>
          <p:nvPr/>
        </p:nvSpPr>
        <p:spPr bwMode="auto">
          <a:xfrm>
            <a:off x="3808412" y="476250"/>
            <a:ext cx="7542584" cy="5632311"/>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dirty="0" smtClean="0"/>
              <a:t>ROMATOLOJİDE SIK TAKİBEDİLEN OTOANTİKORLAR</a:t>
            </a:r>
            <a:r>
              <a:rPr lang="tr-TR" altLang="tr-TR" sz="2400" b="1" dirty="0"/>
              <a:t/>
            </a:r>
            <a:br>
              <a:rPr lang="tr-TR" altLang="tr-TR" sz="2400" b="1" dirty="0"/>
            </a:br>
            <a:endParaRPr lang="tr-TR" altLang="tr-TR" sz="2400" b="1" dirty="0"/>
          </a:p>
          <a:p>
            <a:pPr>
              <a:spcBef>
                <a:spcPct val="0"/>
              </a:spcBef>
              <a:buNone/>
            </a:pPr>
            <a:r>
              <a:rPr lang="tr-TR" altLang="tr-TR" sz="2400" b="1" dirty="0"/>
              <a:t>. </a:t>
            </a:r>
            <a:r>
              <a:rPr lang="tr-TR" altLang="tr-TR" sz="2400" b="1" dirty="0" smtClean="0"/>
              <a:t>anti-</a:t>
            </a:r>
            <a:r>
              <a:rPr lang="tr-TR" altLang="tr-TR" sz="2400" b="1" dirty="0" err="1" smtClean="0"/>
              <a:t>sentromer</a:t>
            </a:r>
            <a:r>
              <a:rPr lang="tr-TR" altLang="tr-TR" sz="2400" b="1" dirty="0" smtClean="0"/>
              <a:t> antikorlar, </a:t>
            </a:r>
          </a:p>
          <a:p>
            <a:pPr>
              <a:spcBef>
                <a:spcPct val="0"/>
              </a:spcBef>
              <a:buNone/>
            </a:pPr>
            <a:r>
              <a:rPr lang="tr-TR" altLang="tr-TR" sz="2400" b="1" dirty="0" smtClean="0"/>
              <a:t>.Anti-</a:t>
            </a:r>
            <a:r>
              <a:rPr lang="tr-TR" altLang="tr-TR" sz="2400" b="1" dirty="0" err="1" smtClean="0"/>
              <a:t>Ro</a:t>
            </a:r>
            <a:r>
              <a:rPr lang="tr-TR" altLang="tr-TR" sz="2400" b="1" dirty="0" smtClean="0"/>
              <a:t>,</a:t>
            </a:r>
            <a:r>
              <a:rPr lang="tr-TR" altLang="tr-TR" sz="2400" b="1" dirty="0"/>
              <a:t/>
            </a:r>
            <a:br>
              <a:rPr lang="tr-TR" altLang="tr-TR" sz="2400" b="1" dirty="0"/>
            </a:br>
            <a:r>
              <a:rPr lang="tr-TR" altLang="tr-TR" sz="2400" b="1" dirty="0"/>
              <a:t>. </a:t>
            </a:r>
            <a:r>
              <a:rPr lang="tr-TR" altLang="tr-TR" sz="2400" b="1" dirty="0" smtClean="0"/>
              <a:t>Anti-La,</a:t>
            </a:r>
            <a:r>
              <a:rPr lang="tr-TR" altLang="tr-TR" sz="2400" b="1" dirty="0"/>
              <a:t/>
            </a:r>
            <a:br>
              <a:rPr lang="tr-TR" altLang="tr-TR" sz="2400" b="1" dirty="0"/>
            </a:br>
            <a:r>
              <a:rPr lang="tr-TR" altLang="tr-TR" sz="2400" b="1" dirty="0"/>
              <a:t>. </a:t>
            </a:r>
            <a:r>
              <a:rPr lang="tr-TR" altLang="tr-TR" sz="2400" b="1" dirty="0" smtClean="0"/>
              <a:t>Anti-Jo-1,</a:t>
            </a:r>
            <a:r>
              <a:rPr lang="tr-TR" altLang="tr-TR" sz="2400" b="1" dirty="0"/>
              <a:t/>
            </a:r>
            <a:br>
              <a:rPr lang="tr-TR" altLang="tr-TR" sz="2400" b="1" dirty="0"/>
            </a:br>
            <a:r>
              <a:rPr lang="tr-TR" altLang="tr-TR" sz="2400" b="1" dirty="0"/>
              <a:t>. </a:t>
            </a:r>
            <a:r>
              <a:rPr lang="tr-TR" altLang="tr-TR" sz="2400" b="1" dirty="0" smtClean="0"/>
              <a:t>Anti-</a:t>
            </a:r>
            <a:r>
              <a:rPr lang="tr-TR" altLang="tr-TR" sz="2400" b="1" dirty="0" err="1" smtClean="0"/>
              <a:t>ds</a:t>
            </a:r>
            <a:r>
              <a:rPr lang="tr-TR" altLang="tr-TR" sz="2400" b="1" dirty="0" smtClean="0"/>
              <a:t>-DNA,</a:t>
            </a:r>
            <a:r>
              <a:rPr lang="tr-TR" altLang="tr-TR" sz="2400" b="1" dirty="0"/>
              <a:t/>
            </a:r>
            <a:br>
              <a:rPr lang="tr-TR" altLang="tr-TR" sz="2400" b="1" dirty="0"/>
            </a:br>
            <a:r>
              <a:rPr lang="tr-TR" altLang="tr-TR" sz="2400" b="1" dirty="0"/>
              <a:t>. </a:t>
            </a:r>
            <a:r>
              <a:rPr lang="tr-TR" altLang="tr-TR" sz="2400" b="1" dirty="0" smtClean="0"/>
              <a:t>Anti-</a:t>
            </a:r>
            <a:r>
              <a:rPr lang="tr-TR" altLang="tr-TR" sz="2400" b="1" dirty="0" err="1" smtClean="0"/>
              <a:t>topoizomeraz</a:t>
            </a:r>
            <a:r>
              <a:rPr lang="tr-TR" altLang="tr-TR" sz="2400" b="1" dirty="0"/>
              <a:t/>
            </a:r>
            <a:br>
              <a:rPr lang="tr-TR" altLang="tr-TR" sz="2400" b="1" dirty="0"/>
            </a:br>
            <a:r>
              <a:rPr lang="tr-TR" altLang="tr-TR" sz="2400" b="1" dirty="0"/>
              <a:t>. C ANCA</a:t>
            </a:r>
            <a:br>
              <a:rPr lang="tr-TR" altLang="tr-TR" sz="2400" b="1" dirty="0"/>
            </a:br>
            <a:r>
              <a:rPr lang="tr-TR" altLang="tr-TR" sz="2400" b="1" dirty="0"/>
              <a:t>. P ANCA</a:t>
            </a:r>
            <a:br>
              <a:rPr lang="tr-TR" altLang="tr-TR" sz="2400" b="1" dirty="0"/>
            </a:br>
            <a:r>
              <a:rPr lang="tr-TR" altLang="tr-TR" sz="2400" b="1" dirty="0"/>
              <a:t>. Anti-</a:t>
            </a:r>
            <a:r>
              <a:rPr lang="tr-TR" altLang="tr-TR" sz="2400" b="1" dirty="0" err="1"/>
              <a:t>histone</a:t>
            </a:r>
            <a:r>
              <a:rPr lang="tr-TR" altLang="tr-TR" sz="2400" b="1" dirty="0"/>
              <a:t> H1, H3, H4</a:t>
            </a:r>
            <a:br>
              <a:rPr lang="tr-TR" altLang="tr-TR" sz="2400" b="1" dirty="0"/>
            </a:br>
            <a:r>
              <a:rPr lang="tr-TR" altLang="tr-TR" sz="2400" b="1" dirty="0"/>
              <a:t>. Anti-</a:t>
            </a:r>
            <a:r>
              <a:rPr lang="tr-TR" altLang="tr-TR" sz="2400" b="1" dirty="0" err="1"/>
              <a:t>histone</a:t>
            </a:r>
            <a:r>
              <a:rPr lang="tr-TR" altLang="tr-TR" sz="2400" b="1" dirty="0"/>
              <a:t> H2a, H2b</a:t>
            </a:r>
            <a:br>
              <a:rPr lang="tr-TR" altLang="tr-TR" sz="2400" b="1" dirty="0"/>
            </a:br>
            <a:r>
              <a:rPr lang="tr-TR" altLang="tr-TR" sz="2400" b="1" dirty="0"/>
              <a:t>. A</a:t>
            </a:r>
            <a:r>
              <a:rPr lang="tr-TR" altLang="tr-TR" sz="2400" b="1" dirty="0" smtClean="0"/>
              <a:t>nti </a:t>
            </a:r>
            <a:r>
              <a:rPr lang="tr-TR" altLang="tr-TR" sz="2400" b="1" dirty="0" err="1" smtClean="0"/>
              <a:t>mitokondriyal</a:t>
            </a:r>
            <a:r>
              <a:rPr lang="tr-TR" altLang="tr-TR" sz="2400" b="1" dirty="0" smtClean="0"/>
              <a:t> antikorlar</a:t>
            </a:r>
            <a:br>
              <a:rPr lang="tr-TR" altLang="tr-TR" sz="2400" b="1" dirty="0" smtClean="0"/>
            </a:br>
            <a:r>
              <a:rPr lang="tr-TR" altLang="tr-TR" sz="2400" b="1" dirty="0" smtClean="0"/>
              <a:t/>
            </a:r>
            <a:br>
              <a:rPr lang="tr-TR" altLang="tr-TR" sz="2400" b="1" dirty="0" smtClean="0"/>
            </a:br>
            <a:endParaRPr lang="tr-TR" altLang="tr-TR" sz="2400" b="1" dirty="0"/>
          </a:p>
        </p:txBody>
      </p:sp>
      <p:cxnSp>
        <p:nvCxnSpPr>
          <p:cNvPr id="4" name="3 Düz Bağlayıcı"/>
          <p:cNvCxnSpPr/>
          <p:nvPr/>
        </p:nvCxnSpPr>
        <p:spPr>
          <a:xfrm>
            <a:off x="4006180" y="1268760"/>
            <a:ext cx="6696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57908" y="33180"/>
            <a:ext cx="9144000" cy="6858000"/>
          </a:xfrm>
        </p:spPr>
      </p:pic>
      <p:sp>
        <p:nvSpPr>
          <p:cNvPr id="2" name="Yuvarlatılmış Dikdörtgen 1"/>
          <p:cNvSpPr/>
          <p:nvPr/>
        </p:nvSpPr>
        <p:spPr>
          <a:xfrm>
            <a:off x="7102524" y="4941168"/>
            <a:ext cx="1368152" cy="432048"/>
          </a:xfrm>
          <a:prstGeom prst="round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ÇEVRE</a:t>
            </a:r>
            <a:endParaRPr lang="tr-TR" b="1" dirty="0"/>
          </a:p>
        </p:txBody>
      </p:sp>
      <p:sp>
        <p:nvSpPr>
          <p:cNvPr id="3" name="Yuvarlatılmış Dikdörtgen 2"/>
          <p:cNvSpPr/>
          <p:nvPr/>
        </p:nvSpPr>
        <p:spPr>
          <a:xfrm>
            <a:off x="5518348" y="4005064"/>
            <a:ext cx="1440160"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OTOİMMÜN HASTALIK</a:t>
            </a:r>
            <a:endParaRPr lang="tr-TR" sz="1600" b="1" dirty="0"/>
          </a:p>
        </p:txBody>
      </p:sp>
      <p:sp>
        <p:nvSpPr>
          <p:cNvPr id="4" name="Yuvarlatılmış Dikdörtgen 3"/>
          <p:cNvSpPr/>
          <p:nvPr/>
        </p:nvSpPr>
        <p:spPr>
          <a:xfrm>
            <a:off x="4366220" y="5589240"/>
            <a:ext cx="1224136" cy="432048"/>
          </a:xfrm>
          <a:prstGeom prst="roundRect">
            <a:avLst/>
          </a:prstGeom>
          <a:solidFill>
            <a:srgbClr val="EDF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dirty="0" smtClean="0">
              <a:solidFill>
                <a:schemeClr val="bg1"/>
              </a:solidFill>
            </a:endParaRPr>
          </a:p>
          <a:p>
            <a:pPr algn="ctr"/>
            <a:r>
              <a:rPr lang="tr-TR" sz="1200" b="1" dirty="0" smtClean="0">
                <a:solidFill>
                  <a:schemeClr val="bg1"/>
                </a:solidFill>
              </a:rPr>
              <a:t>İMMÜN REGÜLASYON</a:t>
            </a:r>
            <a:endParaRPr lang="tr-TR" sz="1200" b="1" dirty="0">
              <a:solidFill>
                <a:schemeClr val="bg1"/>
              </a:solidFill>
            </a:endParaRPr>
          </a:p>
        </p:txBody>
      </p:sp>
    </p:spTree>
    <p:extLst>
      <p:ext uri="{BB962C8B-B14F-4D97-AF65-F5344CB8AC3E}">
        <p14:creationId xmlns:p14="http://schemas.microsoft.com/office/powerpoint/2010/main" val="4114959247"/>
      </p:ext>
    </p:extLst>
  </p:cSld>
  <p:clrMapOvr>
    <a:masterClrMapping/>
  </p:clrMapOvr>
  <p:transition>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239869084"/>
              </p:ext>
            </p:extLst>
          </p:nvPr>
        </p:nvGraphicFramePr>
        <p:xfrm>
          <a:off x="5734050" y="1052514"/>
          <a:ext cx="4475162" cy="4824409"/>
        </p:xfrm>
        <a:graphic>
          <a:graphicData uri="http://schemas.openxmlformats.org/drawingml/2006/table">
            <a:tbl>
              <a:tblPr firstRow="1" bandRow="1">
                <a:tableStyleId>{5C22544A-7EE6-4342-B048-85BDC9FD1C3A}</a:tableStyleId>
              </a:tblPr>
              <a:tblGrid>
                <a:gridCol w="4475162"/>
              </a:tblGrid>
              <a:tr h="448782">
                <a:tc>
                  <a:txBody>
                    <a:bodyPr/>
                    <a:lstStyle/>
                    <a:p>
                      <a:r>
                        <a:rPr lang="tr-TR" sz="1800" b="1" dirty="0" smtClean="0">
                          <a:solidFill>
                            <a:schemeClr val="bg2"/>
                          </a:solidFill>
                        </a:rPr>
                        <a:t>ROMATOİD FAKTÖR</a:t>
                      </a:r>
                    </a:p>
                  </a:txBody>
                  <a:tcPr marL="91447" marR="91447" marT="45719" marB="45719">
                    <a:solidFill>
                      <a:schemeClr val="accent2">
                        <a:lumMod val="20000"/>
                        <a:lumOff val="80000"/>
                      </a:schemeClr>
                    </a:solidFill>
                  </a:tcPr>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ANTİNÜKLEER ANTİKOR</a:t>
                      </a:r>
                    </a:p>
                  </a:txBody>
                  <a:tcPr marL="91447" marR="91447" marT="45719" marB="45719"/>
                </a:tc>
              </a:tr>
              <a:tr h="785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ANTİNÖTROFİL STOPLAZMİK ANTİKOR</a:t>
                      </a:r>
                    </a:p>
                  </a:txBody>
                  <a:tcPr marL="91447" marR="91447" marT="45719" marB="45719"/>
                </a:tc>
              </a:tr>
              <a:tr h="448782">
                <a:tc>
                  <a:txBody>
                    <a:bodyPr/>
                    <a:lstStyle/>
                    <a:p>
                      <a:r>
                        <a:rPr lang="tr-TR" sz="1800" b="1" dirty="0" smtClean="0"/>
                        <a:t>ANTİFOSFOLİPİD ANTİKORLAR</a:t>
                      </a:r>
                      <a:endParaRPr lang="tr-TR" sz="1800" b="1" dirty="0"/>
                    </a:p>
                  </a:txBody>
                  <a:tcPr marL="91447" marR="91447" marT="45719" marB="45719"/>
                </a:tc>
              </a:tr>
              <a:tr h="448782">
                <a:tc>
                  <a:txBody>
                    <a:bodyPr/>
                    <a:lstStyle/>
                    <a:p>
                      <a:r>
                        <a:rPr lang="tr-TR" sz="1800" b="1" dirty="0" smtClean="0"/>
                        <a:t>ANTİENDOTELİAL ANTİKORLAR</a:t>
                      </a:r>
                      <a:endParaRPr lang="tr-TR" sz="1800" b="1" dirty="0"/>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KAN HÜCRELERİNE KARŞI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ANTİ NÖRONAL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STRES PROTEİNLERİNE KARŞI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HORMONLARA KARŞI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MİKROZOMLARA KARŞI AB.</a:t>
                      </a:r>
                    </a:p>
                  </a:txBody>
                  <a:tcPr marL="91447" marR="91447" marT="45719" marB="45719"/>
                </a:tc>
              </a:tr>
            </a:tbl>
          </a:graphicData>
        </a:graphic>
      </p:graphicFrame>
      <p:pic>
        <p:nvPicPr>
          <p:cNvPr id="61466" name="Picture 35" descr="mhtml:file://E:\otoimmünite\otoantikorlar\Autoantibodies%20Associated%20With%20Rheumatic%20Diseases.mht!http://www.chronolab.com/rheumatic/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0"/>
            <a:ext cx="3705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mhtml:file://E:\otoimmünite\otoantikorlar\Autoantibodies%20Associated%20With%20Rheumatic%20Diseases.mht!http://www.chronolab.com/rheumatic/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6988"/>
            <a:ext cx="30321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2 Metin kutusu"/>
          <p:cNvSpPr txBox="1">
            <a:spLocks noChangeArrowheads="1"/>
          </p:cNvSpPr>
          <p:nvPr/>
        </p:nvSpPr>
        <p:spPr bwMode="auto">
          <a:xfrm>
            <a:off x="5302251" y="1268414"/>
            <a:ext cx="4968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000"/>
              <a:t>ANTİ NÜKLEER ANTİKORLAR (ANA)</a:t>
            </a:r>
          </a:p>
        </p:txBody>
      </p:sp>
      <p:sp>
        <p:nvSpPr>
          <p:cNvPr id="5" name="4 Dikdörtgen"/>
          <p:cNvSpPr/>
          <p:nvPr/>
        </p:nvSpPr>
        <p:spPr>
          <a:xfrm>
            <a:off x="1990726" y="3429001"/>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ROMATİZMAL HASTALIKLAR</a:t>
            </a:r>
          </a:p>
        </p:txBody>
      </p:sp>
      <p:sp>
        <p:nvSpPr>
          <p:cNvPr id="6" name="5 Dikdörtgen"/>
          <p:cNvSpPr/>
          <p:nvPr/>
        </p:nvSpPr>
        <p:spPr>
          <a:xfrm>
            <a:off x="1990726" y="3789363"/>
            <a:ext cx="24479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İLAÇLAR</a:t>
            </a:r>
          </a:p>
        </p:txBody>
      </p:sp>
      <p:sp>
        <p:nvSpPr>
          <p:cNvPr id="8" name="7 Dikdörtgen"/>
          <p:cNvSpPr/>
          <p:nvPr/>
        </p:nvSpPr>
        <p:spPr>
          <a:xfrm>
            <a:off x="1990726" y="4149726"/>
            <a:ext cx="24479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KARACİĞER HASTALIKLARI</a:t>
            </a:r>
          </a:p>
        </p:txBody>
      </p:sp>
      <p:sp>
        <p:nvSpPr>
          <p:cNvPr id="9" name="8 Dikdörtgen"/>
          <p:cNvSpPr/>
          <p:nvPr/>
        </p:nvSpPr>
        <p:spPr>
          <a:xfrm>
            <a:off x="1990726" y="4508501"/>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AKCİĞER  HASTALIKLARI</a:t>
            </a:r>
          </a:p>
        </p:txBody>
      </p:sp>
      <p:sp>
        <p:nvSpPr>
          <p:cNvPr id="10" name="9 Dikdörtgen"/>
          <p:cNvSpPr/>
          <p:nvPr/>
        </p:nvSpPr>
        <p:spPr>
          <a:xfrm>
            <a:off x="1990726" y="4868863"/>
            <a:ext cx="24479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ENFEKSİYONLAR</a:t>
            </a:r>
          </a:p>
        </p:txBody>
      </p:sp>
      <p:sp>
        <p:nvSpPr>
          <p:cNvPr id="11" name="10 Dikdörtgen"/>
          <p:cNvSpPr/>
          <p:nvPr/>
        </p:nvSpPr>
        <p:spPr>
          <a:xfrm>
            <a:off x="1990726" y="5229226"/>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MALİGNİTELER</a:t>
            </a:r>
          </a:p>
        </p:txBody>
      </p:sp>
      <p:sp>
        <p:nvSpPr>
          <p:cNvPr id="12" name="11 Dikdörtgen"/>
          <p:cNvSpPr/>
          <p:nvPr/>
        </p:nvSpPr>
        <p:spPr>
          <a:xfrm>
            <a:off x="1990726" y="5589588"/>
            <a:ext cx="24479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ROMATİZMAL HASTALIKLAR</a:t>
            </a:r>
          </a:p>
        </p:txBody>
      </p:sp>
      <p:sp>
        <p:nvSpPr>
          <p:cNvPr id="13" name="12 Dikdörtgen"/>
          <p:cNvSpPr/>
          <p:nvPr/>
        </p:nvSpPr>
        <p:spPr>
          <a:xfrm>
            <a:off x="1990726" y="5949951"/>
            <a:ext cx="24479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DİĞERLERİ</a:t>
            </a:r>
          </a:p>
        </p:txBody>
      </p:sp>
      <p:sp>
        <p:nvSpPr>
          <p:cNvPr id="14" name="13 Dikdörtgen"/>
          <p:cNvSpPr/>
          <p:nvPr/>
        </p:nvSpPr>
        <p:spPr>
          <a:xfrm>
            <a:off x="1990726" y="6308726"/>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SAĞLIKLILAR</a:t>
            </a:r>
          </a:p>
        </p:txBody>
      </p:sp>
    </p:spTree>
    <p:extLst>
      <p:ext uri="{BB962C8B-B14F-4D97-AF65-F5344CB8AC3E}">
        <p14:creationId xmlns:p14="http://schemas.microsoft.com/office/powerpoint/2010/main" val="28601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1989956" y="-377826"/>
            <a:ext cx="9443392" cy="1143001"/>
          </a:xfrm>
        </p:spPr>
        <p:txBody>
          <a:bodyPr>
            <a:normAutofit fontScale="90000"/>
          </a:bodyPr>
          <a:lstStyle/>
          <a:p>
            <a:pPr eaLnBrk="1" hangingPunct="1"/>
            <a:r>
              <a:rPr lang="tr-TR" altLang="tr-TR" sz="4000" b="1" dirty="0" smtClean="0"/>
              <a:t>ANA’NIN BOYANMA ŞEKİLLERİ VE ÖNEMİ</a:t>
            </a:r>
            <a:r>
              <a:rPr lang="tr-TR" altLang="tr-TR" b="1" dirty="0" smtClean="0"/>
              <a:t>;</a:t>
            </a:r>
            <a:endParaRPr lang="tr-TR" altLang="tr-TR" b="1" dirty="0" smtClean="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05355489"/>
              </p:ext>
            </p:extLst>
          </p:nvPr>
        </p:nvGraphicFramePr>
        <p:xfrm>
          <a:off x="2422004" y="692696"/>
          <a:ext cx="8712969" cy="6084230"/>
        </p:xfrm>
        <a:graphic>
          <a:graphicData uri="http://schemas.openxmlformats.org/drawingml/2006/table">
            <a:tbl>
              <a:tblPr firstRow="1" bandRow="1">
                <a:tableStyleId>{5C22544A-7EE6-4342-B048-85BDC9FD1C3A}</a:tableStyleId>
              </a:tblPr>
              <a:tblGrid>
                <a:gridCol w="2387773"/>
                <a:gridCol w="2387773"/>
                <a:gridCol w="1829025"/>
                <a:gridCol w="2108398"/>
              </a:tblGrid>
              <a:tr h="290527">
                <a:tc>
                  <a:txBody>
                    <a:bodyPr/>
                    <a:lstStyle/>
                    <a:p>
                      <a:r>
                        <a:rPr lang="tr-TR" sz="1400" b="1" dirty="0" smtClean="0">
                          <a:solidFill>
                            <a:schemeClr val="tx1"/>
                          </a:solidFill>
                        </a:rPr>
                        <a:t>HOMOJEN VE DİFÜZ</a:t>
                      </a:r>
                      <a:endParaRPr lang="tr-TR" sz="1400" b="1" dirty="0">
                        <a:solidFill>
                          <a:schemeClr val="tx1"/>
                        </a:solidFill>
                      </a:endParaRPr>
                    </a:p>
                  </a:txBody>
                  <a:tcPr marL="91434" marR="91434" marT="45722" marB="45722"/>
                </a:tc>
                <a:tc>
                  <a:txBody>
                    <a:bodyPr/>
                    <a:lstStyle/>
                    <a:p>
                      <a:r>
                        <a:rPr lang="tr-TR" sz="1400" b="1" dirty="0" smtClean="0">
                          <a:solidFill>
                            <a:schemeClr val="tx1"/>
                          </a:solidFill>
                        </a:rPr>
                        <a:t>HEDEF SELF </a:t>
                      </a:r>
                      <a:r>
                        <a:rPr lang="tr-TR" sz="1400" b="1" dirty="0" err="1" smtClean="0">
                          <a:solidFill>
                            <a:schemeClr val="tx1"/>
                          </a:solidFill>
                        </a:rPr>
                        <a:t>Ag</a:t>
                      </a:r>
                      <a:endParaRPr lang="tr-TR" sz="1400" b="1" dirty="0">
                        <a:solidFill>
                          <a:schemeClr val="tx1"/>
                        </a:solidFill>
                      </a:endParaRPr>
                    </a:p>
                  </a:txBody>
                  <a:tcPr marL="91434" marR="91434" marT="45722" marB="45722"/>
                </a:tc>
                <a:tc>
                  <a:txBody>
                    <a:bodyPr/>
                    <a:lstStyle/>
                    <a:p>
                      <a:r>
                        <a:rPr lang="tr-TR" sz="1400" b="1" dirty="0" smtClean="0">
                          <a:solidFill>
                            <a:schemeClr val="tx1"/>
                          </a:solidFill>
                        </a:rPr>
                        <a:t>HASTALIK</a:t>
                      </a:r>
                      <a:endParaRPr lang="tr-TR" sz="1400" b="1" dirty="0">
                        <a:solidFill>
                          <a:schemeClr val="tx1"/>
                        </a:solidFill>
                      </a:endParaRPr>
                    </a:p>
                  </a:txBody>
                  <a:tcPr marL="91434" marR="91434" marT="45722" marB="45722"/>
                </a:tc>
                <a:tc>
                  <a:txBody>
                    <a:bodyPr/>
                    <a:lstStyle/>
                    <a:p>
                      <a:r>
                        <a:rPr lang="tr-TR" sz="1400" b="1" dirty="0" smtClean="0">
                          <a:solidFill>
                            <a:schemeClr val="tx1"/>
                          </a:solidFill>
                        </a:rPr>
                        <a:t>SAPTANMA SIKLIĞI (%)</a:t>
                      </a:r>
                      <a:endParaRPr lang="tr-TR" sz="1400" b="1" dirty="0">
                        <a:solidFill>
                          <a:schemeClr val="tx1"/>
                        </a:solidFill>
                      </a:endParaRPr>
                    </a:p>
                  </a:txBody>
                  <a:tcPr marL="91434" marR="91434" marT="45722" marB="45722"/>
                </a:tc>
              </a:tr>
              <a:tr h="290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b="1" dirty="0" smtClean="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b="1" dirty="0" smtClean="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DNA-HİSTON KOMPLEKSİ (NÜKLEOZOM)</a:t>
                      </a:r>
                      <a:endParaRPr lang="tr-TR" sz="1000" b="1" dirty="0" smtClean="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baseline="0" dirty="0" smtClean="0">
                          <a:solidFill>
                            <a:schemeClr val="bg1"/>
                          </a:solidFill>
                        </a:rPr>
                        <a:t> 60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İLA</a:t>
                      </a:r>
                      <a:r>
                        <a:rPr lang="tr-TR" sz="1000" b="1" baseline="0" dirty="0" smtClean="0">
                          <a:solidFill>
                            <a:schemeClr val="bg1"/>
                          </a:solidFill>
                        </a:rPr>
                        <a:t>Ç LUPUSU </a:t>
                      </a:r>
                      <a:endParaRPr lang="tr-TR" sz="1000" b="1" dirty="0">
                        <a:solidFill>
                          <a:schemeClr val="bg1"/>
                        </a:solidFill>
                      </a:endParaRPr>
                    </a:p>
                  </a:txBody>
                  <a:tcPr marL="91434" marR="91434" marT="45722" marB="45722"/>
                </a:tc>
                <a:tc>
                  <a:txBody>
                    <a:bodyPr/>
                    <a:lstStyle/>
                    <a:p>
                      <a:r>
                        <a:rPr lang="tr-TR" sz="1000" b="1" baseline="0" dirty="0" smtClean="0">
                          <a:solidFill>
                            <a:schemeClr val="bg1"/>
                          </a:solidFill>
                        </a:rPr>
                        <a:t>90</a:t>
                      </a:r>
                      <a:endParaRPr lang="tr-TR" sz="1000" b="1" dirty="0">
                        <a:solidFill>
                          <a:schemeClr val="bg1"/>
                        </a:solidFill>
                      </a:endParaRPr>
                    </a:p>
                  </a:txBody>
                  <a:tcPr marL="91434" marR="91434" marT="45722" marB="45722"/>
                </a:tc>
              </a:tr>
              <a:tr h="368975">
                <a:tc>
                  <a:txBody>
                    <a:bodyPr/>
                    <a:lstStyle/>
                    <a:p>
                      <a:r>
                        <a:rPr lang="tr-TR" sz="1000" b="1" dirty="0" smtClean="0">
                          <a:solidFill>
                            <a:schemeClr val="bg1"/>
                          </a:solidFill>
                        </a:rPr>
                        <a:t>PERİFERİK</a:t>
                      </a:r>
                      <a:endParaRPr lang="tr-TR" sz="1000" b="1" dirty="0" smtClean="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DS-DNA</a:t>
                      </a:r>
                      <a:endParaRPr lang="tr-TR" sz="1000" b="1" dirty="0" smtClean="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SLE</a:t>
                      </a:r>
                      <a:endParaRPr lang="tr-TR" sz="1000" b="1" dirty="0" smtClean="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r>
                        <a:rPr lang="tr-TR" sz="1000" b="1" dirty="0" smtClean="0">
                          <a:solidFill>
                            <a:schemeClr val="bg1"/>
                          </a:solidFill>
                        </a:rPr>
                        <a:t>BENEKLİ</a:t>
                      </a:r>
                      <a:endParaRPr lang="tr-TR" sz="1000" b="1" dirty="0" smtClean="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RNA POLİMERAZ TİP II VE TİP III</a:t>
                      </a:r>
                      <a:endParaRPr lang="tr-TR" sz="1000" b="1" dirty="0" smtClean="0">
                        <a:solidFill>
                          <a:schemeClr val="bg1"/>
                        </a:solidFill>
                      </a:endParaRPr>
                    </a:p>
                  </a:txBody>
                  <a:tcPr marL="91434" marR="91434" marT="45722" marB="45722"/>
                </a:tc>
                <a:tc>
                  <a:txBody>
                    <a:bodyPr/>
                    <a:lstStyle/>
                    <a:p>
                      <a:r>
                        <a:rPr lang="tr-TR" sz="1000" b="1" dirty="0" smtClean="0">
                          <a:solidFill>
                            <a:schemeClr val="bg1"/>
                          </a:solidFill>
                        </a:rPr>
                        <a:t>SİSTEMİK SKLEROZ</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RNP</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MCTD</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100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SCL-70</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SİSTEMİK SKLEROZ</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15-70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SM</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25-30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SSA</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SJÖGREN SENDROMU</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8-70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35-40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SSB</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SJÖGREN SENDROMU</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14-60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15</a:t>
                      </a:r>
                      <a:endParaRPr lang="tr-TR" sz="1000" b="1" dirty="0">
                        <a:solidFill>
                          <a:schemeClr val="bg1"/>
                        </a:solidFill>
                      </a:endParaRPr>
                    </a:p>
                  </a:txBody>
                  <a:tcPr marL="91434" marR="91434" marT="45722" marB="45722"/>
                </a:tc>
              </a:tr>
              <a:tr h="365775">
                <a:tc>
                  <a:txBody>
                    <a:bodyPr/>
                    <a:lstStyle/>
                    <a:p>
                      <a:r>
                        <a:rPr lang="tr-TR" sz="1000" b="1" dirty="0" smtClean="0">
                          <a:solidFill>
                            <a:schemeClr val="bg1"/>
                          </a:solidFill>
                        </a:rPr>
                        <a:t>NUKLEOLER</a:t>
                      </a:r>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800" b="1" dirty="0">
                        <a:solidFill>
                          <a:schemeClr val="bg1"/>
                        </a:solidFill>
                      </a:endParaRPr>
                    </a:p>
                  </a:txBody>
                  <a:tcPr marL="91434" marR="91434" marT="45722" marB="45722">
                    <a:solidFill>
                      <a:schemeClr val="tx2">
                        <a:lumMod val="60000"/>
                        <a:lumOff val="40000"/>
                      </a:schemeClr>
                    </a:solidFill>
                  </a:tcPr>
                </a:tc>
                <a:tc>
                  <a:txBody>
                    <a:bodyPr/>
                    <a:lstStyle/>
                    <a:p>
                      <a:endParaRPr lang="tr-TR" sz="18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NUKLEOLER RNA, RNA POLİMERAZ I</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SİSTEMİK SKLEROZ</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PM-SCL</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POLİMİYOZİT</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r>
                        <a:rPr lang="tr-TR" sz="1000" b="1" dirty="0" smtClean="0">
                          <a:solidFill>
                            <a:schemeClr val="bg1"/>
                          </a:solidFill>
                        </a:rPr>
                        <a:t>SENTROMER</a:t>
                      </a:r>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CENP</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SINIRLI SKLERODERMA</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bl>
          </a:graphicData>
        </a:graphic>
      </p:graphicFrame>
    </p:spTree>
    <p:extLst>
      <p:ext uri="{BB962C8B-B14F-4D97-AF65-F5344CB8AC3E}">
        <p14:creationId xmlns:p14="http://schemas.microsoft.com/office/powerpoint/2010/main" val="10450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rtlCol="0">
            <a:normAutofit/>
          </a:bodyPr>
          <a:lstStyle/>
          <a:p>
            <a:pPr>
              <a:defRPr/>
            </a:pPr>
            <a:r>
              <a:rPr lang="tr-TR" smtClean="0">
                <a:latin typeface="Arial Rounded MT Bold" pitchFamily="34" charset="0"/>
              </a:rPr>
              <a:t>ANA</a:t>
            </a:r>
            <a:br>
              <a:rPr lang="tr-TR" smtClean="0">
                <a:latin typeface="Arial Rounded MT Bold" pitchFamily="34" charset="0"/>
              </a:rPr>
            </a:br>
            <a:r>
              <a:rPr lang="tr-TR" smtClean="0">
                <a:latin typeface="Arial Rounded MT Bold" pitchFamily="34" charset="0"/>
              </a:rPr>
              <a:t> HOMOJEN </a:t>
            </a:r>
          </a:p>
        </p:txBody>
      </p:sp>
      <p:pic>
        <p:nvPicPr>
          <p:cNvPr id="64515" name="Picture 3" descr="ahhom2"/>
          <p:cNvPicPr>
            <a:picLocks noGrp="1" noChangeAspect="1" noChangeArrowheads="1"/>
          </p:cNvPicPr>
          <p:nvPr>
            <p:ph idx="1"/>
          </p:nvPr>
        </p:nvPicPr>
        <p:blipFill>
          <a:blip r:embed="rId2">
            <a:lum bright="-6000" contrast="20000"/>
            <a:extLst>
              <a:ext uri="{28A0092B-C50C-407E-A947-70E740481C1C}">
                <a14:useLocalDpi xmlns:a14="http://schemas.microsoft.com/office/drawing/2010/main" val="0"/>
              </a:ext>
            </a:extLst>
          </a:blip>
          <a:srcRect/>
          <a:stretch>
            <a:fillRect/>
          </a:stretch>
        </p:blipFill>
        <p:spPr>
          <a:xfrm>
            <a:off x="2855913" y="1916113"/>
            <a:ext cx="5167313" cy="4195762"/>
          </a:xfrm>
          <a:ln w="28575">
            <a:solidFill>
              <a:schemeClr val="bg2"/>
            </a:solidFill>
            <a:miter lim="800000"/>
            <a:headEnd/>
            <a:tailEnd/>
          </a:ln>
        </p:spPr>
      </p:pic>
      <p:sp>
        <p:nvSpPr>
          <p:cNvPr id="64516" name="Text Box 4"/>
          <p:cNvSpPr txBox="1">
            <a:spLocks noChangeArrowheads="1"/>
          </p:cNvSpPr>
          <p:nvPr/>
        </p:nvSpPr>
        <p:spPr bwMode="auto">
          <a:xfrm>
            <a:off x="3717925" y="6092825"/>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t>Hep-2, 40x Objektif</a:t>
            </a:r>
          </a:p>
        </p:txBody>
      </p:sp>
      <p:sp>
        <p:nvSpPr>
          <p:cNvPr id="64517" name="Text Box 5"/>
          <p:cNvSpPr txBox="1">
            <a:spLocks noChangeArrowheads="1"/>
          </p:cNvSpPr>
          <p:nvPr/>
        </p:nvSpPr>
        <p:spPr bwMode="auto">
          <a:xfrm>
            <a:off x="8110538" y="3933826"/>
            <a:ext cx="2304354"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DC KROMATİNİ KUVVETLİ POZİTİF</a:t>
            </a:r>
            <a:endParaRPr lang="tr-TR" altLang="tr-TR" sz="2000" b="1" dirty="0"/>
          </a:p>
        </p:txBody>
      </p:sp>
      <p:sp>
        <p:nvSpPr>
          <p:cNvPr id="64518" name="Line 6"/>
          <p:cNvSpPr>
            <a:spLocks noChangeShapeType="1"/>
          </p:cNvSpPr>
          <p:nvPr/>
        </p:nvSpPr>
        <p:spPr bwMode="auto">
          <a:xfrm flipH="1">
            <a:off x="7102475" y="4076700"/>
            <a:ext cx="1008062" cy="0"/>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19" name="Line 7"/>
          <p:cNvSpPr>
            <a:spLocks noChangeShapeType="1"/>
          </p:cNvSpPr>
          <p:nvPr/>
        </p:nvSpPr>
        <p:spPr bwMode="auto">
          <a:xfrm flipH="1" flipV="1">
            <a:off x="7246937" y="4652963"/>
            <a:ext cx="71438" cy="2159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0" name="Line 8"/>
          <p:cNvSpPr>
            <a:spLocks noChangeShapeType="1"/>
          </p:cNvSpPr>
          <p:nvPr/>
        </p:nvSpPr>
        <p:spPr bwMode="auto">
          <a:xfrm flipH="1">
            <a:off x="7318376" y="4221163"/>
            <a:ext cx="287337" cy="14446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1" name="Text Box 9"/>
          <p:cNvSpPr txBox="1">
            <a:spLocks noChangeArrowheads="1"/>
          </p:cNvSpPr>
          <p:nvPr/>
        </p:nvSpPr>
        <p:spPr bwMode="auto">
          <a:xfrm>
            <a:off x="8110537" y="2553546"/>
            <a:ext cx="2592387"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RC NÜKLEUSU KUVVETLİ BOYANMIŞ</a:t>
            </a:r>
            <a:endParaRPr lang="tr-TR" altLang="tr-TR" sz="2000" b="1" dirty="0"/>
          </a:p>
        </p:txBody>
      </p:sp>
      <p:sp>
        <p:nvSpPr>
          <p:cNvPr id="64522" name="Line 10"/>
          <p:cNvSpPr>
            <a:spLocks noChangeShapeType="1"/>
          </p:cNvSpPr>
          <p:nvPr/>
        </p:nvSpPr>
        <p:spPr bwMode="auto">
          <a:xfrm flipH="1">
            <a:off x="7607301" y="3141663"/>
            <a:ext cx="503237"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3" name="Line 11"/>
          <p:cNvSpPr>
            <a:spLocks noChangeShapeType="1"/>
          </p:cNvSpPr>
          <p:nvPr/>
        </p:nvSpPr>
        <p:spPr bwMode="auto">
          <a:xfrm flipV="1">
            <a:off x="6958012" y="2997200"/>
            <a:ext cx="0" cy="215900"/>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39075658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a:bodyPr>
          <a:lstStyle/>
          <a:p>
            <a:pPr>
              <a:defRPr/>
            </a:pPr>
            <a:r>
              <a:rPr lang="tr-TR" dirty="0" smtClean="0">
                <a:latin typeface="Arial Rounded MT Bold" pitchFamily="34" charset="0"/>
              </a:rPr>
              <a:t>ANA</a:t>
            </a:r>
            <a:br>
              <a:rPr lang="tr-TR" dirty="0" smtClean="0">
                <a:latin typeface="Arial Rounded MT Bold" pitchFamily="34" charset="0"/>
              </a:rPr>
            </a:br>
            <a:r>
              <a:rPr lang="tr-TR" dirty="0" smtClean="0">
                <a:latin typeface="Arial Rounded MT Bold" pitchFamily="34" charset="0"/>
              </a:rPr>
              <a:t>HOMOJEN + RİM</a:t>
            </a:r>
            <a:endParaRPr lang="tr-TR" dirty="0" smtClean="0">
              <a:latin typeface="Arial Rounded MT Bold" pitchFamily="34" charset="0"/>
            </a:endParaRPr>
          </a:p>
        </p:txBody>
      </p:sp>
      <p:pic>
        <p:nvPicPr>
          <p:cNvPr id="65539" name="Picture 3" descr="hom2"/>
          <p:cNvPicPr>
            <a:picLocks noGrp="1" noChangeAspect="1" noChangeArrowheads="1"/>
          </p:cNvPicPr>
          <p:nvPr>
            <p:ph idx="1"/>
          </p:nvPr>
        </p:nvPicPr>
        <p:blipFill>
          <a:blip r:embed="rId2">
            <a:lum bright="6000" contrast="36000"/>
            <a:extLst>
              <a:ext uri="{28A0092B-C50C-407E-A947-70E740481C1C}">
                <a14:useLocalDpi xmlns:a14="http://schemas.microsoft.com/office/drawing/2010/main" val="0"/>
              </a:ext>
            </a:extLst>
          </a:blip>
          <a:srcRect/>
          <a:stretch>
            <a:fillRect/>
          </a:stretch>
        </p:blipFill>
        <p:spPr>
          <a:xfrm>
            <a:off x="2855912" y="1916113"/>
            <a:ext cx="3957638" cy="4195762"/>
          </a:xfrm>
          <a:ln>
            <a:solidFill>
              <a:schemeClr val="bg2"/>
            </a:solidFill>
            <a:miter lim="800000"/>
            <a:headEnd/>
            <a:tailEnd/>
          </a:ln>
        </p:spPr>
      </p:pic>
      <p:sp>
        <p:nvSpPr>
          <p:cNvPr id="65540" name="Text Box 4"/>
          <p:cNvSpPr txBox="1">
            <a:spLocks noChangeArrowheads="1"/>
          </p:cNvSpPr>
          <p:nvPr/>
        </p:nvSpPr>
        <p:spPr bwMode="auto">
          <a:xfrm>
            <a:off x="3430588" y="6021388"/>
            <a:ext cx="1871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t>Hep-2, 40x Objektif</a:t>
            </a:r>
          </a:p>
        </p:txBody>
      </p:sp>
      <p:sp>
        <p:nvSpPr>
          <p:cNvPr id="65541" name="Text Box 5"/>
          <p:cNvSpPr txBox="1">
            <a:spLocks noChangeArrowheads="1"/>
          </p:cNvSpPr>
          <p:nvPr/>
        </p:nvSpPr>
        <p:spPr bwMode="auto">
          <a:xfrm>
            <a:off x="6815138" y="1916113"/>
            <a:ext cx="3851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400" b="1" dirty="0" smtClean="0">
                <a:solidFill>
                  <a:schemeClr val="hlink"/>
                </a:solidFill>
                <a:latin typeface="Arial Black" panose="020B0A04020102020204" pitchFamily="34" charset="0"/>
              </a:rPr>
              <a:t>RİM, PERİFERAL (LİNEER)</a:t>
            </a:r>
            <a:r>
              <a:rPr lang="tr-TR" altLang="tr-TR" sz="2400" dirty="0" smtClean="0"/>
              <a:t> </a:t>
            </a:r>
          </a:p>
          <a:p>
            <a:pPr eaLnBrk="1" hangingPunct="1">
              <a:spcBef>
                <a:spcPct val="50000"/>
              </a:spcBef>
              <a:buFontTx/>
              <a:buNone/>
            </a:pPr>
            <a:r>
              <a:rPr lang="tr-TR" altLang="tr-TR" sz="2400" b="1" dirty="0" smtClean="0"/>
              <a:t>+</a:t>
            </a:r>
          </a:p>
          <a:p>
            <a:pPr eaLnBrk="1" hangingPunct="1">
              <a:spcBef>
                <a:spcPct val="50000"/>
              </a:spcBef>
              <a:buFontTx/>
              <a:buNone/>
            </a:pPr>
            <a:r>
              <a:rPr lang="tr-TR" altLang="tr-TR" sz="2400" b="1" dirty="0" smtClean="0">
                <a:solidFill>
                  <a:srgbClr val="00FF00"/>
                </a:solidFill>
                <a:latin typeface="Arial Black" panose="020B0A04020102020204" pitchFamily="34" charset="0"/>
              </a:rPr>
              <a:t>HOMOJEN</a:t>
            </a:r>
            <a:endParaRPr lang="tr-TR" altLang="tr-TR" sz="2400" b="1" dirty="0">
              <a:solidFill>
                <a:srgbClr val="00FF00"/>
              </a:solidFill>
              <a:latin typeface="Arial Black" panose="020B0A04020102020204" pitchFamily="34" charset="0"/>
            </a:endParaRPr>
          </a:p>
        </p:txBody>
      </p:sp>
      <p:sp>
        <p:nvSpPr>
          <p:cNvPr id="65542" name="Text Box 6"/>
          <p:cNvSpPr txBox="1">
            <a:spLocks noChangeArrowheads="1"/>
          </p:cNvSpPr>
          <p:nvPr/>
        </p:nvSpPr>
        <p:spPr bwMode="auto">
          <a:xfrm>
            <a:off x="6815138" y="4581526"/>
            <a:ext cx="4103810"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RC NÜKLEUSUNDA PERİFERDE ARTAN YOĞUNLUKTA BOYANMA</a:t>
            </a:r>
            <a:endParaRPr lang="tr-TR" altLang="tr-TR" sz="2000" b="1" dirty="0"/>
          </a:p>
        </p:txBody>
      </p:sp>
      <p:sp>
        <p:nvSpPr>
          <p:cNvPr id="65543" name="Line 7"/>
          <p:cNvSpPr>
            <a:spLocks noChangeShapeType="1"/>
          </p:cNvSpPr>
          <p:nvPr/>
        </p:nvSpPr>
        <p:spPr bwMode="auto">
          <a:xfrm flipH="1">
            <a:off x="6022975" y="5084763"/>
            <a:ext cx="792162" cy="0"/>
          </a:xfrm>
          <a:prstGeom prst="line">
            <a:avLst/>
          </a:prstGeom>
          <a:noFill/>
          <a:ln w="285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4" name="Text Box 8"/>
          <p:cNvSpPr txBox="1">
            <a:spLocks noChangeArrowheads="1"/>
          </p:cNvSpPr>
          <p:nvPr/>
        </p:nvSpPr>
        <p:spPr bwMode="auto">
          <a:xfrm>
            <a:off x="6815138" y="3860801"/>
            <a:ext cx="4031802" cy="400110"/>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DC KROMATİNİ KUVVETLİ POZİTİF</a:t>
            </a:r>
            <a:endParaRPr lang="tr-TR" altLang="tr-TR" sz="2000" b="1" dirty="0"/>
          </a:p>
        </p:txBody>
      </p:sp>
      <p:sp>
        <p:nvSpPr>
          <p:cNvPr id="65545" name="Line 9"/>
          <p:cNvSpPr>
            <a:spLocks noChangeShapeType="1"/>
          </p:cNvSpPr>
          <p:nvPr/>
        </p:nvSpPr>
        <p:spPr bwMode="auto">
          <a:xfrm flipH="1">
            <a:off x="3862387" y="4005264"/>
            <a:ext cx="2952750" cy="719137"/>
          </a:xfrm>
          <a:prstGeom prst="line">
            <a:avLst/>
          </a:prstGeom>
          <a:noFill/>
          <a:ln w="1905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41496499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a:bodyPr>
          <a:lstStyle/>
          <a:p>
            <a:pPr>
              <a:defRPr/>
            </a:pPr>
            <a:r>
              <a:rPr lang="tr-TR" smtClean="0">
                <a:latin typeface="Arial Rounded MT Bold" pitchFamily="34" charset="0"/>
              </a:rPr>
              <a:t>ANA</a:t>
            </a:r>
            <a:br>
              <a:rPr lang="tr-TR" smtClean="0">
                <a:latin typeface="Arial Rounded MT Bold" pitchFamily="34" charset="0"/>
              </a:rPr>
            </a:br>
            <a:r>
              <a:rPr lang="tr-TR" smtClean="0">
                <a:latin typeface="Arial Rounded MT Bold" pitchFamily="34" charset="0"/>
              </a:rPr>
              <a:t> Benekli</a:t>
            </a:r>
          </a:p>
        </p:txBody>
      </p:sp>
      <p:pic>
        <p:nvPicPr>
          <p:cNvPr id="66563" name="Picture 3" descr="speckled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2" y="1916113"/>
            <a:ext cx="3957638" cy="4195762"/>
          </a:xfrm>
          <a:ln>
            <a:solidFill>
              <a:schemeClr val="bg1"/>
            </a:solidFill>
            <a:miter lim="800000"/>
            <a:headEnd/>
            <a:tailEnd/>
          </a:ln>
        </p:spPr>
      </p:pic>
      <p:sp>
        <p:nvSpPr>
          <p:cNvPr id="66564" name="Text Box 4"/>
          <p:cNvSpPr txBox="1">
            <a:spLocks noChangeArrowheads="1"/>
          </p:cNvSpPr>
          <p:nvPr/>
        </p:nvSpPr>
        <p:spPr bwMode="auto">
          <a:xfrm>
            <a:off x="6815138" y="2708275"/>
            <a:ext cx="3887786"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RC NÜKLEUSUNDA İNCE VE KABA BENEKLİ BOYANMA BİRLİKTE</a:t>
            </a:r>
            <a:endParaRPr lang="tr-TR" altLang="tr-TR" sz="2000" b="1" dirty="0"/>
          </a:p>
        </p:txBody>
      </p:sp>
      <p:sp>
        <p:nvSpPr>
          <p:cNvPr id="66565" name="Line 5"/>
          <p:cNvSpPr>
            <a:spLocks noChangeShapeType="1"/>
          </p:cNvSpPr>
          <p:nvPr/>
        </p:nvSpPr>
        <p:spPr bwMode="auto">
          <a:xfrm flipH="1">
            <a:off x="6022975" y="3284538"/>
            <a:ext cx="792162"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66" name="Text Box 6"/>
          <p:cNvSpPr txBox="1">
            <a:spLocks noChangeArrowheads="1"/>
          </p:cNvSpPr>
          <p:nvPr/>
        </p:nvSpPr>
        <p:spPr bwMode="auto">
          <a:xfrm>
            <a:off x="6815137" y="4941889"/>
            <a:ext cx="2952750" cy="396875"/>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DC KROMATİNİ NEGATİF</a:t>
            </a:r>
            <a:endParaRPr lang="tr-TR" altLang="tr-TR" sz="2000" b="1" dirty="0"/>
          </a:p>
        </p:txBody>
      </p:sp>
      <p:sp>
        <p:nvSpPr>
          <p:cNvPr id="66567" name="Line 7"/>
          <p:cNvSpPr>
            <a:spLocks noChangeShapeType="1"/>
          </p:cNvSpPr>
          <p:nvPr/>
        </p:nvSpPr>
        <p:spPr bwMode="auto">
          <a:xfrm flipH="1">
            <a:off x="4799013" y="5300663"/>
            <a:ext cx="2016125"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68" name="Text Box 8"/>
          <p:cNvSpPr txBox="1">
            <a:spLocks noChangeArrowheads="1"/>
          </p:cNvSpPr>
          <p:nvPr/>
        </p:nvSpPr>
        <p:spPr bwMode="auto">
          <a:xfrm>
            <a:off x="3502025" y="6021388"/>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t>Hep-2, 40x Objektif</a:t>
            </a:r>
          </a:p>
        </p:txBody>
      </p:sp>
    </p:spTree>
    <p:extLst>
      <p:ext uri="{BB962C8B-B14F-4D97-AF65-F5344CB8AC3E}">
        <p14:creationId xmlns:p14="http://schemas.microsoft.com/office/powerpoint/2010/main" val="30141585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44637" y="375445"/>
            <a:ext cx="9144001" cy="1219200"/>
          </a:xfrm>
        </p:spPr>
        <p:txBody>
          <a:bodyPr rtlCol="0">
            <a:normAutofit fontScale="90000"/>
          </a:bodyPr>
          <a:lstStyle/>
          <a:p>
            <a:pPr>
              <a:defRPr/>
            </a:pPr>
            <a:r>
              <a:rPr lang="tr-TR" sz="4600" dirty="0">
                <a:latin typeface="Arial Rounded MT Bold" pitchFamily="34" charset="0"/>
              </a:rPr>
              <a:t>ANA</a:t>
            </a:r>
            <a:r>
              <a:rPr lang="tr-TR" sz="3800" dirty="0">
                <a:latin typeface="Arial Rounded MT Bold" pitchFamily="34" charset="0"/>
              </a:rPr>
              <a:t/>
            </a:r>
            <a:br>
              <a:rPr lang="tr-TR" sz="3800" dirty="0">
                <a:latin typeface="Arial Rounded MT Bold" pitchFamily="34" charset="0"/>
              </a:rPr>
            </a:br>
            <a:r>
              <a:rPr lang="tr-TR" sz="3800" dirty="0">
                <a:latin typeface="Arial Rounded MT Bold" pitchFamily="34" charset="0"/>
              </a:rPr>
              <a:t> </a:t>
            </a:r>
            <a:r>
              <a:rPr lang="tr-TR" sz="3800" dirty="0" err="1">
                <a:latin typeface="Arial Rounded MT Bold" pitchFamily="34" charset="0"/>
              </a:rPr>
              <a:t>Nükleolar</a:t>
            </a:r>
            <a:endParaRPr lang="tr-TR" sz="3400" dirty="0">
              <a:latin typeface="Arial Rounded MT Bold" pitchFamily="34" charset="0"/>
            </a:endParaRPr>
          </a:p>
        </p:txBody>
      </p:sp>
      <p:pic>
        <p:nvPicPr>
          <p:cNvPr id="67587" name="Picture 3" descr="nuc3"/>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4022726" y="530226"/>
            <a:ext cx="4187825" cy="4187825"/>
          </a:xfrm>
          <a:ln>
            <a:solidFill>
              <a:schemeClr val="bg2"/>
            </a:solidFill>
            <a:miter lim="800000"/>
            <a:headEnd/>
            <a:tailEnd/>
          </a:ln>
        </p:spPr>
      </p:pic>
      <p:sp>
        <p:nvSpPr>
          <p:cNvPr id="67588" name="Text Box 4"/>
          <p:cNvSpPr txBox="1">
            <a:spLocks noChangeArrowheads="1"/>
          </p:cNvSpPr>
          <p:nvPr/>
        </p:nvSpPr>
        <p:spPr bwMode="auto">
          <a:xfrm>
            <a:off x="2206626" y="2060576"/>
            <a:ext cx="3095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tr-TR" altLang="tr-TR" sz="4800">
              <a:latin typeface="Arial Rounded MT Bold" panose="020F0704030504030204" pitchFamily="34" charset="0"/>
            </a:endParaRPr>
          </a:p>
        </p:txBody>
      </p:sp>
      <p:sp>
        <p:nvSpPr>
          <p:cNvPr id="67589" name="Text Box 5"/>
          <p:cNvSpPr txBox="1">
            <a:spLocks noChangeArrowheads="1"/>
          </p:cNvSpPr>
          <p:nvPr/>
        </p:nvSpPr>
        <p:spPr bwMode="auto">
          <a:xfrm>
            <a:off x="2709863" y="2492376"/>
            <a:ext cx="2735263" cy="701675"/>
          </a:xfrm>
          <a:prstGeom prst="rect">
            <a:avLst/>
          </a:prstGeom>
          <a:solidFill>
            <a:srgbClr val="45774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2000">
                <a:latin typeface="Arial Black" panose="020B0A04020102020204" pitchFamily="34" charset="0"/>
              </a:rPr>
              <a:t>Nükleolar</a:t>
            </a:r>
            <a:r>
              <a:rPr lang="tr-TR" altLang="tr-TR" sz="2000"/>
              <a:t> boyanma şekli </a:t>
            </a:r>
            <a:r>
              <a:rPr lang="tr-TR" altLang="tr-TR" sz="2000">
                <a:latin typeface="Arial Black" panose="020B0A04020102020204" pitchFamily="34" charset="0"/>
              </a:rPr>
              <a:t>HOMOJEN</a:t>
            </a:r>
          </a:p>
        </p:txBody>
      </p:sp>
      <p:sp>
        <p:nvSpPr>
          <p:cNvPr id="67590" name="Line 6"/>
          <p:cNvSpPr>
            <a:spLocks noChangeShapeType="1"/>
          </p:cNvSpPr>
          <p:nvPr/>
        </p:nvSpPr>
        <p:spPr bwMode="auto">
          <a:xfrm>
            <a:off x="5446713" y="3068638"/>
            <a:ext cx="1008063"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1" name="Text Box 7"/>
          <p:cNvSpPr txBox="1">
            <a:spLocks noChangeArrowheads="1"/>
          </p:cNvSpPr>
          <p:nvPr/>
        </p:nvSpPr>
        <p:spPr bwMode="auto">
          <a:xfrm>
            <a:off x="2854325" y="4437064"/>
            <a:ext cx="2520950" cy="701675"/>
          </a:xfrm>
          <a:prstGeom prst="rect">
            <a:avLst/>
          </a:prstGeom>
          <a:solidFill>
            <a:srgbClr val="45774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2000">
                <a:latin typeface="Arial Rounded MT Bold" panose="020F0704030504030204" pitchFamily="34" charset="0"/>
              </a:rPr>
              <a:t>DC kromatini NEGATİF</a:t>
            </a:r>
          </a:p>
        </p:txBody>
      </p:sp>
      <p:sp>
        <p:nvSpPr>
          <p:cNvPr id="67592" name="Line 8"/>
          <p:cNvSpPr>
            <a:spLocks noChangeShapeType="1"/>
          </p:cNvSpPr>
          <p:nvPr/>
        </p:nvSpPr>
        <p:spPr bwMode="auto">
          <a:xfrm>
            <a:off x="5373687" y="4581525"/>
            <a:ext cx="865188"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9672025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612" y="115888"/>
            <a:ext cx="8229600" cy="1143000"/>
          </a:xfrm>
        </p:spPr>
        <p:txBody>
          <a:bodyPr rtlCol="0">
            <a:normAutofit/>
          </a:bodyPr>
          <a:lstStyle/>
          <a:p>
            <a:pPr>
              <a:defRPr/>
            </a:pPr>
            <a:r>
              <a:rPr lang="tr-TR" dirty="0" smtClean="0"/>
              <a:t>ANA’NIN POZİTİF OLDUĞU DURUMLAR</a:t>
            </a:r>
            <a:endParaRPr lang="tr-TR" dirty="0"/>
          </a:p>
        </p:txBody>
      </p:sp>
      <p:graphicFrame>
        <p:nvGraphicFramePr>
          <p:cNvPr id="5" name="4 İçerik Yer Tutucusu"/>
          <p:cNvGraphicFramePr>
            <a:graphicFrameLocks noGrp="1"/>
          </p:cNvGraphicFramePr>
          <p:nvPr>
            <p:ph sz="half" idx="1"/>
            <p:extLst>
              <p:ext uri="{D42A27DB-BD31-4B8C-83A1-F6EECF244321}">
                <p14:modId xmlns:p14="http://schemas.microsoft.com/office/powerpoint/2010/main" val="2709472645"/>
              </p:ext>
            </p:extLst>
          </p:nvPr>
        </p:nvGraphicFramePr>
        <p:xfrm>
          <a:off x="1701801" y="1120775"/>
          <a:ext cx="4321175" cy="4395790"/>
        </p:xfrm>
        <a:graphic>
          <a:graphicData uri="http://schemas.openxmlformats.org/drawingml/2006/table">
            <a:tbl>
              <a:tblPr firstRow="1" bandRow="1">
                <a:tableStyleId>{5C22544A-7EE6-4342-B048-85BDC9FD1C3A}</a:tableStyleId>
              </a:tblPr>
              <a:tblGrid>
                <a:gridCol w="2133533"/>
                <a:gridCol w="2187642"/>
              </a:tblGrid>
              <a:tr h="304808">
                <a:tc rowSpan="6">
                  <a:txBody>
                    <a:bodyPr/>
                    <a:lstStyle/>
                    <a:p>
                      <a:r>
                        <a:rPr lang="tr-TR" sz="1600" b="1" dirty="0" smtClean="0">
                          <a:solidFill>
                            <a:srgbClr val="C00000"/>
                          </a:solidFill>
                        </a:rPr>
                        <a:t>ROMATİZMAL HASTALIKLAR</a:t>
                      </a:r>
                      <a:endParaRPr lang="tr-TR" sz="1600" b="1" dirty="0">
                        <a:solidFill>
                          <a:srgbClr val="C00000"/>
                        </a:solidFill>
                      </a:endParaRPr>
                    </a:p>
                  </a:txBody>
                  <a:tcPr marL="91455" marR="91455" marT="45721" marB="45721">
                    <a:solidFill>
                      <a:schemeClr val="accent6">
                        <a:lumMod val="20000"/>
                        <a:lumOff val="80000"/>
                      </a:schemeClr>
                    </a:solidFill>
                  </a:tcPr>
                </a:tc>
                <a:tc>
                  <a:txBody>
                    <a:bodyPr/>
                    <a:lstStyle/>
                    <a:p>
                      <a:r>
                        <a:rPr lang="tr-TR" sz="1400" b="1" dirty="0" smtClean="0">
                          <a:solidFill>
                            <a:schemeClr val="bg1"/>
                          </a:solidFill>
                        </a:rPr>
                        <a:t>SLE</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PM</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RA</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SKLERODERMA</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SJÖGREN SEN.</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VASKÜLİTLER</a:t>
                      </a:r>
                      <a:endParaRPr lang="tr-TR" sz="1400" b="1" dirty="0">
                        <a:solidFill>
                          <a:schemeClr val="bg1"/>
                        </a:solidFill>
                      </a:endParaRPr>
                    </a:p>
                  </a:txBody>
                  <a:tcPr marL="91455" marR="91455" marT="45721" marB="45721">
                    <a:solidFill>
                      <a:schemeClr val="accent6">
                        <a:lumMod val="20000"/>
                        <a:lumOff val="80000"/>
                      </a:schemeClr>
                    </a:solidFill>
                  </a:tcPr>
                </a:tc>
              </a:tr>
              <a:tr h="304808">
                <a:tc>
                  <a:txBody>
                    <a:bodyPr/>
                    <a:lstStyle/>
                    <a:p>
                      <a:r>
                        <a:rPr lang="tr-TR" sz="1400" b="1" dirty="0" smtClean="0">
                          <a:solidFill>
                            <a:srgbClr val="C00000"/>
                          </a:solidFill>
                        </a:rPr>
                        <a:t>İLACA BAĞLI</a:t>
                      </a:r>
                      <a:endParaRPr lang="tr-TR" sz="1400" b="1" dirty="0">
                        <a:solidFill>
                          <a:srgbClr val="C00000"/>
                        </a:solidFill>
                      </a:endParaRPr>
                    </a:p>
                  </a:txBody>
                  <a:tcPr marL="91455" marR="91455" marT="45721" marB="45721"/>
                </a:tc>
                <a:tc>
                  <a:txBody>
                    <a:bodyPr/>
                    <a:lstStyle/>
                    <a:p>
                      <a:endParaRPr lang="tr-TR" sz="1400" b="1" dirty="0">
                        <a:solidFill>
                          <a:schemeClr val="bg1"/>
                        </a:solidFill>
                      </a:endParaRPr>
                    </a:p>
                  </a:txBody>
                  <a:tcPr marL="91455" marR="91455" marT="45721" marB="45721"/>
                </a:tc>
              </a:tr>
              <a:tr h="304808">
                <a:tc rowSpan="3">
                  <a:txBody>
                    <a:bodyPr/>
                    <a:lstStyle/>
                    <a:p>
                      <a:r>
                        <a:rPr lang="tr-TR" sz="1400" b="1" dirty="0" smtClean="0">
                          <a:solidFill>
                            <a:srgbClr val="C00000"/>
                          </a:solidFill>
                        </a:rPr>
                        <a:t>KARACİĞER HAS.</a:t>
                      </a:r>
                      <a:endParaRPr lang="tr-TR" sz="1400" b="1" dirty="0">
                        <a:solidFill>
                          <a:srgbClr val="C00000"/>
                        </a:solidFill>
                      </a:endParaRPr>
                    </a:p>
                  </a:txBody>
                  <a:tcPr marL="91455" marR="91455" marT="45721" marB="45721"/>
                </a:tc>
                <a:tc>
                  <a:txBody>
                    <a:bodyPr/>
                    <a:lstStyle/>
                    <a:p>
                      <a:r>
                        <a:rPr lang="tr-TR" sz="1400" b="1" dirty="0" smtClean="0">
                          <a:solidFill>
                            <a:schemeClr val="bg1"/>
                          </a:solidFill>
                        </a:rPr>
                        <a:t>ALKOLİK SİROZ</a:t>
                      </a:r>
                      <a:endParaRPr lang="tr-TR" sz="1400" b="1" dirty="0">
                        <a:solidFill>
                          <a:schemeClr val="bg1"/>
                        </a:solidFill>
                      </a:endParaRPr>
                    </a:p>
                  </a:txBody>
                  <a:tcPr marL="91455" marR="91455" marT="45721" marB="45721"/>
                </a:tc>
              </a:tr>
              <a:tr h="521451">
                <a:tc vMerge="1">
                  <a:txBody>
                    <a:bodyPr/>
                    <a:lstStyle/>
                    <a:p>
                      <a:endParaRPr lang="tr-TR"/>
                    </a:p>
                  </a:txBody>
                  <a:tcPr/>
                </a:tc>
                <a:tc>
                  <a:txBody>
                    <a:bodyPr/>
                    <a:lstStyle/>
                    <a:p>
                      <a:r>
                        <a:rPr lang="tr-TR" sz="1400" b="1" dirty="0" smtClean="0">
                          <a:solidFill>
                            <a:schemeClr val="bg1"/>
                          </a:solidFill>
                        </a:rPr>
                        <a:t>KR.AKTİF HEPATİT</a:t>
                      </a:r>
                      <a:endParaRPr lang="tr-TR" sz="1400" b="1" dirty="0">
                        <a:solidFill>
                          <a:schemeClr val="bg1"/>
                        </a:solidFill>
                      </a:endParaRPr>
                    </a:p>
                  </a:txBody>
                  <a:tcPr marL="91455" marR="91455" marT="45721" marB="45721"/>
                </a:tc>
              </a:tr>
              <a:tr h="521451">
                <a:tc vMerge="1">
                  <a:txBody>
                    <a:bodyPr/>
                    <a:lstStyle/>
                    <a:p>
                      <a:endParaRPr lang="tr-TR"/>
                    </a:p>
                  </a:txBody>
                  <a:tcPr/>
                </a:tc>
                <a:tc>
                  <a:txBody>
                    <a:bodyPr/>
                    <a:lstStyle/>
                    <a:p>
                      <a:r>
                        <a:rPr lang="tr-TR" sz="1400" b="1" dirty="0" smtClean="0">
                          <a:solidFill>
                            <a:schemeClr val="bg1"/>
                          </a:solidFill>
                        </a:rPr>
                        <a:t>PRİMER BİLİYER S</a:t>
                      </a:r>
                      <a:endParaRPr lang="tr-TR" sz="1400" b="1" dirty="0">
                        <a:solidFill>
                          <a:schemeClr val="bg1"/>
                        </a:solidFill>
                      </a:endParaRPr>
                    </a:p>
                  </a:txBody>
                  <a:tcPr marL="91455" marR="91455" marT="45721" marB="45721"/>
                </a:tc>
              </a:tr>
              <a:tr h="304808">
                <a:tc rowSpan="3">
                  <a:txBody>
                    <a:bodyPr/>
                    <a:lstStyle/>
                    <a:p>
                      <a:r>
                        <a:rPr lang="tr-TR" sz="1400" b="1" dirty="0" smtClean="0">
                          <a:solidFill>
                            <a:srgbClr val="C00000"/>
                          </a:solidFill>
                        </a:rPr>
                        <a:t>AKCİĞER HAS.</a:t>
                      </a:r>
                      <a:endParaRPr lang="tr-TR" sz="1400" b="1" dirty="0">
                        <a:solidFill>
                          <a:srgbClr val="C00000"/>
                        </a:solidFill>
                      </a:endParaRPr>
                    </a:p>
                  </a:txBody>
                  <a:tcPr marL="91455" marR="91455" marT="45721" marB="45721">
                    <a:solidFill>
                      <a:schemeClr val="accent6">
                        <a:lumMod val="20000"/>
                        <a:lumOff val="80000"/>
                      </a:schemeClr>
                    </a:solidFill>
                  </a:tcPr>
                </a:tc>
                <a:tc>
                  <a:txBody>
                    <a:bodyPr/>
                    <a:lstStyle/>
                    <a:p>
                      <a:r>
                        <a:rPr lang="tr-TR" sz="1400" b="1" dirty="0" smtClean="0">
                          <a:solidFill>
                            <a:schemeClr val="bg1"/>
                          </a:solidFill>
                        </a:rPr>
                        <a:t>ASBESTOZ</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İDYOP.PULM.FİB.</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PRİMER PULM.HT</a:t>
                      </a:r>
                      <a:endParaRPr lang="tr-TR" sz="1400" b="1" dirty="0">
                        <a:solidFill>
                          <a:schemeClr val="bg1"/>
                        </a:solidFill>
                      </a:endParaRPr>
                    </a:p>
                  </a:txBody>
                  <a:tcPr marL="91455" marR="91455" marT="45721" marB="45721">
                    <a:solidFill>
                      <a:schemeClr val="accent6">
                        <a:lumMod val="20000"/>
                        <a:lumOff val="80000"/>
                      </a:schemeClr>
                    </a:solidFill>
                  </a:tcPr>
                </a:tc>
              </a:tr>
            </a:tbl>
          </a:graphicData>
        </a:graphic>
      </p:graphicFrame>
      <p:graphicFrame>
        <p:nvGraphicFramePr>
          <p:cNvPr id="6" name="5 İçerik Yer Tutucusu"/>
          <p:cNvGraphicFramePr>
            <a:graphicFrameLocks noGrp="1"/>
          </p:cNvGraphicFramePr>
          <p:nvPr>
            <p:ph sz="half" idx="2"/>
            <p:extLst>
              <p:ext uri="{D42A27DB-BD31-4B8C-83A1-F6EECF244321}">
                <p14:modId xmlns:p14="http://schemas.microsoft.com/office/powerpoint/2010/main" val="1577247006"/>
              </p:ext>
            </p:extLst>
          </p:nvPr>
        </p:nvGraphicFramePr>
        <p:xfrm>
          <a:off x="6094413" y="1005808"/>
          <a:ext cx="4427983" cy="56781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232248"/>
                <a:gridCol w="632144"/>
                <a:gridCol w="254337"/>
                <a:gridCol w="1309254"/>
              </a:tblGrid>
              <a:tr h="365760">
                <a:tc rowSpan="5">
                  <a:txBody>
                    <a:bodyPr/>
                    <a:lstStyle/>
                    <a:p>
                      <a:r>
                        <a:rPr lang="tr-TR" sz="1400" b="1" dirty="0" smtClean="0">
                          <a:solidFill>
                            <a:srgbClr val="C00000"/>
                          </a:solidFill>
                        </a:rPr>
                        <a:t>DİĞERLERİ</a:t>
                      </a:r>
                      <a:endParaRPr lang="tr-TR" sz="1400" b="1" dirty="0">
                        <a:solidFill>
                          <a:srgbClr val="C00000"/>
                        </a:solidFill>
                      </a:endParaRPr>
                    </a:p>
                  </a:txBody>
                  <a:tcPr>
                    <a:solidFill>
                      <a:schemeClr val="accent1">
                        <a:lumMod val="20000"/>
                        <a:lumOff val="80000"/>
                      </a:schemeClr>
                    </a:solidFill>
                  </a:tcPr>
                </a:tc>
                <a:tc gridSpan="3">
                  <a:txBody>
                    <a:bodyPr/>
                    <a:lstStyle/>
                    <a:p>
                      <a:r>
                        <a:rPr lang="tr-TR" sz="1400" b="1" dirty="0" smtClean="0">
                          <a:solidFill>
                            <a:schemeClr val="bg2"/>
                          </a:solidFill>
                        </a:rPr>
                        <a:t>MS</a:t>
                      </a:r>
                      <a:endParaRPr lang="tr-TR" sz="1400" b="1" dirty="0">
                        <a:solidFill>
                          <a:schemeClr val="bg2"/>
                        </a:solidFill>
                      </a:endParaRPr>
                    </a:p>
                  </a:txBody>
                  <a:tcPr>
                    <a:solidFill>
                      <a:schemeClr val="accent1">
                        <a:lumMod val="20000"/>
                        <a:lumOff val="80000"/>
                      </a:schemeClr>
                    </a:solidFill>
                  </a:tcPr>
                </a:tc>
                <a:tc hMerge="1">
                  <a:txBody>
                    <a:bodyPr/>
                    <a:lstStyle/>
                    <a:p>
                      <a:endParaRPr lang="tr-TR"/>
                    </a:p>
                  </a:txBody>
                  <a:tcPr/>
                </a:tc>
                <a:tc hMerge="1">
                  <a:txBody>
                    <a:bodyPr/>
                    <a:lstStyle/>
                    <a:p>
                      <a:endParaRPr lang="tr-TR"/>
                    </a:p>
                  </a:txBody>
                  <a:tcPr/>
                </a:tc>
              </a:tr>
              <a:tr h="365760">
                <a:tc vMerge="1">
                  <a:txBody>
                    <a:bodyPr/>
                    <a:lstStyle/>
                    <a:p>
                      <a:endParaRPr lang="tr-TR"/>
                    </a:p>
                  </a:txBody>
                  <a:tcPr/>
                </a:tc>
                <a:tc gridSpan="3">
                  <a:txBody>
                    <a:bodyPr/>
                    <a:lstStyle/>
                    <a:p>
                      <a:r>
                        <a:rPr lang="tr-TR" sz="1400" b="1" dirty="0" smtClean="0">
                          <a:solidFill>
                            <a:srgbClr val="C00000"/>
                          </a:solidFill>
                        </a:rPr>
                        <a:t>ENDOKRİN</a:t>
                      </a:r>
                      <a:endParaRPr lang="tr-TR" sz="1400" b="1" dirty="0">
                        <a:solidFill>
                          <a:srgbClr val="C00000"/>
                        </a:solidFill>
                      </a:endParaRPr>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a:txBody>
                    <a:bodyPr/>
                    <a:lstStyle/>
                    <a:p>
                      <a:r>
                        <a:rPr lang="tr-TR" sz="1400" b="1" dirty="0" smtClean="0"/>
                        <a:t>GH</a:t>
                      </a:r>
                      <a:endParaRPr lang="tr-TR" sz="1400" b="1" dirty="0"/>
                    </a:p>
                  </a:txBody>
                  <a:tcPr>
                    <a:lnR w="12700" cap="flat" cmpd="sng" algn="ctr">
                      <a:solidFill>
                        <a:schemeClr val="tx1"/>
                      </a:solidFill>
                      <a:prstDash val="solid"/>
                      <a:round/>
                      <a:headEnd type="none" w="med" len="med"/>
                      <a:tailEnd type="none" w="med" len="med"/>
                    </a:lnR>
                  </a:tcPr>
                </a:tc>
                <a:tc gridSpan="2">
                  <a:txBody>
                    <a:bodyPr/>
                    <a:lstStyle/>
                    <a:p>
                      <a:r>
                        <a:rPr lang="tr-TR" sz="1400" b="1" dirty="0" smtClean="0"/>
                        <a:t>TIP 1 DM</a:t>
                      </a:r>
                      <a:endParaRPr lang="tr-TR" sz="1400" b="1" dirty="0"/>
                    </a:p>
                  </a:txBody>
                  <a:tcPr>
                    <a:lnL w="12700" cap="flat" cmpd="sng" algn="ctr">
                      <a:solidFill>
                        <a:schemeClr val="tx1"/>
                      </a:solidFill>
                      <a:prstDash val="solid"/>
                      <a:round/>
                      <a:headEnd type="none" w="med" len="med"/>
                      <a:tailEnd type="none" w="med" len="med"/>
                    </a:lnL>
                    <a:lnT w="12700" cmpd="sng">
                      <a:noFill/>
                    </a:lnT>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solidFill>
                            <a:srgbClr val="C00000"/>
                          </a:solidFill>
                        </a:rPr>
                        <a:t>SON DÖN.BÖB.YT</a:t>
                      </a:r>
                      <a:endParaRPr lang="tr-TR" sz="1400" b="1" dirty="0">
                        <a:solidFill>
                          <a:srgbClr val="C00000"/>
                        </a:solidFill>
                      </a:endParaRPr>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RENAL TRANSPL.</a:t>
                      </a:r>
                      <a:endParaRPr lang="tr-TR" sz="1400" b="1" dirty="0"/>
                    </a:p>
                  </a:txBody>
                  <a:tcPr/>
                </a:tc>
                <a:tc hMerge="1">
                  <a:txBody>
                    <a:bodyPr/>
                    <a:lstStyle/>
                    <a:p>
                      <a:endParaRPr lang="tr-TR"/>
                    </a:p>
                  </a:txBody>
                  <a:tcPr/>
                </a:tc>
                <a:tc hMerge="1">
                  <a:txBody>
                    <a:bodyPr/>
                    <a:lstStyle/>
                    <a:p>
                      <a:endParaRPr lang="tr-TR"/>
                    </a:p>
                  </a:txBody>
                  <a:tcPr/>
                </a:tc>
              </a:tr>
              <a:tr h="510672">
                <a:tc rowSpan="2">
                  <a:txBody>
                    <a:bodyPr/>
                    <a:lstStyle/>
                    <a:p>
                      <a:r>
                        <a:rPr lang="tr-TR" sz="1400" b="1" dirty="0" smtClean="0">
                          <a:solidFill>
                            <a:srgbClr val="C00000"/>
                          </a:solidFill>
                        </a:rPr>
                        <a:t>ENFEKSİYONLAR</a:t>
                      </a:r>
                      <a:endParaRPr lang="tr-TR" sz="1400" b="1" dirty="0">
                        <a:solidFill>
                          <a:srgbClr val="C00000"/>
                        </a:solidFill>
                      </a:endParaRPr>
                    </a:p>
                  </a:txBody>
                  <a:tcPr>
                    <a:solidFill>
                      <a:schemeClr val="accent6">
                        <a:lumMod val="20000"/>
                        <a:lumOff val="80000"/>
                      </a:schemeClr>
                    </a:solidFill>
                  </a:tcPr>
                </a:tc>
                <a:tc gridSpan="3">
                  <a:txBody>
                    <a:bodyPr/>
                    <a:lstStyle/>
                    <a:p>
                      <a:r>
                        <a:rPr lang="tr-TR" sz="1400" b="1" dirty="0" smtClean="0"/>
                        <a:t>AKUT VİRAL</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KRONİK</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r h="369664">
                <a:tc rowSpan="6">
                  <a:txBody>
                    <a:bodyPr/>
                    <a:lstStyle/>
                    <a:p>
                      <a:r>
                        <a:rPr lang="tr-TR" sz="1400" b="1" dirty="0" smtClean="0">
                          <a:solidFill>
                            <a:srgbClr val="C00000"/>
                          </a:solidFill>
                        </a:rPr>
                        <a:t>MALİGNİTELER</a:t>
                      </a:r>
                      <a:endParaRPr lang="tr-TR" sz="1400" b="1" dirty="0">
                        <a:solidFill>
                          <a:srgbClr val="C00000"/>
                        </a:solidFill>
                      </a:endParaRPr>
                    </a:p>
                  </a:txBody>
                  <a:tcPr/>
                </a:tc>
                <a:tc gridSpan="3">
                  <a:txBody>
                    <a:bodyPr/>
                    <a:lstStyle/>
                    <a:p>
                      <a:r>
                        <a:rPr lang="tr-TR" sz="1400" b="1" dirty="0" smtClean="0"/>
                        <a:t>LÖSEMİ</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LENFOMA</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MELANOMA</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SOLİD TÜMÖRLER</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2">
                  <a:txBody>
                    <a:bodyPr/>
                    <a:lstStyle/>
                    <a:p>
                      <a:r>
                        <a:rPr lang="tr-TR" sz="1400" b="1" dirty="0" smtClean="0"/>
                        <a:t>MEME</a:t>
                      </a:r>
                      <a:endParaRPr lang="tr-TR" sz="1400" b="1" dirty="0"/>
                    </a:p>
                  </a:txBody>
                  <a:tcPr>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r>
                        <a:rPr lang="tr-TR" sz="1400" b="1" dirty="0" smtClean="0"/>
                        <a:t>AKC</a:t>
                      </a:r>
                      <a:endParaRPr lang="tr-TR" sz="1400" b="1" dirty="0"/>
                    </a:p>
                  </a:txBody>
                  <a:tcPr>
                    <a:lnL w="12700" cap="flat" cmpd="sng" algn="ctr">
                      <a:solidFill>
                        <a:schemeClr val="tx1"/>
                      </a:solidFill>
                      <a:prstDash val="solid"/>
                      <a:round/>
                      <a:headEnd type="none" w="med" len="med"/>
                      <a:tailEnd type="none" w="med" len="med"/>
                    </a:lnL>
                    <a:lnT w="12700" cmpd="sng">
                      <a:noFill/>
                    </a:lnT>
                  </a:tcPr>
                </a:tc>
              </a:tr>
              <a:tr h="369664">
                <a:tc vMerge="1">
                  <a:txBody>
                    <a:bodyPr/>
                    <a:lstStyle/>
                    <a:p>
                      <a:endParaRPr lang="tr-TR"/>
                    </a:p>
                  </a:txBody>
                  <a:tcPr/>
                </a:tc>
                <a:tc gridSpan="2">
                  <a:txBody>
                    <a:bodyPr/>
                    <a:lstStyle/>
                    <a:p>
                      <a:r>
                        <a:rPr lang="tr-TR" sz="1400" b="1" dirty="0" smtClean="0"/>
                        <a:t>BÖB.</a:t>
                      </a:r>
                      <a:endParaRPr lang="tr-TR" sz="1400" b="1" dirty="0"/>
                    </a:p>
                  </a:txBody>
                  <a:tcPr>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r>
                        <a:rPr lang="tr-TR" sz="1400" b="1" dirty="0" smtClean="0"/>
                        <a:t>OVER</a:t>
                      </a:r>
                      <a:endParaRPr lang="tr-TR" sz="1400" b="1" dirty="0"/>
                    </a:p>
                  </a:txBody>
                  <a:tcPr>
                    <a:lnL w="12700" cap="flat" cmpd="sng" algn="ctr">
                      <a:solidFill>
                        <a:schemeClr val="tx1"/>
                      </a:solidFill>
                      <a:prstDash val="solid"/>
                      <a:round/>
                      <a:headEnd type="none" w="med" len="med"/>
                      <a:tailEnd type="none" w="med" len="med"/>
                    </a:lnL>
                  </a:tcPr>
                </a:tc>
              </a:tr>
              <a:tr h="369664">
                <a:tc rowSpan="2">
                  <a:txBody>
                    <a:bodyPr/>
                    <a:lstStyle/>
                    <a:p>
                      <a:r>
                        <a:rPr lang="tr-TR" sz="1400" b="1" dirty="0" smtClean="0">
                          <a:solidFill>
                            <a:srgbClr val="C00000"/>
                          </a:solidFill>
                        </a:rPr>
                        <a:t>HEMATOLOJİK H.</a:t>
                      </a:r>
                      <a:endParaRPr lang="tr-TR" sz="1400" b="1" dirty="0">
                        <a:solidFill>
                          <a:srgbClr val="C00000"/>
                        </a:solidFill>
                      </a:endParaRPr>
                    </a:p>
                  </a:txBody>
                  <a:tcPr>
                    <a:solidFill>
                      <a:schemeClr val="accent6">
                        <a:lumMod val="20000"/>
                        <a:lumOff val="80000"/>
                      </a:schemeClr>
                    </a:solidFill>
                  </a:tcPr>
                </a:tc>
                <a:tc gridSpan="3">
                  <a:txBody>
                    <a:bodyPr/>
                    <a:lstStyle/>
                    <a:p>
                      <a:r>
                        <a:rPr lang="tr-TR" sz="1400" b="1" dirty="0" smtClean="0"/>
                        <a:t>HEMOL.ANEMİ</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ITP</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bl>
          </a:graphicData>
        </a:graphic>
      </p:graphicFrame>
      <p:graphicFrame>
        <p:nvGraphicFramePr>
          <p:cNvPr id="9" name="8 Tablo"/>
          <p:cNvGraphicFramePr>
            <a:graphicFrameLocks noGrp="1"/>
          </p:cNvGraphicFramePr>
          <p:nvPr>
            <p:extLst>
              <p:ext uri="{D42A27DB-BD31-4B8C-83A1-F6EECF244321}">
                <p14:modId xmlns:p14="http://schemas.microsoft.com/office/powerpoint/2010/main" val="3151944333"/>
              </p:ext>
            </p:extLst>
          </p:nvPr>
        </p:nvGraphicFramePr>
        <p:xfrm>
          <a:off x="1630363" y="5575300"/>
          <a:ext cx="4321176" cy="1260078"/>
        </p:xfrm>
        <a:graphic>
          <a:graphicData uri="http://schemas.openxmlformats.org/drawingml/2006/table">
            <a:tbl>
              <a:tblPr firstRow="1" bandRow="1">
                <a:tableStyleId>{5C22544A-7EE6-4342-B048-85BDC9FD1C3A}</a:tableStyleId>
              </a:tblPr>
              <a:tblGrid>
                <a:gridCol w="2160588"/>
                <a:gridCol w="2160588"/>
              </a:tblGrid>
              <a:tr h="370946">
                <a:tc>
                  <a:txBody>
                    <a:bodyPr/>
                    <a:lstStyle/>
                    <a:p>
                      <a:r>
                        <a:rPr lang="tr-TR" sz="1400" b="1" dirty="0" smtClean="0">
                          <a:solidFill>
                            <a:srgbClr val="C00000"/>
                          </a:solidFill>
                        </a:rPr>
                        <a:t>SAĞLIKLI</a:t>
                      </a:r>
                      <a:endParaRPr lang="tr-TR" sz="1400" b="1" dirty="0">
                        <a:solidFill>
                          <a:srgbClr val="C00000"/>
                        </a:solidFill>
                      </a:endParaRPr>
                    </a:p>
                  </a:txBody>
                  <a:tcPr marL="91455" marR="91455" marT="45733" marB="45733">
                    <a:solidFill>
                      <a:schemeClr val="accent1">
                        <a:lumMod val="20000"/>
                        <a:lumOff val="80000"/>
                      </a:schemeClr>
                    </a:solidFill>
                  </a:tcPr>
                </a:tc>
                <a:tc>
                  <a:txBody>
                    <a:bodyPr/>
                    <a:lstStyle/>
                    <a:p>
                      <a:r>
                        <a:rPr lang="tr-TR" sz="1400" b="1" dirty="0" smtClean="0">
                          <a:solidFill>
                            <a:schemeClr val="bg1"/>
                          </a:solidFill>
                        </a:rPr>
                        <a:t>GEBELİK</a:t>
                      </a:r>
                      <a:endParaRPr lang="tr-TR" sz="1400" b="1" dirty="0">
                        <a:solidFill>
                          <a:schemeClr val="bg1"/>
                        </a:solidFill>
                      </a:endParaRPr>
                    </a:p>
                  </a:txBody>
                  <a:tcPr marL="91455" marR="91455" marT="45733" marB="45733">
                    <a:solidFill>
                      <a:schemeClr val="accent1">
                        <a:lumMod val="20000"/>
                        <a:lumOff val="80000"/>
                      </a:schemeClr>
                    </a:solidFill>
                  </a:tcPr>
                </a:tc>
              </a:tr>
              <a:tr h="370946">
                <a:tc>
                  <a:txBody>
                    <a:bodyPr/>
                    <a:lstStyle/>
                    <a:p>
                      <a:endParaRPr lang="tr-TR" sz="1400" dirty="0"/>
                    </a:p>
                  </a:txBody>
                  <a:tcPr marL="91455" marR="91455" marT="45733" marB="45733"/>
                </a:tc>
                <a:tc>
                  <a:txBody>
                    <a:bodyPr/>
                    <a:lstStyle/>
                    <a:p>
                      <a:r>
                        <a:rPr lang="tr-TR" sz="1400" b="1" dirty="0" smtClean="0">
                          <a:solidFill>
                            <a:schemeClr val="bg1"/>
                          </a:solidFill>
                        </a:rPr>
                        <a:t>SAĞLIKLI K&gt;E</a:t>
                      </a:r>
                      <a:endParaRPr lang="tr-TR" sz="1400" b="1" dirty="0">
                        <a:solidFill>
                          <a:schemeClr val="bg1"/>
                        </a:solidFill>
                      </a:endParaRPr>
                    </a:p>
                  </a:txBody>
                  <a:tcPr marL="91455" marR="91455" marT="45733" marB="45733"/>
                </a:tc>
              </a:tr>
              <a:tr h="370946">
                <a:tc>
                  <a:txBody>
                    <a:bodyPr/>
                    <a:lstStyle/>
                    <a:p>
                      <a:endParaRPr lang="tr-TR" sz="1400"/>
                    </a:p>
                  </a:txBody>
                  <a:tcPr marL="91455" marR="91455" marT="45733" marB="45733"/>
                </a:tc>
                <a:tc>
                  <a:txBody>
                    <a:bodyPr/>
                    <a:lstStyle/>
                    <a:p>
                      <a:r>
                        <a:rPr lang="tr-TR" sz="1400" b="1" dirty="0" smtClean="0">
                          <a:solidFill>
                            <a:schemeClr val="bg1"/>
                          </a:solidFill>
                        </a:rPr>
                        <a:t>EBEVEYNİNDE RH VARLIĞI</a:t>
                      </a:r>
                      <a:endParaRPr lang="tr-TR" sz="1400" b="1" dirty="0">
                        <a:solidFill>
                          <a:schemeClr val="bg1"/>
                        </a:solidFill>
                      </a:endParaRPr>
                    </a:p>
                  </a:txBody>
                  <a:tcPr marL="91455" marR="91455" marT="45733" marB="45733"/>
                </a:tc>
              </a:tr>
            </a:tbl>
          </a:graphicData>
        </a:graphic>
      </p:graphicFrame>
    </p:spTree>
    <p:extLst>
      <p:ext uri="{BB962C8B-B14F-4D97-AF65-F5344CB8AC3E}">
        <p14:creationId xmlns:p14="http://schemas.microsoft.com/office/powerpoint/2010/main" val="15996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rtlCol="0">
            <a:normAutofit/>
          </a:bodyPr>
          <a:lstStyle/>
          <a:p>
            <a:pPr>
              <a:defRPr/>
            </a:pPr>
            <a:r>
              <a:rPr lang="tr-TR" dirty="0" smtClean="0"/>
              <a:t>BAĞ DOKUSU HASTALIKLARINDA ANA’NIN POZİTİF SAPTANMA ORANLARI:</a:t>
            </a:r>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3623617766"/>
              </p:ext>
            </p:extLst>
          </p:nvPr>
        </p:nvGraphicFramePr>
        <p:xfrm>
          <a:off x="2025650" y="2033588"/>
          <a:ext cx="8183562" cy="4348164"/>
        </p:xfrm>
        <a:graphic>
          <a:graphicData uri="http://schemas.openxmlformats.org/drawingml/2006/table">
            <a:tbl>
              <a:tblPr firstRow="1" bandRow="1">
                <a:tableStyleId>{5C22544A-7EE6-4342-B048-85BDC9FD1C3A}</a:tableStyleId>
              </a:tblPr>
              <a:tblGrid>
                <a:gridCol w="4091781"/>
                <a:gridCol w="4091781"/>
              </a:tblGrid>
              <a:tr h="370809">
                <a:tc>
                  <a:txBody>
                    <a:bodyPr/>
                    <a:lstStyle/>
                    <a:p>
                      <a:r>
                        <a:rPr lang="tr-TR" sz="1800" dirty="0" smtClean="0"/>
                        <a:t>HASTALIK</a:t>
                      </a:r>
                      <a:endParaRPr lang="tr-TR" sz="1800" dirty="0"/>
                    </a:p>
                  </a:txBody>
                  <a:tcPr marT="45717" marB="45717"/>
                </a:tc>
                <a:tc>
                  <a:txBody>
                    <a:bodyPr/>
                    <a:lstStyle/>
                    <a:p>
                      <a:r>
                        <a:rPr lang="tr-TR" sz="1800" dirty="0" smtClean="0"/>
                        <a:t>SIKLIK (%)</a:t>
                      </a:r>
                      <a:endParaRPr lang="tr-TR" sz="1800" dirty="0"/>
                    </a:p>
                  </a:txBody>
                  <a:tcPr marT="45717" marB="45717"/>
                </a:tc>
              </a:tr>
              <a:tr h="640068">
                <a:tc>
                  <a:txBody>
                    <a:bodyPr/>
                    <a:lstStyle/>
                    <a:p>
                      <a:pPr eaLnBrk="1" hangingPunct="1"/>
                      <a:r>
                        <a:rPr lang="tr-TR" sz="1800" b="1" dirty="0" smtClean="0">
                          <a:solidFill>
                            <a:srgbClr val="C00000"/>
                          </a:solidFill>
                          <a:latin typeface="Comic Sans MS" pitchFamily="66" charset="0"/>
                        </a:rPr>
                        <a:t>SLE           </a:t>
                      </a:r>
                    </a:p>
                    <a:p>
                      <a:endParaRPr lang="tr-TR" sz="1800" b="1" dirty="0">
                        <a:solidFill>
                          <a:srgbClr val="C00000"/>
                        </a:solidFill>
                      </a:endParaRPr>
                    </a:p>
                  </a:txBody>
                  <a:tcPr marT="45717" marB="45717"/>
                </a:tc>
                <a:tc>
                  <a:txBody>
                    <a:bodyPr/>
                    <a:lstStyle/>
                    <a:p>
                      <a:r>
                        <a:rPr lang="tr-TR" sz="1800" b="1" dirty="0" smtClean="0">
                          <a:solidFill>
                            <a:srgbClr val="7030A0"/>
                          </a:solidFill>
                        </a:rPr>
                        <a:t>     99</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S. SKLEROZ </a:t>
                      </a:r>
                      <a:endParaRPr lang="tr-TR" sz="1800" b="1" dirty="0" smtClean="0">
                        <a:solidFill>
                          <a:srgbClr val="C00000"/>
                        </a:solidFill>
                        <a:latin typeface="Comic Sans MS" pitchFamily="66" charset="0"/>
                      </a:endParaRPr>
                    </a:p>
                  </a:txBody>
                  <a:tcPr marT="45717" marB="45717"/>
                </a:tc>
                <a:tc>
                  <a:txBody>
                    <a:bodyPr/>
                    <a:lstStyle/>
                    <a:p>
                      <a:r>
                        <a:rPr lang="tr-TR" sz="1800" b="1" dirty="0" smtClean="0">
                          <a:solidFill>
                            <a:srgbClr val="7030A0"/>
                          </a:solidFill>
                        </a:rPr>
                        <a:t>     97</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SJÖGREN S. </a:t>
                      </a:r>
                      <a:endParaRPr lang="tr-TR" sz="1800" b="1" dirty="0" smtClean="0">
                        <a:solidFill>
                          <a:srgbClr val="C00000"/>
                        </a:solidFill>
                        <a:latin typeface="Comic Sans MS" pitchFamily="66" charset="0"/>
                      </a:endParaRPr>
                    </a:p>
                  </a:txBody>
                  <a:tcPr marT="45717" marB="45717"/>
                </a:tc>
                <a:tc>
                  <a:txBody>
                    <a:bodyPr/>
                    <a:lstStyle/>
                    <a:p>
                      <a:r>
                        <a:rPr lang="tr-TR" sz="1800" b="1" dirty="0" smtClean="0">
                          <a:solidFill>
                            <a:srgbClr val="7030A0"/>
                          </a:solidFill>
                        </a:rPr>
                        <a:t>     96</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R. A.          </a:t>
                      </a:r>
                      <a:endParaRPr lang="tr-TR" sz="1800" b="1" dirty="0" smtClean="0">
                        <a:solidFill>
                          <a:srgbClr val="C00000"/>
                        </a:solidFill>
                        <a:latin typeface="Comic Sans MS" pitchFamily="66" charset="0"/>
                      </a:endParaRPr>
                    </a:p>
                  </a:txBody>
                  <a:tcPr marT="45717" marB="45717"/>
                </a:tc>
                <a:tc>
                  <a:txBody>
                    <a:bodyPr/>
                    <a:lstStyle/>
                    <a:p>
                      <a:r>
                        <a:rPr lang="tr-TR" sz="1800" dirty="0" smtClean="0"/>
                        <a:t>     40</a:t>
                      </a:r>
                      <a:endParaRPr lang="tr-TR" sz="1800" dirty="0"/>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POLİMİYOZİT </a:t>
                      </a:r>
                      <a:endParaRPr lang="tr-TR" sz="1800" b="1" dirty="0" smtClean="0">
                        <a:solidFill>
                          <a:srgbClr val="C00000"/>
                        </a:solidFill>
                        <a:latin typeface="Comic Sans MS" pitchFamily="66" charset="0"/>
                      </a:endParaRPr>
                    </a:p>
                  </a:txBody>
                  <a:tcPr marT="45717" marB="45717"/>
                </a:tc>
                <a:tc>
                  <a:txBody>
                    <a:bodyPr/>
                    <a:lstStyle/>
                    <a:p>
                      <a:r>
                        <a:rPr lang="tr-TR" sz="1800" dirty="0" smtClean="0"/>
                        <a:t>     78</a:t>
                      </a:r>
                      <a:endParaRPr lang="tr-TR" sz="1800" dirty="0"/>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PAN           </a:t>
                      </a:r>
                      <a:endParaRPr lang="tr-TR" sz="1800" b="1" dirty="0" smtClean="0">
                        <a:solidFill>
                          <a:srgbClr val="C00000"/>
                        </a:solidFill>
                        <a:latin typeface="Comic Sans MS" pitchFamily="66" charset="0"/>
                      </a:endParaRPr>
                    </a:p>
                  </a:txBody>
                  <a:tcPr marT="45717" marB="45717"/>
                </a:tc>
                <a:tc>
                  <a:txBody>
                    <a:bodyPr/>
                    <a:lstStyle/>
                    <a:p>
                      <a:r>
                        <a:rPr lang="tr-TR" sz="1800" dirty="0" smtClean="0"/>
                        <a:t>     18</a:t>
                      </a:r>
                      <a:endParaRPr lang="tr-TR" sz="1800" dirty="0"/>
                    </a:p>
                  </a:txBody>
                  <a:tcPr marT="45717" marB="45717"/>
                </a:tc>
              </a:tr>
              <a:tr h="370809">
                <a:tc>
                  <a:txBody>
                    <a:bodyPr/>
                    <a:lstStyle/>
                    <a:p>
                      <a:pPr eaLnBrk="1" hangingPunct="1"/>
                      <a:r>
                        <a:rPr lang="tr-TR" sz="1800" b="1" dirty="0" smtClean="0">
                          <a:solidFill>
                            <a:srgbClr val="C00000"/>
                          </a:solidFill>
                          <a:latin typeface="Comic Sans MS" pitchFamily="66" charset="0"/>
                        </a:rPr>
                        <a:t>DRUG-İNDUCED LUPUS </a:t>
                      </a:r>
                      <a:endParaRPr lang="tr-TR" sz="1800" b="1" dirty="0" smtClean="0">
                        <a:solidFill>
                          <a:srgbClr val="C00000"/>
                        </a:solidFill>
                        <a:latin typeface="Comic Sans MS" pitchFamily="66" charset="0"/>
                      </a:endParaRPr>
                    </a:p>
                  </a:txBody>
                  <a:tcPr marT="45717" marB="45717"/>
                </a:tc>
                <a:tc>
                  <a:txBody>
                    <a:bodyPr/>
                    <a:lstStyle/>
                    <a:p>
                      <a:r>
                        <a:rPr lang="tr-TR" sz="1800" dirty="0" smtClean="0"/>
                        <a:t>     </a:t>
                      </a:r>
                      <a:r>
                        <a:rPr lang="tr-TR" sz="1800" b="1" dirty="0" smtClean="0">
                          <a:solidFill>
                            <a:srgbClr val="7030A0"/>
                          </a:solidFill>
                        </a:rPr>
                        <a:t>100</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MİYASTENİA GRAVİS                        </a:t>
                      </a:r>
                      <a:endParaRPr lang="tr-TR" sz="1800" b="1" dirty="0" smtClean="0">
                        <a:solidFill>
                          <a:srgbClr val="C00000"/>
                        </a:solidFill>
                        <a:latin typeface="Comic Sans MS" pitchFamily="66" charset="0"/>
                      </a:endParaRPr>
                    </a:p>
                  </a:txBody>
                  <a:tcPr marT="45717" marB="45717"/>
                </a:tc>
                <a:tc>
                  <a:txBody>
                    <a:bodyPr/>
                    <a:lstStyle/>
                    <a:p>
                      <a:r>
                        <a:rPr lang="tr-TR" sz="1800" dirty="0" smtClean="0"/>
                        <a:t>     50</a:t>
                      </a:r>
                      <a:endParaRPr lang="tr-TR" sz="1800" dirty="0"/>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KRONİK AKTİF HEPATİT</a:t>
                      </a:r>
                      <a:endParaRPr lang="tr-TR" sz="1800" b="1" dirty="0" smtClean="0">
                        <a:solidFill>
                          <a:srgbClr val="C00000"/>
                        </a:solidFill>
                        <a:latin typeface="Comic Sans MS" pitchFamily="66" charset="0"/>
                      </a:endParaRPr>
                    </a:p>
                  </a:txBody>
                  <a:tcPr marT="45717" marB="45717"/>
                </a:tc>
                <a:tc>
                  <a:txBody>
                    <a:bodyPr/>
                    <a:lstStyle/>
                    <a:p>
                      <a:r>
                        <a:rPr lang="tr-TR" sz="1800" b="1" baseline="0" dirty="0" smtClean="0">
                          <a:solidFill>
                            <a:srgbClr val="7030A0"/>
                          </a:solidFill>
                        </a:rPr>
                        <a:t>     100</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SAĞLIKLI	    </a:t>
                      </a:r>
                      <a:endParaRPr lang="tr-TR" sz="1800" b="1" dirty="0" smtClean="0">
                        <a:solidFill>
                          <a:srgbClr val="C00000"/>
                        </a:solidFill>
                        <a:latin typeface="Comic Sans MS" pitchFamily="66" charset="0"/>
                      </a:endParaRPr>
                    </a:p>
                  </a:txBody>
                  <a:tcPr marT="45717" marB="45717"/>
                </a:tc>
                <a:tc>
                  <a:txBody>
                    <a:bodyPr/>
                    <a:lstStyle/>
                    <a:p>
                      <a:r>
                        <a:rPr lang="tr-TR" sz="1800" dirty="0" smtClean="0"/>
                        <a:t>     5</a:t>
                      </a:r>
                      <a:endParaRPr lang="tr-TR" sz="1800" dirty="0"/>
                    </a:p>
                  </a:txBody>
                  <a:tcPr marT="45717" marB="45717"/>
                </a:tc>
              </a:tr>
            </a:tbl>
          </a:graphicData>
        </a:graphic>
      </p:graphicFrame>
    </p:spTree>
    <p:extLst>
      <p:ext uri="{BB962C8B-B14F-4D97-AF65-F5344CB8AC3E}">
        <p14:creationId xmlns:p14="http://schemas.microsoft.com/office/powerpoint/2010/main" val="35759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rtlCol="0">
            <a:normAutofit/>
          </a:bodyPr>
          <a:lstStyle/>
          <a:p>
            <a:pPr>
              <a:defRPr/>
            </a:pPr>
            <a:r>
              <a:rPr lang="tr-TR" dirty="0" smtClean="0">
                <a:latin typeface="Comic Sans MS" pitchFamily="66" charset="0"/>
              </a:rPr>
              <a:t>ANA’YI POZİTİFLEŞTİREN İLAÇLAR:</a:t>
            </a:r>
            <a:endParaRPr lang="tr-TR" dirty="0" smtClean="0"/>
          </a:p>
        </p:txBody>
      </p:sp>
      <p:sp>
        <p:nvSpPr>
          <p:cNvPr id="5" name="4 İçerik Yer Tutucusu"/>
          <p:cNvSpPr>
            <a:spLocks noGrp="1"/>
          </p:cNvSpPr>
          <p:nvPr>
            <p:ph sz="half" idx="1"/>
          </p:nvPr>
        </p:nvSpPr>
        <p:spPr>
          <a:xfrm>
            <a:off x="1979613" y="1828800"/>
            <a:ext cx="4419599" cy="4768552"/>
          </a:xfrm>
          <a:ln w="76200">
            <a:solidFill>
              <a:schemeClr val="accent2">
                <a:lumMod val="75000"/>
              </a:schemeClr>
            </a:solidFill>
            <a:prstDash val="sysDot"/>
          </a:ln>
        </p:spPr>
        <p:txBody>
          <a:bodyPr rtlCol="0">
            <a:normAutofit fontScale="92500"/>
          </a:bodyPr>
          <a:lstStyle/>
          <a:p>
            <a:pPr>
              <a:defRPr/>
            </a:pPr>
            <a:endParaRPr lang="tr-TR" b="1" dirty="0" smtClean="0">
              <a:latin typeface="Comic Sans MS" pitchFamily="66" charset="0"/>
            </a:endParaRPr>
          </a:p>
          <a:p>
            <a:pPr>
              <a:defRPr/>
            </a:pPr>
            <a:r>
              <a:rPr lang="tr-TR" b="1" dirty="0" smtClean="0">
                <a:latin typeface="Comic Sans MS" pitchFamily="66" charset="0"/>
              </a:rPr>
              <a:t>PROKAİNAMİD		</a:t>
            </a:r>
          </a:p>
          <a:p>
            <a:pPr>
              <a:defRPr/>
            </a:pPr>
            <a:r>
              <a:rPr lang="tr-TR" b="1" dirty="0" smtClean="0">
                <a:latin typeface="Comic Sans MS" pitchFamily="66" charset="0"/>
              </a:rPr>
              <a:t>HİDRALAZİN		</a:t>
            </a:r>
          </a:p>
          <a:p>
            <a:pPr>
              <a:defRPr/>
            </a:pPr>
            <a:r>
              <a:rPr lang="tr-TR" b="1" dirty="0" smtClean="0">
                <a:latin typeface="Comic Sans MS" pitchFamily="66" charset="0"/>
              </a:rPr>
              <a:t>ALFA METİL DOPA	</a:t>
            </a:r>
          </a:p>
          <a:p>
            <a:pPr>
              <a:defRPr/>
            </a:pPr>
            <a:r>
              <a:rPr lang="tr-TR" b="1" dirty="0" smtClean="0">
                <a:latin typeface="Comic Sans MS" pitchFamily="66" charset="0"/>
              </a:rPr>
              <a:t>FENOTİAZİNLER		</a:t>
            </a:r>
          </a:p>
          <a:p>
            <a:pPr>
              <a:defRPr/>
            </a:pPr>
            <a:r>
              <a:rPr lang="tr-TR" b="1" dirty="0" smtClean="0">
                <a:latin typeface="Comic Sans MS" pitchFamily="66" charset="0"/>
              </a:rPr>
              <a:t>İZONİYAZİD		</a:t>
            </a:r>
          </a:p>
          <a:p>
            <a:pPr>
              <a:defRPr/>
            </a:pPr>
            <a:r>
              <a:rPr lang="tr-TR" b="1" dirty="0" smtClean="0">
                <a:latin typeface="Comic Sans MS" pitchFamily="66" charset="0"/>
              </a:rPr>
              <a:t>PROPİLTİOURASİL	</a:t>
            </a:r>
          </a:p>
          <a:p>
            <a:pPr>
              <a:defRPr/>
            </a:pPr>
            <a:r>
              <a:rPr lang="tr-TR" b="1" dirty="0" smtClean="0">
                <a:latin typeface="Comic Sans MS" pitchFamily="66" charset="0"/>
              </a:rPr>
              <a:t>PENİSİLAMİN		</a:t>
            </a:r>
          </a:p>
          <a:p>
            <a:pPr>
              <a:defRPr/>
            </a:pPr>
            <a:r>
              <a:rPr lang="tr-TR" b="1" dirty="0" smtClean="0">
                <a:latin typeface="Comic Sans MS" pitchFamily="66" charset="0"/>
              </a:rPr>
              <a:t>MİNOSİKLİN		</a:t>
            </a:r>
          </a:p>
          <a:p>
            <a:pPr>
              <a:defRPr/>
            </a:pPr>
            <a:endParaRPr lang="tr-TR" b="1" dirty="0" smtClean="0"/>
          </a:p>
        </p:txBody>
      </p:sp>
      <p:sp>
        <p:nvSpPr>
          <p:cNvPr id="6" name="5 İçerik Yer Tutucusu"/>
          <p:cNvSpPr>
            <a:spLocks noGrp="1"/>
          </p:cNvSpPr>
          <p:nvPr>
            <p:ph sz="half" idx="2"/>
          </p:nvPr>
        </p:nvSpPr>
        <p:spPr>
          <a:xfrm>
            <a:off x="6704015" y="1828800"/>
            <a:ext cx="4419600" cy="4768552"/>
          </a:xfrm>
          <a:ln w="76200">
            <a:solidFill>
              <a:schemeClr val="accent2">
                <a:lumMod val="60000"/>
                <a:lumOff val="40000"/>
              </a:schemeClr>
            </a:solidFill>
            <a:prstDash val="sysDot"/>
          </a:ln>
        </p:spPr>
        <p:txBody>
          <a:bodyPr rtlCol="0">
            <a:normAutofit fontScale="92500"/>
          </a:bodyPr>
          <a:lstStyle/>
          <a:p>
            <a:pPr>
              <a:defRPr/>
            </a:pPr>
            <a:endParaRPr lang="tr-TR" b="1" dirty="0" smtClean="0">
              <a:latin typeface="Comic Sans MS" pitchFamily="66" charset="0"/>
            </a:endParaRPr>
          </a:p>
          <a:p>
            <a:pPr>
              <a:defRPr/>
            </a:pPr>
            <a:r>
              <a:rPr lang="tr-TR" b="1" dirty="0" smtClean="0">
                <a:latin typeface="Comic Sans MS" pitchFamily="66" charset="0"/>
              </a:rPr>
              <a:t>İNTERFERON</a:t>
            </a:r>
          </a:p>
          <a:p>
            <a:pPr>
              <a:defRPr/>
            </a:pPr>
            <a:r>
              <a:rPr lang="tr-TR" b="1" dirty="0" smtClean="0">
                <a:latin typeface="Comic Sans MS" pitchFamily="66" charset="0"/>
              </a:rPr>
              <a:t>TÜMÖR NEKROZİS FAKTÖR</a:t>
            </a:r>
          </a:p>
          <a:p>
            <a:pPr>
              <a:defRPr/>
            </a:pPr>
            <a:r>
              <a:rPr lang="tr-TR" b="1" dirty="0" smtClean="0">
                <a:latin typeface="Comic Sans MS" pitchFamily="66" charset="0"/>
              </a:rPr>
              <a:t>SİMVASTATİN</a:t>
            </a:r>
          </a:p>
          <a:p>
            <a:pPr>
              <a:defRPr/>
            </a:pPr>
            <a:r>
              <a:rPr lang="tr-TR" b="1" dirty="0" smtClean="0">
                <a:latin typeface="Comic Sans MS" pitchFamily="66" charset="0"/>
              </a:rPr>
              <a:t>SÜLFASALAZİN</a:t>
            </a:r>
          </a:p>
          <a:p>
            <a:pPr>
              <a:defRPr/>
            </a:pPr>
            <a:r>
              <a:rPr lang="tr-TR" b="1" dirty="0" smtClean="0">
                <a:latin typeface="Comic Sans MS" pitchFamily="66" charset="0"/>
              </a:rPr>
              <a:t>GEMFİBROZİL</a:t>
            </a:r>
          </a:p>
          <a:p>
            <a:pPr>
              <a:defRPr/>
            </a:pPr>
            <a:r>
              <a:rPr lang="tr-TR" b="1" dirty="0" smtClean="0">
                <a:latin typeface="Comic Sans MS" pitchFamily="66" charset="0"/>
              </a:rPr>
              <a:t>KAPTOPRİL</a:t>
            </a:r>
          </a:p>
          <a:p>
            <a:pPr>
              <a:defRPr/>
            </a:pPr>
            <a:r>
              <a:rPr lang="tr-TR" b="1" dirty="0" smtClean="0">
                <a:latin typeface="Comic Sans MS" pitchFamily="66" charset="0"/>
              </a:rPr>
              <a:t>VALPROAT</a:t>
            </a:r>
          </a:p>
          <a:p>
            <a:pPr>
              <a:defRPr/>
            </a:pPr>
            <a:r>
              <a:rPr lang="tr-TR" b="1" dirty="0" smtClean="0">
                <a:latin typeface="Comic Sans MS" pitchFamily="66" charset="0"/>
              </a:rPr>
              <a:t>İNTERLÖKİN	</a:t>
            </a:r>
            <a:endParaRPr lang="tr-TR" b="1" dirty="0" smtClean="0"/>
          </a:p>
        </p:txBody>
      </p:sp>
    </p:spTree>
    <p:extLst>
      <p:ext uri="{BB962C8B-B14F-4D97-AF65-F5344CB8AC3E}">
        <p14:creationId xmlns:p14="http://schemas.microsoft.com/office/powerpoint/2010/main" val="267699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Başlık"/>
          <p:cNvSpPr>
            <a:spLocks noGrp="1"/>
          </p:cNvSpPr>
          <p:nvPr>
            <p:ph type="title"/>
          </p:nvPr>
        </p:nvSpPr>
        <p:spPr/>
        <p:txBody>
          <a:bodyPr/>
          <a:lstStyle/>
          <a:p>
            <a:pPr eaLnBrk="1" hangingPunct="1"/>
            <a:r>
              <a:rPr lang="tr-TR" altLang="tr-TR" b="1" dirty="0" smtClean="0"/>
              <a:t>İMMÜNOLOJİK TOLERANS</a:t>
            </a:r>
            <a:endParaRPr lang="tr-TR" altLang="tr-TR" b="1" dirty="0" smtClean="0"/>
          </a:p>
        </p:txBody>
      </p:sp>
      <p:sp>
        <p:nvSpPr>
          <p:cNvPr id="4" name="3 Yuvarlatılmış Dikdörtgen"/>
          <p:cNvSpPr/>
          <p:nvPr/>
        </p:nvSpPr>
        <p:spPr>
          <a:xfrm>
            <a:off x="2379663" y="1857376"/>
            <a:ext cx="1928813"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SANTRAL TOLERANS</a:t>
            </a:r>
            <a:endParaRPr lang="tr-TR" b="1" dirty="0"/>
          </a:p>
        </p:txBody>
      </p:sp>
      <p:sp>
        <p:nvSpPr>
          <p:cNvPr id="5" name="4 Yuvarlatılmış Dikdörtgen"/>
          <p:cNvSpPr/>
          <p:nvPr/>
        </p:nvSpPr>
        <p:spPr>
          <a:xfrm>
            <a:off x="7094538" y="1857376"/>
            <a:ext cx="1928813"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PERİFERİK TOLERANS</a:t>
            </a:r>
            <a:endParaRPr lang="tr-TR" b="1" dirty="0"/>
          </a:p>
        </p:txBody>
      </p:sp>
      <p:cxnSp>
        <p:nvCxnSpPr>
          <p:cNvPr id="7" name="6 Şekil"/>
          <p:cNvCxnSpPr>
            <a:stCxn id="11266" idx="2"/>
            <a:endCxn id="4" idx="3"/>
          </p:cNvCxnSpPr>
          <p:nvPr/>
        </p:nvCxnSpPr>
        <p:spPr>
          <a:xfrm rot="5400000">
            <a:off x="4856957" y="869158"/>
            <a:ext cx="688975" cy="1785937"/>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8 Şekil"/>
          <p:cNvCxnSpPr>
            <a:stCxn id="11266" idx="2"/>
            <a:endCxn id="5" idx="1"/>
          </p:cNvCxnSpPr>
          <p:nvPr/>
        </p:nvCxnSpPr>
        <p:spPr>
          <a:xfrm rot="16200000" flipH="1">
            <a:off x="6249988" y="1262064"/>
            <a:ext cx="688975" cy="1000125"/>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4094162" y="2857501"/>
            <a:ext cx="2928938"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LENFOSİT  REPERTUARI</a:t>
            </a:r>
            <a:endParaRPr lang="tr-TR" b="1" dirty="0"/>
          </a:p>
        </p:txBody>
      </p:sp>
      <p:sp>
        <p:nvSpPr>
          <p:cNvPr id="11272" name="10 Metin kutusu"/>
          <p:cNvSpPr txBox="1">
            <a:spLocks noChangeArrowheads="1"/>
          </p:cNvSpPr>
          <p:nvPr/>
        </p:nvSpPr>
        <p:spPr bwMode="auto">
          <a:xfrm>
            <a:off x="2236787" y="4000501"/>
            <a:ext cx="2857500" cy="1200329"/>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dirty="0" smtClean="0"/>
              <a:t>OLASI BÜTÜN AG SPESİFİK RESEPTÖRLERİ BULUNAN T VE B LENFOSİT GÖLCÜĞÜNÜN ARTIŞI</a:t>
            </a:r>
            <a:endParaRPr lang="tr-TR" altLang="tr-TR" sz="1800" b="1" dirty="0"/>
          </a:p>
        </p:txBody>
      </p:sp>
      <p:cxnSp>
        <p:nvCxnSpPr>
          <p:cNvPr id="13" name="12 Eğri Bağlayıcı"/>
          <p:cNvCxnSpPr/>
          <p:nvPr/>
        </p:nvCxnSpPr>
        <p:spPr>
          <a:xfrm rot="5400000">
            <a:off x="4254897" y="2696767"/>
            <a:ext cx="714375" cy="1893094"/>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17 Yuvarlatılmış Dikdörtgen"/>
          <p:cNvSpPr/>
          <p:nvPr/>
        </p:nvSpPr>
        <p:spPr>
          <a:xfrm>
            <a:off x="5880101" y="4071939"/>
            <a:ext cx="2158527" cy="8524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tx2">
                    <a:lumMod val="75000"/>
                  </a:schemeClr>
                </a:solidFill>
              </a:rPr>
              <a:t>-FARKLILAŞMA</a:t>
            </a:r>
          </a:p>
          <a:p>
            <a:pPr algn="ctr">
              <a:defRPr/>
            </a:pPr>
            <a:r>
              <a:rPr lang="tr-TR" b="1" dirty="0" smtClean="0">
                <a:solidFill>
                  <a:schemeClr val="tx2">
                    <a:lumMod val="75000"/>
                  </a:schemeClr>
                </a:solidFill>
              </a:rPr>
              <a:t>-GELİŞME</a:t>
            </a:r>
            <a:endParaRPr lang="tr-TR" b="1" dirty="0">
              <a:solidFill>
                <a:schemeClr val="tx2">
                  <a:lumMod val="75000"/>
                </a:schemeClr>
              </a:solidFill>
            </a:endParaRPr>
          </a:p>
        </p:txBody>
      </p:sp>
      <p:cxnSp>
        <p:nvCxnSpPr>
          <p:cNvPr id="20" name="19 Dirsek Bağlayıcısı"/>
          <p:cNvCxnSpPr>
            <a:stCxn id="18" idx="1"/>
          </p:cNvCxnSpPr>
          <p:nvPr/>
        </p:nvCxnSpPr>
        <p:spPr>
          <a:xfrm rot="10800000" flipV="1">
            <a:off x="5094289" y="4498183"/>
            <a:ext cx="785812" cy="145256"/>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20 Sağ Ayraç"/>
          <p:cNvSpPr/>
          <p:nvPr/>
        </p:nvSpPr>
        <p:spPr>
          <a:xfrm rot="5400000">
            <a:off x="5487194" y="-1035843"/>
            <a:ext cx="500063" cy="7143750"/>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chemeClr val="accent2">
                  <a:lumMod val="75000"/>
                </a:schemeClr>
              </a:solidFill>
            </a:endParaRPr>
          </a:p>
        </p:txBody>
      </p:sp>
      <p:sp>
        <p:nvSpPr>
          <p:cNvPr id="16" name="Yuvarlatılmış Dikdörtgen 15"/>
          <p:cNvSpPr/>
          <p:nvPr/>
        </p:nvSpPr>
        <p:spPr>
          <a:xfrm>
            <a:off x="3142084" y="150003"/>
            <a:ext cx="1800200" cy="576064"/>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B HÜCRE TOLERANSI</a:t>
            </a:r>
            <a:endParaRPr lang="tr-TR" b="1" dirty="0">
              <a:solidFill>
                <a:schemeClr val="bg1"/>
              </a:solidFill>
            </a:endParaRPr>
          </a:p>
        </p:txBody>
      </p:sp>
      <p:sp>
        <p:nvSpPr>
          <p:cNvPr id="22" name="Yuvarlatılmış Dikdörtgen 21"/>
          <p:cNvSpPr/>
          <p:nvPr/>
        </p:nvSpPr>
        <p:spPr>
          <a:xfrm>
            <a:off x="6454452" y="92968"/>
            <a:ext cx="1800200" cy="576064"/>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T HÜCRE TOLERANSI</a:t>
            </a:r>
            <a:endParaRPr lang="tr-TR" b="1" dirty="0">
              <a:solidFill>
                <a:schemeClr val="bg1"/>
              </a:solidFill>
            </a:endParaRPr>
          </a:p>
        </p:txBody>
      </p:sp>
      <p:cxnSp>
        <p:nvCxnSpPr>
          <p:cNvPr id="19" name="Düz Ok Bağlayıcısı 18"/>
          <p:cNvCxnSpPr/>
          <p:nvPr/>
        </p:nvCxnSpPr>
        <p:spPr>
          <a:xfrm flipH="1" flipV="1">
            <a:off x="4942284" y="703263"/>
            <a:ext cx="544910" cy="33665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V="1">
            <a:off x="5711602" y="627125"/>
            <a:ext cx="742850" cy="46624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8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defRPr/>
            </a:pPr>
            <a:r>
              <a:rPr lang="tr-TR" b="1" dirty="0" smtClean="0"/>
              <a:t>ÇEŞİTLİ BAĞ DOKUSU HASTALIKLARINDA ANA’NIN SENSİTİVİTE VE SPESİFİTESİ</a:t>
            </a:r>
            <a:endParaRPr lang="tr-TR" b="1" dirty="0" smtClean="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178097419"/>
              </p:ext>
            </p:extLst>
          </p:nvPr>
        </p:nvGraphicFramePr>
        <p:xfrm>
          <a:off x="2025650" y="2108201"/>
          <a:ext cx="8183562" cy="3336921"/>
        </p:xfrm>
        <a:graphic>
          <a:graphicData uri="http://schemas.openxmlformats.org/drawingml/2006/table">
            <a:tbl>
              <a:tblPr firstRow="1" bandRow="1">
                <a:tableStyleId>{5C22544A-7EE6-4342-B048-85BDC9FD1C3A}</a:tableStyleId>
              </a:tblPr>
              <a:tblGrid>
                <a:gridCol w="2727854"/>
                <a:gridCol w="2727854"/>
                <a:gridCol w="2727854"/>
              </a:tblGrid>
              <a:tr h="370769">
                <a:tc>
                  <a:txBody>
                    <a:bodyPr/>
                    <a:lstStyle/>
                    <a:p>
                      <a:r>
                        <a:rPr lang="tr-TR" sz="1800" dirty="0" smtClean="0"/>
                        <a:t>HASTALIK</a:t>
                      </a:r>
                      <a:endParaRPr lang="tr-TR" sz="1800" dirty="0"/>
                    </a:p>
                  </a:txBody>
                  <a:tcPr marT="45711" marB="45711"/>
                </a:tc>
                <a:tc>
                  <a:txBody>
                    <a:bodyPr/>
                    <a:lstStyle/>
                    <a:p>
                      <a:r>
                        <a:rPr lang="tr-TR" sz="1800" dirty="0" smtClean="0"/>
                        <a:t>SENSİTİVİTE (%)</a:t>
                      </a:r>
                      <a:endParaRPr lang="tr-TR" sz="1800" dirty="0"/>
                    </a:p>
                  </a:txBody>
                  <a:tcPr marT="45711" marB="45711"/>
                </a:tc>
                <a:tc>
                  <a:txBody>
                    <a:bodyPr/>
                    <a:lstStyle/>
                    <a:p>
                      <a:r>
                        <a:rPr lang="tr-TR" sz="1800" dirty="0" smtClean="0"/>
                        <a:t>SPESİFİTE (%)</a:t>
                      </a:r>
                      <a:endParaRPr lang="tr-TR" sz="1800" dirty="0"/>
                    </a:p>
                  </a:txBody>
                  <a:tcPr marT="45711" marB="45711"/>
                </a:tc>
              </a:tr>
              <a:tr h="370769">
                <a:tc>
                  <a:txBody>
                    <a:bodyPr/>
                    <a:lstStyle/>
                    <a:p>
                      <a:r>
                        <a:rPr lang="tr-TR" sz="1800" b="1" dirty="0" smtClean="0"/>
                        <a:t>SLE</a:t>
                      </a:r>
                      <a:endParaRPr lang="tr-TR" sz="1800" b="1" dirty="0"/>
                    </a:p>
                  </a:txBody>
                  <a:tcPr marT="45711" marB="45711"/>
                </a:tc>
                <a:tc>
                  <a:txBody>
                    <a:bodyPr/>
                    <a:lstStyle/>
                    <a:p>
                      <a:r>
                        <a:rPr lang="tr-TR" sz="1800" b="1" dirty="0" smtClean="0"/>
                        <a:t>   93-95</a:t>
                      </a:r>
                      <a:endParaRPr lang="tr-TR" sz="1800" b="1" dirty="0"/>
                    </a:p>
                  </a:txBody>
                  <a:tcPr marT="45711" marB="45711"/>
                </a:tc>
                <a:tc>
                  <a:txBody>
                    <a:bodyPr/>
                    <a:lstStyle/>
                    <a:p>
                      <a:r>
                        <a:rPr lang="tr-TR" sz="1800" b="1" dirty="0" smtClean="0"/>
                        <a:t>   57</a:t>
                      </a:r>
                      <a:endParaRPr lang="tr-TR" sz="1800" b="1" dirty="0"/>
                    </a:p>
                  </a:txBody>
                  <a:tcPr marT="45711" marB="45711"/>
                </a:tc>
              </a:tr>
              <a:tr h="370769">
                <a:tc>
                  <a:txBody>
                    <a:bodyPr/>
                    <a:lstStyle/>
                    <a:p>
                      <a:r>
                        <a:rPr lang="tr-TR" sz="1800" b="1" dirty="0" smtClean="0"/>
                        <a:t>SKLERODERMA</a:t>
                      </a:r>
                      <a:endParaRPr lang="tr-TR" sz="1800" b="1" dirty="0"/>
                    </a:p>
                  </a:txBody>
                  <a:tcPr marT="45711" marB="45711"/>
                </a:tc>
                <a:tc>
                  <a:txBody>
                    <a:bodyPr/>
                    <a:lstStyle/>
                    <a:p>
                      <a:r>
                        <a:rPr lang="tr-TR" sz="1800" b="1" dirty="0" smtClean="0"/>
                        <a:t>   85</a:t>
                      </a:r>
                      <a:endParaRPr lang="tr-TR" sz="1800" b="1" dirty="0"/>
                    </a:p>
                  </a:txBody>
                  <a:tcPr marT="45711" marB="45711"/>
                </a:tc>
                <a:tc>
                  <a:txBody>
                    <a:bodyPr/>
                    <a:lstStyle/>
                    <a:p>
                      <a:r>
                        <a:rPr lang="tr-TR" sz="1800" b="1" dirty="0" smtClean="0"/>
                        <a:t>   54</a:t>
                      </a:r>
                      <a:endParaRPr lang="tr-TR" sz="1800" b="1" dirty="0"/>
                    </a:p>
                  </a:txBody>
                  <a:tcPr marT="45711" marB="45711"/>
                </a:tc>
              </a:tr>
              <a:tr h="370769">
                <a:tc>
                  <a:txBody>
                    <a:bodyPr/>
                    <a:lstStyle/>
                    <a:p>
                      <a:r>
                        <a:rPr lang="tr-TR" sz="1800" b="1" dirty="0" smtClean="0"/>
                        <a:t>PM/DM</a:t>
                      </a:r>
                      <a:endParaRPr lang="tr-TR" sz="1800" b="1" dirty="0"/>
                    </a:p>
                  </a:txBody>
                  <a:tcPr marT="45711" marB="45711"/>
                </a:tc>
                <a:tc>
                  <a:txBody>
                    <a:bodyPr/>
                    <a:lstStyle/>
                    <a:p>
                      <a:r>
                        <a:rPr lang="tr-TR" sz="1800" b="1" dirty="0" smtClean="0"/>
                        <a:t>   61</a:t>
                      </a:r>
                      <a:endParaRPr lang="tr-TR" sz="1800" b="1" dirty="0"/>
                    </a:p>
                  </a:txBody>
                  <a:tcPr marT="45711" marB="45711"/>
                </a:tc>
                <a:tc>
                  <a:txBody>
                    <a:bodyPr/>
                    <a:lstStyle/>
                    <a:p>
                      <a:r>
                        <a:rPr lang="tr-TR" sz="1800" b="1" dirty="0" smtClean="0"/>
                        <a:t>   63</a:t>
                      </a:r>
                      <a:endParaRPr lang="tr-TR" sz="1800" b="1" dirty="0"/>
                    </a:p>
                  </a:txBody>
                  <a:tcPr marT="45711" marB="45711"/>
                </a:tc>
              </a:tr>
              <a:tr h="370769">
                <a:tc>
                  <a:txBody>
                    <a:bodyPr/>
                    <a:lstStyle/>
                    <a:p>
                      <a:r>
                        <a:rPr lang="tr-TR" sz="1800" b="1" dirty="0" smtClean="0"/>
                        <a:t>RA</a:t>
                      </a:r>
                      <a:endParaRPr lang="tr-TR" sz="1800" b="1" dirty="0"/>
                    </a:p>
                  </a:txBody>
                  <a:tcPr marT="45711" marB="45711"/>
                </a:tc>
                <a:tc>
                  <a:txBody>
                    <a:bodyPr/>
                    <a:lstStyle/>
                    <a:p>
                      <a:r>
                        <a:rPr lang="tr-TR" sz="1800" b="1" dirty="0" smtClean="0"/>
                        <a:t>   41</a:t>
                      </a:r>
                      <a:endParaRPr lang="tr-TR" sz="1800" b="1" dirty="0"/>
                    </a:p>
                  </a:txBody>
                  <a:tcPr marT="45711" marB="45711"/>
                </a:tc>
                <a:tc>
                  <a:txBody>
                    <a:bodyPr/>
                    <a:lstStyle/>
                    <a:p>
                      <a:r>
                        <a:rPr lang="tr-TR" sz="1800" b="1" dirty="0" smtClean="0"/>
                        <a:t>   56</a:t>
                      </a:r>
                      <a:endParaRPr lang="tr-TR" sz="1800" b="1" dirty="0"/>
                    </a:p>
                  </a:txBody>
                  <a:tcPr marT="45711" marB="45711"/>
                </a:tc>
              </a:tr>
              <a:tr h="370769">
                <a:tc>
                  <a:txBody>
                    <a:bodyPr/>
                    <a:lstStyle/>
                    <a:p>
                      <a:r>
                        <a:rPr lang="tr-TR" sz="1800" b="1" dirty="0" smtClean="0"/>
                        <a:t>SJÖGREN SEND.</a:t>
                      </a:r>
                      <a:endParaRPr lang="tr-TR" sz="1800" b="1" dirty="0"/>
                    </a:p>
                  </a:txBody>
                  <a:tcPr marT="45711" marB="45711"/>
                </a:tc>
                <a:tc>
                  <a:txBody>
                    <a:bodyPr/>
                    <a:lstStyle/>
                    <a:p>
                      <a:r>
                        <a:rPr lang="tr-TR" sz="1800" b="1" dirty="0" smtClean="0"/>
                        <a:t>   48</a:t>
                      </a:r>
                      <a:endParaRPr lang="tr-TR" sz="1800" b="1" dirty="0"/>
                    </a:p>
                  </a:txBody>
                  <a:tcPr marT="45711" marB="45711"/>
                </a:tc>
                <a:tc>
                  <a:txBody>
                    <a:bodyPr/>
                    <a:lstStyle/>
                    <a:p>
                      <a:r>
                        <a:rPr lang="tr-TR" sz="1800" b="1" dirty="0" smtClean="0"/>
                        <a:t>   52</a:t>
                      </a:r>
                      <a:endParaRPr lang="tr-TR" sz="1800" b="1" dirty="0"/>
                    </a:p>
                  </a:txBody>
                  <a:tcPr marT="45711" marB="45711"/>
                </a:tc>
              </a:tr>
              <a:tr h="370769">
                <a:tc>
                  <a:txBody>
                    <a:bodyPr/>
                    <a:lstStyle/>
                    <a:p>
                      <a:r>
                        <a:rPr lang="tr-TR" sz="1800" b="1" dirty="0" smtClean="0"/>
                        <a:t>RAYNAUD FEN.</a:t>
                      </a:r>
                      <a:endParaRPr lang="tr-TR" sz="1800" b="1" dirty="0"/>
                    </a:p>
                  </a:txBody>
                  <a:tcPr marT="45711" marB="45711"/>
                </a:tc>
                <a:tc>
                  <a:txBody>
                    <a:bodyPr/>
                    <a:lstStyle/>
                    <a:p>
                      <a:r>
                        <a:rPr lang="tr-TR" sz="1800" b="1" dirty="0" smtClean="0"/>
                        <a:t>   64</a:t>
                      </a:r>
                      <a:endParaRPr lang="tr-TR" sz="1800" b="1" dirty="0"/>
                    </a:p>
                  </a:txBody>
                  <a:tcPr marT="45711" marB="45711"/>
                </a:tc>
                <a:tc>
                  <a:txBody>
                    <a:bodyPr/>
                    <a:lstStyle/>
                    <a:p>
                      <a:r>
                        <a:rPr lang="tr-TR" sz="1800" b="1" dirty="0" smtClean="0"/>
                        <a:t>   41</a:t>
                      </a:r>
                      <a:endParaRPr lang="tr-TR" sz="1800" b="1" dirty="0"/>
                    </a:p>
                  </a:txBody>
                  <a:tcPr marT="45711" marB="45711"/>
                </a:tc>
              </a:tr>
              <a:tr h="370769">
                <a:tc>
                  <a:txBody>
                    <a:bodyPr/>
                    <a:lstStyle/>
                    <a:p>
                      <a:r>
                        <a:rPr lang="tr-TR" sz="1800" b="1" dirty="0" smtClean="0"/>
                        <a:t>JÜVENİL KR.ARTRİT</a:t>
                      </a:r>
                      <a:endParaRPr lang="tr-TR" sz="1800" b="1" dirty="0"/>
                    </a:p>
                  </a:txBody>
                  <a:tcPr marT="45711" marB="45711"/>
                </a:tc>
                <a:tc>
                  <a:txBody>
                    <a:bodyPr/>
                    <a:lstStyle/>
                    <a:p>
                      <a:r>
                        <a:rPr lang="tr-TR" sz="1800" b="1" dirty="0" smtClean="0"/>
                        <a:t>   57</a:t>
                      </a:r>
                      <a:endParaRPr lang="tr-TR" sz="1800" b="1" dirty="0"/>
                    </a:p>
                  </a:txBody>
                  <a:tcPr marT="45711" marB="45711"/>
                </a:tc>
                <a:tc>
                  <a:txBody>
                    <a:bodyPr/>
                    <a:lstStyle/>
                    <a:p>
                      <a:r>
                        <a:rPr lang="tr-TR" sz="1800" b="1" dirty="0" smtClean="0"/>
                        <a:t>   39</a:t>
                      </a:r>
                      <a:endParaRPr lang="tr-TR" sz="1800" b="1" dirty="0"/>
                    </a:p>
                  </a:txBody>
                  <a:tcPr marT="45711" marB="45711"/>
                </a:tc>
              </a:tr>
              <a:tr h="370769">
                <a:tc>
                  <a:txBody>
                    <a:bodyPr/>
                    <a:lstStyle/>
                    <a:p>
                      <a:r>
                        <a:rPr lang="tr-TR" sz="1800" b="1" dirty="0" smtClean="0"/>
                        <a:t>ÜVEİTLİ JKA</a:t>
                      </a:r>
                      <a:endParaRPr lang="tr-TR" sz="1800" b="1" dirty="0"/>
                    </a:p>
                  </a:txBody>
                  <a:tcPr marT="45711" marB="45711"/>
                </a:tc>
                <a:tc>
                  <a:txBody>
                    <a:bodyPr/>
                    <a:lstStyle/>
                    <a:p>
                      <a:r>
                        <a:rPr lang="tr-TR" sz="1800" b="1" dirty="0" smtClean="0"/>
                        <a:t>   80</a:t>
                      </a:r>
                      <a:endParaRPr lang="tr-TR" sz="1800" b="1" dirty="0"/>
                    </a:p>
                  </a:txBody>
                  <a:tcPr marT="45711" marB="45711"/>
                </a:tc>
                <a:tc>
                  <a:txBody>
                    <a:bodyPr/>
                    <a:lstStyle/>
                    <a:p>
                      <a:r>
                        <a:rPr lang="tr-TR" sz="1800" b="1" dirty="0" smtClean="0"/>
                        <a:t>   53</a:t>
                      </a:r>
                      <a:endParaRPr lang="tr-TR" sz="1800" b="1" dirty="0"/>
                    </a:p>
                  </a:txBody>
                  <a:tcPr marT="45711" marB="45711"/>
                </a:tc>
              </a:tr>
            </a:tbl>
          </a:graphicData>
        </a:graphic>
      </p:graphicFrame>
    </p:spTree>
    <p:extLst>
      <p:ext uri="{BB962C8B-B14F-4D97-AF65-F5344CB8AC3E}">
        <p14:creationId xmlns:p14="http://schemas.microsoft.com/office/powerpoint/2010/main" val="336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979612" y="381000"/>
            <a:ext cx="10019456" cy="1219200"/>
          </a:xfrm>
        </p:spPr>
        <p:txBody>
          <a:bodyPr rtlCol="0">
            <a:normAutofit fontScale="90000"/>
          </a:bodyPr>
          <a:lstStyle/>
          <a:p>
            <a:pPr>
              <a:defRPr/>
            </a:pPr>
            <a:r>
              <a:rPr lang="tr-TR" dirty="0" smtClean="0">
                <a:latin typeface="Comic Sans MS" pitchFamily="66" charset="0"/>
              </a:rPr>
              <a:t>ANA TESTİ ŞU DURUMLARDA FAYDALIDIR:</a:t>
            </a:r>
            <a:br>
              <a:rPr lang="tr-TR" dirty="0" smtClean="0">
                <a:latin typeface="Comic Sans MS" pitchFamily="66" charset="0"/>
              </a:rPr>
            </a:br>
            <a:r>
              <a:rPr lang="tr-TR" dirty="0" smtClean="0">
                <a:latin typeface="Comic Sans MS" pitchFamily="66" charset="0"/>
              </a:rPr>
              <a:t>!!!!!</a:t>
            </a:r>
            <a:endParaRPr lang="tr-TR" dirty="0" smtClean="0"/>
          </a:p>
        </p:txBody>
      </p:sp>
      <p:sp>
        <p:nvSpPr>
          <p:cNvPr id="5" name="4 İçerik Yer Tutucusu"/>
          <p:cNvSpPr>
            <a:spLocks noGrp="1"/>
          </p:cNvSpPr>
          <p:nvPr>
            <p:ph sz="half" idx="1"/>
          </p:nvPr>
        </p:nvSpPr>
        <p:spPr>
          <a:xfrm>
            <a:off x="1979612" y="2143126"/>
            <a:ext cx="4038600" cy="4525963"/>
          </a:xfrm>
        </p:spPr>
        <p:txBody>
          <a:bodyPr rtlCol="0">
            <a:normAutofit fontScale="77500" lnSpcReduction="20000"/>
          </a:bodyPr>
          <a:lstStyle/>
          <a:p>
            <a:pPr>
              <a:defRPr/>
            </a:pPr>
            <a:r>
              <a:rPr lang="tr-TR" b="1" dirty="0" smtClean="0">
                <a:latin typeface="Times New Roman" panose="02020603050405020304" pitchFamily="18" charset="0"/>
                <a:cs typeface="Times New Roman" panose="02020603050405020304" pitchFamily="18" charset="0"/>
              </a:rPr>
              <a:t>OTOİMMÜN HASTALIK VEYA BAĞ DOKUSU HASTALIĞINI DESTEKLEYEN KLİNİĞİ OLAN HASTALARDA TANISAL AMAÇLI OLARAK,</a:t>
            </a:r>
          </a:p>
          <a:p>
            <a:pPr>
              <a:defRPr/>
            </a:pPr>
            <a:endParaRPr lang="tr-TR" b="1" dirty="0" smtClean="0">
              <a:latin typeface="Times New Roman" panose="02020603050405020304" pitchFamily="18" charset="0"/>
              <a:cs typeface="Times New Roman" panose="02020603050405020304" pitchFamily="18" charset="0"/>
            </a:endParaRPr>
          </a:p>
          <a:p>
            <a:pPr>
              <a:defRPr/>
            </a:pPr>
            <a:r>
              <a:rPr lang="tr-TR" b="1" dirty="0" smtClean="0">
                <a:latin typeface="Times New Roman" panose="02020603050405020304" pitchFamily="18" charset="0"/>
                <a:cs typeface="Times New Roman" panose="02020603050405020304" pitchFamily="18" charset="0"/>
              </a:rPr>
              <a:t>ŞÜPHELİ KLİNİK BULGULARI OLAN HASTALARDA BAZI HASTALIKLARI DIŞLAMAK İÇİN,</a:t>
            </a:r>
          </a:p>
          <a:p>
            <a:pPr>
              <a:defRPr/>
            </a:pPr>
            <a:endParaRPr lang="tr-TR" b="1" dirty="0" smtClean="0">
              <a:latin typeface="Times New Roman" panose="02020603050405020304" pitchFamily="18" charset="0"/>
              <a:cs typeface="Times New Roman" panose="02020603050405020304" pitchFamily="18" charset="0"/>
            </a:endParaRPr>
          </a:p>
        </p:txBody>
      </p:sp>
      <p:sp>
        <p:nvSpPr>
          <p:cNvPr id="6" name="5 İçerik Yer Tutucusu"/>
          <p:cNvSpPr>
            <a:spLocks noGrp="1"/>
          </p:cNvSpPr>
          <p:nvPr>
            <p:ph sz="half" idx="2"/>
          </p:nvPr>
        </p:nvSpPr>
        <p:spPr>
          <a:xfrm>
            <a:off x="6170612" y="2216151"/>
            <a:ext cx="4038600" cy="4525963"/>
          </a:xfrm>
        </p:spPr>
        <p:txBody>
          <a:bodyPr rtlCol="0">
            <a:normAutofit fontScale="77500" lnSpcReduction="20000"/>
          </a:bodyPr>
          <a:lstStyle/>
          <a:p>
            <a:pPr>
              <a:defRPr/>
            </a:pPr>
            <a:r>
              <a:rPr lang="tr-TR" b="1" dirty="0" smtClean="0">
                <a:latin typeface="Times New Roman" panose="02020603050405020304" pitchFamily="18" charset="0"/>
                <a:cs typeface="Times New Roman" panose="02020603050405020304" pitchFamily="18" charset="0"/>
              </a:rPr>
              <a:t>OTOİMMÜN HASTALIK VEYA BAĞ DOKUSU HASTALIĞI OLAN HASTALARI SINIFLANDIRMAK İÇİN.</a:t>
            </a:r>
          </a:p>
          <a:p>
            <a:pPr>
              <a:defRPr/>
            </a:pPr>
            <a:endParaRPr lang="tr-TR" b="1" dirty="0" smtClean="0">
              <a:latin typeface="Times New Roman" panose="02020603050405020304" pitchFamily="18" charset="0"/>
              <a:cs typeface="Times New Roman" panose="02020603050405020304" pitchFamily="18" charset="0"/>
            </a:endParaRPr>
          </a:p>
          <a:p>
            <a:pPr lvl="2">
              <a:defRPr/>
            </a:pPr>
            <a:r>
              <a:rPr lang="tr-TR" b="1" dirty="0" smtClean="0">
                <a:latin typeface="Times New Roman" panose="02020603050405020304" pitchFamily="18" charset="0"/>
                <a:cs typeface="Times New Roman" panose="02020603050405020304" pitchFamily="18" charset="0"/>
              </a:rPr>
              <a:t>JUVENİL RA’DA ANA POZİTİFLİĞİ İLE ÜVEİT İLİŞKİLİ</a:t>
            </a:r>
          </a:p>
          <a:p>
            <a:pPr>
              <a:defRPr/>
            </a:pPr>
            <a:endParaRPr lang="tr-TR" b="1" dirty="0" smtClean="0">
              <a:latin typeface="Times New Roman" panose="02020603050405020304" pitchFamily="18" charset="0"/>
              <a:cs typeface="Times New Roman" panose="02020603050405020304" pitchFamily="18" charset="0"/>
            </a:endParaRPr>
          </a:p>
          <a:p>
            <a:pPr lvl="2">
              <a:defRPr/>
            </a:pPr>
            <a:r>
              <a:rPr lang="tr-TR" b="1" dirty="0" smtClean="0">
                <a:latin typeface="Times New Roman" panose="02020603050405020304" pitchFamily="18" charset="0"/>
                <a:cs typeface="Times New Roman" panose="02020603050405020304" pitchFamily="18" charset="0"/>
              </a:rPr>
              <a:t>ANTİFOSFOLİPİD SENDROMUNDA ANA POZİTİFLİĞİ İLE SLE İLİŞKİSİ (SEKONDER AFS)</a:t>
            </a:r>
          </a:p>
          <a:p>
            <a:pPr>
              <a:defRPr/>
            </a:pPr>
            <a:endParaRPr lang="tr-TR" b="1" dirty="0" smtClean="0">
              <a:latin typeface="Times New Roman" panose="02020603050405020304" pitchFamily="18" charset="0"/>
              <a:cs typeface="Times New Roman" panose="02020603050405020304" pitchFamily="18" charset="0"/>
            </a:endParaRPr>
          </a:p>
          <a:p>
            <a:pPr lvl="2">
              <a:defRPr/>
            </a:pPr>
            <a:r>
              <a:rPr lang="tr-TR" b="1" dirty="0" smtClean="0">
                <a:latin typeface="Times New Roman" panose="02020603050405020304" pitchFamily="18" charset="0"/>
                <a:cs typeface="Times New Roman" panose="02020603050405020304" pitchFamily="18" charset="0"/>
              </a:rPr>
              <a:t>RAYNAUD FENOMENİ ANA POZİTİFLİĞİ İLİŞKİSİ</a:t>
            </a:r>
          </a:p>
          <a:p>
            <a:pPr>
              <a:buNone/>
              <a:defRPr/>
            </a:pPr>
            <a:r>
              <a:rPr lang="tr-TR" b="1" dirty="0" smtClean="0">
                <a:latin typeface="Times New Roman" panose="02020603050405020304" pitchFamily="18" charset="0"/>
                <a:cs typeface="Times New Roman" panose="02020603050405020304" pitchFamily="18" charset="0"/>
              </a:rPr>
              <a:t>					</a:t>
            </a:r>
          </a:p>
          <a:p>
            <a:pPr>
              <a:defRPr/>
            </a:pPr>
            <a:endParaRPr lang="tr-TR" b="1" dirty="0" smtClean="0">
              <a:latin typeface="Times New Roman" panose="02020603050405020304" pitchFamily="18" charset="0"/>
              <a:cs typeface="Times New Roman" panose="02020603050405020304" pitchFamily="18" charset="0"/>
            </a:endParaRPr>
          </a:p>
          <a:p>
            <a:pPr>
              <a:defRPr/>
            </a:pPr>
            <a:endParaRPr lang="tr-TR"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430588" y="549275"/>
            <a:ext cx="5616575" cy="4318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tr-TR" b="1" dirty="0" smtClean="0">
                <a:solidFill>
                  <a:schemeClr val="tx1"/>
                </a:solidFill>
              </a:rPr>
              <a:t>OTOİMMÜN ROMATİZMAL HASTALIK</a:t>
            </a:r>
            <a:endParaRPr lang="tr-TR" b="1" dirty="0">
              <a:solidFill>
                <a:schemeClr val="tx1"/>
              </a:solidFill>
            </a:endParaRPr>
          </a:p>
        </p:txBody>
      </p:sp>
      <p:sp>
        <p:nvSpPr>
          <p:cNvPr id="36867" name="Oval 5"/>
          <p:cNvSpPr>
            <a:spLocks noChangeArrowheads="1"/>
          </p:cNvSpPr>
          <p:nvPr/>
        </p:nvSpPr>
        <p:spPr bwMode="auto">
          <a:xfrm>
            <a:off x="5157787" y="1196975"/>
            <a:ext cx="1944688" cy="914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ANA BAKILACAK</a:t>
            </a:r>
            <a:endParaRPr lang="tr-TR" b="1" dirty="0"/>
          </a:p>
        </p:txBody>
      </p:sp>
      <p:sp>
        <p:nvSpPr>
          <p:cNvPr id="36868" name="Rectangle 6"/>
          <p:cNvSpPr>
            <a:spLocks noChangeArrowheads="1"/>
          </p:cNvSpPr>
          <p:nvPr/>
        </p:nvSpPr>
        <p:spPr bwMode="auto">
          <a:xfrm>
            <a:off x="3070225" y="2133600"/>
            <a:ext cx="1079500" cy="431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tr-TR" b="1" dirty="0"/>
              <a:t>ANA (-)</a:t>
            </a:r>
          </a:p>
        </p:txBody>
      </p:sp>
      <p:sp>
        <p:nvSpPr>
          <p:cNvPr id="36869" name="Rectangle 7"/>
          <p:cNvSpPr>
            <a:spLocks noChangeArrowheads="1"/>
          </p:cNvSpPr>
          <p:nvPr/>
        </p:nvSpPr>
        <p:spPr bwMode="auto">
          <a:xfrm>
            <a:off x="2422525" y="3500438"/>
            <a:ext cx="1511300" cy="792162"/>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tr-TR" b="1" dirty="0" smtClean="0"/>
              <a:t>DEĞERLENDİR</a:t>
            </a:r>
            <a:endParaRPr lang="tr-TR" b="1" dirty="0"/>
          </a:p>
        </p:txBody>
      </p:sp>
      <p:sp>
        <p:nvSpPr>
          <p:cNvPr id="36870" name="Rectangle 8"/>
          <p:cNvSpPr>
            <a:spLocks noChangeArrowheads="1"/>
          </p:cNvSpPr>
          <p:nvPr/>
        </p:nvSpPr>
        <p:spPr bwMode="auto">
          <a:xfrm>
            <a:off x="7318376" y="2133600"/>
            <a:ext cx="1512887" cy="431800"/>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a:t>ANA(+)</a:t>
            </a:r>
          </a:p>
        </p:txBody>
      </p:sp>
      <p:sp>
        <p:nvSpPr>
          <p:cNvPr id="36871" name="Rectangle 9"/>
          <p:cNvSpPr>
            <a:spLocks noChangeArrowheads="1"/>
          </p:cNvSpPr>
          <p:nvPr/>
        </p:nvSpPr>
        <p:spPr bwMode="auto">
          <a:xfrm>
            <a:off x="8255001" y="4292601"/>
            <a:ext cx="2231899" cy="69849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İLERİ OTOANTİKOR</a:t>
            </a:r>
            <a:endParaRPr lang="tr-TR" b="1" dirty="0"/>
          </a:p>
        </p:txBody>
      </p:sp>
      <p:sp>
        <p:nvSpPr>
          <p:cNvPr id="73748" name="Rectangle 10"/>
          <p:cNvSpPr>
            <a:spLocks noChangeArrowheads="1"/>
          </p:cNvSpPr>
          <p:nvPr/>
        </p:nvSpPr>
        <p:spPr bwMode="auto">
          <a:xfrm>
            <a:off x="8974137" y="3068638"/>
            <a:ext cx="1079500" cy="360362"/>
          </a:xfrm>
          <a:prstGeom prst="rect">
            <a:avLst/>
          </a:prstGeom>
          <a:solidFill>
            <a:srgbClr val="CCFFCC"/>
          </a:solidFill>
          <a:ln w="1270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dirty="0" smtClean="0">
                <a:solidFill>
                  <a:schemeClr val="bg2"/>
                </a:solidFill>
              </a:rPr>
              <a:t>KLİNİK VAR</a:t>
            </a:r>
            <a:endParaRPr lang="tr-TR" altLang="tr-TR" sz="1800" b="1" dirty="0">
              <a:solidFill>
                <a:schemeClr val="bg2"/>
              </a:solidFill>
            </a:endParaRPr>
          </a:p>
        </p:txBody>
      </p:sp>
      <p:sp>
        <p:nvSpPr>
          <p:cNvPr id="73749" name="Rectangle 11"/>
          <p:cNvSpPr>
            <a:spLocks noChangeArrowheads="1"/>
          </p:cNvSpPr>
          <p:nvPr/>
        </p:nvSpPr>
        <p:spPr bwMode="auto">
          <a:xfrm>
            <a:off x="5732462" y="3068638"/>
            <a:ext cx="1225550" cy="360362"/>
          </a:xfrm>
          <a:prstGeom prst="rect">
            <a:avLst/>
          </a:prstGeom>
          <a:solidFill>
            <a:srgbClr val="CCFFCC"/>
          </a:solidFill>
          <a:ln w="1270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dirty="0" smtClean="0">
                <a:solidFill>
                  <a:schemeClr val="bg2"/>
                </a:solidFill>
              </a:rPr>
              <a:t>KLİNİK YOK</a:t>
            </a:r>
            <a:endParaRPr lang="tr-TR" altLang="tr-TR" sz="1800" b="1" dirty="0">
              <a:solidFill>
                <a:schemeClr val="bg2"/>
              </a:solidFill>
            </a:endParaRPr>
          </a:p>
        </p:txBody>
      </p:sp>
      <p:sp>
        <p:nvSpPr>
          <p:cNvPr id="36874" name="Rectangle 12"/>
          <p:cNvSpPr>
            <a:spLocks noChangeArrowheads="1"/>
          </p:cNvSpPr>
          <p:nvPr/>
        </p:nvSpPr>
        <p:spPr bwMode="auto">
          <a:xfrm>
            <a:off x="5014913" y="4292600"/>
            <a:ext cx="2447926" cy="669926"/>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3-6 AY SONRA ANA </a:t>
            </a:r>
          </a:p>
          <a:p>
            <a:pPr algn="ctr">
              <a:defRPr/>
            </a:pPr>
            <a:r>
              <a:rPr lang="tr-TR" b="1" dirty="0" smtClean="0"/>
              <a:t>TEKRARI</a:t>
            </a:r>
            <a:endParaRPr lang="tr-TR" b="1" dirty="0"/>
          </a:p>
        </p:txBody>
      </p:sp>
      <p:sp>
        <p:nvSpPr>
          <p:cNvPr id="36875" name="Rectangle 13"/>
          <p:cNvSpPr>
            <a:spLocks noChangeArrowheads="1"/>
          </p:cNvSpPr>
          <p:nvPr/>
        </p:nvSpPr>
        <p:spPr bwMode="auto">
          <a:xfrm>
            <a:off x="4583113" y="5157788"/>
            <a:ext cx="1871663" cy="6477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tr-TR" b="1" dirty="0" smtClean="0"/>
              <a:t>KLİNİK YOK</a:t>
            </a:r>
          </a:p>
          <a:p>
            <a:pPr algn="ctr">
              <a:defRPr/>
            </a:pPr>
            <a:r>
              <a:rPr lang="tr-TR" b="1" dirty="0" smtClean="0"/>
              <a:t>ANA (+)</a:t>
            </a:r>
            <a:endParaRPr lang="tr-TR" b="1" dirty="0"/>
          </a:p>
        </p:txBody>
      </p:sp>
      <p:sp>
        <p:nvSpPr>
          <p:cNvPr id="36876" name="Rectangle 14"/>
          <p:cNvSpPr>
            <a:spLocks noChangeArrowheads="1"/>
          </p:cNvSpPr>
          <p:nvPr/>
        </p:nvSpPr>
        <p:spPr bwMode="auto">
          <a:xfrm>
            <a:off x="6094413" y="5876925"/>
            <a:ext cx="2087563" cy="698500"/>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1-2 YILDA KONTROL</a:t>
            </a:r>
            <a:endParaRPr lang="tr-TR" b="1" dirty="0"/>
          </a:p>
        </p:txBody>
      </p:sp>
      <p:sp>
        <p:nvSpPr>
          <p:cNvPr id="73759" name="Line 15"/>
          <p:cNvSpPr>
            <a:spLocks noChangeShapeType="1"/>
          </p:cNvSpPr>
          <p:nvPr/>
        </p:nvSpPr>
        <p:spPr bwMode="auto">
          <a:xfrm flipH="1">
            <a:off x="4006850" y="1773238"/>
            <a:ext cx="1008062" cy="215900"/>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0" name="Line 16"/>
          <p:cNvSpPr>
            <a:spLocks noChangeShapeType="1"/>
          </p:cNvSpPr>
          <p:nvPr/>
        </p:nvSpPr>
        <p:spPr bwMode="auto">
          <a:xfrm flipH="1">
            <a:off x="2998788" y="2708275"/>
            <a:ext cx="574675" cy="6492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1" name="Line 17"/>
          <p:cNvSpPr>
            <a:spLocks noChangeShapeType="1"/>
          </p:cNvSpPr>
          <p:nvPr/>
        </p:nvSpPr>
        <p:spPr bwMode="auto">
          <a:xfrm>
            <a:off x="7246937" y="1700214"/>
            <a:ext cx="647700" cy="288925"/>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2" name="Line 18"/>
          <p:cNvSpPr>
            <a:spLocks noChangeShapeType="1"/>
          </p:cNvSpPr>
          <p:nvPr/>
        </p:nvSpPr>
        <p:spPr bwMode="auto">
          <a:xfrm flipH="1">
            <a:off x="6454775" y="2708275"/>
            <a:ext cx="1439862" cy="12969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3" name="Line 19"/>
          <p:cNvSpPr>
            <a:spLocks noChangeShapeType="1"/>
          </p:cNvSpPr>
          <p:nvPr/>
        </p:nvSpPr>
        <p:spPr bwMode="auto">
          <a:xfrm>
            <a:off x="8326438" y="2708275"/>
            <a:ext cx="936625" cy="12969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4" name="Line 20"/>
          <p:cNvSpPr>
            <a:spLocks noChangeShapeType="1"/>
          </p:cNvSpPr>
          <p:nvPr/>
        </p:nvSpPr>
        <p:spPr bwMode="auto">
          <a:xfrm>
            <a:off x="6599237" y="5157788"/>
            <a:ext cx="431800" cy="576262"/>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cxnSp>
        <p:nvCxnSpPr>
          <p:cNvPr id="21" name="20 Düz Ok Bağlayıcısı"/>
          <p:cNvCxnSpPr/>
          <p:nvPr/>
        </p:nvCxnSpPr>
        <p:spPr>
          <a:xfrm>
            <a:off x="6454452" y="5481638"/>
            <a:ext cx="360040" cy="35594"/>
          </a:xfrm>
          <a:prstGeom prst="straightConnector1">
            <a:avLst/>
          </a:prstGeom>
          <a:ln w="28575">
            <a:solidFill>
              <a:schemeClr val="tx1"/>
            </a:solidFill>
            <a:tailEnd type="arrow"/>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22 Düz Ok Bağlayıcısı"/>
          <p:cNvCxnSpPr/>
          <p:nvPr/>
        </p:nvCxnSpPr>
        <p:spPr>
          <a:xfrm>
            <a:off x="6958508" y="3284984"/>
            <a:ext cx="288032" cy="35594"/>
          </a:xfrm>
          <a:prstGeom prst="straightConnector1">
            <a:avLst/>
          </a:prstGeom>
          <a:ln w="38100">
            <a:solidFill>
              <a:schemeClr val="tx1"/>
            </a:solidFill>
            <a:tailEnd type="arrow"/>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24 Düz Ok Bağlayıcısı"/>
          <p:cNvCxnSpPr/>
          <p:nvPr/>
        </p:nvCxnSpPr>
        <p:spPr>
          <a:xfrm flipH="1" flipV="1">
            <a:off x="8758708" y="3212977"/>
            <a:ext cx="216024" cy="35843"/>
          </a:xfrm>
          <a:prstGeom prst="straightConnector1">
            <a:avLst/>
          </a:prstGeom>
          <a:ln w="28575">
            <a:solidFill>
              <a:schemeClr val="tx1"/>
            </a:solidFill>
            <a:tailEnd type="arrow"/>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1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p:txBody>
          <a:bodyPr/>
          <a:lstStyle/>
          <a:p>
            <a:pPr eaLnBrk="1" hangingPunct="1"/>
            <a:r>
              <a:rPr lang="tr-TR" altLang="tr-TR" b="1" dirty="0" smtClean="0"/>
              <a:t>ROMATOİD FAKTÖR;</a:t>
            </a:r>
            <a:endParaRPr lang="tr-TR" altLang="tr-TR" b="1" dirty="0" smtClean="0"/>
          </a:p>
        </p:txBody>
      </p:sp>
      <p:sp>
        <p:nvSpPr>
          <p:cNvPr id="78851" name="2 İçerik Yer Tutucusu"/>
          <p:cNvSpPr>
            <a:spLocks noGrp="1"/>
          </p:cNvSpPr>
          <p:nvPr>
            <p:ph idx="1"/>
          </p:nvPr>
        </p:nvSpPr>
        <p:spPr/>
        <p:txBody>
          <a:bodyPr/>
          <a:lstStyle/>
          <a:p>
            <a:pPr eaLnBrk="1" hangingPunct="1"/>
            <a:r>
              <a:rPr lang="tr-TR" altLang="tr-TR" smtClean="0"/>
              <a:t>IgG’ninFc parçasına karşı sentezlenen sıklıkla IgM yapısında otoantikordur.</a:t>
            </a:r>
          </a:p>
          <a:p>
            <a:pPr eaLnBrk="1" hangingPunct="1"/>
            <a:endParaRPr lang="tr-TR" altLang="tr-TR" smtClean="0"/>
          </a:p>
          <a:p>
            <a:pPr eaLnBrk="1" hangingPunct="1"/>
            <a:r>
              <a:rPr lang="tr-TR" altLang="tr-TR" smtClean="0"/>
              <a:t>Daha seyrek olarak  IgG ve IgM yapısında olabilir.</a:t>
            </a:r>
          </a:p>
        </p:txBody>
      </p:sp>
      <p:pic>
        <p:nvPicPr>
          <p:cNvPr id="78852" name="Picture 9" descr="http://www.ifcc.org/ifccfiles/images/e-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3949701"/>
            <a:ext cx="38893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defRPr/>
            </a:pPr>
            <a:r>
              <a:rPr lang="tr-TR" dirty="0" smtClean="0"/>
              <a:t>RF’NİN POZİTİF OLDUĞU DURUMLAR;</a:t>
            </a:r>
            <a:endParaRPr lang="tr-TR" dirty="0"/>
          </a:p>
        </p:txBody>
      </p:sp>
      <p:graphicFrame>
        <p:nvGraphicFramePr>
          <p:cNvPr id="4" name="3 İçerik Yer Tutucusu"/>
          <p:cNvGraphicFramePr>
            <a:graphicFrameLocks noGrp="1"/>
          </p:cNvGraphicFramePr>
          <p:nvPr>
            <p:ph sz="quarter" idx="2"/>
            <p:extLst>
              <p:ext uri="{D42A27DB-BD31-4B8C-83A1-F6EECF244321}">
                <p14:modId xmlns:p14="http://schemas.microsoft.com/office/powerpoint/2010/main" val="1759645130"/>
              </p:ext>
            </p:extLst>
          </p:nvPr>
        </p:nvGraphicFramePr>
        <p:xfrm>
          <a:off x="1979612" y="1628775"/>
          <a:ext cx="4040188" cy="2768600"/>
        </p:xfrm>
        <a:graphic>
          <a:graphicData uri="http://schemas.openxmlformats.org/drawingml/2006/table">
            <a:tbl>
              <a:tblPr firstRow="1" bandRow="1">
                <a:tableStyleId>{5C22544A-7EE6-4342-B048-85BDC9FD1C3A}</a:tableStyleId>
              </a:tblPr>
              <a:tblGrid>
                <a:gridCol w="2020094"/>
                <a:gridCol w="2020094"/>
              </a:tblGrid>
              <a:tr h="370840">
                <a:tc>
                  <a:txBody>
                    <a:bodyPr/>
                    <a:lstStyle/>
                    <a:p>
                      <a:r>
                        <a:rPr lang="tr-TR" sz="1200" b="1" dirty="0" smtClean="0"/>
                        <a:t>ROMATİZMAL HASTALIK</a:t>
                      </a:r>
                      <a:endParaRPr lang="tr-TR" sz="1200" b="1" dirty="0"/>
                    </a:p>
                  </a:txBody>
                  <a:tcPr marL="44891" marR="44891"/>
                </a:tc>
                <a:tc>
                  <a:txBody>
                    <a:bodyPr/>
                    <a:lstStyle/>
                    <a:p>
                      <a:r>
                        <a:rPr lang="tr-TR" sz="1200" b="1" dirty="0" smtClean="0"/>
                        <a:t>SENSİTİVİTE</a:t>
                      </a:r>
                      <a:endParaRPr lang="tr-TR" sz="1200" b="1" dirty="0"/>
                    </a:p>
                  </a:txBody>
                  <a:tcPr marL="44891" marR="44891"/>
                </a:tc>
              </a:tr>
              <a:tr h="370840">
                <a:tc>
                  <a:txBody>
                    <a:bodyPr/>
                    <a:lstStyle/>
                    <a:p>
                      <a:pPr>
                        <a:buFont typeface="Arial"/>
                        <a:buNone/>
                      </a:pPr>
                      <a:r>
                        <a:rPr lang="tr-TR" sz="1200" b="1" dirty="0" smtClean="0"/>
                        <a:t>KRİYOGLOBULİNEMİ</a:t>
                      </a:r>
                    </a:p>
                  </a:txBody>
                  <a:tcPr marL="44891" marR="44891"/>
                </a:tc>
                <a:tc>
                  <a:txBody>
                    <a:bodyPr/>
                    <a:lstStyle/>
                    <a:p>
                      <a:r>
                        <a:rPr lang="tr-TR" sz="1200" b="1" dirty="0" smtClean="0"/>
                        <a:t>40%-100%</a:t>
                      </a:r>
                      <a:endParaRPr lang="tr-TR" sz="1200" b="1" dirty="0"/>
                    </a:p>
                  </a:txBody>
                  <a:tcPr marL="44891" marR="4489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POLİMİYOZİT/DERMATOMİYOZİT</a:t>
                      </a:r>
                    </a:p>
                  </a:txBody>
                  <a:tcPr marL="44891" marR="44891"/>
                </a:tc>
                <a:tc>
                  <a:txBody>
                    <a:bodyPr/>
                    <a:lstStyle/>
                    <a:p>
                      <a:r>
                        <a:rPr lang="tr-TR" sz="1200" b="1" dirty="0" smtClean="0"/>
                        <a:t>5%-10%</a:t>
                      </a:r>
                      <a:endParaRPr lang="tr-TR" sz="1200" b="1" dirty="0"/>
                    </a:p>
                  </a:txBody>
                  <a:tcPr marL="44891" marR="44891"/>
                </a:tc>
              </a:tr>
              <a:tr h="370840">
                <a:tc>
                  <a:txBody>
                    <a:bodyPr/>
                    <a:lstStyle/>
                    <a:p>
                      <a:r>
                        <a:rPr lang="tr-TR" sz="1200" b="1" dirty="0" smtClean="0"/>
                        <a:t>ROMATOİD ARTRİT</a:t>
                      </a:r>
                      <a:endParaRPr lang="tr-TR" sz="1200" b="1" dirty="0"/>
                    </a:p>
                  </a:txBody>
                  <a:tcPr marL="44891" marR="44891"/>
                </a:tc>
                <a:tc>
                  <a:txBody>
                    <a:bodyPr/>
                    <a:lstStyle/>
                    <a:p>
                      <a:r>
                        <a:rPr lang="tr-TR" sz="1200" b="1" dirty="0" smtClean="0"/>
                        <a:t>50%-90%</a:t>
                      </a:r>
                      <a:endParaRPr lang="tr-TR" sz="1200" b="1" dirty="0"/>
                    </a:p>
                  </a:txBody>
                  <a:tcPr marL="44891" marR="44891"/>
                </a:tc>
              </a:tr>
              <a:tr h="370840">
                <a:tc>
                  <a:txBody>
                    <a:bodyPr/>
                    <a:lstStyle/>
                    <a:p>
                      <a:r>
                        <a:rPr lang="tr-TR" sz="1200" b="1" dirty="0" smtClean="0"/>
                        <a:t>SJÖGREN SENDROMU</a:t>
                      </a:r>
                      <a:endParaRPr lang="tr-TR" sz="1200" b="1" dirty="0"/>
                    </a:p>
                  </a:txBody>
                  <a:tcPr marL="44891" marR="44891"/>
                </a:tc>
                <a:tc>
                  <a:txBody>
                    <a:bodyPr/>
                    <a:lstStyle/>
                    <a:p>
                      <a:r>
                        <a:rPr lang="tr-TR" sz="1200" b="1" dirty="0" smtClean="0"/>
                        <a:t>75%-95%</a:t>
                      </a:r>
                      <a:endParaRPr lang="tr-TR" sz="1200" b="1" dirty="0"/>
                    </a:p>
                  </a:txBody>
                  <a:tcPr marL="44891" marR="44891"/>
                </a:tc>
              </a:tr>
              <a:tr h="370840">
                <a:tc>
                  <a:txBody>
                    <a:bodyPr/>
                    <a:lstStyle/>
                    <a:p>
                      <a:r>
                        <a:rPr lang="tr-TR" sz="1200" b="1" dirty="0" smtClean="0"/>
                        <a:t>SİSTEMİK LUPUS ERİTEMATOZUS</a:t>
                      </a:r>
                      <a:endParaRPr lang="tr-TR" sz="1200" b="1" dirty="0"/>
                    </a:p>
                  </a:txBody>
                  <a:tcPr marL="44891" marR="44891"/>
                </a:tc>
                <a:tc>
                  <a:txBody>
                    <a:bodyPr/>
                    <a:lstStyle/>
                    <a:p>
                      <a:r>
                        <a:rPr lang="tr-TR" sz="1200" b="1" dirty="0" smtClean="0"/>
                        <a:t>15%-35%</a:t>
                      </a:r>
                      <a:endParaRPr lang="tr-TR" sz="1200" b="1" dirty="0"/>
                    </a:p>
                  </a:txBody>
                  <a:tcPr marL="44891" marR="44891"/>
                </a:tc>
              </a:tr>
              <a:tr h="370840">
                <a:tc>
                  <a:txBody>
                    <a:bodyPr/>
                    <a:lstStyle/>
                    <a:p>
                      <a:r>
                        <a:rPr lang="tr-TR" sz="1200" b="1" dirty="0" smtClean="0"/>
                        <a:t>SİSTEMİK</a:t>
                      </a:r>
                      <a:r>
                        <a:rPr lang="tr-TR" sz="1200" b="1" baseline="0" dirty="0" smtClean="0"/>
                        <a:t> SKLEROZ</a:t>
                      </a:r>
                      <a:endParaRPr lang="tr-TR" sz="1200" b="1" dirty="0"/>
                    </a:p>
                  </a:txBody>
                  <a:tcPr marL="44891" marR="44891"/>
                </a:tc>
                <a:tc>
                  <a:txBody>
                    <a:bodyPr/>
                    <a:lstStyle/>
                    <a:p>
                      <a:r>
                        <a:rPr lang="tr-TR" sz="1200" b="1" dirty="0" smtClean="0"/>
                        <a:t>20%-30%</a:t>
                      </a:r>
                      <a:endParaRPr lang="tr-TR" sz="1200" b="1" dirty="0"/>
                    </a:p>
                  </a:txBody>
                  <a:tcPr marL="44891" marR="44891"/>
                </a:tc>
              </a:tr>
            </a:tbl>
          </a:graphicData>
        </a:graphic>
      </p:graphicFrame>
      <p:graphicFrame>
        <p:nvGraphicFramePr>
          <p:cNvPr id="8" name="7 İçerik Yer Tutucusu"/>
          <p:cNvGraphicFramePr>
            <a:graphicFrameLocks noGrp="1"/>
          </p:cNvGraphicFramePr>
          <p:nvPr>
            <p:ph sz="quarter" idx="4"/>
            <p:extLst>
              <p:ext uri="{D42A27DB-BD31-4B8C-83A1-F6EECF244321}">
                <p14:modId xmlns:p14="http://schemas.microsoft.com/office/powerpoint/2010/main" val="1632765306"/>
              </p:ext>
            </p:extLst>
          </p:nvPr>
        </p:nvGraphicFramePr>
        <p:xfrm>
          <a:off x="6531174" y="1558433"/>
          <a:ext cx="4891830" cy="5277523"/>
        </p:xfrm>
        <a:graphic>
          <a:graphicData uri="http://schemas.openxmlformats.org/drawingml/2006/table">
            <a:tbl>
              <a:tblPr firstRow="1" bandRow="1">
                <a:tableStyleId>{5C22544A-7EE6-4342-B048-85BDC9FD1C3A}</a:tableStyleId>
              </a:tblPr>
              <a:tblGrid>
                <a:gridCol w="2947614"/>
                <a:gridCol w="1944216"/>
              </a:tblGrid>
              <a:tr h="370795">
                <a:tc>
                  <a:txBody>
                    <a:bodyPr/>
                    <a:lstStyle/>
                    <a:p>
                      <a:r>
                        <a:rPr lang="tr-TR" sz="1200" b="1" dirty="0" smtClean="0">
                          <a:solidFill>
                            <a:srgbClr val="002060"/>
                          </a:solidFill>
                        </a:rPr>
                        <a:t>   ROMATİZMAL OLMAYAN DURUMLAR</a:t>
                      </a:r>
                      <a:endParaRPr lang="tr-TR" sz="1200" b="1" dirty="0">
                        <a:solidFill>
                          <a:srgbClr val="002060"/>
                        </a:solidFill>
                      </a:endParaRPr>
                    </a:p>
                  </a:txBody>
                  <a:tcPr marL="0" marR="0" marT="0" marB="0" anchor="ctr">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pPr>
                        <a:buFont typeface="Arial"/>
                        <a:buNone/>
                      </a:pPr>
                      <a:r>
                        <a:rPr lang="tr-TR" sz="1200" b="1" dirty="0" smtClean="0">
                          <a:solidFill>
                            <a:srgbClr val="002060"/>
                          </a:solidFill>
                        </a:rPr>
                        <a:t>   INFEKSİYONLAR</a:t>
                      </a:r>
                      <a:endParaRPr lang="tr-TR" sz="1200" b="1" dirty="0">
                        <a:solidFill>
                          <a:srgbClr val="002060"/>
                        </a:solidFill>
                      </a:endParaRPr>
                    </a:p>
                  </a:txBody>
                  <a:tcPr marL="0" marR="0" marT="0" marB="0" anchor="ctr">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BAKTERİAL ENDOKARDİT</a:t>
                      </a:r>
                      <a:endParaRPr lang="tr-TR" sz="1200" b="1" dirty="0" smtClean="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HEPATİT</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LEPRA</a:t>
                      </a:r>
                      <a:endParaRPr lang="tr-TR" sz="1200" b="1" dirty="0" smtClean="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PARAZİTER HASTALIKLAR</a:t>
                      </a:r>
                      <a:endParaRPr lang="tr-TR" sz="1200" b="1" dirty="0" smtClean="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SİFİLİZ</a:t>
                      </a:r>
                      <a:endParaRPr lang="tr-TR" sz="1200" b="1" dirty="0" smtClean="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TÜBERKÜLOZ</a:t>
                      </a:r>
                      <a:endParaRPr lang="tr-TR" sz="1200" b="1" dirty="0" smtClean="0">
                        <a:solidFill>
                          <a:srgbClr val="002060"/>
                        </a:solidFill>
                      </a:endParaRPr>
                    </a:p>
                  </a:txBody>
                  <a:tcPr marL="44891" marR="44891" marT="45714" marB="45714">
                    <a:solidFill>
                      <a:schemeClr val="accent2">
                        <a:lumMod val="60000"/>
                        <a:lumOff val="40000"/>
                      </a:schemeClr>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PULMONER</a:t>
                      </a:r>
                      <a:r>
                        <a:rPr lang="tr-TR" sz="1200" b="1" baseline="0" dirty="0" smtClean="0">
                          <a:solidFill>
                            <a:srgbClr val="002060"/>
                          </a:solidFill>
                        </a:rPr>
                        <a:t> HASTALIKLAR</a:t>
                      </a:r>
                      <a:endParaRPr lang="tr-TR" sz="1200" b="1" dirty="0" smtClean="0">
                        <a:solidFill>
                          <a:srgbClr val="002060"/>
                        </a:solidFill>
                      </a:endParaRPr>
                    </a:p>
                  </a:txBody>
                  <a:tcPr marL="44891" marR="44891" marT="45714" marB="45714">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İNTERSTİSYEL</a:t>
                      </a:r>
                      <a:r>
                        <a:rPr lang="tr-TR" sz="1200" b="1" baseline="0" dirty="0" smtClean="0">
                          <a:solidFill>
                            <a:srgbClr val="002060"/>
                          </a:solidFill>
                        </a:rPr>
                        <a:t> AKCİĞER HASTALIĞI</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SARKOİDOZ</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SİLİKOZ</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r>
                        <a:rPr lang="tr-TR" sz="1200" b="1" dirty="0" smtClean="0">
                          <a:solidFill>
                            <a:srgbClr val="002060"/>
                          </a:solidFill>
                        </a:rPr>
                        <a:t>MALİGNİTELER</a:t>
                      </a:r>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r>
                        <a:rPr lang="tr-TR" sz="1200" b="1" dirty="0" smtClean="0">
                          <a:solidFill>
                            <a:srgbClr val="002060"/>
                          </a:solidFill>
                        </a:rPr>
                        <a:t>PRİMER BİLİYER SİROZ</a:t>
                      </a:r>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bl>
          </a:graphicData>
        </a:graphic>
      </p:graphicFrame>
    </p:spTree>
    <p:extLst>
      <p:ext uri="{BB962C8B-B14F-4D97-AF65-F5344CB8AC3E}">
        <p14:creationId xmlns:p14="http://schemas.microsoft.com/office/powerpoint/2010/main" val="20102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73932" y="-238472"/>
            <a:ext cx="9947448" cy="1219200"/>
          </a:xfrm>
        </p:spPr>
        <p:txBody>
          <a:bodyPr rtlCol="0">
            <a:normAutofit/>
          </a:bodyPr>
          <a:lstStyle/>
          <a:p>
            <a:pPr>
              <a:defRPr/>
            </a:pPr>
            <a:r>
              <a:rPr lang="tr-TR" sz="2800" b="1" dirty="0" smtClean="0">
                <a:latin typeface="Comic Sans MS" pitchFamily="66" charset="0"/>
              </a:rPr>
              <a:t>HASTALIKLARDAKİ RF POZİTİFLİĞİNİN SIKLIĞI (%)	</a:t>
            </a:r>
            <a:endParaRPr lang="tr-TR" sz="28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293055518"/>
              </p:ext>
            </p:extLst>
          </p:nvPr>
        </p:nvGraphicFramePr>
        <p:xfrm>
          <a:off x="2061964" y="620688"/>
          <a:ext cx="8183562" cy="6060091"/>
        </p:xfrm>
        <a:graphic>
          <a:graphicData uri="http://schemas.openxmlformats.org/drawingml/2006/table">
            <a:tbl>
              <a:tblPr firstRow="1" bandRow="1">
                <a:tableStyleId>{5C22544A-7EE6-4342-B048-85BDC9FD1C3A}</a:tableStyleId>
              </a:tblPr>
              <a:tblGrid>
                <a:gridCol w="4091781"/>
                <a:gridCol w="4091781"/>
              </a:tblGrid>
              <a:tr h="370864">
                <a:tc>
                  <a:txBody>
                    <a:bodyPr/>
                    <a:lstStyle/>
                    <a:p>
                      <a:r>
                        <a:rPr lang="tr-TR" sz="1800" b="1" dirty="0" smtClean="0"/>
                        <a:t>HASTALIK</a:t>
                      </a:r>
                      <a:endParaRPr lang="tr-TR" sz="1800" b="1" dirty="0"/>
                    </a:p>
                  </a:txBody>
                  <a:tcPr marL="90928" marR="90928" marT="45723" marB="45723"/>
                </a:tc>
                <a:tc>
                  <a:txBody>
                    <a:bodyPr/>
                    <a:lstStyle/>
                    <a:p>
                      <a:r>
                        <a:rPr lang="tr-TR" sz="1800" b="1" dirty="0" smtClean="0"/>
                        <a:t>SAPTANMA SIKLIĞI (%)</a:t>
                      </a:r>
                      <a:endParaRPr lang="tr-TR" sz="1800" b="1" dirty="0"/>
                    </a:p>
                  </a:txBody>
                  <a:tcPr marL="90928" marR="90928" marT="45723" marB="45723"/>
                </a:tc>
              </a:tr>
              <a:tr h="370864">
                <a:tc>
                  <a:txBody>
                    <a:bodyPr/>
                    <a:lstStyle/>
                    <a:p>
                      <a:pPr eaLnBrk="1" hangingPunct="1">
                        <a:lnSpc>
                          <a:spcPct val="80000"/>
                        </a:lnSpc>
                      </a:pPr>
                      <a:r>
                        <a:rPr lang="tr-TR" sz="1800" b="1" dirty="0" smtClean="0">
                          <a:latin typeface="Comic Sans MS" pitchFamily="66" charset="0"/>
                        </a:rPr>
                        <a:t>MİKST KRİYOGLOBULİNEMİ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90-100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SJÖGREN SENDROMU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75-90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ROMATOİD ARTRİT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75</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MİKST TİP KOLLAJENÖZ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50-60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SLE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20-30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SKLERODERMA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20-30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TBC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10-20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LEPRA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10-60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SARKOİDOZ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5-33</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İN.ENDOKARDİT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25-30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VİRAL ENFEKSİYONLAR		</a:t>
                      </a:r>
                      <a:endParaRPr lang="tr-TR" sz="1800" b="1" dirty="0" smtClean="0">
                        <a:latin typeface="Comic Sans MS" pitchFamily="66" charset="0"/>
                      </a:endParaRPr>
                    </a:p>
                  </a:txBody>
                  <a:tcPr marL="90928" marR="90928" marT="45723" marB="45723"/>
                </a:tc>
                <a:tc>
                  <a:txBody>
                    <a:bodyPr/>
                    <a:lstStyle/>
                    <a:p>
                      <a:r>
                        <a:rPr lang="tr-TR" sz="1800" b="1" dirty="0" smtClean="0">
                          <a:latin typeface="Comic Sans MS" pitchFamily="66" charset="0"/>
                        </a:rPr>
                        <a:t>15-65</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PARAZİTİK ENFEKSİYONLAR</a:t>
                      </a:r>
                      <a:endParaRPr lang="tr-TR" sz="1800" b="1" dirty="0" smtClean="0"/>
                    </a:p>
                  </a:txBody>
                  <a:tcPr marL="90928" marR="90928" marT="45723" marB="45723"/>
                </a:tc>
                <a:tc>
                  <a:txBody>
                    <a:bodyPr/>
                    <a:lstStyle/>
                    <a:p>
                      <a:r>
                        <a:rPr lang="tr-TR" sz="1800" b="1" dirty="0" smtClean="0"/>
                        <a:t>20-90</a:t>
                      </a:r>
                      <a:endParaRPr lang="tr-TR" sz="1800" b="1" dirty="0"/>
                    </a:p>
                  </a:txBody>
                  <a:tcPr marL="90928" marR="90928" marT="45723" marB="45723"/>
                </a:tc>
              </a:tr>
            </a:tbl>
          </a:graphicData>
        </a:graphic>
      </p:graphicFrame>
    </p:spTree>
    <p:extLst>
      <p:ext uri="{BB962C8B-B14F-4D97-AF65-F5344CB8AC3E}">
        <p14:creationId xmlns:p14="http://schemas.microsoft.com/office/powerpoint/2010/main" val="23056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81250" y="836712"/>
            <a:ext cx="7772400" cy="792162"/>
          </a:xfrm>
        </p:spPr>
        <p:txBody>
          <a:bodyPr rtlCol="0">
            <a:normAutofit fontScale="90000"/>
          </a:bodyPr>
          <a:lstStyle/>
          <a:p>
            <a:pPr>
              <a:defRPr/>
            </a:pPr>
            <a:r>
              <a:rPr lang="tr-TR" b="1" dirty="0" smtClean="0">
                <a:latin typeface="Comic Sans MS" pitchFamily="66" charset="0"/>
              </a:rPr>
              <a:t> SİTRÜLLİNLENMİŞ SİKLİK PEPTİTLERE KARŞI ANTİKORLAR (ANTİ-CCP AB)</a:t>
            </a:r>
            <a:r>
              <a:rPr lang="tr-TR" sz="4000" b="1" dirty="0" smtClean="0">
                <a:latin typeface="Comic Sans MS" pitchFamily="66" charset="0"/>
              </a:rPr>
              <a:t>:</a:t>
            </a:r>
            <a:endParaRPr lang="tr-TR" b="1" dirty="0" smtClean="0">
              <a:latin typeface="Comic Sans MS" pitchFamily="66" charset="0"/>
            </a:endParaRPr>
          </a:p>
        </p:txBody>
      </p:sp>
      <p:sp>
        <p:nvSpPr>
          <p:cNvPr id="81923" name="Rectangle 3"/>
          <p:cNvSpPr>
            <a:spLocks noGrp="1" noChangeArrowheads="1"/>
          </p:cNvSpPr>
          <p:nvPr>
            <p:ph idx="1"/>
          </p:nvPr>
        </p:nvSpPr>
        <p:spPr>
          <a:xfrm>
            <a:off x="2278063" y="1851026"/>
            <a:ext cx="7978775" cy="4530725"/>
          </a:xfrm>
        </p:spPr>
        <p:txBody>
          <a:bodyPr rtlCol="0">
            <a:normAutofit/>
          </a:bodyPr>
          <a:lstStyle/>
          <a:p>
            <a:pPr>
              <a:defRPr/>
            </a:pPr>
            <a:r>
              <a:rPr lang="tr-TR" b="1" dirty="0" smtClean="0">
                <a:latin typeface="Comic Sans MS" pitchFamily="66" charset="0"/>
              </a:rPr>
              <a:t>RA  DÜŞÜNÜLEN, ANCAK TANISI KESİNLEŞMEYEN ERKEN RA VAKALARINDA BAKILABİLİR. </a:t>
            </a:r>
          </a:p>
          <a:p>
            <a:pPr lvl="1">
              <a:defRPr/>
            </a:pPr>
            <a:r>
              <a:rPr lang="tr-TR" b="1" dirty="0" smtClean="0">
                <a:latin typeface="Comic Sans MS" pitchFamily="66" charset="0"/>
              </a:rPr>
              <a:t>BU ANTİKOR RA SEMPTOMLARI OLUŞMADAN ÖNCE TESBİT EDİLEBİLİR.</a:t>
            </a:r>
          </a:p>
          <a:p>
            <a:pPr>
              <a:defRPr/>
            </a:pPr>
            <a:endParaRPr lang="tr-TR" b="1" dirty="0" smtClean="0">
              <a:latin typeface="Comic Sans MS" pitchFamily="66" charset="0"/>
            </a:endParaRPr>
          </a:p>
          <a:p>
            <a:pPr>
              <a:defRPr/>
            </a:pPr>
            <a:r>
              <a:rPr lang="az-Cyrl-AZ" b="1" dirty="0" smtClean="0">
                <a:solidFill>
                  <a:srgbClr val="0070C0"/>
                </a:solidFill>
                <a:latin typeface="Comic Sans MS" pitchFamily="66" charset="0"/>
              </a:rPr>
              <a:t>ЖЖЖ</a:t>
            </a:r>
            <a:r>
              <a:rPr lang="tr-TR" b="1" dirty="0" smtClean="0">
                <a:solidFill>
                  <a:srgbClr val="0070C0"/>
                </a:solidFill>
                <a:latin typeface="Comic Sans MS" pitchFamily="66" charset="0"/>
              </a:rPr>
              <a:t> </a:t>
            </a:r>
            <a:r>
              <a:rPr lang="tr-TR" b="1" dirty="0" smtClean="0">
                <a:latin typeface="Comic Sans MS" pitchFamily="66" charset="0"/>
              </a:rPr>
              <a:t>SEMPTOMLARI HAFİF OLAN VE RF NEGATİF POLİARTRİTLİ VAKALARDA, ANTİ CCP (+) BULUNURSA; RA TEŞHİSİNE YARDIMCI OLABİLİR.</a:t>
            </a:r>
          </a:p>
          <a:p>
            <a:pPr>
              <a:defRPr/>
            </a:pPr>
            <a:endParaRPr lang="tr-TR" b="1" dirty="0" smtClean="0">
              <a:latin typeface="Comic Sans MS" pitchFamily="66" charset="0"/>
            </a:endParaRPr>
          </a:p>
        </p:txBody>
      </p:sp>
    </p:spTree>
    <p:extLst>
      <p:ext uri="{BB962C8B-B14F-4D97-AF65-F5344CB8AC3E}">
        <p14:creationId xmlns:p14="http://schemas.microsoft.com/office/powerpoint/2010/main" val="28683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200694089"/>
              </p:ext>
            </p:extLst>
          </p:nvPr>
        </p:nvGraphicFramePr>
        <p:xfrm>
          <a:off x="2062162" y="1295401"/>
          <a:ext cx="8147051" cy="2926008"/>
        </p:xfrm>
        <a:graphic>
          <a:graphicData uri="http://schemas.openxmlformats.org/drawingml/2006/table">
            <a:tbl>
              <a:tblPr firstRow="1" bandRow="1">
                <a:tableStyleId>{5C22544A-7EE6-4342-B048-85BDC9FD1C3A}</a:tableStyleId>
              </a:tblPr>
              <a:tblGrid>
                <a:gridCol w="2880122"/>
                <a:gridCol w="2539141"/>
                <a:gridCol w="2727788"/>
              </a:tblGrid>
              <a:tr h="457147">
                <a:tc>
                  <a:txBody>
                    <a:bodyPr/>
                    <a:lstStyle/>
                    <a:p>
                      <a:endParaRPr lang="tr-TR" sz="2400" b="1" dirty="0"/>
                    </a:p>
                  </a:txBody>
                  <a:tcPr marL="91438" marR="91438" marT="45711" marB="45711"/>
                </a:tc>
                <a:tc>
                  <a:txBody>
                    <a:bodyPr/>
                    <a:lstStyle/>
                    <a:p>
                      <a:r>
                        <a:rPr lang="tr-TR" sz="2400" b="1" dirty="0" smtClean="0"/>
                        <a:t>DUYARLIK (%)</a:t>
                      </a:r>
                      <a:endParaRPr lang="tr-TR" sz="2400" b="1" dirty="0"/>
                    </a:p>
                  </a:txBody>
                  <a:tcPr marL="91438" marR="91438" marT="45711" marB="45711"/>
                </a:tc>
                <a:tc>
                  <a:txBody>
                    <a:bodyPr/>
                    <a:lstStyle/>
                    <a:p>
                      <a:r>
                        <a:rPr lang="tr-TR" sz="2400" b="1" dirty="0" smtClean="0"/>
                        <a:t>ÖZGÜLLÜK (%)</a:t>
                      </a:r>
                      <a:endParaRPr lang="tr-TR" sz="2400" b="1" dirty="0"/>
                    </a:p>
                  </a:txBody>
                  <a:tcPr marL="91438" marR="91438" marT="45711" marB="45711"/>
                </a:tc>
              </a:tr>
              <a:tr h="822872">
                <a:tc>
                  <a:txBody>
                    <a:bodyPr/>
                    <a:lstStyle/>
                    <a:p>
                      <a:pPr eaLnBrk="1" hangingPunct="1"/>
                      <a:r>
                        <a:rPr lang="tr-TR" sz="2400" b="1" dirty="0" smtClean="0">
                          <a:solidFill>
                            <a:schemeClr val="hlink"/>
                          </a:solidFill>
                          <a:latin typeface="Comic Sans MS" pitchFamily="66" charset="0"/>
                        </a:rPr>
                        <a:t>Anti CCP	</a:t>
                      </a:r>
                      <a:r>
                        <a:rPr lang="tr-TR" sz="2400" b="1" dirty="0" smtClean="0">
                          <a:latin typeface="Comic Sans MS" pitchFamily="66" charset="0"/>
                        </a:rPr>
                        <a:t>	    	</a:t>
                      </a:r>
                    </a:p>
                  </a:txBody>
                  <a:tcPr marL="91438" marR="91438" marT="45711" marB="45711"/>
                </a:tc>
                <a:tc>
                  <a:txBody>
                    <a:bodyPr/>
                    <a:lstStyle/>
                    <a:p>
                      <a:r>
                        <a:rPr lang="tr-TR" sz="2400" b="1" dirty="0" smtClean="0">
                          <a:latin typeface="Comic Sans MS" pitchFamily="66" charset="0"/>
                        </a:rPr>
                        <a:t>	56</a:t>
                      </a:r>
                      <a:endParaRPr lang="tr-TR" sz="2400" b="1" dirty="0"/>
                    </a:p>
                  </a:txBody>
                  <a:tcPr marL="91438" marR="91438" marT="45711" marB="45711"/>
                </a:tc>
                <a:tc>
                  <a:txBody>
                    <a:bodyPr/>
                    <a:lstStyle/>
                    <a:p>
                      <a:r>
                        <a:rPr lang="tr-TR" sz="2400" b="1" dirty="0" smtClean="0">
                          <a:latin typeface="Comic Sans MS" pitchFamily="66" charset="0"/>
                        </a:rPr>
                        <a:t>     90</a:t>
                      </a:r>
                      <a:endParaRPr lang="tr-TR" sz="2400" b="1" dirty="0"/>
                    </a:p>
                  </a:txBody>
                  <a:tcPr marL="91438" marR="91438" marT="45711" marB="45711"/>
                </a:tc>
              </a:tr>
              <a:tr h="822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err="1" smtClean="0">
                          <a:solidFill>
                            <a:schemeClr val="hlink"/>
                          </a:solidFill>
                          <a:latin typeface="Comic Sans MS" pitchFamily="66" charset="0"/>
                        </a:rPr>
                        <a:t>lgM</a:t>
                      </a:r>
                      <a:r>
                        <a:rPr lang="tr-TR" sz="2400" b="1" dirty="0" smtClean="0">
                          <a:solidFill>
                            <a:schemeClr val="hlink"/>
                          </a:solidFill>
                          <a:latin typeface="Comic Sans MS" pitchFamily="66" charset="0"/>
                        </a:rPr>
                        <a:t> RF</a:t>
                      </a:r>
                      <a:r>
                        <a:rPr lang="tr-TR" sz="2400" b="1" dirty="0" smtClean="0">
                          <a:latin typeface="Comic Sans MS" pitchFamily="66" charset="0"/>
                        </a:rPr>
                        <a:t>	</a:t>
                      </a:r>
                    </a:p>
                  </a:txBody>
                  <a:tcPr marL="91438" marR="91438" marT="45711" marB="45711"/>
                </a:tc>
                <a:tc>
                  <a:txBody>
                    <a:bodyPr/>
                    <a:lstStyle/>
                    <a:p>
                      <a:r>
                        <a:rPr lang="tr-TR" sz="2400" b="1" dirty="0" smtClean="0">
                          <a:latin typeface="Comic Sans MS" pitchFamily="66" charset="0"/>
                        </a:rPr>
                        <a:t>          73</a:t>
                      </a:r>
                      <a:endParaRPr lang="tr-TR" sz="2400" b="1" dirty="0"/>
                    </a:p>
                  </a:txBody>
                  <a:tcPr marL="91438" marR="91438"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latin typeface="Comic Sans MS" pitchFamily="66" charset="0"/>
                        </a:rPr>
                        <a:t>     82</a:t>
                      </a:r>
                    </a:p>
                    <a:p>
                      <a:endParaRPr lang="tr-TR" sz="2400" b="1" dirty="0"/>
                    </a:p>
                  </a:txBody>
                  <a:tcPr marL="91438" marR="91438" marT="45711" marB="45711"/>
                </a:tc>
              </a:tr>
              <a:tr h="822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solidFill>
                            <a:schemeClr val="hlink"/>
                          </a:solidFill>
                          <a:latin typeface="Comic Sans MS" pitchFamily="66" charset="0"/>
                        </a:rPr>
                        <a:t>Ani CCP + </a:t>
                      </a:r>
                      <a:r>
                        <a:rPr lang="tr-TR" sz="2400" b="1" dirty="0" err="1" smtClean="0">
                          <a:solidFill>
                            <a:schemeClr val="hlink"/>
                          </a:solidFill>
                          <a:latin typeface="Comic Sans MS" pitchFamily="66" charset="0"/>
                        </a:rPr>
                        <a:t>lgM</a:t>
                      </a:r>
                      <a:r>
                        <a:rPr lang="tr-TR" sz="2400" b="1" dirty="0" smtClean="0">
                          <a:solidFill>
                            <a:schemeClr val="hlink"/>
                          </a:solidFill>
                          <a:latin typeface="Comic Sans MS" pitchFamily="66" charset="0"/>
                        </a:rPr>
                        <a:t> RF</a:t>
                      </a:r>
                      <a:r>
                        <a:rPr lang="tr-TR" sz="2400" b="1" dirty="0" smtClean="0">
                          <a:latin typeface="Comic Sans MS" pitchFamily="66" charset="0"/>
                        </a:rPr>
                        <a:t>	</a:t>
                      </a:r>
                    </a:p>
                  </a:txBody>
                  <a:tcPr marL="91438" marR="91438" marT="45711" marB="45711"/>
                </a:tc>
                <a:tc>
                  <a:txBody>
                    <a:bodyPr/>
                    <a:lstStyle/>
                    <a:p>
                      <a:r>
                        <a:rPr lang="tr-TR" sz="2400" b="1" dirty="0" smtClean="0">
                          <a:latin typeface="Comic Sans MS" pitchFamily="66" charset="0"/>
                        </a:rPr>
                        <a:t>	48</a:t>
                      </a:r>
                      <a:endParaRPr lang="tr-TR" sz="2400" b="1" dirty="0"/>
                    </a:p>
                  </a:txBody>
                  <a:tcPr marL="91438" marR="91438" marT="45711" marB="45711"/>
                </a:tc>
                <a:tc>
                  <a:txBody>
                    <a:bodyPr/>
                    <a:lstStyle/>
                    <a:p>
                      <a:r>
                        <a:rPr lang="tr-TR" sz="2400" b="1" dirty="0" smtClean="0">
                          <a:latin typeface="Comic Sans MS" pitchFamily="66" charset="0"/>
                        </a:rPr>
                        <a:t>     96</a:t>
                      </a:r>
                      <a:endParaRPr lang="tr-TR" sz="2400" b="1" dirty="0"/>
                    </a:p>
                  </a:txBody>
                  <a:tcPr marL="91438" marR="91438" marT="45711" marB="45711"/>
                </a:tc>
              </a:tr>
            </a:tbl>
          </a:graphicData>
        </a:graphic>
      </p:graphicFrame>
    </p:spTree>
    <p:extLst>
      <p:ext uri="{BB962C8B-B14F-4D97-AF65-F5344CB8AC3E}">
        <p14:creationId xmlns:p14="http://schemas.microsoft.com/office/powerpoint/2010/main" val="38514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02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2412" y="0"/>
            <a:ext cx="7236296" cy="6858000"/>
          </a:xfrm>
        </p:spPr>
      </p:pic>
      <p:sp>
        <p:nvSpPr>
          <p:cNvPr id="2" name="Yuvarlatılmış Dikdörtgen 1"/>
          <p:cNvSpPr/>
          <p:nvPr/>
        </p:nvSpPr>
        <p:spPr>
          <a:xfrm>
            <a:off x="2854052" y="-38637"/>
            <a:ext cx="4680520" cy="404664"/>
          </a:xfrm>
          <a:prstGeom prst="round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OTOİMMÜN HASTALIKLARIN TİPLERİ</a:t>
            </a:r>
            <a:endParaRPr lang="tr-TR" b="1" dirty="0">
              <a:solidFill>
                <a:schemeClr val="bg1"/>
              </a:solidFill>
            </a:endParaRPr>
          </a:p>
        </p:txBody>
      </p:sp>
      <p:sp>
        <p:nvSpPr>
          <p:cNvPr id="3" name="Yuvarlatılmış Dikdörtgen 2"/>
          <p:cNvSpPr/>
          <p:nvPr/>
        </p:nvSpPr>
        <p:spPr>
          <a:xfrm>
            <a:off x="1522412" y="476672"/>
            <a:ext cx="3618148" cy="36004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ORGANA SPESİFİK</a:t>
            </a:r>
            <a:endParaRPr lang="tr-TR" b="1" dirty="0">
              <a:solidFill>
                <a:schemeClr val="bg1"/>
              </a:solidFill>
            </a:endParaRPr>
          </a:p>
        </p:txBody>
      </p:sp>
      <p:sp>
        <p:nvSpPr>
          <p:cNvPr id="5" name="Yuvarlatılmış Dikdörtgen 4"/>
          <p:cNvSpPr/>
          <p:nvPr/>
        </p:nvSpPr>
        <p:spPr>
          <a:xfrm>
            <a:off x="5140560" y="476672"/>
            <a:ext cx="3618148" cy="3600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SİSTEMİK</a:t>
            </a:r>
            <a:endParaRPr lang="tr-TR" b="1" dirty="0">
              <a:solidFill>
                <a:schemeClr val="bg1"/>
              </a:solidFill>
            </a:endParaRPr>
          </a:p>
        </p:txBody>
      </p:sp>
      <p:sp>
        <p:nvSpPr>
          <p:cNvPr id="4" name="Yuvarlatılmış Dikdörtgen 3"/>
          <p:cNvSpPr/>
          <p:nvPr/>
        </p:nvSpPr>
        <p:spPr>
          <a:xfrm>
            <a:off x="2971446" y="1052735"/>
            <a:ext cx="1034734" cy="1826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BEYİN</a:t>
            </a:r>
            <a:endParaRPr lang="tr-TR" b="1" dirty="0">
              <a:solidFill>
                <a:schemeClr val="bg1"/>
              </a:solidFill>
            </a:endParaRPr>
          </a:p>
        </p:txBody>
      </p:sp>
      <p:sp>
        <p:nvSpPr>
          <p:cNvPr id="7" name="Yuvarlatılmış Dikdörtgen 6"/>
          <p:cNvSpPr/>
          <p:nvPr/>
        </p:nvSpPr>
        <p:spPr>
          <a:xfrm>
            <a:off x="2814119" y="1628800"/>
            <a:ext cx="1034734" cy="1826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TİROİD</a:t>
            </a:r>
            <a:endParaRPr lang="tr-TR" b="1" dirty="0">
              <a:solidFill>
                <a:schemeClr val="bg1"/>
              </a:solidFill>
            </a:endParaRPr>
          </a:p>
        </p:txBody>
      </p:sp>
      <p:sp>
        <p:nvSpPr>
          <p:cNvPr id="8" name="Yuvarlatılmış Dikdörtgen 7"/>
          <p:cNvSpPr/>
          <p:nvPr/>
        </p:nvSpPr>
        <p:spPr>
          <a:xfrm>
            <a:off x="2638028" y="2960588"/>
            <a:ext cx="1210825" cy="1803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MİDE</a:t>
            </a:r>
            <a:endParaRPr lang="tr-TR" b="1" dirty="0">
              <a:solidFill>
                <a:schemeClr val="bg1"/>
              </a:solidFill>
            </a:endParaRPr>
          </a:p>
        </p:txBody>
      </p:sp>
      <p:sp>
        <p:nvSpPr>
          <p:cNvPr id="9" name="Yuvarlatılmış Dikdörtgen 8"/>
          <p:cNvSpPr/>
          <p:nvPr/>
        </p:nvSpPr>
        <p:spPr>
          <a:xfrm>
            <a:off x="2638028" y="3573016"/>
            <a:ext cx="1280107" cy="18301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ADRENAL</a:t>
            </a:r>
            <a:endParaRPr lang="tr-TR" b="1" dirty="0">
              <a:solidFill>
                <a:schemeClr val="bg1"/>
              </a:solidFill>
            </a:endParaRPr>
          </a:p>
        </p:txBody>
      </p:sp>
      <p:sp>
        <p:nvSpPr>
          <p:cNvPr id="10" name="Yuvarlatılmış Dikdörtgen 9"/>
          <p:cNvSpPr/>
          <p:nvPr/>
        </p:nvSpPr>
        <p:spPr>
          <a:xfrm>
            <a:off x="2349997" y="4290103"/>
            <a:ext cx="1498856" cy="1687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PANKREAS</a:t>
            </a:r>
            <a:endParaRPr lang="tr-TR" b="1" dirty="0">
              <a:solidFill>
                <a:schemeClr val="bg1"/>
              </a:solidFill>
            </a:endParaRPr>
          </a:p>
        </p:txBody>
      </p:sp>
      <p:sp>
        <p:nvSpPr>
          <p:cNvPr id="11" name="Yuvarlatılmış Dikdörtgen 10"/>
          <p:cNvSpPr/>
          <p:nvPr/>
        </p:nvSpPr>
        <p:spPr>
          <a:xfrm>
            <a:off x="6432266" y="2492896"/>
            <a:ext cx="1102305" cy="1826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KAS</a:t>
            </a:r>
            <a:endParaRPr lang="tr-TR" b="1" dirty="0">
              <a:solidFill>
                <a:schemeClr val="bg1"/>
              </a:solidFill>
            </a:endParaRPr>
          </a:p>
        </p:txBody>
      </p:sp>
      <p:sp>
        <p:nvSpPr>
          <p:cNvPr id="12" name="Yuvarlatılmış Dikdörtgen 11"/>
          <p:cNvSpPr/>
          <p:nvPr/>
        </p:nvSpPr>
        <p:spPr>
          <a:xfrm>
            <a:off x="6310436" y="3140968"/>
            <a:ext cx="1152128"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BÖBREK</a:t>
            </a:r>
            <a:endParaRPr lang="tr-TR" b="1" dirty="0">
              <a:solidFill>
                <a:schemeClr val="bg1"/>
              </a:solidFill>
            </a:endParaRPr>
          </a:p>
        </p:txBody>
      </p:sp>
      <p:sp>
        <p:nvSpPr>
          <p:cNvPr id="13" name="Yuvarlatılmış Dikdörtgen 12"/>
          <p:cNvSpPr/>
          <p:nvPr/>
        </p:nvSpPr>
        <p:spPr>
          <a:xfrm>
            <a:off x="6373570" y="3789040"/>
            <a:ext cx="1152128"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DERİ</a:t>
            </a:r>
            <a:endParaRPr lang="tr-TR" b="1" dirty="0">
              <a:solidFill>
                <a:schemeClr val="bg1"/>
              </a:solidFill>
            </a:endParaRPr>
          </a:p>
        </p:txBody>
      </p:sp>
      <p:sp>
        <p:nvSpPr>
          <p:cNvPr id="14" name="Yuvarlatılmış Dikdörtgen 13"/>
          <p:cNvSpPr/>
          <p:nvPr/>
        </p:nvSpPr>
        <p:spPr>
          <a:xfrm>
            <a:off x="6373570" y="4797152"/>
            <a:ext cx="1152128"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EKLEM</a:t>
            </a:r>
            <a:endParaRPr lang="tr-TR" b="1" dirty="0">
              <a:solidFill>
                <a:schemeClr val="bg1"/>
              </a:solidFill>
            </a:endParaRPr>
          </a:p>
        </p:txBody>
      </p:sp>
    </p:spTree>
    <p:extLst>
      <p:ext uri="{BB962C8B-B14F-4D97-AF65-F5344CB8AC3E}">
        <p14:creationId xmlns:p14="http://schemas.microsoft.com/office/powerpoint/2010/main" val="1279401890"/>
      </p:ext>
    </p:extLst>
  </p:cSld>
  <p:clrMapOvr>
    <a:masterClrMapping/>
  </p:clrMapOvr>
  <p:transition>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2412" y="0"/>
            <a:ext cx="9144000" cy="6858000"/>
          </a:xfrm>
        </p:spPr>
      </p:pic>
      <p:sp>
        <p:nvSpPr>
          <p:cNvPr id="3" name="Yuvarlatılmış Dikdörtgen 2"/>
          <p:cNvSpPr/>
          <p:nvPr/>
        </p:nvSpPr>
        <p:spPr>
          <a:xfrm>
            <a:off x="1522412" y="620688"/>
            <a:ext cx="3618148" cy="36004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ORGANA SPESİFİK</a:t>
            </a:r>
            <a:endParaRPr lang="tr-TR" b="1" dirty="0">
              <a:solidFill>
                <a:schemeClr val="bg1"/>
              </a:solidFill>
            </a:endParaRPr>
          </a:p>
        </p:txBody>
      </p:sp>
      <p:sp>
        <p:nvSpPr>
          <p:cNvPr id="4" name="Yuvarlatılmış Dikdörtgen 3"/>
          <p:cNvSpPr/>
          <p:nvPr/>
        </p:nvSpPr>
        <p:spPr>
          <a:xfrm>
            <a:off x="1522412" y="6309320"/>
            <a:ext cx="3618148" cy="3600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SİSTEMİK</a:t>
            </a:r>
            <a:endParaRPr lang="tr-TR" b="1" dirty="0">
              <a:solidFill>
                <a:schemeClr val="bg1"/>
              </a:solidFill>
            </a:endParaRPr>
          </a:p>
        </p:txBody>
      </p:sp>
      <p:cxnSp>
        <p:nvCxnSpPr>
          <p:cNvPr id="5" name="Düz Bağlayıcı 4"/>
          <p:cNvCxnSpPr/>
          <p:nvPr/>
        </p:nvCxnSpPr>
        <p:spPr>
          <a:xfrm>
            <a:off x="5302324" y="5157192"/>
            <a:ext cx="496855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58023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76" y="41051"/>
            <a:ext cx="59499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Yuvarlatılmış Dikdörtgen"/>
          <p:cNvSpPr/>
          <p:nvPr/>
        </p:nvSpPr>
        <p:spPr>
          <a:xfrm>
            <a:off x="8094661" y="285750"/>
            <a:ext cx="3544367" cy="550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SANTRAL B HÜCRE TOLERANSI</a:t>
            </a:r>
            <a:endParaRPr lang="tr-TR" b="1" dirty="0"/>
          </a:p>
        </p:txBody>
      </p:sp>
      <p:sp>
        <p:nvSpPr>
          <p:cNvPr id="4" name="3 Yuvarlatılmış Dikdörtgen"/>
          <p:cNvSpPr/>
          <p:nvPr/>
        </p:nvSpPr>
        <p:spPr>
          <a:xfrm>
            <a:off x="6958508" y="1500188"/>
            <a:ext cx="2314871" cy="13573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1"/>
                </a:solidFill>
              </a:rPr>
              <a:t>KI DE DOĞAL AG.LERİ İLE KARŞILAŞAN OLGUNLAŞMAMIŞ BL  APOPTOZU</a:t>
            </a:r>
            <a:endParaRPr lang="tr-TR" b="1" dirty="0">
              <a:solidFill>
                <a:schemeClr val="bg1"/>
              </a:solidFill>
            </a:endParaRPr>
          </a:p>
        </p:txBody>
      </p:sp>
      <p:sp>
        <p:nvSpPr>
          <p:cNvPr id="5" name="4 Yuvarlatılmış Dikdörtgen"/>
          <p:cNvSpPr/>
          <p:nvPr/>
        </p:nvSpPr>
        <p:spPr>
          <a:xfrm>
            <a:off x="8237538" y="3357564"/>
            <a:ext cx="2214563" cy="12858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1"/>
                </a:solidFill>
              </a:rPr>
              <a:t>RES. BAŞKALAŞMASI:</a:t>
            </a:r>
          </a:p>
          <a:p>
            <a:pPr algn="ctr">
              <a:defRPr/>
            </a:pPr>
            <a:r>
              <a:rPr lang="tr-TR" b="1" dirty="0" smtClean="0">
                <a:solidFill>
                  <a:schemeClr val="bg1"/>
                </a:solidFill>
              </a:rPr>
              <a:t>RESEPTÖR ÖZGÜLLÜĞÜNÜ DEĞİŞTİRMESİ</a:t>
            </a:r>
            <a:endParaRPr lang="tr-TR" b="1" dirty="0">
              <a:solidFill>
                <a:schemeClr val="bg1"/>
              </a:solidFill>
            </a:endParaRPr>
          </a:p>
        </p:txBody>
      </p:sp>
      <p:cxnSp>
        <p:nvCxnSpPr>
          <p:cNvPr id="7" name="6 Şekil"/>
          <p:cNvCxnSpPr>
            <a:stCxn id="3" idx="2"/>
          </p:cNvCxnSpPr>
          <p:nvPr/>
        </p:nvCxnSpPr>
        <p:spPr>
          <a:xfrm rot="5400000">
            <a:off x="8649016" y="210921"/>
            <a:ext cx="592038" cy="1843620"/>
          </a:xfrm>
          <a:prstGeom prst="curved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7 Şekil"/>
          <p:cNvCxnSpPr>
            <a:stCxn id="3" idx="2"/>
            <a:endCxn id="5" idx="0"/>
          </p:cNvCxnSpPr>
          <p:nvPr/>
        </p:nvCxnSpPr>
        <p:spPr>
          <a:xfrm rot="5400000">
            <a:off x="8345407" y="1836126"/>
            <a:ext cx="2520852" cy="522025"/>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1269876" y="2857500"/>
            <a:ext cx="5976664" cy="2083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1557908" y="2204864"/>
            <a:ext cx="1728192" cy="61240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err="1" smtClean="0">
                <a:solidFill>
                  <a:schemeClr val="bg1"/>
                </a:solidFill>
              </a:rPr>
              <a:t>Kİ’de</a:t>
            </a:r>
            <a:r>
              <a:rPr lang="tr-TR" sz="1200" b="1" dirty="0" smtClean="0">
                <a:solidFill>
                  <a:schemeClr val="bg1"/>
                </a:solidFill>
              </a:rPr>
              <a:t> SELF </a:t>
            </a:r>
            <a:r>
              <a:rPr lang="tr-TR" sz="1200" b="1" dirty="0" err="1" smtClean="0">
                <a:solidFill>
                  <a:schemeClr val="bg1"/>
                </a:solidFill>
              </a:rPr>
              <a:t>Ag’i</a:t>
            </a:r>
            <a:r>
              <a:rPr lang="tr-TR" sz="1200" b="1" dirty="0" smtClean="0">
                <a:solidFill>
                  <a:schemeClr val="bg1"/>
                </a:solidFill>
              </a:rPr>
              <a:t> TANIMA</a:t>
            </a:r>
            <a:endParaRPr lang="tr-TR" sz="1200" b="1" dirty="0">
              <a:solidFill>
                <a:schemeClr val="bg1"/>
              </a:solidFill>
            </a:endParaRPr>
          </a:p>
        </p:txBody>
      </p:sp>
      <p:sp>
        <p:nvSpPr>
          <p:cNvPr id="13" name="Yuvarlatılmış Dikdörtgen 12"/>
          <p:cNvSpPr/>
          <p:nvPr/>
        </p:nvSpPr>
        <p:spPr>
          <a:xfrm>
            <a:off x="3394112" y="2204863"/>
            <a:ext cx="1728192" cy="61240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RESEPTÖR KAZANMA</a:t>
            </a:r>
            <a:endParaRPr lang="tr-TR" sz="1200" b="1" dirty="0">
              <a:solidFill>
                <a:schemeClr val="bg1"/>
              </a:solidFill>
            </a:endParaRPr>
          </a:p>
        </p:txBody>
      </p:sp>
      <p:sp>
        <p:nvSpPr>
          <p:cNvPr id="14" name="Yuvarlatılmış Dikdörtgen 13"/>
          <p:cNvSpPr/>
          <p:nvPr/>
        </p:nvSpPr>
        <p:spPr>
          <a:xfrm>
            <a:off x="5284984" y="2348880"/>
            <a:ext cx="1646810" cy="54885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PERİFERİK LENFOİD DOKUYA GİDİŞ</a:t>
            </a:r>
            <a:endParaRPr lang="tr-TR" sz="1200" b="1" dirty="0">
              <a:solidFill>
                <a:schemeClr val="bg1"/>
              </a:solidFill>
            </a:endParaRPr>
          </a:p>
        </p:txBody>
      </p:sp>
      <p:sp>
        <p:nvSpPr>
          <p:cNvPr id="15" name="Yuvarlatılmış Dikdörtgen 14"/>
          <p:cNvSpPr/>
          <p:nvPr/>
        </p:nvSpPr>
        <p:spPr>
          <a:xfrm>
            <a:off x="4352863" y="887785"/>
            <a:ext cx="1728192" cy="61240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SELF </a:t>
            </a:r>
            <a:r>
              <a:rPr lang="tr-TR" sz="1200" b="1" dirty="0" err="1" smtClean="0">
                <a:solidFill>
                  <a:schemeClr val="bg1"/>
                </a:solidFill>
              </a:rPr>
              <a:t>Ag</a:t>
            </a:r>
            <a:r>
              <a:rPr lang="tr-TR" sz="1200" b="1" dirty="0">
                <a:solidFill>
                  <a:schemeClr val="bg1"/>
                </a:solidFill>
              </a:rPr>
              <a:t> </a:t>
            </a:r>
            <a:r>
              <a:rPr lang="tr-TR" sz="1200" b="1" dirty="0" smtClean="0">
                <a:solidFill>
                  <a:schemeClr val="bg1"/>
                </a:solidFill>
              </a:rPr>
              <a:t>İÇİN SPS.OLMAYAN OLGUN BL</a:t>
            </a:r>
            <a:endParaRPr lang="tr-TR" sz="1200" b="1" dirty="0">
              <a:solidFill>
                <a:schemeClr val="bg1"/>
              </a:solidFill>
            </a:endParaRPr>
          </a:p>
        </p:txBody>
      </p:sp>
      <p:sp>
        <p:nvSpPr>
          <p:cNvPr id="16" name="Yuvarlatılmış Dikdörtgen 15"/>
          <p:cNvSpPr/>
          <p:nvPr/>
        </p:nvSpPr>
        <p:spPr>
          <a:xfrm>
            <a:off x="3085751" y="1040312"/>
            <a:ext cx="1184781" cy="459876"/>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APOPTOZ</a:t>
            </a:r>
            <a:endParaRPr lang="tr-TR" sz="1200" b="1" dirty="0">
              <a:solidFill>
                <a:schemeClr val="bg1"/>
              </a:solidFill>
            </a:endParaRPr>
          </a:p>
        </p:txBody>
      </p:sp>
    </p:spTree>
    <p:extLst>
      <p:ext uri="{BB962C8B-B14F-4D97-AF65-F5344CB8AC3E}">
        <p14:creationId xmlns:p14="http://schemas.microsoft.com/office/powerpoint/2010/main" val="116236456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Başlık"/>
          <p:cNvSpPr>
            <a:spLocks noGrp="1"/>
          </p:cNvSpPr>
          <p:nvPr>
            <p:ph type="title"/>
          </p:nvPr>
        </p:nvSpPr>
        <p:spPr>
          <a:xfrm>
            <a:off x="838200" y="0"/>
            <a:ext cx="8229601" cy="1143000"/>
          </a:xfrm>
        </p:spPr>
        <p:txBody>
          <a:bodyPr/>
          <a:lstStyle/>
          <a:p>
            <a:pPr eaLnBrk="1" hangingPunct="1"/>
            <a:r>
              <a:rPr lang="tr-TR" altLang="tr-TR" b="1" dirty="0" smtClean="0"/>
              <a:t>OTOİMMÜNİTENİN ETKİLERİ;</a:t>
            </a:r>
            <a:endParaRPr lang="tr-TR" altLang="tr-TR" b="1" dirty="0" smtClean="0"/>
          </a:p>
        </p:txBody>
      </p:sp>
      <p:sp>
        <p:nvSpPr>
          <p:cNvPr id="3" name="2 Dikdörtgen"/>
          <p:cNvSpPr/>
          <p:nvPr/>
        </p:nvSpPr>
        <p:spPr>
          <a:xfrm>
            <a:off x="2061964" y="1628801"/>
            <a:ext cx="2376687" cy="1983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smtClean="0">
                <a:solidFill>
                  <a:srgbClr val="FFFF00"/>
                </a:solidFill>
                <a:latin typeface="Arial" charset="0"/>
              </a:rPr>
              <a:t>DOKU HASARI;</a:t>
            </a:r>
            <a:endParaRPr lang="en-US" b="1" u="sng" dirty="0" smtClean="0">
              <a:solidFill>
                <a:srgbClr val="FFFF00"/>
              </a:solidFill>
              <a:latin typeface="Arial" charset="0"/>
            </a:endParaRPr>
          </a:p>
          <a:p>
            <a:pPr>
              <a:defRPr/>
            </a:pPr>
            <a:r>
              <a:rPr lang="en-US" b="1" dirty="0" smtClean="0">
                <a:latin typeface="Arial" charset="0"/>
              </a:rPr>
              <a:t>DIABETES</a:t>
            </a:r>
            <a:r>
              <a:rPr lang="tr-TR" b="1" dirty="0" smtClean="0">
                <a:latin typeface="Arial" charset="0"/>
              </a:rPr>
              <a:t> M</a:t>
            </a:r>
            <a:r>
              <a:rPr lang="en-US" b="1" dirty="0" smtClean="0">
                <a:latin typeface="Arial" charset="0"/>
              </a:rPr>
              <a:t>: CTLS </a:t>
            </a:r>
            <a:r>
              <a:rPr lang="tr-TR" b="1" dirty="0" smtClean="0">
                <a:latin typeface="Arial" charset="0"/>
              </a:rPr>
              <a:t>PANKREASIN İNSÜLİN SALGILAYAN</a:t>
            </a:r>
          </a:p>
          <a:p>
            <a:pPr>
              <a:defRPr/>
            </a:pPr>
            <a:r>
              <a:rPr lang="tr-TR" b="1" dirty="0" smtClean="0">
                <a:latin typeface="Arial" charset="0"/>
              </a:rPr>
              <a:t> B HÜCRELERİNİ  TAHRİBEDER</a:t>
            </a:r>
            <a:endParaRPr lang="en-US" b="1" dirty="0">
              <a:latin typeface="Arial" charset="0"/>
            </a:endParaRPr>
          </a:p>
        </p:txBody>
      </p:sp>
      <p:sp>
        <p:nvSpPr>
          <p:cNvPr id="4" name="3 Dikdörtgen"/>
          <p:cNvSpPr/>
          <p:nvPr/>
        </p:nvSpPr>
        <p:spPr>
          <a:xfrm>
            <a:off x="7102476" y="3716339"/>
            <a:ext cx="2520328" cy="302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err="1">
                <a:solidFill>
                  <a:srgbClr val="FFFF00"/>
                </a:solidFill>
                <a:latin typeface="Arial" charset="0"/>
              </a:rPr>
              <a:t>Ab.lar</a:t>
            </a:r>
            <a:r>
              <a:rPr lang="tr-TR" b="1" u="sng" dirty="0">
                <a:solidFill>
                  <a:srgbClr val="FFFF00"/>
                </a:solidFill>
                <a:latin typeface="Arial" charset="0"/>
              </a:rPr>
              <a:t> </a:t>
            </a:r>
            <a:r>
              <a:rPr lang="tr-TR" b="1" u="sng" dirty="0" smtClean="0">
                <a:solidFill>
                  <a:srgbClr val="FFFF00"/>
                </a:solidFill>
                <a:latin typeface="Arial" charset="0"/>
              </a:rPr>
              <a:t>UYGUNSUZ FONKSİYON YAPARLAR</a:t>
            </a:r>
            <a:endParaRPr lang="en-US" b="1" u="sng" dirty="0" smtClean="0">
              <a:solidFill>
                <a:srgbClr val="FFFF00"/>
              </a:solidFill>
              <a:latin typeface="Arial" charset="0"/>
            </a:endParaRPr>
          </a:p>
          <a:p>
            <a:pPr>
              <a:defRPr/>
            </a:pPr>
            <a:r>
              <a:rPr lang="en-US" b="1" dirty="0" smtClean="0">
                <a:latin typeface="Arial" charset="0"/>
              </a:rPr>
              <a:t>GRAVES</a:t>
            </a:r>
            <a:r>
              <a:rPr lang="tr-TR" b="1" dirty="0" smtClean="0">
                <a:latin typeface="Arial" charset="0"/>
              </a:rPr>
              <a:t> HAST.</a:t>
            </a:r>
            <a:r>
              <a:rPr lang="en-US" b="1" dirty="0" smtClean="0">
                <a:latin typeface="Arial" charset="0"/>
              </a:rPr>
              <a:t>: A</a:t>
            </a:r>
            <a:r>
              <a:rPr lang="tr-TR" b="1" dirty="0" smtClean="0">
                <a:latin typeface="Arial" charset="0"/>
              </a:rPr>
              <a:t>b. TSH r ‘e</a:t>
            </a:r>
          </a:p>
          <a:p>
            <a:pPr>
              <a:defRPr/>
            </a:pPr>
            <a:r>
              <a:rPr lang="tr-TR" b="1" dirty="0" smtClean="0">
                <a:latin typeface="Arial" charset="0"/>
              </a:rPr>
              <a:t>BAĞLANIR.TSH NIN FONKSİYONUNU TAKLİDEDER</a:t>
            </a:r>
          </a:p>
          <a:p>
            <a:pPr>
              <a:defRPr/>
            </a:pPr>
            <a:r>
              <a:rPr lang="tr-TR" b="1" dirty="0" smtClean="0">
                <a:latin typeface="Arial" charset="0"/>
              </a:rPr>
              <a:t>.TİROİDİ KONTROLSUZ AKTİVE EDER.</a:t>
            </a:r>
            <a:endParaRPr lang="en-US" b="1" dirty="0">
              <a:latin typeface="Arial" charset="0"/>
            </a:endParaRPr>
          </a:p>
        </p:txBody>
      </p:sp>
      <p:sp>
        <p:nvSpPr>
          <p:cNvPr id="5" name="4 Dikdörtgen"/>
          <p:cNvSpPr/>
          <p:nvPr/>
        </p:nvSpPr>
        <p:spPr>
          <a:xfrm>
            <a:off x="3717925" y="4221163"/>
            <a:ext cx="2520950" cy="208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err="1">
                <a:solidFill>
                  <a:srgbClr val="FFFF00"/>
                </a:solidFill>
                <a:latin typeface="Arial" charset="0"/>
              </a:rPr>
              <a:t>Ab.lar</a:t>
            </a:r>
            <a:r>
              <a:rPr lang="tr-TR" b="1" u="sng" dirty="0">
                <a:solidFill>
                  <a:srgbClr val="FFFF00"/>
                </a:solidFill>
                <a:latin typeface="Arial" charset="0"/>
              </a:rPr>
              <a:t> </a:t>
            </a:r>
            <a:r>
              <a:rPr lang="tr-TR" b="1" u="sng" dirty="0" smtClean="0">
                <a:solidFill>
                  <a:srgbClr val="FFFF00"/>
                </a:solidFill>
                <a:latin typeface="Arial" charset="0"/>
              </a:rPr>
              <a:t>NORMAL FONKSİYONU BLOKEEDER:</a:t>
            </a:r>
            <a:endParaRPr lang="en-US" b="1" u="sng" dirty="0" smtClean="0">
              <a:solidFill>
                <a:srgbClr val="FFFF00"/>
              </a:solidFill>
              <a:latin typeface="Arial" charset="0"/>
            </a:endParaRPr>
          </a:p>
          <a:p>
            <a:pPr>
              <a:defRPr/>
            </a:pPr>
            <a:r>
              <a:rPr lang="en-US" b="1" dirty="0" smtClean="0">
                <a:solidFill>
                  <a:schemeClr val="bg1"/>
                </a:solidFill>
                <a:latin typeface="Arial" charset="0"/>
              </a:rPr>
              <a:t>MYASTHENIA GRAVIS: </a:t>
            </a:r>
            <a:r>
              <a:rPr lang="tr-TR" b="1" dirty="0" smtClean="0">
                <a:solidFill>
                  <a:schemeClr val="bg1"/>
                </a:solidFill>
                <a:latin typeface="Arial" charset="0"/>
              </a:rPr>
              <a:t>ACH RESEPTÖRLERİNİ Ab BAĞLAR</a:t>
            </a:r>
            <a:endParaRPr lang="en-US" b="1" dirty="0">
              <a:latin typeface="Arial" charset="0"/>
            </a:endParaRPr>
          </a:p>
        </p:txBody>
      </p:sp>
      <p:sp>
        <p:nvSpPr>
          <p:cNvPr id="6" name="5 Dikdörtgen"/>
          <p:cNvSpPr/>
          <p:nvPr/>
        </p:nvSpPr>
        <p:spPr>
          <a:xfrm>
            <a:off x="7607300" y="981075"/>
            <a:ext cx="2735262"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err="1">
                <a:solidFill>
                  <a:srgbClr val="FFFF00"/>
                </a:solidFill>
                <a:latin typeface="Arial" charset="0"/>
              </a:rPr>
              <a:t>Ag</a:t>
            </a:r>
            <a:r>
              <a:rPr lang="tr-TR" b="1" u="sng" dirty="0">
                <a:solidFill>
                  <a:srgbClr val="FFFF00"/>
                </a:solidFill>
                <a:latin typeface="Arial" charset="0"/>
              </a:rPr>
              <a:t>-Ab </a:t>
            </a:r>
            <a:r>
              <a:rPr lang="tr-TR" b="1" u="sng" dirty="0" smtClean="0">
                <a:solidFill>
                  <a:srgbClr val="FFFF00"/>
                </a:solidFill>
                <a:latin typeface="Arial" charset="0"/>
              </a:rPr>
              <a:t>KOMPLEKSİ FONKSİYONU YAPAR;</a:t>
            </a:r>
            <a:endParaRPr lang="en-US" b="1" u="sng" dirty="0" smtClean="0">
              <a:solidFill>
                <a:srgbClr val="FFFF00"/>
              </a:solidFill>
              <a:latin typeface="Arial" charset="0"/>
            </a:endParaRPr>
          </a:p>
          <a:p>
            <a:pPr>
              <a:defRPr/>
            </a:pPr>
            <a:r>
              <a:rPr lang="tr-TR" b="1" dirty="0" smtClean="0">
                <a:latin typeface="Arial" charset="0"/>
              </a:rPr>
              <a:t>ROMATOİD ARTRİT</a:t>
            </a:r>
            <a:r>
              <a:rPr lang="en-US" b="1" dirty="0" smtClean="0">
                <a:latin typeface="Arial" charset="0"/>
              </a:rPr>
              <a:t>:</a:t>
            </a:r>
          </a:p>
          <a:p>
            <a:pPr>
              <a:defRPr/>
            </a:pPr>
            <a:r>
              <a:rPr lang="tr-TR" b="1" dirty="0" smtClean="0">
                <a:latin typeface="Arial" charset="0"/>
              </a:rPr>
              <a:t>RF-</a:t>
            </a:r>
            <a:r>
              <a:rPr lang="tr-TR" b="1" dirty="0" err="1" smtClean="0">
                <a:latin typeface="Arial" charset="0"/>
              </a:rPr>
              <a:t>Ag</a:t>
            </a:r>
            <a:r>
              <a:rPr lang="tr-TR" b="1" dirty="0" smtClean="0">
                <a:latin typeface="Arial" charset="0"/>
              </a:rPr>
              <a:t>. EKLEMDE BİRİKİP İNFLAMASYONA NEDEN OLUR</a:t>
            </a:r>
            <a:endParaRPr lang="en-US" sz="1600" b="1" dirty="0">
              <a:latin typeface="Arial" charset="0"/>
            </a:endParaRPr>
          </a:p>
        </p:txBody>
      </p:sp>
      <p:cxnSp>
        <p:nvCxnSpPr>
          <p:cNvPr id="14" name="13 Düz Ok Bağlayıcısı"/>
          <p:cNvCxnSpPr>
            <a:stCxn id="86018" idx="2"/>
            <a:endCxn id="4" idx="1"/>
          </p:cNvCxnSpPr>
          <p:nvPr/>
        </p:nvCxnSpPr>
        <p:spPr>
          <a:xfrm>
            <a:off x="4953001" y="1143000"/>
            <a:ext cx="2149475" cy="40858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a:stCxn id="86018" idx="2"/>
            <a:endCxn id="3" idx="3"/>
          </p:cNvCxnSpPr>
          <p:nvPr/>
        </p:nvCxnSpPr>
        <p:spPr>
          <a:xfrm flipH="1">
            <a:off x="4438651" y="1143000"/>
            <a:ext cx="514350" cy="14774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stCxn id="86018" idx="2"/>
            <a:endCxn id="6" idx="1"/>
          </p:cNvCxnSpPr>
          <p:nvPr/>
        </p:nvCxnSpPr>
        <p:spPr>
          <a:xfrm>
            <a:off x="4953000" y="1143001"/>
            <a:ext cx="2654300" cy="1025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a:stCxn id="86018" idx="2"/>
            <a:endCxn id="5" idx="0"/>
          </p:cNvCxnSpPr>
          <p:nvPr/>
        </p:nvCxnSpPr>
        <p:spPr>
          <a:xfrm>
            <a:off x="4953000" y="1143001"/>
            <a:ext cx="25400" cy="3078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5400000">
            <a:off x="2944807" y="673949"/>
            <a:ext cx="4567796" cy="5469386"/>
          </a:xfrm>
          <a:prstGeom prst="rect">
            <a:avLst/>
          </a:prstGeom>
        </p:spPr>
      </p:pic>
      <p:sp>
        <p:nvSpPr>
          <p:cNvPr id="6" name="Metin kutusu 5"/>
          <p:cNvSpPr txBox="1"/>
          <p:nvPr/>
        </p:nvSpPr>
        <p:spPr>
          <a:xfrm>
            <a:off x="3862164" y="5696822"/>
            <a:ext cx="2952328" cy="923330"/>
          </a:xfrm>
          <a:prstGeom prst="rect">
            <a:avLst/>
          </a:prstGeom>
          <a:noFill/>
        </p:spPr>
        <p:txBody>
          <a:bodyPr wrap="square" rtlCol="0">
            <a:spAutoFit/>
          </a:bodyPr>
          <a:lstStyle/>
          <a:p>
            <a:r>
              <a:rPr lang="tr-TR" b="1" dirty="0" smtClean="0"/>
              <a:t>ROMATOİD ARTRİTLİ BİR HASTAMIZIN ELLERİNİN GÖRÜNÜMÜ</a:t>
            </a:r>
            <a:endParaRPr lang="tr-TR" b="1" dirty="0"/>
          </a:p>
        </p:txBody>
      </p:sp>
    </p:spTree>
    <p:extLst>
      <p:ext uri="{BB962C8B-B14F-4D97-AF65-F5344CB8AC3E}">
        <p14:creationId xmlns:p14="http://schemas.microsoft.com/office/powerpoint/2010/main" val="274865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mhtml:file://E:\otoimmünite\ARTHRITIS%20AND%20AUTOIMMUNITY%20HOMEPAGE%20Professor%20Jonathan%20Edwards,%20Dr%20Jo%20Cambridge,%20Dr%20Vikki%20Abrahams,%20Dr%20Maria%20Leandro.mht!http://www.ucl.ac.uk/~regfjxe/van010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00" y="188640"/>
            <a:ext cx="42481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2 Metin kutusu"/>
          <p:cNvSpPr txBox="1">
            <a:spLocks noChangeArrowheads="1"/>
          </p:cNvSpPr>
          <p:nvPr/>
        </p:nvSpPr>
        <p:spPr bwMode="auto">
          <a:xfrm>
            <a:off x="2709862" y="5805488"/>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400" b="1" dirty="0" smtClean="0"/>
              <a:t>VAN GOGH </a:t>
            </a:r>
            <a:endParaRPr lang="tr-TR" altLang="tr-TR" sz="2400" dirty="0"/>
          </a:p>
        </p:txBody>
      </p:sp>
    </p:spTree>
    <p:extLst>
      <p:ext uri="{BB962C8B-B14F-4D97-AF65-F5344CB8AC3E}">
        <p14:creationId xmlns:p14="http://schemas.microsoft.com/office/powerpoint/2010/main" val="4771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gray">
          <a:xfrm>
            <a:off x="5503737" y="196851"/>
            <a:ext cx="117500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dirty="0" smtClean="0"/>
              <a:t>TİMUS</a:t>
            </a:r>
            <a:endParaRPr lang="en-GB" altLang="tr-TR" sz="2800" b="1" dirty="0"/>
          </a:p>
        </p:txBody>
      </p:sp>
      <p:sp>
        <p:nvSpPr>
          <p:cNvPr id="146435" name="Rectangle 3"/>
          <p:cNvSpPr>
            <a:spLocks noChangeArrowheads="1"/>
          </p:cNvSpPr>
          <p:nvPr/>
        </p:nvSpPr>
        <p:spPr bwMode="gray">
          <a:xfrm>
            <a:off x="1695450" y="795338"/>
            <a:ext cx="85772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800" b="1" dirty="0" smtClean="0"/>
              <a:t>EPİTELYAL HÜCRELER VE BAĞ DOKUDAN OLUŞAN STROMASI VARDIR.</a:t>
            </a:r>
            <a:endParaRPr lang="en-GB" altLang="tr-TR" sz="1800" b="1" dirty="0" smtClean="0"/>
          </a:p>
          <a:p>
            <a:pPr algn="ctr">
              <a:spcBef>
                <a:spcPct val="0"/>
              </a:spcBef>
              <a:buFontTx/>
              <a:buNone/>
            </a:pPr>
            <a:r>
              <a:rPr lang="en-GB" altLang="tr-TR" sz="1800" b="1" dirty="0" smtClean="0"/>
              <a:t>STROMA </a:t>
            </a:r>
            <a:r>
              <a:rPr lang="tr-TR" altLang="tr-TR" sz="1800" b="1" dirty="0" smtClean="0"/>
              <a:t>T HÜCRE GELİŞİMİ VE SELEKSİYON SÜRECİNDE UYGUN MİKROÇEVREYİ SAĞLAR.</a:t>
            </a:r>
          </a:p>
          <a:p>
            <a:pPr algn="ctr">
              <a:spcBef>
                <a:spcPct val="0"/>
              </a:spcBef>
              <a:buFontTx/>
              <a:buNone/>
            </a:pPr>
            <a:r>
              <a:rPr lang="tr-TR" altLang="tr-TR" sz="1800" b="1" dirty="0" smtClean="0"/>
              <a:t>DIŞ YAPISINDA KORTEKS VE İÇTE MEDULLADAN OLUŞMAKTADIR. </a:t>
            </a:r>
            <a:endParaRPr lang="en-GB" altLang="tr-TR" sz="1800" b="1" dirty="0"/>
          </a:p>
        </p:txBody>
      </p:sp>
      <p:grpSp>
        <p:nvGrpSpPr>
          <p:cNvPr id="2" name="Group 4"/>
          <p:cNvGrpSpPr>
            <a:grpSpLocks/>
          </p:cNvGrpSpPr>
          <p:nvPr/>
        </p:nvGrpSpPr>
        <p:grpSpPr bwMode="auto">
          <a:xfrm>
            <a:off x="2046288" y="2762251"/>
            <a:ext cx="4075113" cy="3922713"/>
            <a:chOff x="330" y="1723"/>
            <a:chExt cx="2567" cy="2471"/>
          </a:xfrm>
          <a:solidFill>
            <a:schemeClr val="accent2">
              <a:lumMod val="40000"/>
              <a:lumOff val="60000"/>
            </a:schemeClr>
          </a:solidFill>
        </p:grpSpPr>
        <p:sp>
          <p:nvSpPr>
            <p:cNvPr id="14514" name="AutoShape 5"/>
            <p:cNvSpPr>
              <a:spLocks noChangeArrowheads="1"/>
            </p:cNvSpPr>
            <p:nvPr/>
          </p:nvSpPr>
          <p:spPr bwMode="gray">
            <a:xfrm>
              <a:off x="330" y="1723"/>
              <a:ext cx="2567" cy="2214"/>
            </a:xfrm>
            <a:prstGeom prst="roundRect">
              <a:avLst>
                <a:gd name="adj" fmla="val 39838"/>
              </a:avLst>
            </a:prstGeom>
            <a:grpFill/>
            <a:ln w="508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515" name="AutoShape 6"/>
            <p:cNvSpPr>
              <a:spLocks noChangeArrowheads="1"/>
            </p:cNvSpPr>
            <p:nvPr/>
          </p:nvSpPr>
          <p:spPr bwMode="gray">
            <a:xfrm>
              <a:off x="635" y="1926"/>
              <a:ext cx="1981" cy="1915"/>
            </a:xfrm>
            <a:prstGeom prst="roundRect">
              <a:avLst>
                <a:gd name="adj" fmla="val 39838"/>
              </a:avLst>
            </a:prstGeom>
            <a:grpFill/>
            <a:ln w="508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516" name="Rectangle 7"/>
            <p:cNvSpPr>
              <a:spLocks noChangeArrowheads="1"/>
            </p:cNvSpPr>
            <p:nvPr/>
          </p:nvSpPr>
          <p:spPr bwMode="gray">
            <a:xfrm>
              <a:off x="450" y="3568"/>
              <a:ext cx="2323" cy="626"/>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3" name="Group 8"/>
          <p:cNvGrpSpPr>
            <a:grpSpLocks/>
          </p:cNvGrpSpPr>
          <p:nvPr/>
        </p:nvGrpSpPr>
        <p:grpSpPr bwMode="auto">
          <a:xfrm>
            <a:off x="6491740" y="2825840"/>
            <a:ext cx="1444626" cy="3589338"/>
            <a:chOff x="2999" y="1734"/>
            <a:chExt cx="910" cy="2261"/>
          </a:xfrm>
        </p:grpSpPr>
        <p:sp>
          <p:nvSpPr>
            <p:cNvPr id="14510" name="Line 9"/>
            <p:cNvSpPr>
              <a:spLocks noChangeShapeType="1"/>
            </p:cNvSpPr>
            <p:nvPr/>
          </p:nvSpPr>
          <p:spPr bwMode="gray">
            <a:xfrm>
              <a:off x="3071" y="1734"/>
              <a:ext cx="0" cy="128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dirty="0"/>
            </a:p>
          </p:txBody>
        </p:sp>
        <p:sp>
          <p:nvSpPr>
            <p:cNvPr id="14511" name="Line 10"/>
            <p:cNvSpPr>
              <a:spLocks noChangeShapeType="1"/>
            </p:cNvSpPr>
            <p:nvPr/>
          </p:nvSpPr>
          <p:spPr bwMode="gray">
            <a:xfrm>
              <a:off x="3069" y="3013"/>
              <a:ext cx="4" cy="98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dirty="0"/>
            </a:p>
          </p:txBody>
        </p:sp>
        <p:sp>
          <p:nvSpPr>
            <p:cNvPr id="14512" name="Rectangle 11"/>
            <p:cNvSpPr>
              <a:spLocks noChangeArrowheads="1"/>
            </p:cNvSpPr>
            <p:nvPr/>
          </p:nvSpPr>
          <p:spPr bwMode="gray">
            <a:xfrm>
              <a:off x="2999" y="2159"/>
              <a:ext cx="816"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dirty="0" smtClean="0"/>
                <a:t>KORTEKS</a:t>
              </a:r>
              <a:endParaRPr lang="en-GB" altLang="tr-TR" sz="2400" dirty="0"/>
            </a:p>
          </p:txBody>
        </p:sp>
        <p:sp>
          <p:nvSpPr>
            <p:cNvPr id="14513" name="Rectangle 12"/>
            <p:cNvSpPr>
              <a:spLocks noChangeArrowheads="1"/>
            </p:cNvSpPr>
            <p:nvPr/>
          </p:nvSpPr>
          <p:spPr bwMode="gray">
            <a:xfrm>
              <a:off x="3014" y="3316"/>
              <a:ext cx="895"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tr-TR" sz="2400" dirty="0" smtClean="0"/>
                <a:t>MEDULLA</a:t>
              </a:r>
              <a:endParaRPr lang="en-GB" altLang="tr-TR" sz="2400" dirty="0"/>
            </a:p>
          </p:txBody>
        </p:sp>
      </p:grpSp>
      <p:grpSp>
        <p:nvGrpSpPr>
          <p:cNvPr id="4" name="Group 13"/>
          <p:cNvGrpSpPr>
            <a:grpSpLocks/>
          </p:cNvGrpSpPr>
          <p:nvPr/>
        </p:nvGrpSpPr>
        <p:grpSpPr bwMode="auto">
          <a:xfrm>
            <a:off x="2782888" y="3092451"/>
            <a:ext cx="7978776" cy="1590675"/>
            <a:chOff x="794" y="1948"/>
            <a:chExt cx="5026" cy="1002"/>
          </a:xfrm>
        </p:grpSpPr>
        <p:sp>
          <p:nvSpPr>
            <p:cNvPr id="14501" name="Freeform 14" descr="Large confetti"/>
            <p:cNvSpPr>
              <a:spLocks/>
            </p:cNvSpPr>
            <p:nvPr/>
          </p:nvSpPr>
          <p:spPr bwMode="gray">
            <a:xfrm>
              <a:off x="1689" y="2212"/>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2" name="Freeform 15" descr="Large confetti"/>
            <p:cNvSpPr>
              <a:spLocks/>
            </p:cNvSpPr>
            <p:nvPr/>
          </p:nvSpPr>
          <p:spPr bwMode="gray">
            <a:xfrm>
              <a:off x="936" y="241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3" name="Freeform 16" descr="Large confetti"/>
            <p:cNvSpPr>
              <a:spLocks/>
            </p:cNvSpPr>
            <p:nvPr/>
          </p:nvSpPr>
          <p:spPr bwMode="gray">
            <a:xfrm>
              <a:off x="794" y="2221"/>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4" name="Freeform 17" descr="Large confetti"/>
            <p:cNvSpPr>
              <a:spLocks/>
            </p:cNvSpPr>
            <p:nvPr/>
          </p:nvSpPr>
          <p:spPr bwMode="gray">
            <a:xfrm>
              <a:off x="1208" y="2602"/>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5" name="Freeform 18" descr="Large confetti"/>
            <p:cNvSpPr>
              <a:spLocks/>
            </p:cNvSpPr>
            <p:nvPr/>
          </p:nvSpPr>
          <p:spPr bwMode="gray">
            <a:xfrm>
              <a:off x="1856" y="2541"/>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6" name="Freeform 19" descr="Large confetti"/>
            <p:cNvSpPr>
              <a:spLocks/>
            </p:cNvSpPr>
            <p:nvPr/>
          </p:nvSpPr>
          <p:spPr bwMode="gray">
            <a:xfrm>
              <a:off x="1200" y="215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7" name="Freeform 20" descr="Large confetti"/>
            <p:cNvSpPr>
              <a:spLocks/>
            </p:cNvSpPr>
            <p:nvPr/>
          </p:nvSpPr>
          <p:spPr bwMode="gray">
            <a:xfrm>
              <a:off x="2008" y="2272"/>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8" name="Freeform 21" descr="Large confetti"/>
            <p:cNvSpPr>
              <a:spLocks/>
            </p:cNvSpPr>
            <p:nvPr/>
          </p:nvSpPr>
          <p:spPr bwMode="gray">
            <a:xfrm>
              <a:off x="4016" y="1995"/>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9" name="Rectangle 22"/>
            <p:cNvSpPr>
              <a:spLocks noChangeArrowheads="1"/>
            </p:cNvSpPr>
            <p:nvPr/>
          </p:nvSpPr>
          <p:spPr bwMode="gray">
            <a:xfrm>
              <a:off x="4490" y="1948"/>
              <a:ext cx="1330"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800" b="1" dirty="0" smtClean="0"/>
                <a:t>KORTİKAL EPİTELYAL</a:t>
              </a:r>
            </a:p>
            <a:p>
              <a:pPr>
                <a:spcBef>
                  <a:spcPct val="0"/>
                </a:spcBef>
                <a:buFontTx/>
                <a:buNone/>
              </a:pPr>
              <a:r>
                <a:rPr lang="tr-TR" altLang="tr-TR" sz="1800" b="1" dirty="0" smtClean="0"/>
                <a:t> HÜCRELER</a:t>
              </a:r>
              <a:endParaRPr lang="en-GB" altLang="tr-TR" sz="1800" b="1" dirty="0"/>
            </a:p>
          </p:txBody>
        </p:sp>
      </p:grpSp>
      <p:grpSp>
        <p:nvGrpSpPr>
          <p:cNvPr id="5" name="Group 23"/>
          <p:cNvGrpSpPr>
            <a:grpSpLocks/>
          </p:cNvGrpSpPr>
          <p:nvPr/>
        </p:nvGrpSpPr>
        <p:grpSpPr bwMode="auto">
          <a:xfrm>
            <a:off x="2557463" y="4832350"/>
            <a:ext cx="10521951" cy="1377950"/>
            <a:chOff x="652" y="3044"/>
            <a:chExt cx="6628" cy="868"/>
          </a:xfrm>
        </p:grpSpPr>
        <p:sp>
          <p:nvSpPr>
            <p:cNvPr id="14492" name="Freeform 24"/>
            <p:cNvSpPr>
              <a:spLocks/>
            </p:cNvSpPr>
            <p:nvPr/>
          </p:nvSpPr>
          <p:spPr bwMode="gray">
            <a:xfrm>
              <a:off x="1825" y="3388"/>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3" name="Freeform 25"/>
            <p:cNvSpPr>
              <a:spLocks/>
            </p:cNvSpPr>
            <p:nvPr/>
          </p:nvSpPr>
          <p:spPr bwMode="gray">
            <a:xfrm>
              <a:off x="2024" y="304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4" name="Freeform 26"/>
            <p:cNvSpPr>
              <a:spLocks/>
            </p:cNvSpPr>
            <p:nvPr/>
          </p:nvSpPr>
          <p:spPr bwMode="gray">
            <a:xfrm>
              <a:off x="652" y="3188"/>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5" name="Freeform 27"/>
            <p:cNvSpPr>
              <a:spLocks/>
            </p:cNvSpPr>
            <p:nvPr/>
          </p:nvSpPr>
          <p:spPr bwMode="gray">
            <a:xfrm>
              <a:off x="1262" y="3140"/>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6" name="Freeform 28"/>
            <p:cNvSpPr>
              <a:spLocks/>
            </p:cNvSpPr>
            <p:nvPr/>
          </p:nvSpPr>
          <p:spPr bwMode="gray">
            <a:xfrm>
              <a:off x="1672" y="3060"/>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7" name="Freeform 29"/>
            <p:cNvSpPr>
              <a:spLocks/>
            </p:cNvSpPr>
            <p:nvPr/>
          </p:nvSpPr>
          <p:spPr bwMode="gray">
            <a:xfrm>
              <a:off x="732" y="356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8" name="Freeform 30"/>
            <p:cNvSpPr>
              <a:spLocks/>
            </p:cNvSpPr>
            <p:nvPr/>
          </p:nvSpPr>
          <p:spPr bwMode="gray">
            <a:xfrm>
              <a:off x="4016" y="3275"/>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9" name="Rectangle 31"/>
            <p:cNvSpPr>
              <a:spLocks noChangeArrowheads="1"/>
            </p:cNvSpPr>
            <p:nvPr/>
          </p:nvSpPr>
          <p:spPr bwMode="gray">
            <a:xfrm>
              <a:off x="4490" y="3221"/>
              <a:ext cx="2790"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tr-TR" sz="1800" b="1" dirty="0" smtClean="0"/>
                <a:t>MEDULLAR</a:t>
              </a:r>
            </a:p>
            <a:p>
              <a:pPr>
                <a:spcBef>
                  <a:spcPct val="0"/>
                </a:spcBef>
                <a:buFontTx/>
                <a:buNone/>
              </a:pPr>
              <a:r>
                <a:rPr lang="en-GB" altLang="tr-TR" sz="1800" b="1" dirty="0" smtClean="0"/>
                <a:t>EPIT</a:t>
              </a:r>
              <a:r>
                <a:rPr lang="tr-TR" altLang="tr-TR" sz="1800" b="1" dirty="0" smtClean="0"/>
                <a:t>ELYAL HÜCRELER</a:t>
              </a:r>
              <a:endParaRPr lang="en-GB" altLang="tr-TR" sz="1800" b="1" dirty="0"/>
            </a:p>
          </p:txBody>
        </p:sp>
        <p:sp>
          <p:nvSpPr>
            <p:cNvPr id="14500" name="Freeform 32"/>
            <p:cNvSpPr>
              <a:spLocks/>
            </p:cNvSpPr>
            <p:nvPr/>
          </p:nvSpPr>
          <p:spPr bwMode="gray">
            <a:xfrm>
              <a:off x="1535" y="344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grpSp>
      <p:grpSp>
        <p:nvGrpSpPr>
          <p:cNvPr id="6" name="Group 33"/>
          <p:cNvGrpSpPr>
            <a:grpSpLocks/>
          </p:cNvGrpSpPr>
          <p:nvPr/>
        </p:nvGrpSpPr>
        <p:grpSpPr bwMode="auto">
          <a:xfrm>
            <a:off x="2667000" y="3611564"/>
            <a:ext cx="7923212" cy="2370137"/>
            <a:chOff x="721" y="2275"/>
            <a:chExt cx="4991" cy="1493"/>
          </a:xfrm>
        </p:grpSpPr>
        <p:sp>
          <p:nvSpPr>
            <p:cNvPr id="14487" name="Freeform 34"/>
            <p:cNvSpPr>
              <a:spLocks/>
            </p:cNvSpPr>
            <p:nvPr/>
          </p:nvSpPr>
          <p:spPr bwMode="gray">
            <a:xfrm>
              <a:off x="1362" y="3083"/>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sp>
          <p:nvSpPr>
            <p:cNvPr id="14488" name="Freeform 35"/>
            <p:cNvSpPr>
              <a:spLocks/>
            </p:cNvSpPr>
            <p:nvPr/>
          </p:nvSpPr>
          <p:spPr bwMode="gray">
            <a:xfrm>
              <a:off x="1918" y="2857"/>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sp>
          <p:nvSpPr>
            <p:cNvPr id="14489" name="Freeform 36"/>
            <p:cNvSpPr>
              <a:spLocks/>
            </p:cNvSpPr>
            <p:nvPr/>
          </p:nvSpPr>
          <p:spPr bwMode="gray">
            <a:xfrm>
              <a:off x="3982" y="2275"/>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sp>
          <p:nvSpPr>
            <p:cNvPr id="14490" name="Rectangle 37"/>
            <p:cNvSpPr>
              <a:spLocks noChangeArrowheads="1"/>
            </p:cNvSpPr>
            <p:nvPr/>
          </p:nvSpPr>
          <p:spPr bwMode="gray">
            <a:xfrm>
              <a:off x="4490" y="2443"/>
              <a:ext cx="12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tr-TR" sz="1800" b="1" dirty="0" smtClean="0"/>
                <a:t>DENDRITIC </a:t>
              </a:r>
              <a:r>
                <a:rPr lang="tr-TR" altLang="tr-TR" sz="1800" b="1" dirty="0" smtClean="0"/>
                <a:t>HÜCRE</a:t>
              </a:r>
              <a:endParaRPr lang="en-GB" altLang="tr-TR" sz="1800" b="1" dirty="0"/>
            </a:p>
          </p:txBody>
        </p:sp>
        <p:sp>
          <p:nvSpPr>
            <p:cNvPr id="14491" name="Freeform 38"/>
            <p:cNvSpPr>
              <a:spLocks/>
            </p:cNvSpPr>
            <p:nvPr/>
          </p:nvSpPr>
          <p:spPr bwMode="gray">
            <a:xfrm>
              <a:off x="721" y="2859"/>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grpSp>
      <p:grpSp>
        <p:nvGrpSpPr>
          <p:cNvPr id="7" name="Group 39"/>
          <p:cNvGrpSpPr>
            <a:grpSpLocks/>
          </p:cNvGrpSpPr>
          <p:nvPr/>
        </p:nvGrpSpPr>
        <p:grpSpPr bwMode="auto">
          <a:xfrm>
            <a:off x="2627658" y="2672556"/>
            <a:ext cx="7273017" cy="3694113"/>
            <a:chOff x="731" y="1713"/>
            <a:chExt cx="4475" cy="2258"/>
          </a:xfrm>
        </p:grpSpPr>
        <p:sp>
          <p:nvSpPr>
            <p:cNvPr id="14363" name="Oval 40"/>
            <p:cNvSpPr>
              <a:spLocks noChangeArrowheads="1"/>
            </p:cNvSpPr>
            <p:nvPr/>
          </p:nvSpPr>
          <p:spPr bwMode="gray">
            <a:xfrm>
              <a:off x="1215" y="3416"/>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4" name="Oval 41"/>
            <p:cNvSpPr>
              <a:spLocks noChangeArrowheads="1"/>
            </p:cNvSpPr>
            <p:nvPr/>
          </p:nvSpPr>
          <p:spPr bwMode="gray">
            <a:xfrm>
              <a:off x="791" y="320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5" name="Oval 42"/>
            <p:cNvSpPr>
              <a:spLocks noChangeArrowheads="1"/>
            </p:cNvSpPr>
            <p:nvPr/>
          </p:nvSpPr>
          <p:spPr bwMode="gray">
            <a:xfrm>
              <a:off x="804" y="322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6" name="Oval 43"/>
            <p:cNvSpPr>
              <a:spLocks noChangeArrowheads="1"/>
            </p:cNvSpPr>
            <p:nvPr/>
          </p:nvSpPr>
          <p:spPr bwMode="gray">
            <a:xfrm>
              <a:off x="1389" y="241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7" name="Oval 44"/>
            <p:cNvSpPr>
              <a:spLocks noChangeArrowheads="1"/>
            </p:cNvSpPr>
            <p:nvPr/>
          </p:nvSpPr>
          <p:spPr bwMode="gray">
            <a:xfrm>
              <a:off x="1402" y="243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8" name="Oval 45"/>
            <p:cNvSpPr>
              <a:spLocks noChangeArrowheads="1"/>
            </p:cNvSpPr>
            <p:nvPr/>
          </p:nvSpPr>
          <p:spPr bwMode="gray">
            <a:xfrm>
              <a:off x="791" y="296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9" name="Oval 46"/>
            <p:cNvSpPr>
              <a:spLocks noChangeArrowheads="1"/>
            </p:cNvSpPr>
            <p:nvPr/>
          </p:nvSpPr>
          <p:spPr bwMode="gray">
            <a:xfrm>
              <a:off x="804" y="298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0" name="Oval 47"/>
            <p:cNvSpPr>
              <a:spLocks noChangeArrowheads="1"/>
            </p:cNvSpPr>
            <p:nvPr/>
          </p:nvSpPr>
          <p:spPr bwMode="gray">
            <a:xfrm>
              <a:off x="1492" y="2626"/>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1" name="Oval 48"/>
            <p:cNvSpPr>
              <a:spLocks noChangeArrowheads="1"/>
            </p:cNvSpPr>
            <p:nvPr/>
          </p:nvSpPr>
          <p:spPr bwMode="gray">
            <a:xfrm>
              <a:off x="1505" y="2645"/>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2" name="Oval 49"/>
            <p:cNvSpPr>
              <a:spLocks noChangeArrowheads="1"/>
            </p:cNvSpPr>
            <p:nvPr/>
          </p:nvSpPr>
          <p:spPr bwMode="gray">
            <a:xfrm>
              <a:off x="1041" y="2798"/>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3" name="Oval 50"/>
            <p:cNvSpPr>
              <a:spLocks noChangeArrowheads="1"/>
            </p:cNvSpPr>
            <p:nvPr/>
          </p:nvSpPr>
          <p:spPr bwMode="gray">
            <a:xfrm>
              <a:off x="1054" y="2817"/>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4" name="Oval 51"/>
            <p:cNvSpPr>
              <a:spLocks noChangeArrowheads="1"/>
            </p:cNvSpPr>
            <p:nvPr/>
          </p:nvSpPr>
          <p:spPr bwMode="gray">
            <a:xfrm>
              <a:off x="1243" y="207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5" name="Oval 52"/>
            <p:cNvSpPr>
              <a:spLocks noChangeArrowheads="1"/>
            </p:cNvSpPr>
            <p:nvPr/>
          </p:nvSpPr>
          <p:spPr bwMode="gray">
            <a:xfrm>
              <a:off x="1256" y="209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6" name="Oval 53"/>
            <p:cNvSpPr>
              <a:spLocks noChangeArrowheads="1"/>
            </p:cNvSpPr>
            <p:nvPr/>
          </p:nvSpPr>
          <p:spPr bwMode="gray">
            <a:xfrm>
              <a:off x="953" y="247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7" name="Oval 54"/>
            <p:cNvSpPr>
              <a:spLocks noChangeArrowheads="1"/>
            </p:cNvSpPr>
            <p:nvPr/>
          </p:nvSpPr>
          <p:spPr bwMode="gray">
            <a:xfrm>
              <a:off x="966" y="248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8" name="Oval 55"/>
            <p:cNvSpPr>
              <a:spLocks noChangeArrowheads="1"/>
            </p:cNvSpPr>
            <p:nvPr/>
          </p:nvSpPr>
          <p:spPr bwMode="gray">
            <a:xfrm>
              <a:off x="731" y="266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9" name="Oval 56"/>
            <p:cNvSpPr>
              <a:spLocks noChangeArrowheads="1"/>
            </p:cNvSpPr>
            <p:nvPr/>
          </p:nvSpPr>
          <p:spPr bwMode="gray">
            <a:xfrm>
              <a:off x="744" y="268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0" name="Oval 57"/>
            <p:cNvSpPr>
              <a:spLocks noChangeArrowheads="1"/>
            </p:cNvSpPr>
            <p:nvPr/>
          </p:nvSpPr>
          <p:spPr bwMode="gray">
            <a:xfrm>
              <a:off x="1280" y="290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1" name="Oval 58"/>
            <p:cNvSpPr>
              <a:spLocks noChangeArrowheads="1"/>
            </p:cNvSpPr>
            <p:nvPr/>
          </p:nvSpPr>
          <p:spPr bwMode="gray">
            <a:xfrm>
              <a:off x="1293" y="292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2" name="Oval 59"/>
            <p:cNvSpPr>
              <a:spLocks noChangeArrowheads="1"/>
            </p:cNvSpPr>
            <p:nvPr/>
          </p:nvSpPr>
          <p:spPr bwMode="gray">
            <a:xfrm>
              <a:off x="1193" y="235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3" name="Oval 60"/>
            <p:cNvSpPr>
              <a:spLocks noChangeArrowheads="1"/>
            </p:cNvSpPr>
            <p:nvPr/>
          </p:nvSpPr>
          <p:spPr bwMode="gray">
            <a:xfrm>
              <a:off x="1206" y="237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4" name="Oval 61"/>
            <p:cNvSpPr>
              <a:spLocks noChangeArrowheads="1"/>
            </p:cNvSpPr>
            <p:nvPr/>
          </p:nvSpPr>
          <p:spPr bwMode="gray">
            <a:xfrm>
              <a:off x="1028" y="301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5" name="Oval 62"/>
            <p:cNvSpPr>
              <a:spLocks noChangeArrowheads="1"/>
            </p:cNvSpPr>
            <p:nvPr/>
          </p:nvSpPr>
          <p:spPr bwMode="gray">
            <a:xfrm>
              <a:off x="1041" y="3036"/>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6" name="Oval 63"/>
            <p:cNvSpPr>
              <a:spLocks noChangeArrowheads="1"/>
            </p:cNvSpPr>
            <p:nvPr/>
          </p:nvSpPr>
          <p:spPr bwMode="gray">
            <a:xfrm>
              <a:off x="971" y="211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7" name="Oval 64"/>
            <p:cNvSpPr>
              <a:spLocks noChangeArrowheads="1"/>
            </p:cNvSpPr>
            <p:nvPr/>
          </p:nvSpPr>
          <p:spPr bwMode="gray">
            <a:xfrm>
              <a:off x="984" y="213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8" name="Oval 65"/>
            <p:cNvSpPr>
              <a:spLocks noChangeArrowheads="1"/>
            </p:cNvSpPr>
            <p:nvPr/>
          </p:nvSpPr>
          <p:spPr bwMode="gray">
            <a:xfrm>
              <a:off x="749" y="236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9" name="Oval 66"/>
            <p:cNvSpPr>
              <a:spLocks noChangeArrowheads="1"/>
            </p:cNvSpPr>
            <p:nvPr/>
          </p:nvSpPr>
          <p:spPr bwMode="gray">
            <a:xfrm>
              <a:off x="762" y="238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14390" name="Group 67"/>
            <p:cNvGrpSpPr>
              <a:grpSpLocks/>
            </p:cNvGrpSpPr>
            <p:nvPr/>
          </p:nvGrpSpPr>
          <p:grpSpPr bwMode="auto">
            <a:xfrm>
              <a:off x="2298" y="3244"/>
              <a:ext cx="166" cy="166"/>
              <a:chOff x="2298" y="3244"/>
              <a:chExt cx="166" cy="166"/>
            </a:xfrm>
          </p:grpSpPr>
          <p:sp>
            <p:nvSpPr>
              <p:cNvPr id="14485" name="Oval 68"/>
              <p:cNvSpPr>
                <a:spLocks noChangeArrowheads="1"/>
              </p:cNvSpPr>
              <p:nvPr/>
            </p:nvSpPr>
            <p:spPr bwMode="gray">
              <a:xfrm>
                <a:off x="2298" y="324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6" name="Oval 69"/>
              <p:cNvSpPr>
                <a:spLocks noChangeArrowheads="1"/>
              </p:cNvSpPr>
              <p:nvPr/>
            </p:nvSpPr>
            <p:spPr bwMode="gray">
              <a:xfrm>
                <a:off x="2311" y="326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1" name="Group 70"/>
            <p:cNvGrpSpPr>
              <a:grpSpLocks/>
            </p:cNvGrpSpPr>
            <p:nvPr/>
          </p:nvGrpSpPr>
          <p:grpSpPr bwMode="auto">
            <a:xfrm>
              <a:off x="1700" y="2453"/>
              <a:ext cx="166" cy="166"/>
              <a:chOff x="1700" y="2453"/>
              <a:chExt cx="166" cy="166"/>
            </a:xfrm>
          </p:grpSpPr>
          <p:sp>
            <p:nvSpPr>
              <p:cNvPr id="14483" name="Oval 71"/>
              <p:cNvSpPr>
                <a:spLocks noChangeArrowheads="1"/>
              </p:cNvSpPr>
              <p:nvPr/>
            </p:nvSpPr>
            <p:spPr bwMode="gray">
              <a:xfrm>
                <a:off x="1700" y="245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4" name="Oval 72"/>
              <p:cNvSpPr>
                <a:spLocks noChangeArrowheads="1"/>
              </p:cNvSpPr>
              <p:nvPr/>
            </p:nvSpPr>
            <p:spPr bwMode="gray">
              <a:xfrm>
                <a:off x="1713" y="247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2" name="Group 73"/>
            <p:cNvGrpSpPr>
              <a:grpSpLocks/>
            </p:cNvGrpSpPr>
            <p:nvPr/>
          </p:nvGrpSpPr>
          <p:grpSpPr bwMode="auto">
            <a:xfrm>
              <a:off x="2298" y="3002"/>
              <a:ext cx="166" cy="166"/>
              <a:chOff x="2298" y="3002"/>
              <a:chExt cx="166" cy="166"/>
            </a:xfrm>
          </p:grpSpPr>
          <p:sp>
            <p:nvSpPr>
              <p:cNvPr id="14481" name="Oval 74"/>
              <p:cNvSpPr>
                <a:spLocks noChangeArrowheads="1"/>
              </p:cNvSpPr>
              <p:nvPr/>
            </p:nvSpPr>
            <p:spPr bwMode="gray">
              <a:xfrm>
                <a:off x="2298" y="300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2" name="Oval 75"/>
              <p:cNvSpPr>
                <a:spLocks noChangeArrowheads="1"/>
              </p:cNvSpPr>
              <p:nvPr/>
            </p:nvSpPr>
            <p:spPr bwMode="gray">
              <a:xfrm>
                <a:off x="2311" y="302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3" name="Group 76"/>
            <p:cNvGrpSpPr>
              <a:grpSpLocks/>
            </p:cNvGrpSpPr>
            <p:nvPr/>
          </p:nvGrpSpPr>
          <p:grpSpPr bwMode="auto">
            <a:xfrm>
              <a:off x="1807" y="2665"/>
              <a:ext cx="166" cy="166"/>
              <a:chOff x="1807" y="2665"/>
              <a:chExt cx="166" cy="166"/>
            </a:xfrm>
          </p:grpSpPr>
          <p:sp>
            <p:nvSpPr>
              <p:cNvPr id="14479" name="Oval 77"/>
              <p:cNvSpPr>
                <a:spLocks noChangeArrowheads="1"/>
              </p:cNvSpPr>
              <p:nvPr/>
            </p:nvSpPr>
            <p:spPr bwMode="gray">
              <a:xfrm>
                <a:off x="1807" y="266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0" name="Oval 78"/>
              <p:cNvSpPr>
                <a:spLocks noChangeArrowheads="1"/>
              </p:cNvSpPr>
              <p:nvPr/>
            </p:nvSpPr>
            <p:spPr bwMode="gray">
              <a:xfrm>
                <a:off x="1820" y="268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4" name="Group 79"/>
            <p:cNvGrpSpPr>
              <a:grpSpLocks/>
            </p:cNvGrpSpPr>
            <p:nvPr/>
          </p:nvGrpSpPr>
          <p:grpSpPr bwMode="auto">
            <a:xfrm>
              <a:off x="2048" y="2837"/>
              <a:ext cx="166" cy="166"/>
              <a:chOff x="2048" y="2837"/>
              <a:chExt cx="166" cy="166"/>
            </a:xfrm>
          </p:grpSpPr>
          <p:sp>
            <p:nvSpPr>
              <p:cNvPr id="14477" name="Oval 80"/>
              <p:cNvSpPr>
                <a:spLocks noChangeArrowheads="1"/>
              </p:cNvSpPr>
              <p:nvPr/>
            </p:nvSpPr>
            <p:spPr bwMode="gray">
              <a:xfrm>
                <a:off x="2048" y="283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8" name="Oval 81"/>
              <p:cNvSpPr>
                <a:spLocks noChangeArrowheads="1"/>
              </p:cNvSpPr>
              <p:nvPr/>
            </p:nvSpPr>
            <p:spPr bwMode="gray">
              <a:xfrm>
                <a:off x="2061" y="2856"/>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5" name="Group 82"/>
            <p:cNvGrpSpPr>
              <a:grpSpLocks/>
            </p:cNvGrpSpPr>
            <p:nvPr/>
          </p:nvGrpSpPr>
          <p:grpSpPr bwMode="auto">
            <a:xfrm>
              <a:off x="1846" y="2114"/>
              <a:ext cx="166" cy="166"/>
              <a:chOff x="1846" y="2114"/>
              <a:chExt cx="166" cy="166"/>
            </a:xfrm>
          </p:grpSpPr>
          <p:sp>
            <p:nvSpPr>
              <p:cNvPr id="14475" name="Oval 83"/>
              <p:cNvSpPr>
                <a:spLocks noChangeArrowheads="1"/>
              </p:cNvSpPr>
              <p:nvPr/>
            </p:nvSpPr>
            <p:spPr bwMode="gray">
              <a:xfrm>
                <a:off x="1846" y="211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6" name="Oval 84"/>
              <p:cNvSpPr>
                <a:spLocks noChangeArrowheads="1"/>
              </p:cNvSpPr>
              <p:nvPr/>
            </p:nvSpPr>
            <p:spPr bwMode="gray">
              <a:xfrm>
                <a:off x="1859" y="213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6" name="Group 85"/>
            <p:cNvGrpSpPr>
              <a:grpSpLocks/>
            </p:cNvGrpSpPr>
            <p:nvPr/>
          </p:nvGrpSpPr>
          <p:grpSpPr bwMode="auto">
            <a:xfrm>
              <a:off x="2136" y="2509"/>
              <a:ext cx="166" cy="166"/>
              <a:chOff x="2136" y="2509"/>
              <a:chExt cx="166" cy="166"/>
            </a:xfrm>
          </p:grpSpPr>
          <p:sp>
            <p:nvSpPr>
              <p:cNvPr id="14473" name="Oval 86"/>
              <p:cNvSpPr>
                <a:spLocks noChangeArrowheads="1"/>
              </p:cNvSpPr>
              <p:nvPr/>
            </p:nvSpPr>
            <p:spPr bwMode="gray">
              <a:xfrm>
                <a:off x="2136" y="250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4" name="Oval 87"/>
              <p:cNvSpPr>
                <a:spLocks noChangeArrowheads="1"/>
              </p:cNvSpPr>
              <p:nvPr/>
            </p:nvSpPr>
            <p:spPr bwMode="gray">
              <a:xfrm>
                <a:off x="2149" y="252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7" name="Group 88"/>
            <p:cNvGrpSpPr>
              <a:grpSpLocks/>
            </p:cNvGrpSpPr>
            <p:nvPr/>
          </p:nvGrpSpPr>
          <p:grpSpPr bwMode="auto">
            <a:xfrm>
              <a:off x="2358" y="2701"/>
              <a:ext cx="166" cy="166"/>
              <a:chOff x="2358" y="2701"/>
              <a:chExt cx="166" cy="166"/>
            </a:xfrm>
          </p:grpSpPr>
          <p:sp>
            <p:nvSpPr>
              <p:cNvPr id="14471" name="Oval 89"/>
              <p:cNvSpPr>
                <a:spLocks noChangeArrowheads="1"/>
              </p:cNvSpPr>
              <p:nvPr/>
            </p:nvSpPr>
            <p:spPr bwMode="gray">
              <a:xfrm>
                <a:off x="2358" y="270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2" name="Oval 90"/>
              <p:cNvSpPr>
                <a:spLocks noChangeArrowheads="1"/>
              </p:cNvSpPr>
              <p:nvPr/>
            </p:nvSpPr>
            <p:spPr bwMode="gray">
              <a:xfrm>
                <a:off x="2371" y="272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8" name="Group 91"/>
            <p:cNvGrpSpPr>
              <a:grpSpLocks/>
            </p:cNvGrpSpPr>
            <p:nvPr/>
          </p:nvGrpSpPr>
          <p:grpSpPr bwMode="auto">
            <a:xfrm>
              <a:off x="1549" y="2942"/>
              <a:ext cx="166" cy="166"/>
              <a:chOff x="1549" y="2942"/>
              <a:chExt cx="166" cy="166"/>
            </a:xfrm>
          </p:grpSpPr>
          <p:sp>
            <p:nvSpPr>
              <p:cNvPr id="14469" name="Oval 92"/>
              <p:cNvSpPr>
                <a:spLocks noChangeArrowheads="1"/>
              </p:cNvSpPr>
              <p:nvPr/>
            </p:nvSpPr>
            <p:spPr bwMode="gray">
              <a:xfrm>
                <a:off x="1549" y="294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0" name="Oval 93"/>
              <p:cNvSpPr>
                <a:spLocks noChangeArrowheads="1"/>
              </p:cNvSpPr>
              <p:nvPr/>
            </p:nvSpPr>
            <p:spPr bwMode="gray">
              <a:xfrm>
                <a:off x="1562" y="296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9" name="Group 94"/>
            <p:cNvGrpSpPr>
              <a:grpSpLocks/>
            </p:cNvGrpSpPr>
            <p:nvPr/>
          </p:nvGrpSpPr>
          <p:grpSpPr bwMode="auto">
            <a:xfrm>
              <a:off x="1896" y="2392"/>
              <a:ext cx="166" cy="166"/>
              <a:chOff x="1896" y="2392"/>
              <a:chExt cx="166" cy="166"/>
            </a:xfrm>
          </p:grpSpPr>
          <p:sp>
            <p:nvSpPr>
              <p:cNvPr id="14467" name="Oval 95"/>
              <p:cNvSpPr>
                <a:spLocks noChangeArrowheads="1"/>
              </p:cNvSpPr>
              <p:nvPr/>
            </p:nvSpPr>
            <p:spPr bwMode="gray">
              <a:xfrm>
                <a:off x="1896" y="239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8" name="Oval 96"/>
              <p:cNvSpPr>
                <a:spLocks noChangeArrowheads="1"/>
              </p:cNvSpPr>
              <p:nvPr/>
            </p:nvSpPr>
            <p:spPr bwMode="gray">
              <a:xfrm>
                <a:off x="1909" y="241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00" name="Group 97"/>
            <p:cNvGrpSpPr>
              <a:grpSpLocks/>
            </p:cNvGrpSpPr>
            <p:nvPr/>
          </p:nvGrpSpPr>
          <p:grpSpPr bwMode="auto">
            <a:xfrm>
              <a:off x="2061" y="3056"/>
              <a:ext cx="166" cy="166"/>
              <a:chOff x="2061" y="3056"/>
              <a:chExt cx="166" cy="166"/>
            </a:xfrm>
          </p:grpSpPr>
          <p:sp>
            <p:nvSpPr>
              <p:cNvPr id="14465" name="Oval 98"/>
              <p:cNvSpPr>
                <a:spLocks noChangeArrowheads="1"/>
              </p:cNvSpPr>
              <p:nvPr/>
            </p:nvSpPr>
            <p:spPr bwMode="gray">
              <a:xfrm>
                <a:off x="2061" y="3056"/>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6" name="Oval 99"/>
              <p:cNvSpPr>
                <a:spLocks noChangeArrowheads="1"/>
              </p:cNvSpPr>
              <p:nvPr/>
            </p:nvSpPr>
            <p:spPr bwMode="gray">
              <a:xfrm>
                <a:off x="2074" y="3075"/>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01" name="Group 100"/>
            <p:cNvGrpSpPr>
              <a:grpSpLocks/>
            </p:cNvGrpSpPr>
            <p:nvPr/>
          </p:nvGrpSpPr>
          <p:grpSpPr bwMode="auto">
            <a:xfrm>
              <a:off x="2118" y="2150"/>
              <a:ext cx="166" cy="166"/>
              <a:chOff x="2118" y="2150"/>
              <a:chExt cx="166" cy="166"/>
            </a:xfrm>
          </p:grpSpPr>
          <p:sp>
            <p:nvSpPr>
              <p:cNvPr id="14463" name="Oval 101"/>
              <p:cNvSpPr>
                <a:spLocks noChangeArrowheads="1"/>
              </p:cNvSpPr>
              <p:nvPr/>
            </p:nvSpPr>
            <p:spPr bwMode="gray">
              <a:xfrm>
                <a:off x="2118" y="215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4" name="Oval 102"/>
              <p:cNvSpPr>
                <a:spLocks noChangeArrowheads="1"/>
              </p:cNvSpPr>
              <p:nvPr/>
            </p:nvSpPr>
            <p:spPr bwMode="gray">
              <a:xfrm>
                <a:off x="2131" y="216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02" name="Group 103"/>
            <p:cNvGrpSpPr>
              <a:grpSpLocks/>
            </p:cNvGrpSpPr>
            <p:nvPr/>
          </p:nvGrpSpPr>
          <p:grpSpPr bwMode="auto">
            <a:xfrm>
              <a:off x="2340" y="2400"/>
              <a:ext cx="166" cy="166"/>
              <a:chOff x="2340" y="2400"/>
              <a:chExt cx="166" cy="166"/>
            </a:xfrm>
          </p:grpSpPr>
          <p:sp>
            <p:nvSpPr>
              <p:cNvPr id="14461" name="Oval 104"/>
              <p:cNvSpPr>
                <a:spLocks noChangeArrowheads="1"/>
              </p:cNvSpPr>
              <p:nvPr/>
            </p:nvSpPr>
            <p:spPr bwMode="gray">
              <a:xfrm>
                <a:off x="2340" y="240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2" name="Oval 105"/>
              <p:cNvSpPr>
                <a:spLocks noChangeArrowheads="1"/>
              </p:cNvSpPr>
              <p:nvPr/>
            </p:nvSpPr>
            <p:spPr bwMode="gray">
              <a:xfrm>
                <a:off x="2353" y="241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14403" name="Oval 106"/>
            <p:cNvSpPr>
              <a:spLocks noChangeArrowheads="1"/>
            </p:cNvSpPr>
            <p:nvPr/>
          </p:nvSpPr>
          <p:spPr bwMode="gray">
            <a:xfrm>
              <a:off x="905" y="337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4" name="Oval 107"/>
            <p:cNvSpPr>
              <a:spLocks noChangeArrowheads="1"/>
            </p:cNvSpPr>
            <p:nvPr/>
          </p:nvSpPr>
          <p:spPr bwMode="gray">
            <a:xfrm>
              <a:off x="918" y="339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5" name="Oval 108"/>
            <p:cNvSpPr>
              <a:spLocks noChangeArrowheads="1"/>
            </p:cNvSpPr>
            <p:nvPr/>
          </p:nvSpPr>
          <p:spPr bwMode="gray">
            <a:xfrm>
              <a:off x="1668" y="277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6" name="Oval 109"/>
            <p:cNvSpPr>
              <a:spLocks noChangeArrowheads="1"/>
            </p:cNvSpPr>
            <p:nvPr/>
          </p:nvSpPr>
          <p:spPr bwMode="gray">
            <a:xfrm>
              <a:off x="1681" y="279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7" name="Oval 110"/>
            <p:cNvSpPr>
              <a:spLocks noChangeArrowheads="1"/>
            </p:cNvSpPr>
            <p:nvPr/>
          </p:nvSpPr>
          <p:spPr bwMode="gray">
            <a:xfrm>
              <a:off x="1147" y="337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8" name="Oval 111"/>
            <p:cNvSpPr>
              <a:spLocks noChangeArrowheads="1"/>
            </p:cNvSpPr>
            <p:nvPr/>
          </p:nvSpPr>
          <p:spPr bwMode="gray">
            <a:xfrm>
              <a:off x="1160" y="339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9" name="Oval 112"/>
            <p:cNvSpPr>
              <a:spLocks noChangeArrowheads="1"/>
            </p:cNvSpPr>
            <p:nvPr/>
          </p:nvSpPr>
          <p:spPr bwMode="gray">
            <a:xfrm>
              <a:off x="1590" y="225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0" name="Oval 113"/>
            <p:cNvSpPr>
              <a:spLocks noChangeArrowheads="1"/>
            </p:cNvSpPr>
            <p:nvPr/>
          </p:nvSpPr>
          <p:spPr bwMode="gray">
            <a:xfrm>
              <a:off x="1603" y="226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1" name="Oval 114"/>
            <p:cNvSpPr>
              <a:spLocks noChangeArrowheads="1"/>
            </p:cNvSpPr>
            <p:nvPr/>
          </p:nvSpPr>
          <p:spPr bwMode="gray">
            <a:xfrm>
              <a:off x="1312" y="312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2" name="Oval 115"/>
            <p:cNvSpPr>
              <a:spLocks noChangeArrowheads="1"/>
            </p:cNvSpPr>
            <p:nvPr/>
          </p:nvSpPr>
          <p:spPr bwMode="gray">
            <a:xfrm>
              <a:off x="1325" y="314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3" name="Oval 116"/>
            <p:cNvSpPr>
              <a:spLocks noChangeArrowheads="1"/>
            </p:cNvSpPr>
            <p:nvPr/>
          </p:nvSpPr>
          <p:spPr bwMode="gray">
            <a:xfrm>
              <a:off x="1495" y="201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4" name="Oval 117"/>
            <p:cNvSpPr>
              <a:spLocks noChangeArrowheads="1"/>
            </p:cNvSpPr>
            <p:nvPr/>
          </p:nvSpPr>
          <p:spPr bwMode="gray">
            <a:xfrm>
              <a:off x="1508" y="203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5" name="Oval 118"/>
            <p:cNvSpPr>
              <a:spLocks noChangeArrowheads="1"/>
            </p:cNvSpPr>
            <p:nvPr/>
          </p:nvSpPr>
          <p:spPr bwMode="gray">
            <a:xfrm>
              <a:off x="1640" y="321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6" name="Oval 119"/>
            <p:cNvSpPr>
              <a:spLocks noChangeArrowheads="1"/>
            </p:cNvSpPr>
            <p:nvPr/>
          </p:nvSpPr>
          <p:spPr bwMode="gray">
            <a:xfrm>
              <a:off x="1653" y="322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7" name="Oval 120"/>
            <p:cNvSpPr>
              <a:spLocks noChangeArrowheads="1"/>
            </p:cNvSpPr>
            <p:nvPr/>
          </p:nvSpPr>
          <p:spPr bwMode="gray">
            <a:xfrm>
              <a:off x="1448" y="343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8" name="Oval 121"/>
            <p:cNvSpPr>
              <a:spLocks noChangeArrowheads="1"/>
            </p:cNvSpPr>
            <p:nvPr/>
          </p:nvSpPr>
          <p:spPr bwMode="gray">
            <a:xfrm>
              <a:off x="1461" y="345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9" name="Oval 122"/>
            <p:cNvSpPr>
              <a:spLocks noChangeArrowheads="1"/>
            </p:cNvSpPr>
            <p:nvPr/>
          </p:nvSpPr>
          <p:spPr bwMode="gray">
            <a:xfrm>
              <a:off x="1207" y="2628"/>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0" name="Oval 123"/>
            <p:cNvSpPr>
              <a:spLocks noChangeArrowheads="1"/>
            </p:cNvSpPr>
            <p:nvPr/>
          </p:nvSpPr>
          <p:spPr bwMode="gray">
            <a:xfrm>
              <a:off x="1220" y="264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1" name="Oval 124"/>
            <p:cNvSpPr>
              <a:spLocks noChangeArrowheads="1"/>
            </p:cNvSpPr>
            <p:nvPr/>
          </p:nvSpPr>
          <p:spPr bwMode="gray">
            <a:xfrm>
              <a:off x="1757" y="297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2" name="Oval 125"/>
            <p:cNvSpPr>
              <a:spLocks noChangeArrowheads="1"/>
            </p:cNvSpPr>
            <p:nvPr/>
          </p:nvSpPr>
          <p:spPr bwMode="gray">
            <a:xfrm>
              <a:off x="1770" y="298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3" name="Oval 126"/>
            <p:cNvSpPr>
              <a:spLocks noChangeArrowheads="1"/>
            </p:cNvSpPr>
            <p:nvPr/>
          </p:nvSpPr>
          <p:spPr bwMode="gray">
            <a:xfrm>
              <a:off x="1709" y="197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4" name="Oval 127"/>
            <p:cNvSpPr>
              <a:spLocks noChangeArrowheads="1"/>
            </p:cNvSpPr>
            <p:nvPr/>
          </p:nvSpPr>
          <p:spPr bwMode="gray">
            <a:xfrm>
              <a:off x="1722" y="1987"/>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5" name="Oval 128"/>
            <p:cNvSpPr>
              <a:spLocks noChangeArrowheads="1"/>
            </p:cNvSpPr>
            <p:nvPr/>
          </p:nvSpPr>
          <p:spPr bwMode="gray">
            <a:xfrm>
              <a:off x="2009" y="328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6" name="Oval 129"/>
            <p:cNvSpPr>
              <a:spLocks noChangeArrowheads="1"/>
            </p:cNvSpPr>
            <p:nvPr/>
          </p:nvSpPr>
          <p:spPr bwMode="gray">
            <a:xfrm>
              <a:off x="2022" y="3297"/>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7" name="Oval 130"/>
            <p:cNvSpPr>
              <a:spLocks noChangeArrowheads="1"/>
            </p:cNvSpPr>
            <p:nvPr/>
          </p:nvSpPr>
          <p:spPr bwMode="gray">
            <a:xfrm>
              <a:off x="1749" y="341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8" name="Oval 131"/>
            <p:cNvSpPr>
              <a:spLocks noChangeArrowheads="1"/>
            </p:cNvSpPr>
            <p:nvPr/>
          </p:nvSpPr>
          <p:spPr bwMode="gray">
            <a:xfrm>
              <a:off x="1762" y="343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14429" name="Group 132"/>
            <p:cNvGrpSpPr>
              <a:grpSpLocks/>
            </p:cNvGrpSpPr>
            <p:nvPr/>
          </p:nvGrpSpPr>
          <p:grpSpPr bwMode="auto">
            <a:xfrm>
              <a:off x="4188" y="1713"/>
              <a:ext cx="1018" cy="224"/>
              <a:chOff x="4188" y="1713"/>
              <a:chExt cx="1018" cy="224"/>
            </a:xfrm>
          </p:grpSpPr>
          <p:grpSp>
            <p:nvGrpSpPr>
              <p:cNvPr id="14457" name="Group 133"/>
              <p:cNvGrpSpPr>
                <a:grpSpLocks/>
              </p:cNvGrpSpPr>
              <p:nvPr/>
            </p:nvGrpSpPr>
            <p:grpSpPr bwMode="auto">
              <a:xfrm>
                <a:off x="4188" y="1754"/>
                <a:ext cx="166" cy="166"/>
                <a:chOff x="4188" y="1754"/>
                <a:chExt cx="166" cy="166"/>
              </a:xfrm>
            </p:grpSpPr>
            <p:sp>
              <p:nvSpPr>
                <p:cNvPr id="14459" name="Oval 134"/>
                <p:cNvSpPr>
                  <a:spLocks noChangeArrowheads="1"/>
                </p:cNvSpPr>
                <p:nvPr/>
              </p:nvSpPr>
              <p:spPr bwMode="gray">
                <a:xfrm>
                  <a:off x="4188" y="175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0" name="Oval 135"/>
                <p:cNvSpPr>
                  <a:spLocks noChangeArrowheads="1"/>
                </p:cNvSpPr>
                <p:nvPr/>
              </p:nvSpPr>
              <p:spPr bwMode="gray">
                <a:xfrm>
                  <a:off x="4201" y="177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14458" name="Rectangle 136"/>
              <p:cNvSpPr>
                <a:spLocks noChangeArrowheads="1"/>
              </p:cNvSpPr>
              <p:nvPr/>
            </p:nvSpPr>
            <p:spPr bwMode="gray">
              <a:xfrm>
                <a:off x="4592" y="1713"/>
                <a:ext cx="61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tr-TR" sz="1800" b="1" dirty="0" smtClean="0"/>
                  <a:t>T</a:t>
                </a:r>
                <a:r>
                  <a:rPr lang="tr-TR" altLang="tr-TR" sz="1800" b="1" dirty="0" smtClean="0"/>
                  <a:t>İMOSİT</a:t>
                </a:r>
                <a:endParaRPr lang="en-GB" altLang="tr-TR" sz="1800" b="1" dirty="0"/>
              </a:p>
            </p:txBody>
          </p:sp>
        </p:grpSp>
        <p:grpSp>
          <p:nvGrpSpPr>
            <p:cNvPr id="14430" name="Group 137"/>
            <p:cNvGrpSpPr>
              <a:grpSpLocks/>
            </p:cNvGrpSpPr>
            <p:nvPr/>
          </p:nvGrpSpPr>
          <p:grpSpPr bwMode="auto">
            <a:xfrm>
              <a:off x="2163" y="3450"/>
              <a:ext cx="166" cy="166"/>
              <a:chOff x="2163" y="3450"/>
              <a:chExt cx="166" cy="166"/>
            </a:xfrm>
          </p:grpSpPr>
          <p:sp>
            <p:nvSpPr>
              <p:cNvPr id="14455" name="Oval 138"/>
              <p:cNvSpPr>
                <a:spLocks noChangeArrowheads="1"/>
              </p:cNvSpPr>
              <p:nvPr/>
            </p:nvSpPr>
            <p:spPr bwMode="gray">
              <a:xfrm>
                <a:off x="2163" y="345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6" name="Oval 139"/>
              <p:cNvSpPr>
                <a:spLocks noChangeArrowheads="1"/>
              </p:cNvSpPr>
              <p:nvPr/>
            </p:nvSpPr>
            <p:spPr bwMode="gray">
              <a:xfrm>
                <a:off x="2176" y="346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1" name="Group 140"/>
            <p:cNvGrpSpPr>
              <a:grpSpLocks/>
            </p:cNvGrpSpPr>
            <p:nvPr/>
          </p:nvGrpSpPr>
          <p:grpSpPr bwMode="auto">
            <a:xfrm>
              <a:off x="2259" y="3546"/>
              <a:ext cx="166" cy="166"/>
              <a:chOff x="2259" y="3546"/>
              <a:chExt cx="166" cy="166"/>
            </a:xfrm>
          </p:grpSpPr>
          <p:sp>
            <p:nvSpPr>
              <p:cNvPr id="14453" name="Oval 141"/>
              <p:cNvSpPr>
                <a:spLocks noChangeArrowheads="1"/>
              </p:cNvSpPr>
              <p:nvPr/>
            </p:nvSpPr>
            <p:spPr bwMode="gray">
              <a:xfrm>
                <a:off x="2259" y="3546"/>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4" name="Oval 142"/>
              <p:cNvSpPr>
                <a:spLocks noChangeArrowheads="1"/>
              </p:cNvSpPr>
              <p:nvPr/>
            </p:nvSpPr>
            <p:spPr bwMode="gray">
              <a:xfrm>
                <a:off x="2272" y="3565"/>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2" name="Group 143"/>
            <p:cNvGrpSpPr>
              <a:grpSpLocks/>
            </p:cNvGrpSpPr>
            <p:nvPr/>
          </p:nvGrpSpPr>
          <p:grpSpPr bwMode="auto">
            <a:xfrm>
              <a:off x="1729" y="3642"/>
              <a:ext cx="166" cy="166"/>
              <a:chOff x="1729" y="3642"/>
              <a:chExt cx="166" cy="166"/>
            </a:xfrm>
          </p:grpSpPr>
          <p:sp>
            <p:nvSpPr>
              <p:cNvPr id="14451" name="Oval 144"/>
              <p:cNvSpPr>
                <a:spLocks noChangeArrowheads="1"/>
              </p:cNvSpPr>
              <p:nvPr/>
            </p:nvSpPr>
            <p:spPr bwMode="gray">
              <a:xfrm>
                <a:off x="1729" y="364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2" name="Oval 145"/>
              <p:cNvSpPr>
                <a:spLocks noChangeArrowheads="1"/>
              </p:cNvSpPr>
              <p:nvPr/>
            </p:nvSpPr>
            <p:spPr bwMode="gray">
              <a:xfrm>
                <a:off x="1742" y="366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3" name="Group 146"/>
            <p:cNvGrpSpPr>
              <a:grpSpLocks/>
            </p:cNvGrpSpPr>
            <p:nvPr/>
          </p:nvGrpSpPr>
          <p:grpSpPr bwMode="auto">
            <a:xfrm>
              <a:off x="1516" y="3729"/>
              <a:ext cx="166" cy="166"/>
              <a:chOff x="1516" y="3729"/>
              <a:chExt cx="166" cy="166"/>
            </a:xfrm>
          </p:grpSpPr>
          <p:sp>
            <p:nvSpPr>
              <p:cNvPr id="14449" name="Oval 147"/>
              <p:cNvSpPr>
                <a:spLocks noChangeArrowheads="1"/>
              </p:cNvSpPr>
              <p:nvPr/>
            </p:nvSpPr>
            <p:spPr bwMode="gray">
              <a:xfrm>
                <a:off x="1516" y="372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0" name="Oval 148"/>
              <p:cNvSpPr>
                <a:spLocks noChangeArrowheads="1"/>
              </p:cNvSpPr>
              <p:nvPr/>
            </p:nvSpPr>
            <p:spPr bwMode="gray">
              <a:xfrm>
                <a:off x="1529" y="374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4" name="Group 149"/>
            <p:cNvGrpSpPr>
              <a:grpSpLocks/>
            </p:cNvGrpSpPr>
            <p:nvPr/>
          </p:nvGrpSpPr>
          <p:grpSpPr bwMode="auto">
            <a:xfrm>
              <a:off x="1950" y="3641"/>
              <a:ext cx="166" cy="166"/>
              <a:chOff x="1950" y="3641"/>
              <a:chExt cx="166" cy="166"/>
            </a:xfrm>
          </p:grpSpPr>
          <p:sp>
            <p:nvSpPr>
              <p:cNvPr id="14447" name="Oval 150"/>
              <p:cNvSpPr>
                <a:spLocks noChangeArrowheads="1"/>
              </p:cNvSpPr>
              <p:nvPr/>
            </p:nvSpPr>
            <p:spPr bwMode="gray">
              <a:xfrm>
                <a:off x="1950" y="364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8" name="Oval 151"/>
              <p:cNvSpPr>
                <a:spLocks noChangeArrowheads="1"/>
              </p:cNvSpPr>
              <p:nvPr/>
            </p:nvSpPr>
            <p:spPr bwMode="gray">
              <a:xfrm>
                <a:off x="1963" y="366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5" name="Group 152"/>
            <p:cNvGrpSpPr>
              <a:grpSpLocks/>
            </p:cNvGrpSpPr>
            <p:nvPr/>
          </p:nvGrpSpPr>
          <p:grpSpPr bwMode="auto">
            <a:xfrm>
              <a:off x="1016" y="3805"/>
              <a:ext cx="166" cy="166"/>
              <a:chOff x="1016" y="3805"/>
              <a:chExt cx="166" cy="166"/>
            </a:xfrm>
          </p:grpSpPr>
          <p:sp>
            <p:nvSpPr>
              <p:cNvPr id="14445" name="Oval 153"/>
              <p:cNvSpPr>
                <a:spLocks noChangeArrowheads="1"/>
              </p:cNvSpPr>
              <p:nvPr/>
            </p:nvSpPr>
            <p:spPr bwMode="gray">
              <a:xfrm>
                <a:off x="1016" y="380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6" name="Oval 154"/>
              <p:cNvSpPr>
                <a:spLocks noChangeArrowheads="1"/>
              </p:cNvSpPr>
              <p:nvPr/>
            </p:nvSpPr>
            <p:spPr bwMode="gray">
              <a:xfrm>
                <a:off x="1029" y="382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6" name="Group 155"/>
            <p:cNvGrpSpPr>
              <a:grpSpLocks/>
            </p:cNvGrpSpPr>
            <p:nvPr/>
          </p:nvGrpSpPr>
          <p:grpSpPr bwMode="auto">
            <a:xfrm>
              <a:off x="870" y="3574"/>
              <a:ext cx="166" cy="166"/>
              <a:chOff x="870" y="3574"/>
              <a:chExt cx="166" cy="166"/>
            </a:xfrm>
          </p:grpSpPr>
          <p:sp>
            <p:nvSpPr>
              <p:cNvPr id="14443" name="Oval 156"/>
              <p:cNvSpPr>
                <a:spLocks noChangeArrowheads="1"/>
              </p:cNvSpPr>
              <p:nvPr/>
            </p:nvSpPr>
            <p:spPr bwMode="gray">
              <a:xfrm>
                <a:off x="870" y="357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4" name="Oval 157"/>
              <p:cNvSpPr>
                <a:spLocks noChangeArrowheads="1"/>
              </p:cNvSpPr>
              <p:nvPr/>
            </p:nvSpPr>
            <p:spPr bwMode="gray">
              <a:xfrm>
                <a:off x="883" y="359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7" name="Group 158"/>
            <p:cNvGrpSpPr>
              <a:grpSpLocks/>
            </p:cNvGrpSpPr>
            <p:nvPr/>
          </p:nvGrpSpPr>
          <p:grpSpPr bwMode="auto">
            <a:xfrm>
              <a:off x="1120" y="3660"/>
              <a:ext cx="166" cy="166"/>
              <a:chOff x="1120" y="3660"/>
              <a:chExt cx="166" cy="166"/>
            </a:xfrm>
          </p:grpSpPr>
          <p:sp>
            <p:nvSpPr>
              <p:cNvPr id="14441" name="Oval 159"/>
              <p:cNvSpPr>
                <a:spLocks noChangeArrowheads="1"/>
              </p:cNvSpPr>
              <p:nvPr/>
            </p:nvSpPr>
            <p:spPr bwMode="gray">
              <a:xfrm>
                <a:off x="1120" y="366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2" name="Oval 160"/>
              <p:cNvSpPr>
                <a:spLocks noChangeArrowheads="1"/>
              </p:cNvSpPr>
              <p:nvPr/>
            </p:nvSpPr>
            <p:spPr bwMode="gray">
              <a:xfrm>
                <a:off x="1133" y="367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8" name="Group 161"/>
            <p:cNvGrpSpPr>
              <a:grpSpLocks/>
            </p:cNvGrpSpPr>
            <p:nvPr/>
          </p:nvGrpSpPr>
          <p:grpSpPr bwMode="auto">
            <a:xfrm>
              <a:off x="1236" y="3535"/>
              <a:ext cx="166" cy="166"/>
              <a:chOff x="1236" y="3535"/>
              <a:chExt cx="166" cy="166"/>
            </a:xfrm>
          </p:grpSpPr>
          <p:sp>
            <p:nvSpPr>
              <p:cNvPr id="14439" name="Oval 162"/>
              <p:cNvSpPr>
                <a:spLocks noChangeArrowheads="1"/>
              </p:cNvSpPr>
              <p:nvPr/>
            </p:nvSpPr>
            <p:spPr bwMode="gray">
              <a:xfrm>
                <a:off x="1236" y="353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0" name="Oval 163"/>
              <p:cNvSpPr>
                <a:spLocks noChangeArrowheads="1"/>
              </p:cNvSpPr>
              <p:nvPr/>
            </p:nvSpPr>
            <p:spPr bwMode="gray">
              <a:xfrm>
                <a:off x="1249" y="355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grpSp>
        <p:nvGrpSpPr>
          <p:cNvPr id="13493" name="Group 164"/>
          <p:cNvGrpSpPr>
            <a:grpSpLocks/>
          </p:cNvGrpSpPr>
          <p:nvPr/>
        </p:nvGrpSpPr>
        <p:grpSpPr bwMode="auto">
          <a:xfrm>
            <a:off x="3206750" y="4492626"/>
            <a:ext cx="6689724" cy="963613"/>
            <a:chOff x="1061" y="2830"/>
            <a:chExt cx="4214" cy="607"/>
          </a:xfrm>
        </p:grpSpPr>
        <p:grpSp>
          <p:nvGrpSpPr>
            <p:cNvPr id="14347" name="Group 165"/>
            <p:cNvGrpSpPr>
              <a:grpSpLocks/>
            </p:cNvGrpSpPr>
            <p:nvPr/>
          </p:nvGrpSpPr>
          <p:grpSpPr bwMode="auto">
            <a:xfrm>
              <a:off x="1061" y="3170"/>
              <a:ext cx="310" cy="203"/>
              <a:chOff x="3613" y="3730"/>
              <a:chExt cx="310" cy="203"/>
            </a:xfrm>
          </p:grpSpPr>
          <p:sp>
            <p:nvSpPr>
              <p:cNvPr id="14361" name="Freeform 166"/>
              <p:cNvSpPr>
                <a:spLocks/>
              </p:cNvSpPr>
              <p:nvPr/>
            </p:nvSpPr>
            <p:spPr bwMode="gray">
              <a:xfrm>
                <a:off x="3613" y="3730"/>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62" name="Oval 167"/>
              <p:cNvSpPr>
                <a:spLocks noChangeArrowheads="1"/>
              </p:cNvSpPr>
              <p:nvPr/>
            </p:nvSpPr>
            <p:spPr bwMode="gray">
              <a:xfrm>
                <a:off x="3702" y="3775"/>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48" name="Group 168"/>
            <p:cNvGrpSpPr>
              <a:grpSpLocks/>
            </p:cNvGrpSpPr>
            <p:nvPr/>
          </p:nvGrpSpPr>
          <p:grpSpPr bwMode="auto">
            <a:xfrm>
              <a:off x="4117" y="2940"/>
              <a:ext cx="310" cy="203"/>
              <a:chOff x="4117" y="2940"/>
              <a:chExt cx="310" cy="203"/>
            </a:xfrm>
          </p:grpSpPr>
          <p:sp>
            <p:nvSpPr>
              <p:cNvPr id="14359" name="Freeform 169"/>
              <p:cNvSpPr>
                <a:spLocks/>
              </p:cNvSpPr>
              <p:nvPr/>
            </p:nvSpPr>
            <p:spPr bwMode="gray">
              <a:xfrm>
                <a:off x="4117" y="2940"/>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60" name="Oval 170"/>
              <p:cNvSpPr>
                <a:spLocks noChangeArrowheads="1"/>
              </p:cNvSpPr>
              <p:nvPr/>
            </p:nvSpPr>
            <p:spPr bwMode="gray">
              <a:xfrm>
                <a:off x="4198" y="3001"/>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14349" name="Rectangle 171"/>
            <p:cNvSpPr>
              <a:spLocks noChangeArrowheads="1"/>
            </p:cNvSpPr>
            <p:nvPr/>
          </p:nvSpPr>
          <p:spPr bwMode="gray">
            <a:xfrm>
              <a:off x="4490" y="2926"/>
              <a:ext cx="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tr-TR" sz="1800" b="1" dirty="0" smtClean="0"/>
                <a:t>MA</a:t>
              </a:r>
              <a:r>
                <a:rPr lang="tr-TR" altLang="tr-TR" sz="1800" b="1" dirty="0" smtClean="0"/>
                <a:t>KROFAJ</a:t>
              </a:r>
              <a:endParaRPr lang="en-GB" altLang="tr-TR" sz="1800" b="1" dirty="0"/>
            </a:p>
          </p:txBody>
        </p:sp>
        <p:grpSp>
          <p:nvGrpSpPr>
            <p:cNvPr id="14350" name="Group 172"/>
            <p:cNvGrpSpPr>
              <a:grpSpLocks/>
            </p:cNvGrpSpPr>
            <p:nvPr/>
          </p:nvGrpSpPr>
          <p:grpSpPr bwMode="auto">
            <a:xfrm>
              <a:off x="1778" y="3234"/>
              <a:ext cx="310" cy="203"/>
              <a:chOff x="810" y="3586"/>
              <a:chExt cx="310" cy="203"/>
            </a:xfrm>
          </p:grpSpPr>
          <p:sp>
            <p:nvSpPr>
              <p:cNvPr id="14357" name="Freeform 173"/>
              <p:cNvSpPr>
                <a:spLocks/>
              </p:cNvSpPr>
              <p:nvPr/>
            </p:nvSpPr>
            <p:spPr bwMode="gray">
              <a:xfrm>
                <a:off x="810" y="3586"/>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58" name="Oval 174"/>
              <p:cNvSpPr>
                <a:spLocks noChangeArrowheads="1"/>
              </p:cNvSpPr>
              <p:nvPr/>
            </p:nvSpPr>
            <p:spPr bwMode="gray">
              <a:xfrm>
                <a:off x="891" y="3647"/>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51" name="Group 175"/>
            <p:cNvGrpSpPr>
              <a:grpSpLocks/>
            </p:cNvGrpSpPr>
            <p:nvPr/>
          </p:nvGrpSpPr>
          <p:grpSpPr bwMode="auto">
            <a:xfrm>
              <a:off x="1110" y="2830"/>
              <a:ext cx="310" cy="203"/>
              <a:chOff x="3246" y="3838"/>
              <a:chExt cx="310" cy="203"/>
            </a:xfrm>
          </p:grpSpPr>
          <p:sp>
            <p:nvSpPr>
              <p:cNvPr id="14355" name="Freeform 176"/>
              <p:cNvSpPr>
                <a:spLocks/>
              </p:cNvSpPr>
              <p:nvPr/>
            </p:nvSpPr>
            <p:spPr bwMode="gray">
              <a:xfrm>
                <a:off x="3246" y="3838"/>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56" name="Oval 177"/>
              <p:cNvSpPr>
                <a:spLocks noChangeArrowheads="1"/>
              </p:cNvSpPr>
              <p:nvPr/>
            </p:nvSpPr>
            <p:spPr bwMode="gray">
              <a:xfrm>
                <a:off x="3319" y="3891"/>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52" name="Group 178"/>
            <p:cNvGrpSpPr>
              <a:grpSpLocks/>
            </p:cNvGrpSpPr>
            <p:nvPr/>
          </p:nvGrpSpPr>
          <p:grpSpPr bwMode="auto">
            <a:xfrm>
              <a:off x="1878" y="2931"/>
              <a:ext cx="310" cy="203"/>
              <a:chOff x="3494" y="3947"/>
              <a:chExt cx="310" cy="203"/>
            </a:xfrm>
          </p:grpSpPr>
          <p:sp>
            <p:nvSpPr>
              <p:cNvPr id="14353" name="Freeform 179"/>
              <p:cNvSpPr>
                <a:spLocks/>
              </p:cNvSpPr>
              <p:nvPr/>
            </p:nvSpPr>
            <p:spPr bwMode="gray">
              <a:xfrm>
                <a:off x="3494" y="3947"/>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54" name="Oval 180"/>
              <p:cNvSpPr>
                <a:spLocks noChangeArrowheads="1"/>
              </p:cNvSpPr>
              <p:nvPr/>
            </p:nvSpPr>
            <p:spPr bwMode="gray">
              <a:xfrm>
                <a:off x="3591" y="3987"/>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sp>
        <p:nvSpPr>
          <p:cNvPr id="8" name="Metin kutusu 7"/>
          <p:cNvSpPr txBox="1"/>
          <p:nvPr/>
        </p:nvSpPr>
        <p:spPr>
          <a:xfrm>
            <a:off x="7848230" y="5556307"/>
            <a:ext cx="4881386" cy="1569660"/>
          </a:xfrm>
          <a:prstGeom prst="rect">
            <a:avLst/>
          </a:prstGeom>
          <a:noFill/>
        </p:spPr>
        <p:txBody>
          <a:bodyPr wrap="square" rtlCol="0">
            <a:spAutoFit/>
          </a:bodyPr>
          <a:lstStyle/>
          <a:p>
            <a:pPr>
              <a:defRPr/>
            </a:pPr>
            <a:r>
              <a:rPr lang="tr-TR" sz="1200" b="1" dirty="0" smtClean="0"/>
              <a:t>*</a:t>
            </a:r>
            <a:r>
              <a:rPr lang="tr-TR" sz="1200" b="1" dirty="0" err="1" smtClean="0"/>
              <a:t>Timositlere</a:t>
            </a:r>
            <a:r>
              <a:rPr lang="tr-TR" sz="1200" b="1" dirty="0" smtClean="0"/>
              <a:t> </a:t>
            </a:r>
            <a:r>
              <a:rPr lang="tr-TR" sz="1200" b="1" dirty="0" err="1"/>
              <a:t>timus</a:t>
            </a:r>
            <a:r>
              <a:rPr lang="tr-TR" sz="1200" b="1" dirty="0"/>
              <a:t> içinde </a:t>
            </a:r>
            <a:r>
              <a:rPr lang="tr-TR" sz="1200" b="1" dirty="0" err="1"/>
              <a:t>pekçok</a:t>
            </a:r>
            <a:r>
              <a:rPr lang="tr-TR" sz="1200" b="1" dirty="0"/>
              <a:t> self </a:t>
            </a:r>
            <a:r>
              <a:rPr lang="tr-TR" sz="1200" b="1" dirty="0" err="1"/>
              <a:t>peptitleri</a:t>
            </a:r>
            <a:r>
              <a:rPr lang="tr-TR" sz="1200" b="1" dirty="0"/>
              <a:t> tanıtır ve </a:t>
            </a:r>
            <a:r>
              <a:rPr lang="tr-TR" sz="1200" b="1" dirty="0" err="1"/>
              <a:t>vadedilmiş</a:t>
            </a:r>
            <a:r>
              <a:rPr lang="tr-TR" sz="1200" b="1" dirty="0"/>
              <a:t> gen ekspresyonunu sağlar.</a:t>
            </a:r>
          </a:p>
          <a:p>
            <a:pPr>
              <a:defRPr/>
            </a:pPr>
            <a:r>
              <a:rPr lang="tr-TR" sz="1200" b="1" dirty="0" smtClean="0"/>
              <a:t>*</a:t>
            </a:r>
            <a:r>
              <a:rPr lang="tr-TR" sz="1200" b="1" dirty="0" err="1" smtClean="0"/>
              <a:t>Akciğer,kalp,testis,mide,böbrek</a:t>
            </a:r>
            <a:r>
              <a:rPr lang="tr-TR" sz="1200" b="1" dirty="0" smtClean="0"/>
              <a:t> </a:t>
            </a:r>
            <a:r>
              <a:rPr lang="tr-TR" sz="1200" b="1" dirty="0"/>
              <a:t>vs. dokuların &gt;5000 </a:t>
            </a:r>
            <a:endParaRPr lang="tr-TR" sz="1200" b="1" dirty="0" smtClean="0"/>
          </a:p>
          <a:p>
            <a:pPr>
              <a:defRPr/>
            </a:pPr>
            <a:r>
              <a:rPr lang="tr-TR" sz="1200" b="1" dirty="0" smtClean="0"/>
              <a:t>antijen </a:t>
            </a:r>
            <a:r>
              <a:rPr lang="tr-TR" sz="1200" b="1" dirty="0" err="1"/>
              <a:t>MEC’de</a:t>
            </a:r>
            <a:r>
              <a:rPr lang="tr-TR" sz="1200" b="1" dirty="0"/>
              <a:t> bulunur.</a:t>
            </a:r>
          </a:p>
          <a:p>
            <a:pPr>
              <a:defRPr/>
            </a:pPr>
            <a:r>
              <a:rPr lang="tr-TR" sz="1200" b="1" dirty="0" err="1"/>
              <a:t>Vadedilmiş</a:t>
            </a:r>
            <a:r>
              <a:rPr lang="tr-TR" sz="1200" b="1" dirty="0"/>
              <a:t> gen ekspresyonu </a:t>
            </a:r>
            <a:r>
              <a:rPr lang="tr-TR" sz="1200" b="1" dirty="0" err="1"/>
              <a:t>MEC’in</a:t>
            </a:r>
            <a:r>
              <a:rPr lang="tr-TR" sz="1200" b="1" dirty="0"/>
              <a:t> </a:t>
            </a:r>
            <a:r>
              <a:rPr lang="tr-TR" sz="1200" b="1" dirty="0" smtClean="0"/>
              <a:t>farklılaşma</a:t>
            </a:r>
          </a:p>
          <a:p>
            <a:pPr>
              <a:defRPr/>
            </a:pPr>
            <a:r>
              <a:rPr lang="tr-TR" sz="1200" b="1" dirty="0" smtClean="0"/>
              <a:t> </a:t>
            </a:r>
            <a:r>
              <a:rPr lang="tr-TR" sz="1200" b="1" dirty="0"/>
              <a:t>programının bir </a:t>
            </a:r>
            <a:r>
              <a:rPr lang="tr-TR" sz="1200" b="1" dirty="0" err="1"/>
              <a:t>parçasıdır.Timus</a:t>
            </a:r>
            <a:r>
              <a:rPr lang="tr-TR" sz="1200" b="1" dirty="0"/>
              <a:t> seviyesinde  gen seçimi ekspresyonu ile düzenlenir.(</a:t>
            </a:r>
            <a:r>
              <a:rPr lang="tr-TR" sz="1200" b="1" dirty="0" err="1"/>
              <a:t>Otoimmün</a:t>
            </a:r>
            <a:r>
              <a:rPr lang="tr-TR" sz="1200" b="1" dirty="0"/>
              <a:t> </a:t>
            </a:r>
            <a:r>
              <a:rPr lang="tr-TR" sz="1200" b="1" dirty="0" err="1"/>
              <a:t>düzenleyici;AIRE</a:t>
            </a:r>
            <a:r>
              <a:rPr lang="tr-TR" sz="1200" b="1" dirty="0"/>
              <a:t>)</a:t>
            </a:r>
          </a:p>
          <a:p>
            <a:endParaRPr lang="tr-TR" sz="1200" b="1" dirty="0"/>
          </a:p>
        </p:txBody>
      </p:sp>
    </p:spTree>
    <p:extLst>
      <p:ext uri="{BB962C8B-B14F-4D97-AF65-F5344CB8AC3E}">
        <p14:creationId xmlns:p14="http://schemas.microsoft.com/office/powerpoint/2010/main" val="1418732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37"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3493"/>
                                        </p:tgtEl>
                                        <p:attrNameLst>
                                          <p:attrName>style.visibility</p:attrName>
                                        </p:attrNameLst>
                                      </p:cBhvr>
                                      <p:to>
                                        <p:strVal val="visible"/>
                                      </p:to>
                                    </p:set>
                                    <p:animEffect transition="in" filter="dissolve">
                                      <p:cBhvr>
                                        <p:cTn id="43" dur="500"/>
                                        <p:tgtEl>
                                          <p:spTgt spid="1349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altLang="tr-TR" b="1" dirty="0" smtClean="0"/>
              <a:t>T HÜCRE GELİŞİMİ</a:t>
            </a:r>
            <a:endParaRPr lang="tr-TR" altLang="tr-TR" b="1" dirty="0" smtClean="0"/>
          </a:p>
        </p:txBody>
      </p:sp>
      <p:pic>
        <p:nvPicPr>
          <p:cNvPr id="16387" name="Picture 4" descr="Scheme_thymic_Tcell_develo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1800" y="2060576"/>
            <a:ext cx="8723312" cy="3502025"/>
          </a:xfrm>
        </p:spPr>
      </p:pic>
    </p:spTree>
    <p:extLst>
      <p:ext uri="{BB962C8B-B14F-4D97-AF65-F5344CB8AC3E}">
        <p14:creationId xmlns:p14="http://schemas.microsoft.com/office/powerpoint/2010/main" val="412499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5662364"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 name="2 Yuvarlatılmış Dikdörtgen"/>
          <p:cNvSpPr/>
          <p:nvPr/>
        </p:nvSpPr>
        <p:spPr>
          <a:xfrm>
            <a:off x="6670476"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4" name="3 Yuvarlatılmış Dikdörtgen"/>
          <p:cNvSpPr/>
          <p:nvPr/>
        </p:nvSpPr>
        <p:spPr>
          <a:xfrm>
            <a:off x="7678588"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 name="4 Oval"/>
          <p:cNvSpPr/>
          <p:nvPr/>
        </p:nvSpPr>
        <p:spPr>
          <a:xfrm>
            <a:off x="5878388"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6" name="5 Oval"/>
          <p:cNvSpPr/>
          <p:nvPr/>
        </p:nvSpPr>
        <p:spPr>
          <a:xfrm>
            <a:off x="6886500"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7" name="6 Oval"/>
          <p:cNvSpPr/>
          <p:nvPr/>
        </p:nvSpPr>
        <p:spPr>
          <a:xfrm>
            <a:off x="7894612"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8" name="7 Akış Çizelgesi: Karar"/>
          <p:cNvSpPr/>
          <p:nvPr/>
        </p:nvSpPr>
        <p:spPr>
          <a:xfrm>
            <a:off x="5806380"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9" name="8 Akış Çizelgesi: Karar"/>
          <p:cNvSpPr/>
          <p:nvPr/>
        </p:nvSpPr>
        <p:spPr>
          <a:xfrm>
            <a:off x="6238428"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0" name="9 Akış Çizelgesi: Karar"/>
          <p:cNvSpPr/>
          <p:nvPr/>
        </p:nvSpPr>
        <p:spPr>
          <a:xfrm>
            <a:off x="6958508"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1" name="10 Akış Çizelgesi: Karar"/>
          <p:cNvSpPr/>
          <p:nvPr/>
        </p:nvSpPr>
        <p:spPr>
          <a:xfrm>
            <a:off x="7318548"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2" name="11 Akış Çizelgesi: Karar"/>
          <p:cNvSpPr/>
          <p:nvPr/>
        </p:nvSpPr>
        <p:spPr>
          <a:xfrm>
            <a:off x="7894612"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3" name="12 Akış Çizelgesi: Karar"/>
          <p:cNvSpPr/>
          <p:nvPr/>
        </p:nvSpPr>
        <p:spPr>
          <a:xfrm>
            <a:off x="8254652"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4" name="13 Güneş"/>
          <p:cNvSpPr/>
          <p:nvPr/>
        </p:nvSpPr>
        <p:spPr>
          <a:xfrm>
            <a:off x="2422004" y="836712"/>
            <a:ext cx="1080120" cy="360040"/>
          </a:xfrm>
          <a:prstGeom prst="sun">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5" name="14 Akış Çizelgesi: Karar"/>
          <p:cNvSpPr/>
          <p:nvPr/>
        </p:nvSpPr>
        <p:spPr>
          <a:xfrm>
            <a:off x="2638028" y="1484784"/>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6" name="15 Akış Çizelgesi: Karar"/>
          <p:cNvSpPr/>
          <p:nvPr/>
        </p:nvSpPr>
        <p:spPr>
          <a:xfrm>
            <a:off x="2854052" y="177281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7" name="16 Akış Çizelgesi: Karar"/>
          <p:cNvSpPr/>
          <p:nvPr/>
        </p:nvSpPr>
        <p:spPr>
          <a:xfrm>
            <a:off x="2638028" y="213285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8" name="17 Akış Çizelgesi: Karar"/>
          <p:cNvSpPr/>
          <p:nvPr/>
        </p:nvSpPr>
        <p:spPr>
          <a:xfrm>
            <a:off x="3070076" y="141277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9" name="18 Akış Çizelgesi: Karar"/>
          <p:cNvSpPr/>
          <p:nvPr/>
        </p:nvSpPr>
        <p:spPr>
          <a:xfrm>
            <a:off x="2998068" y="213285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1560" name="19 Metin kutusu"/>
          <p:cNvSpPr txBox="1">
            <a:spLocks noChangeArrowheads="1"/>
          </p:cNvSpPr>
          <p:nvPr/>
        </p:nvSpPr>
        <p:spPr bwMode="auto">
          <a:xfrm>
            <a:off x="1522413" y="1196976"/>
            <a:ext cx="1152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a:t>SELFE BENZEYEN ANTİJENİK PEPTİD</a:t>
            </a:r>
          </a:p>
        </p:txBody>
      </p:sp>
      <p:cxnSp>
        <p:nvCxnSpPr>
          <p:cNvPr id="22" name="21 Düz Ok Bağlayıcısı"/>
          <p:cNvCxnSpPr>
            <a:stCxn id="21560" idx="2"/>
          </p:cNvCxnSpPr>
          <p:nvPr/>
        </p:nvCxnSpPr>
        <p:spPr>
          <a:xfrm flipV="1">
            <a:off x="2098675" y="1773238"/>
            <a:ext cx="53975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62" name="22 Metin kutusu"/>
          <p:cNvSpPr txBox="1">
            <a:spLocks noChangeArrowheads="1"/>
          </p:cNvSpPr>
          <p:nvPr/>
        </p:nvSpPr>
        <p:spPr bwMode="auto">
          <a:xfrm>
            <a:off x="2341563" y="573089"/>
            <a:ext cx="1395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dirty="0"/>
              <a:t>MİKROORGANİZMA</a:t>
            </a:r>
          </a:p>
        </p:txBody>
      </p:sp>
      <p:sp>
        <p:nvSpPr>
          <p:cNvPr id="25" name="24 Patlama 1"/>
          <p:cNvSpPr/>
          <p:nvPr/>
        </p:nvSpPr>
        <p:spPr>
          <a:xfrm>
            <a:off x="2566020" y="2636912"/>
            <a:ext cx="1440160" cy="864096"/>
          </a:xfrm>
          <a:prstGeom prst="irregularSeal1">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26" name="25 Oval"/>
          <p:cNvSpPr/>
          <p:nvPr/>
        </p:nvSpPr>
        <p:spPr>
          <a:xfrm>
            <a:off x="2998068" y="29969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27" name="26 Oval"/>
          <p:cNvSpPr/>
          <p:nvPr/>
        </p:nvSpPr>
        <p:spPr>
          <a:xfrm>
            <a:off x="4510236" y="2636912"/>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8" name="27 Oval"/>
          <p:cNvSpPr/>
          <p:nvPr/>
        </p:nvSpPr>
        <p:spPr>
          <a:xfrm>
            <a:off x="4726260" y="2924944"/>
            <a:ext cx="576064"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a:p>
            <a:pPr algn="ctr">
              <a:defRPr/>
            </a:pPr>
            <a:endParaRPr lang="tr-TR" sz="900" dirty="0"/>
          </a:p>
        </p:txBody>
      </p:sp>
      <p:sp>
        <p:nvSpPr>
          <p:cNvPr id="29" name="28 Akış Çizelgesi: Harmanla"/>
          <p:cNvSpPr/>
          <p:nvPr/>
        </p:nvSpPr>
        <p:spPr>
          <a:xfrm>
            <a:off x="3790156" y="2924944"/>
            <a:ext cx="360040" cy="144016"/>
          </a:xfrm>
          <a:prstGeom prst="flowChartCollat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30" name="29 İkizkenar Üçgen"/>
          <p:cNvSpPr/>
          <p:nvPr/>
        </p:nvSpPr>
        <p:spPr>
          <a:xfrm rot="16200000">
            <a:off x="4076907" y="2894370"/>
            <a:ext cx="114723" cy="175872"/>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1" name="30 Yarım Çerçeve"/>
          <p:cNvSpPr/>
          <p:nvPr/>
        </p:nvSpPr>
        <p:spPr>
          <a:xfrm rot="5400000">
            <a:off x="4150196" y="2780928"/>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2" name="31 Yarım Çerçeve"/>
          <p:cNvSpPr/>
          <p:nvPr/>
        </p:nvSpPr>
        <p:spPr>
          <a:xfrm rot="16200000" flipV="1">
            <a:off x="4150196" y="2924945"/>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3" name="32 İkizkenar Üçgen"/>
          <p:cNvSpPr/>
          <p:nvPr/>
        </p:nvSpPr>
        <p:spPr>
          <a:xfrm rot="16200000">
            <a:off x="4396796" y="2894369"/>
            <a:ext cx="114723" cy="175872"/>
          </a:xfrm>
          <a:prstGeom prst="triangl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5" name="34 Patlama 1"/>
          <p:cNvSpPr/>
          <p:nvPr/>
        </p:nvSpPr>
        <p:spPr>
          <a:xfrm>
            <a:off x="5518348" y="2060848"/>
            <a:ext cx="1296144" cy="1008112"/>
          </a:xfrm>
          <a:prstGeom prst="irregularSeal1">
            <a:avLst/>
          </a:prstGeom>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6" name="35 Oval"/>
          <p:cNvSpPr/>
          <p:nvPr/>
        </p:nvSpPr>
        <p:spPr>
          <a:xfrm>
            <a:off x="5878388" y="2420888"/>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37" name="36 6-Noktalı Yıldız"/>
          <p:cNvSpPr/>
          <p:nvPr/>
        </p:nvSpPr>
        <p:spPr>
          <a:xfrm>
            <a:off x="5230316" y="24928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8" name="37 6-Noktalı Yıldız"/>
          <p:cNvSpPr/>
          <p:nvPr/>
        </p:nvSpPr>
        <p:spPr>
          <a:xfrm>
            <a:off x="5382716" y="26452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9" name="38 6-Noktalı Yıldız"/>
          <p:cNvSpPr/>
          <p:nvPr/>
        </p:nvSpPr>
        <p:spPr>
          <a:xfrm>
            <a:off x="5535116" y="27976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0" name="39 6-Noktalı Yıldız"/>
          <p:cNvSpPr/>
          <p:nvPr/>
        </p:nvSpPr>
        <p:spPr>
          <a:xfrm>
            <a:off x="5687516" y="278092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1" name="40 6-Noktalı Yıldız"/>
          <p:cNvSpPr/>
          <p:nvPr/>
        </p:nvSpPr>
        <p:spPr>
          <a:xfrm>
            <a:off x="5878388" y="292494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2" name="41 6-Noktalı Yıldız"/>
          <p:cNvSpPr/>
          <p:nvPr/>
        </p:nvSpPr>
        <p:spPr>
          <a:xfrm>
            <a:off x="5518348" y="256490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3" name="42 6-Noktalı Yıldız"/>
          <p:cNvSpPr/>
          <p:nvPr/>
        </p:nvSpPr>
        <p:spPr>
          <a:xfrm>
            <a:off x="5374332" y="278092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4" name="43 Oval"/>
          <p:cNvSpPr/>
          <p:nvPr/>
        </p:nvSpPr>
        <p:spPr>
          <a:xfrm>
            <a:off x="5806380" y="3645024"/>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5" name="44 Oval"/>
          <p:cNvSpPr/>
          <p:nvPr/>
        </p:nvSpPr>
        <p:spPr>
          <a:xfrm>
            <a:off x="6022404" y="3861048"/>
            <a:ext cx="576064"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46" name="45 Yarım Çerçeve"/>
          <p:cNvSpPr/>
          <p:nvPr/>
        </p:nvSpPr>
        <p:spPr>
          <a:xfrm rot="5400000">
            <a:off x="5446339" y="3861048"/>
            <a:ext cx="144016" cy="288032"/>
          </a:xfrm>
          <a:prstGeom prst="halfFrame">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7" name="46 İkizkenar Üçgen"/>
          <p:cNvSpPr/>
          <p:nvPr/>
        </p:nvSpPr>
        <p:spPr>
          <a:xfrm rot="16200000">
            <a:off x="5661083" y="3974490"/>
            <a:ext cx="114723" cy="175872"/>
          </a:xfrm>
          <a:prstGeom prst="triangle">
            <a:avLst/>
          </a:prstGeom>
          <a:solidFill>
            <a:schemeClr val="accent3">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8" name="47 Yarım Çerçeve"/>
          <p:cNvSpPr/>
          <p:nvPr/>
        </p:nvSpPr>
        <p:spPr>
          <a:xfrm rot="16200000" flipV="1">
            <a:off x="5446340" y="3933056"/>
            <a:ext cx="144016" cy="288032"/>
          </a:xfrm>
          <a:prstGeom prst="halfFrame">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9" name="48 İkizkenar Üçgen"/>
          <p:cNvSpPr/>
          <p:nvPr/>
        </p:nvSpPr>
        <p:spPr>
          <a:xfrm rot="16200000">
            <a:off x="5373051" y="3931774"/>
            <a:ext cx="114723" cy="175872"/>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50" name="49 Şimşek İşareti"/>
          <p:cNvSpPr/>
          <p:nvPr/>
        </p:nvSpPr>
        <p:spPr>
          <a:xfrm rot="16775534">
            <a:off x="6318128" y="1759023"/>
            <a:ext cx="864096" cy="191418"/>
          </a:xfrm>
          <a:prstGeom prst="lightningBol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4" name="53 Ay"/>
          <p:cNvSpPr/>
          <p:nvPr/>
        </p:nvSpPr>
        <p:spPr>
          <a:xfrm flipV="1">
            <a:off x="6814492" y="3573016"/>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5" name="54 Ay"/>
          <p:cNvSpPr/>
          <p:nvPr/>
        </p:nvSpPr>
        <p:spPr>
          <a:xfrm flipH="1" flipV="1">
            <a:off x="6958508" y="3573016"/>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6" name="55 Akış Çizelgesi: Harmanla"/>
          <p:cNvSpPr/>
          <p:nvPr/>
        </p:nvSpPr>
        <p:spPr>
          <a:xfrm>
            <a:off x="6886500" y="3789040"/>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57" name="56 Ay"/>
          <p:cNvSpPr/>
          <p:nvPr/>
        </p:nvSpPr>
        <p:spPr>
          <a:xfrm flipV="1">
            <a:off x="7966620" y="263691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8" name="57 Ay"/>
          <p:cNvSpPr/>
          <p:nvPr/>
        </p:nvSpPr>
        <p:spPr>
          <a:xfrm flipV="1">
            <a:off x="8182644"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9" name="58 Ay"/>
          <p:cNvSpPr/>
          <p:nvPr/>
        </p:nvSpPr>
        <p:spPr>
          <a:xfrm flipV="1">
            <a:off x="7271692"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0" name="59 Ay"/>
          <p:cNvSpPr/>
          <p:nvPr/>
        </p:nvSpPr>
        <p:spPr>
          <a:xfrm flipV="1">
            <a:off x="7246540" y="22768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1" name="60 Ay"/>
          <p:cNvSpPr/>
          <p:nvPr/>
        </p:nvSpPr>
        <p:spPr>
          <a:xfrm flipV="1">
            <a:off x="7576492" y="1844824"/>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2" name="61 Ay"/>
          <p:cNvSpPr/>
          <p:nvPr/>
        </p:nvSpPr>
        <p:spPr>
          <a:xfrm flipH="1" flipV="1">
            <a:off x="8110636" y="263691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3" name="62 Ay"/>
          <p:cNvSpPr/>
          <p:nvPr/>
        </p:nvSpPr>
        <p:spPr>
          <a:xfrm flipH="1" flipV="1">
            <a:off x="8326660"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4" name="63 Ay"/>
          <p:cNvSpPr/>
          <p:nvPr/>
        </p:nvSpPr>
        <p:spPr>
          <a:xfrm flipH="1" flipV="1">
            <a:off x="7390556" y="22768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5" name="64 Ay"/>
          <p:cNvSpPr/>
          <p:nvPr/>
        </p:nvSpPr>
        <p:spPr>
          <a:xfrm flipH="1" flipV="1">
            <a:off x="7750596" y="1844824"/>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6" name="65 Ay"/>
          <p:cNvSpPr/>
          <p:nvPr/>
        </p:nvSpPr>
        <p:spPr>
          <a:xfrm flipH="1" flipV="1">
            <a:off x="7390556"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7" name="66 Akış Çizelgesi: Harmanla"/>
          <p:cNvSpPr/>
          <p:nvPr/>
        </p:nvSpPr>
        <p:spPr>
          <a:xfrm>
            <a:off x="8254652" y="260648"/>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68" name="67 Akış Çizelgesi: Harmanla"/>
          <p:cNvSpPr/>
          <p:nvPr/>
        </p:nvSpPr>
        <p:spPr>
          <a:xfrm>
            <a:off x="7318548" y="260648"/>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69" name="68 Akış Çizelgesi: Harmanla"/>
          <p:cNvSpPr/>
          <p:nvPr/>
        </p:nvSpPr>
        <p:spPr>
          <a:xfrm>
            <a:off x="7678588" y="2060848"/>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70" name="69 Akış Çizelgesi: Harmanla"/>
          <p:cNvSpPr/>
          <p:nvPr/>
        </p:nvSpPr>
        <p:spPr>
          <a:xfrm>
            <a:off x="7318548" y="2492896"/>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71" name="70 Akış Çizelgesi: Harmanla"/>
          <p:cNvSpPr/>
          <p:nvPr/>
        </p:nvSpPr>
        <p:spPr>
          <a:xfrm>
            <a:off x="8038628" y="2852936"/>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1692" name="71 Metin kutusu"/>
          <p:cNvSpPr txBox="1">
            <a:spLocks noChangeArrowheads="1"/>
          </p:cNvSpPr>
          <p:nvPr/>
        </p:nvSpPr>
        <p:spPr bwMode="auto">
          <a:xfrm>
            <a:off x="7102475" y="1628775"/>
            <a:ext cx="1655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DOKU HASARI</a:t>
            </a:r>
          </a:p>
        </p:txBody>
      </p:sp>
      <p:sp>
        <p:nvSpPr>
          <p:cNvPr id="21693" name="72 Metin kutusu"/>
          <p:cNvSpPr txBox="1">
            <a:spLocks noChangeArrowheads="1"/>
          </p:cNvSpPr>
          <p:nvPr/>
        </p:nvSpPr>
        <p:spPr bwMode="auto">
          <a:xfrm>
            <a:off x="4799012" y="2997201"/>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a:t>TH</a:t>
            </a:r>
          </a:p>
        </p:txBody>
      </p:sp>
      <p:sp>
        <p:nvSpPr>
          <p:cNvPr id="21694" name="73 Metin kutusu"/>
          <p:cNvSpPr txBox="1">
            <a:spLocks noChangeArrowheads="1"/>
          </p:cNvSpPr>
          <p:nvPr/>
        </p:nvSpPr>
        <p:spPr bwMode="auto">
          <a:xfrm>
            <a:off x="3070226" y="2997201"/>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APC</a:t>
            </a:r>
          </a:p>
        </p:txBody>
      </p:sp>
      <p:sp>
        <p:nvSpPr>
          <p:cNvPr id="21695" name="74 Metin kutusu"/>
          <p:cNvSpPr txBox="1">
            <a:spLocks noChangeArrowheads="1"/>
          </p:cNvSpPr>
          <p:nvPr/>
        </p:nvSpPr>
        <p:spPr bwMode="auto">
          <a:xfrm>
            <a:off x="6094412" y="3933826"/>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a:t>B</a:t>
            </a:r>
          </a:p>
        </p:txBody>
      </p:sp>
      <p:sp>
        <p:nvSpPr>
          <p:cNvPr id="21696" name="75 Metin kutusu"/>
          <p:cNvSpPr txBox="1">
            <a:spLocks noChangeArrowheads="1"/>
          </p:cNvSpPr>
          <p:nvPr/>
        </p:nvSpPr>
        <p:spPr bwMode="auto">
          <a:xfrm>
            <a:off x="3862387" y="3429000"/>
            <a:ext cx="273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a:t>ÇAPRAZ REAKSİYON VEREN T VE B HÜCRE</a:t>
            </a:r>
          </a:p>
        </p:txBody>
      </p:sp>
      <p:sp>
        <p:nvSpPr>
          <p:cNvPr id="21697" name="76 Metin kutusu"/>
          <p:cNvSpPr txBox="1">
            <a:spLocks noChangeArrowheads="1"/>
          </p:cNvSpPr>
          <p:nvPr/>
        </p:nvSpPr>
        <p:spPr bwMode="auto">
          <a:xfrm>
            <a:off x="5949950" y="2420939"/>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M</a:t>
            </a:r>
            <a:r>
              <a:rPr lang="tr-TR" altLang="tr-TR" sz="1200">
                <a:latin typeface="Arial Narrow" panose="020B0606020202030204" pitchFamily="34" charset="0"/>
              </a:rPr>
              <a:t>Ø</a:t>
            </a:r>
            <a:endParaRPr lang="tr-TR" altLang="tr-TR" sz="1200"/>
          </a:p>
        </p:txBody>
      </p:sp>
      <p:graphicFrame>
        <p:nvGraphicFramePr>
          <p:cNvPr id="82" name="81 Diyagram"/>
          <p:cNvGraphicFramePr/>
          <p:nvPr>
            <p:extLst>
              <p:ext uri="{D42A27DB-BD31-4B8C-83A1-F6EECF244321}">
                <p14:modId xmlns:p14="http://schemas.microsoft.com/office/powerpoint/2010/main" val="334226648"/>
              </p:ext>
            </p:extLst>
          </p:nvPr>
        </p:nvGraphicFramePr>
        <p:xfrm>
          <a:off x="2566020" y="4315995"/>
          <a:ext cx="6408712" cy="220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3" name="82 Sağ Ok"/>
          <p:cNvSpPr/>
          <p:nvPr/>
        </p:nvSpPr>
        <p:spPr>
          <a:xfrm rot="2245039">
            <a:off x="5196650" y="5572096"/>
            <a:ext cx="1147453" cy="27777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1702" name="83 Metin kutusu"/>
          <p:cNvSpPr txBox="1">
            <a:spLocks noChangeArrowheads="1"/>
          </p:cNvSpPr>
          <p:nvPr/>
        </p:nvSpPr>
        <p:spPr bwMode="auto">
          <a:xfrm>
            <a:off x="10099675" y="5925269"/>
            <a:ext cx="208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600" dirty="0"/>
              <a:t>-</a:t>
            </a:r>
            <a:r>
              <a:rPr lang="en-US" altLang="tr-TR" sz="600" dirty="0"/>
              <a:t>. </a:t>
            </a:r>
            <a:r>
              <a:rPr lang="en-US" altLang="tr-TR" sz="600" b="1" dirty="0"/>
              <a:t>Cunningham, M. W.</a:t>
            </a:r>
            <a:r>
              <a:rPr lang="en-US" altLang="tr-TR" sz="600" dirty="0"/>
              <a:t> 2000. Pathogenesis of group A streptococcal infections. </a:t>
            </a:r>
            <a:r>
              <a:rPr lang="en-US" altLang="tr-TR" sz="600" dirty="0" err="1"/>
              <a:t>Clin</a:t>
            </a:r>
            <a:r>
              <a:rPr lang="en-US" altLang="tr-TR" sz="600" dirty="0"/>
              <a:t>. </a:t>
            </a:r>
            <a:r>
              <a:rPr lang="en-US" altLang="tr-TR" sz="600" dirty="0" err="1"/>
              <a:t>Microbiol</a:t>
            </a:r>
            <a:r>
              <a:rPr lang="en-US" altLang="tr-TR" sz="600" dirty="0"/>
              <a:t>. Rev.13</a:t>
            </a:r>
            <a:r>
              <a:rPr lang="en-US" altLang="tr-TR" sz="600" b="1" dirty="0"/>
              <a:t>:</a:t>
            </a:r>
            <a:r>
              <a:rPr lang="en-US" altLang="tr-TR" sz="600" dirty="0"/>
              <a:t>470-511.</a:t>
            </a:r>
            <a:endParaRPr lang="tr-TR" altLang="tr-TR" sz="600" dirty="0"/>
          </a:p>
          <a:p>
            <a:pPr eaLnBrk="1" hangingPunct="1">
              <a:spcBef>
                <a:spcPct val="0"/>
              </a:spcBef>
              <a:buFontTx/>
              <a:buNone/>
            </a:pPr>
            <a:r>
              <a:rPr lang="tr-TR" altLang="tr-TR" sz="600" dirty="0"/>
              <a:t>- </a:t>
            </a:r>
            <a:r>
              <a:rPr lang="tr-TR" altLang="tr-TR" sz="600" b="1" dirty="0" err="1"/>
              <a:t>Fujinami</a:t>
            </a:r>
            <a:r>
              <a:rPr lang="tr-TR" altLang="tr-TR" sz="600" b="1" dirty="0"/>
              <a:t>, R. S., M. B. A. </a:t>
            </a:r>
            <a:r>
              <a:rPr lang="tr-TR" altLang="tr-TR" sz="600" b="1" dirty="0" err="1"/>
              <a:t>Oldstone</a:t>
            </a:r>
            <a:r>
              <a:rPr lang="tr-TR" altLang="tr-TR" sz="600" b="1" dirty="0"/>
              <a:t>, Z. </a:t>
            </a:r>
            <a:r>
              <a:rPr lang="tr-TR" altLang="tr-TR" sz="600" b="1" dirty="0" err="1"/>
              <a:t>Wroblewska</a:t>
            </a:r>
            <a:r>
              <a:rPr lang="tr-TR" altLang="tr-TR" sz="600" b="1" dirty="0"/>
              <a:t>, M. E. </a:t>
            </a:r>
            <a:r>
              <a:rPr lang="tr-TR" altLang="tr-TR" sz="600" b="1" dirty="0" err="1"/>
              <a:t>Frankel</a:t>
            </a:r>
            <a:r>
              <a:rPr lang="tr-TR" altLang="tr-TR" sz="600" b="1" dirty="0"/>
              <a:t>, </a:t>
            </a:r>
            <a:r>
              <a:rPr lang="tr-TR" altLang="tr-TR" sz="600" b="1" dirty="0" err="1"/>
              <a:t>and</a:t>
            </a:r>
            <a:r>
              <a:rPr lang="tr-TR" altLang="tr-TR" sz="600" b="1" dirty="0"/>
              <a:t> H. Koprowski.</a:t>
            </a:r>
            <a:r>
              <a:rPr lang="tr-TR" altLang="tr-TR" sz="600" dirty="0"/>
              <a:t>1983. </a:t>
            </a:r>
            <a:r>
              <a:rPr lang="tr-TR" altLang="tr-TR" sz="600" dirty="0" err="1"/>
              <a:t>Molecular</a:t>
            </a:r>
            <a:r>
              <a:rPr lang="tr-TR" altLang="tr-TR" sz="600" dirty="0"/>
              <a:t> </a:t>
            </a:r>
            <a:r>
              <a:rPr lang="tr-TR" altLang="tr-TR" sz="600" dirty="0" err="1"/>
              <a:t>mimicry</a:t>
            </a:r>
            <a:r>
              <a:rPr lang="tr-TR" altLang="tr-TR" sz="600" dirty="0"/>
              <a:t> in </a:t>
            </a:r>
            <a:r>
              <a:rPr lang="tr-TR" altLang="tr-TR" sz="600" dirty="0" err="1"/>
              <a:t>virus</a:t>
            </a:r>
            <a:r>
              <a:rPr lang="tr-TR" altLang="tr-TR" sz="600" dirty="0"/>
              <a:t> </a:t>
            </a:r>
            <a:r>
              <a:rPr lang="tr-TR" altLang="tr-TR" sz="600" dirty="0" err="1"/>
              <a:t>infection</a:t>
            </a:r>
            <a:r>
              <a:rPr lang="tr-TR" altLang="tr-TR" sz="600" dirty="0"/>
              <a:t>: </a:t>
            </a:r>
            <a:r>
              <a:rPr lang="tr-TR" altLang="tr-TR" sz="600" dirty="0" err="1"/>
              <a:t>Crossreaction</a:t>
            </a:r>
            <a:r>
              <a:rPr lang="tr-TR" altLang="tr-TR" sz="600" dirty="0"/>
              <a:t> of </a:t>
            </a:r>
            <a:r>
              <a:rPr lang="tr-TR" altLang="tr-TR" sz="600" dirty="0" err="1"/>
              <a:t>measles</a:t>
            </a:r>
            <a:r>
              <a:rPr lang="tr-TR" altLang="tr-TR" sz="600" dirty="0"/>
              <a:t> </a:t>
            </a:r>
            <a:r>
              <a:rPr lang="tr-TR" altLang="tr-TR" sz="600" dirty="0" err="1"/>
              <a:t>virus</a:t>
            </a:r>
            <a:r>
              <a:rPr lang="tr-TR" altLang="tr-TR" sz="600" dirty="0"/>
              <a:t> </a:t>
            </a:r>
            <a:r>
              <a:rPr lang="tr-TR" altLang="tr-TR" sz="600" dirty="0" err="1"/>
              <a:t>phosphoprotein</a:t>
            </a:r>
            <a:r>
              <a:rPr lang="tr-TR" altLang="tr-TR" sz="600" dirty="0"/>
              <a:t> </a:t>
            </a:r>
            <a:r>
              <a:rPr lang="tr-TR" altLang="tr-TR" sz="600" dirty="0" err="1"/>
              <a:t>or</a:t>
            </a:r>
            <a:r>
              <a:rPr lang="tr-TR" altLang="tr-TR" sz="600" dirty="0"/>
              <a:t> of </a:t>
            </a:r>
            <a:r>
              <a:rPr lang="tr-TR" altLang="tr-TR" sz="600" dirty="0" err="1"/>
              <a:t>herpes</a:t>
            </a:r>
            <a:r>
              <a:rPr lang="tr-TR" altLang="tr-TR" sz="600" dirty="0"/>
              <a:t> </a:t>
            </a:r>
            <a:r>
              <a:rPr lang="tr-TR" altLang="tr-TR" sz="600" dirty="0" err="1"/>
              <a:t>simplex</a:t>
            </a:r>
            <a:r>
              <a:rPr lang="tr-TR" altLang="tr-TR" sz="600" dirty="0"/>
              <a:t> </a:t>
            </a:r>
            <a:r>
              <a:rPr lang="tr-TR" altLang="tr-TR" sz="600" dirty="0" err="1"/>
              <a:t>virus</a:t>
            </a:r>
            <a:r>
              <a:rPr lang="tr-TR" altLang="tr-TR" sz="600" dirty="0"/>
              <a:t> protein </a:t>
            </a:r>
            <a:r>
              <a:rPr lang="tr-TR" altLang="tr-TR" sz="600" dirty="0" err="1"/>
              <a:t>with</a:t>
            </a:r>
            <a:r>
              <a:rPr lang="tr-TR" altLang="tr-TR" sz="600" dirty="0"/>
              <a:t> </a:t>
            </a:r>
            <a:r>
              <a:rPr lang="tr-TR" altLang="tr-TR" sz="600" dirty="0" err="1"/>
              <a:t>human</a:t>
            </a:r>
            <a:r>
              <a:rPr lang="tr-TR" altLang="tr-TR" sz="600" dirty="0"/>
              <a:t> </a:t>
            </a:r>
            <a:r>
              <a:rPr lang="tr-TR" altLang="tr-TR" sz="600" dirty="0" err="1"/>
              <a:t>intermediate</a:t>
            </a:r>
            <a:r>
              <a:rPr lang="tr-TR" altLang="tr-TR" sz="600" dirty="0"/>
              <a:t> </a:t>
            </a:r>
            <a:r>
              <a:rPr lang="tr-TR" altLang="tr-TR" sz="600" dirty="0" err="1"/>
              <a:t>filaments</a:t>
            </a:r>
            <a:r>
              <a:rPr lang="tr-TR" altLang="tr-TR" sz="600" dirty="0"/>
              <a:t>. </a:t>
            </a:r>
            <a:r>
              <a:rPr lang="tr-TR" altLang="tr-TR" sz="600" dirty="0" err="1"/>
              <a:t>Proc</a:t>
            </a:r>
            <a:r>
              <a:rPr lang="tr-TR" altLang="tr-TR" sz="600" dirty="0"/>
              <a:t>. </a:t>
            </a:r>
            <a:r>
              <a:rPr lang="tr-TR" altLang="tr-TR" sz="600" dirty="0" err="1"/>
              <a:t>Natl</a:t>
            </a:r>
            <a:r>
              <a:rPr lang="tr-TR" altLang="tr-TR" sz="600" dirty="0"/>
              <a:t>. </a:t>
            </a:r>
            <a:r>
              <a:rPr lang="tr-TR" altLang="tr-TR" sz="600" dirty="0" err="1"/>
              <a:t>Acad</a:t>
            </a:r>
            <a:r>
              <a:rPr lang="tr-TR" altLang="tr-TR" sz="600" dirty="0"/>
              <a:t>. </a:t>
            </a:r>
            <a:r>
              <a:rPr lang="tr-TR" altLang="tr-TR" sz="600" dirty="0" err="1"/>
              <a:t>Sci</a:t>
            </a:r>
            <a:r>
              <a:rPr lang="tr-TR" altLang="tr-TR" sz="600" dirty="0"/>
              <a:t>. USA 80</a:t>
            </a:r>
            <a:r>
              <a:rPr lang="tr-TR" altLang="tr-TR" sz="600" b="1" dirty="0"/>
              <a:t>:</a:t>
            </a:r>
            <a:r>
              <a:rPr lang="tr-TR" altLang="tr-TR" sz="600" dirty="0"/>
              <a:t>2346-2350.</a:t>
            </a:r>
          </a:p>
          <a:p>
            <a:pPr eaLnBrk="1" hangingPunct="1">
              <a:spcBef>
                <a:spcPct val="0"/>
              </a:spcBef>
              <a:buFontTx/>
              <a:buNone/>
            </a:pPr>
            <a:r>
              <a:rPr lang="tr-TR" altLang="tr-TR" sz="600" dirty="0"/>
              <a:t>-</a:t>
            </a:r>
            <a:r>
              <a:rPr lang="tr-TR" altLang="tr-TR" sz="600" b="1" dirty="0" err="1"/>
              <a:t>Zabriskie</a:t>
            </a:r>
            <a:r>
              <a:rPr lang="tr-TR" altLang="tr-TR" sz="600" b="1" dirty="0"/>
              <a:t>, J. B.</a:t>
            </a:r>
            <a:r>
              <a:rPr lang="tr-TR" altLang="tr-TR" sz="600" dirty="0"/>
              <a:t> 1982. </a:t>
            </a:r>
            <a:r>
              <a:rPr lang="tr-TR" altLang="tr-TR" sz="600" dirty="0" err="1"/>
              <a:t>Rheumatic</a:t>
            </a:r>
            <a:r>
              <a:rPr lang="tr-TR" altLang="tr-TR" sz="600" dirty="0"/>
              <a:t> </a:t>
            </a:r>
            <a:r>
              <a:rPr lang="tr-TR" altLang="tr-TR" sz="600" dirty="0" err="1"/>
              <a:t>fever</a:t>
            </a:r>
            <a:r>
              <a:rPr lang="tr-TR" altLang="tr-TR" sz="600" dirty="0"/>
              <a:t>: a </a:t>
            </a:r>
            <a:r>
              <a:rPr lang="tr-TR" altLang="tr-TR" sz="600" dirty="0" err="1"/>
              <a:t>streptococcal-induced</a:t>
            </a:r>
            <a:r>
              <a:rPr lang="tr-TR" altLang="tr-TR" sz="600" dirty="0"/>
              <a:t> </a:t>
            </a:r>
            <a:r>
              <a:rPr lang="tr-TR" altLang="tr-TR" sz="600" dirty="0" err="1"/>
              <a:t>autoimmune</a:t>
            </a:r>
            <a:r>
              <a:rPr lang="tr-TR" altLang="tr-TR" sz="600" dirty="0"/>
              <a:t> </a:t>
            </a:r>
            <a:r>
              <a:rPr lang="tr-TR" altLang="tr-TR" sz="600" dirty="0" err="1"/>
              <a:t>disease</a:t>
            </a:r>
            <a:r>
              <a:rPr lang="tr-TR" altLang="tr-TR" sz="600" dirty="0"/>
              <a:t>? Pediatr. </a:t>
            </a:r>
            <a:r>
              <a:rPr lang="tr-TR" altLang="tr-TR" sz="600" dirty="0" err="1"/>
              <a:t>Ann</a:t>
            </a:r>
            <a:r>
              <a:rPr lang="tr-TR" altLang="tr-TR" sz="600" dirty="0"/>
              <a:t>. 11</a:t>
            </a:r>
            <a:r>
              <a:rPr lang="tr-TR" altLang="tr-TR" sz="600" b="1" dirty="0"/>
              <a:t>:</a:t>
            </a:r>
            <a:r>
              <a:rPr lang="tr-TR" altLang="tr-TR" sz="600" dirty="0"/>
              <a:t>383-396</a:t>
            </a:r>
          </a:p>
          <a:p>
            <a:pPr eaLnBrk="1" hangingPunct="1">
              <a:spcBef>
                <a:spcPct val="0"/>
              </a:spcBef>
              <a:buFontTx/>
              <a:buNone/>
            </a:pPr>
            <a:endParaRPr lang="tr-TR" altLang="tr-TR" sz="1800" dirty="0"/>
          </a:p>
        </p:txBody>
      </p:sp>
    </p:spTree>
    <p:extLst>
      <p:ext uri="{BB962C8B-B14F-4D97-AF65-F5344CB8AC3E}">
        <p14:creationId xmlns:p14="http://schemas.microsoft.com/office/powerpoint/2010/main" val="22688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Waves_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5D940B-4F8D-4CC4-9A97-C00F7BCD0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Okyanus dalgaları tasarım sunusu (geniş ekran)</Template>
  <TotalTime>0</TotalTime>
  <Words>2996</Words>
  <Application>Microsoft Office PowerPoint</Application>
  <PresentationFormat>Özel</PresentationFormat>
  <Paragraphs>892</Paragraphs>
  <Slides>62</Slides>
  <Notes>10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62</vt:i4>
      </vt:variant>
    </vt:vector>
  </HeadingPairs>
  <TitlesOfParts>
    <vt:vector size="75" baseType="lpstr">
      <vt:lpstr>Arial</vt:lpstr>
      <vt:lpstr>Arial Black</vt:lpstr>
      <vt:lpstr>Arial Narrow</vt:lpstr>
      <vt:lpstr>Arial Rounded MT Bold</vt:lpstr>
      <vt:lpstr>Berlin Sans FB Demi</vt:lpstr>
      <vt:lpstr>Calibri</vt:lpstr>
      <vt:lpstr>Cambria</vt:lpstr>
      <vt:lpstr>Century Gothic</vt:lpstr>
      <vt:lpstr>Comic Sans MS</vt:lpstr>
      <vt:lpstr>Lucida Sans Unicode</vt:lpstr>
      <vt:lpstr>Rockwell</vt:lpstr>
      <vt:lpstr>Times New Roman</vt:lpstr>
      <vt:lpstr>OceanWaves_16x9</vt:lpstr>
      <vt:lpstr>OTOİMMÜNİTE ve OTOİMMÜN HASTALIKLAR</vt:lpstr>
      <vt:lpstr>PowerPoint Sunusu</vt:lpstr>
      <vt:lpstr>PowerPoint Sunusu</vt:lpstr>
      <vt:lpstr>PowerPoint Sunusu</vt:lpstr>
      <vt:lpstr>İMMÜNOLOJİK TOLERANS</vt:lpstr>
      <vt:lpstr>PowerPoint Sunusu</vt:lpstr>
      <vt:lpstr>PowerPoint Sunusu</vt:lpstr>
      <vt:lpstr>T HÜCRE GELİŞİMİ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Treg HÜCRE RESEPTÖRLERİ</vt:lpstr>
      <vt:lpstr>TREG HÜCRELERİN BASKILAMA MEKANİZMALARI</vt:lpstr>
      <vt:lpstr>HÜCRE-HÜCRE ETKİLEŞİMİ; </vt:lpstr>
      <vt:lpstr>İNHİBİTÖR SİTOKİNLERİN SALINIMI;</vt:lpstr>
      <vt:lpstr>PASİF MEKANİZMA;</vt:lpstr>
      <vt:lpstr>       AUTOIMMUNITY</vt:lpstr>
      <vt:lpstr>PowerPoint Sunusu</vt:lpstr>
      <vt:lpstr>PowerPoint Sunusu</vt:lpstr>
      <vt:lpstr>PowerPoint Sunusu</vt:lpstr>
      <vt:lpstr>DOLAŞIMDA SAPTANAN OTOANTİKORLARIN KLİNİK ÖNEMLERİ</vt:lpstr>
      <vt:lpstr>PowerPoint Sunusu</vt:lpstr>
      <vt:lpstr>PowerPoint Sunusu</vt:lpstr>
      <vt:lpstr>PowerPoint Sunusu</vt:lpstr>
      <vt:lpstr>ANA’NIN BOYANMA ŞEKİLLERİ VE ÖNEMİ;</vt:lpstr>
      <vt:lpstr>ANA  HOMOJEN </vt:lpstr>
      <vt:lpstr>ANA HOMOJEN + RİM</vt:lpstr>
      <vt:lpstr>ANA  Benekli</vt:lpstr>
      <vt:lpstr>ANA  Nükleolar</vt:lpstr>
      <vt:lpstr>ANA’NIN POZİTİF OLDUĞU DURUMLAR</vt:lpstr>
      <vt:lpstr>BAĞ DOKUSU HASTALIKLARINDA ANA’NIN POZİTİF SAPTANMA ORANLARI:</vt:lpstr>
      <vt:lpstr>ANA’YI POZİTİFLEŞTİREN İLAÇLAR:</vt:lpstr>
      <vt:lpstr>ÇEŞİTLİ BAĞ DOKUSU HASTALIKLARINDA ANA’NIN SENSİTİVİTE VE SPESİFİTESİ</vt:lpstr>
      <vt:lpstr>ANA TESTİ ŞU DURUMLARDA FAYDALIDIR: !!!!!</vt:lpstr>
      <vt:lpstr>PowerPoint Sunusu</vt:lpstr>
      <vt:lpstr>ROMATOİD FAKTÖR;</vt:lpstr>
      <vt:lpstr>RF’NİN POZİTİF OLDUĞU DURUMLAR;</vt:lpstr>
      <vt:lpstr>HASTALIKLARDAKİ RF POZİTİFLİĞİNİN SIKLIĞI (%) </vt:lpstr>
      <vt:lpstr> SİTRÜLLİNLENMİŞ SİKLİK PEPTİTLERE KARŞI ANTİKORLAR (ANTİ-CCP AB):</vt:lpstr>
      <vt:lpstr>PowerPoint Sunusu</vt:lpstr>
      <vt:lpstr>PowerPoint Sunusu</vt:lpstr>
      <vt:lpstr>PowerPoint Sunusu</vt:lpstr>
      <vt:lpstr>OTOİMMÜNİTENİN ETKİLERİ;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2017-08-15T12:00:41Z</dcterms:created>
  <dcterms:modified xsi:type="dcterms:W3CDTF">2017-08-15T13:51:32Z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