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311" r:id="rId2"/>
    <p:sldId id="313" r:id="rId3"/>
    <p:sldId id="314" r:id="rId4"/>
    <p:sldId id="293" r:id="rId5"/>
    <p:sldId id="303" r:id="rId6"/>
    <p:sldId id="294" r:id="rId7"/>
    <p:sldId id="304" r:id="rId8"/>
    <p:sldId id="305" r:id="rId9"/>
    <p:sldId id="307" r:id="rId10"/>
    <p:sldId id="306" r:id="rId11"/>
    <p:sldId id="308" r:id="rId12"/>
    <p:sldId id="309" r:id="rId13"/>
    <p:sldId id="310" r:id="rId14"/>
    <p:sldId id="315" r:id="rId15"/>
    <p:sldId id="316" r:id="rId16"/>
    <p:sldId id="318" r:id="rId17"/>
    <p:sldId id="317"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outlineViewPr>
    <p:cViewPr>
      <p:scale>
        <a:sx n="33" d="100"/>
        <a:sy n="33" d="100"/>
      </p:scale>
      <p:origin x="0" y="23632"/>
    </p:cViewPr>
  </p:outlineViewPr>
  <p:notesTextViewPr>
    <p:cViewPr>
      <p:scale>
        <a:sx n="100" d="100"/>
        <a:sy n="100" d="100"/>
      </p:scale>
      <p:origin x="0" y="0"/>
    </p:cViewPr>
  </p:notesTextViewPr>
  <p:sorterViewPr>
    <p:cViewPr>
      <p:scale>
        <a:sx n="90" d="100"/>
        <a:sy n="9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ea typeface="+mn-ea"/>
                <a:cs typeface="Arial" charset="0"/>
              </a:defRPr>
            </a:lvl1pPr>
          </a:lstStyle>
          <a:p>
            <a:pPr>
              <a:defRPr/>
            </a:pPr>
            <a:endParaRPr lang="en-US"/>
          </a:p>
        </p:txBody>
      </p:sp>
      <p:sp>
        <p:nvSpPr>
          <p:cNvPr id="6349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Arial" charset="0"/>
              </a:defRPr>
            </a:lvl1pPr>
          </a:lstStyle>
          <a:p>
            <a:pPr>
              <a:defRPr/>
            </a:pPr>
            <a:fld id="{40F81AF2-DF94-9642-9AD8-F602754779F0}" type="datetimeFigureOut">
              <a:rPr lang="en-US"/>
              <a:pPr>
                <a:defRPr/>
              </a:pPr>
              <a:t>1/15/2018</a:t>
            </a:fld>
            <a:endParaRPr lang="en-US"/>
          </a:p>
        </p:txBody>
      </p:sp>
      <p:sp>
        <p:nvSpPr>
          <p:cNvPr id="6349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ea typeface="+mn-ea"/>
                <a:cs typeface="Arial" charset="0"/>
              </a:defRPr>
            </a:lvl1pPr>
          </a:lstStyle>
          <a:p>
            <a:pPr>
              <a:defRPr/>
            </a:pPr>
            <a:endParaRPr lang="en-US"/>
          </a:p>
        </p:txBody>
      </p:sp>
      <p:sp>
        <p:nvSpPr>
          <p:cNvPr id="6349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Arial" charset="0"/>
              </a:defRPr>
            </a:lvl1pPr>
          </a:lstStyle>
          <a:p>
            <a:pPr>
              <a:defRPr/>
            </a:pPr>
            <a:fld id="{838C7FA6-D78E-1048-9074-498F214ABEFD}" type="slidenum">
              <a:rPr lang="en-US"/>
              <a:pPr>
                <a:defRPr/>
              </a:pPr>
              <a:t>‹#›</a:t>
            </a:fld>
            <a:endParaRPr lang="en-US"/>
          </a:p>
        </p:txBody>
      </p:sp>
    </p:spTree>
    <p:extLst>
      <p:ext uri="{BB962C8B-B14F-4D97-AF65-F5344CB8AC3E}">
        <p14:creationId xmlns:p14="http://schemas.microsoft.com/office/powerpoint/2010/main" val="26938446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Arial" charset="0"/>
              </a:defRPr>
            </a:lvl1pPr>
          </a:lstStyle>
          <a:p>
            <a:pPr>
              <a:defRPr/>
            </a:pPr>
            <a:fld id="{CC11FCDE-0105-F64B-B23D-7F86FDEC0102}" type="datetimeFigureOut">
              <a:rPr lang="en-US"/>
              <a:pPr>
                <a:defRPr/>
              </a:pPr>
              <a:t>1/15/2018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Arial" charset="0"/>
              </a:defRPr>
            </a:lvl1pPr>
          </a:lstStyle>
          <a:p>
            <a:pPr>
              <a:defRPr/>
            </a:pPr>
            <a:fld id="{B40CC4FA-AFA2-3649-BADE-9B004D056232}" type="slidenum">
              <a:rPr lang="en-US"/>
              <a:pPr>
                <a:defRPr/>
              </a:pPr>
              <a:t>‹#›</a:t>
            </a:fld>
            <a:endParaRPr lang="en-US"/>
          </a:p>
        </p:txBody>
      </p:sp>
    </p:spTree>
    <p:extLst>
      <p:ext uri="{BB962C8B-B14F-4D97-AF65-F5344CB8AC3E}">
        <p14:creationId xmlns:p14="http://schemas.microsoft.com/office/powerpoint/2010/main" val="37383590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Rot="1" noChangeAspect="1" noChangeArrowheads="1" noTextEdit="1"/>
          </p:cNvSpPr>
          <p:nvPr>
            <p:ph type="sldImg"/>
          </p:nvPr>
        </p:nvSpPr>
        <p:spPr>
          <a:xfrm>
            <a:off x="1143000" y="687388"/>
            <a:ext cx="4572000" cy="3429000"/>
          </a:xfrm>
          <a:solidFill>
            <a:srgbClr val="FFFFFF"/>
          </a:solidFill>
          <a:ln/>
        </p:spPr>
      </p:sp>
      <p:sp>
        <p:nvSpPr>
          <p:cNvPr id="10242" name="Rectangle 3"/>
          <p:cNvSpPr>
            <a:spLocks noGrp="1" noChangeArrowheads="1"/>
          </p:cNvSpPr>
          <p:nvPr>
            <p:ph type="body" idx="1"/>
          </p:nvPr>
        </p:nvSpPr>
        <p:spPr>
          <a:xfrm>
            <a:off x="685800" y="4343400"/>
            <a:ext cx="5486400" cy="4113213"/>
          </a:xfrm>
          <a:solidFill>
            <a:srgbClr val="FFFFFF"/>
          </a:solidFill>
          <a:ln>
            <a:solidFill>
              <a:srgbClr val="000000"/>
            </a:solidFill>
          </a:ln>
          <a:extLst>
            <a:ext uri="{FAA26D3D-D897-4be2-8F04-BA451C77F1D7}">
              <ma14:placeholderFlag xmlns="" xmlns:ma14="http://schemas.microsoft.com/office/mac/drawingml/2011/main" val="1"/>
            </a:ext>
          </a:extLst>
        </p:spPr>
        <p:txBody>
          <a:bodyPr/>
          <a:lstStyle/>
          <a:p>
            <a:endParaRPr lang="en-US">
              <a:ea typeface="ヒラギノ角ゴ Pro W3" charset="0"/>
            </a:endParaRPr>
          </a:p>
        </p:txBody>
      </p:sp>
    </p:spTree>
    <p:extLst>
      <p:ext uri="{BB962C8B-B14F-4D97-AF65-F5344CB8AC3E}">
        <p14:creationId xmlns:p14="http://schemas.microsoft.com/office/powerpoint/2010/main" val="553204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37825C0-5781-6F47-9414-B80322281084}" type="datetimeFigureOut">
              <a:rPr lang="en-US"/>
              <a:pPr>
                <a:defRPr/>
              </a:pPr>
              <a:t>1/15/2018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F454F25-F55F-B647-B0EB-C96358C5E381}" type="slidenum">
              <a:rPr lang="en-US"/>
              <a:pPr>
                <a:defRPr/>
              </a:pPr>
              <a:t>‹#›</a:t>
            </a:fld>
            <a:endParaRPr lang="en-US"/>
          </a:p>
        </p:txBody>
      </p:sp>
    </p:spTree>
    <p:extLst>
      <p:ext uri="{BB962C8B-B14F-4D97-AF65-F5344CB8AC3E}">
        <p14:creationId xmlns:p14="http://schemas.microsoft.com/office/powerpoint/2010/main" val="3822923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BE79359-8350-BA47-878D-2343985CF5A2}" type="datetimeFigureOut">
              <a:rPr lang="en-US"/>
              <a:pPr>
                <a:defRPr/>
              </a:pPr>
              <a:t>1/15/2018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2D8AA2A-3762-5543-AB8B-E54FCB0DDBC7}" type="slidenum">
              <a:rPr lang="en-US"/>
              <a:pPr>
                <a:defRPr/>
              </a:pPr>
              <a:t>‹#›</a:t>
            </a:fld>
            <a:endParaRPr lang="en-US"/>
          </a:p>
        </p:txBody>
      </p:sp>
    </p:spTree>
    <p:extLst>
      <p:ext uri="{BB962C8B-B14F-4D97-AF65-F5344CB8AC3E}">
        <p14:creationId xmlns:p14="http://schemas.microsoft.com/office/powerpoint/2010/main" val="1376359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92E87AC-A791-6C49-8A2E-C0C89214BACF}" type="datetimeFigureOut">
              <a:rPr lang="en-US"/>
              <a:pPr>
                <a:defRPr/>
              </a:pPr>
              <a:t>1/15/2018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9607D09-C2A0-2349-984B-DAE2389E99C2}" type="slidenum">
              <a:rPr lang="en-US"/>
              <a:pPr>
                <a:defRPr/>
              </a:pPr>
              <a:t>‹#›</a:t>
            </a:fld>
            <a:endParaRPr lang="en-US"/>
          </a:p>
        </p:txBody>
      </p:sp>
    </p:spTree>
    <p:extLst>
      <p:ext uri="{BB962C8B-B14F-4D97-AF65-F5344CB8AC3E}">
        <p14:creationId xmlns:p14="http://schemas.microsoft.com/office/powerpoint/2010/main" val="351076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0567F01-BFE2-4E48-B2F0-1B4058E34025}" type="datetimeFigureOut">
              <a:rPr lang="en-US"/>
              <a:pPr>
                <a:defRPr/>
              </a:pPr>
              <a:t>1/15/2018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DCAF0A-8053-EC4F-B934-6E65427B70D9}" type="slidenum">
              <a:rPr lang="en-US"/>
              <a:pPr>
                <a:defRPr/>
              </a:pPr>
              <a:t>‹#›</a:t>
            </a:fld>
            <a:endParaRPr lang="en-US"/>
          </a:p>
        </p:txBody>
      </p:sp>
    </p:spTree>
    <p:extLst>
      <p:ext uri="{BB962C8B-B14F-4D97-AF65-F5344CB8AC3E}">
        <p14:creationId xmlns:p14="http://schemas.microsoft.com/office/powerpoint/2010/main" val="1953195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8F77718-9DA7-D641-A201-4B8A81EA0639}" type="datetimeFigureOut">
              <a:rPr lang="en-US"/>
              <a:pPr>
                <a:defRPr/>
              </a:pPr>
              <a:t>1/15/2018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DA47425-CB2E-474F-811A-6984B6D41333}" type="slidenum">
              <a:rPr lang="en-US"/>
              <a:pPr>
                <a:defRPr/>
              </a:pPr>
              <a:t>‹#›</a:t>
            </a:fld>
            <a:endParaRPr lang="en-US"/>
          </a:p>
        </p:txBody>
      </p:sp>
    </p:spTree>
    <p:extLst>
      <p:ext uri="{BB962C8B-B14F-4D97-AF65-F5344CB8AC3E}">
        <p14:creationId xmlns:p14="http://schemas.microsoft.com/office/powerpoint/2010/main" val="1863607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F4BF620-7A66-B14F-8E7D-7F3FE74E590A}" type="datetimeFigureOut">
              <a:rPr lang="en-US"/>
              <a:pPr>
                <a:defRPr/>
              </a:pPr>
              <a:t>1/15/2018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737D992-3A0E-824C-86E7-4CAD4FF7071E}" type="slidenum">
              <a:rPr lang="en-US"/>
              <a:pPr>
                <a:defRPr/>
              </a:pPr>
              <a:t>‹#›</a:t>
            </a:fld>
            <a:endParaRPr lang="en-US"/>
          </a:p>
        </p:txBody>
      </p:sp>
    </p:spTree>
    <p:extLst>
      <p:ext uri="{BB962C8B-B14F-4D97-AF65-F5344CB8AC3E}">
        <p14:creationId xmlns:p14="http://schemas.microsoft.com/office/powerpoint/2010/main" val="2890494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6970ED7-315A-864E-B075-1FE25A59B139}" type="datetimeFigureOut">
              <a:rPr lang="en-US"/>
              <a:pPr>
                <a:defRPr/>
              </a:pPr>
              <a:t>1/15/2018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D7B1EA3-6095-FB40-A8ED-F00DAFCDAA1F}" type="slidenum">
              <a:rPr lang="en-US"/>
              <a:pPr>
                <a:defRPr/>
              </a:pPr>
              <a:t>‹#›</a:t>
            </a:fld>
            <a:endParaRPr lang="en-US"/>
          </a:p>
        </p:txBody>
      </p:sp>
    </p:spTree>
    <p:extLst>
      <p:ext uri="{BB962C8B-B14F-4D97-AF65-F5344CB8AC3E}">
        <p14:creationId xmlns:p14="http://schemas.microsoft.com/office/powerpoint/2010/main" val="4091769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DEE4597-5CEE-0E4D-927D-8E633BED440B}" type="datetimeFigureOut">
              <a:rPr lang="en-US"/>
              <a:pPr>
                <a:defRPr/>
              </a:pPr>
              <a:t>1/15/2018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42837B1-BF2A-454D-AF75-FE6A100C596D}" type="slidenum">
              <a:rPr lang="en-US"/>
              <a:pPr>
                <a:defRPr/>
              </a:pPr>
              <a:t>‹#›</a:t>
            </a:fld>
            <a:endParaRPr lang="en-US"/>
          </a:p>
        </p:txBody>
      </p:sp>
    </p:spTree>
    <p:extLst>
      <p:ext uri="{BB962C8B-B14F-4D97-AF65-F5344CB8AC3E}">
        <p14:creationId xmlns:p14="http://schemas.microsoft.com/office/powerpoint/2010/main" val="1172333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20FEE28-BFBA-1741-9E96-0DA1D25604FD}" type="datetimeFigureOut">
              <a:rPr lang="en-US"/>
              <a:pPr>
                <a:defRPr/>
              </a:pPr>
              <a:t>1/15/2018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BE474A3-E450-A840-A693-79B67736D0FD}" type="slidenum">
              <a:rPr lang="en-US"/>
              <a:pPr>
                <a:defRPr/>
              </a:pPr>
              <a:t>‹#›</a:t>
            </a:fld>
            <a:endParaRPr lang="en-US"/>
          </a:p>
        </p:txBody>
      </p:sp>
    </p:spTree>
    <p:extLst>
      <p:ext uri="{BB962C8B-B14F-4D97-AF65-F5344CB8AC3E}">
        <p14:creationId xmlns:p14="http://schemas.microsoft.com/office/powerpoint/2010/main" val="3781967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CF9FD4A-2390-AF47-8AB7-C8E45D89566C}" type="datetimeFigureOut">
              <a:rPr lang="en-US"/>
              <a:pPr>
                <a:defRPr/>
              </a:pPr>
              <a:t>1/15/2018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F5FBA3E-9292-4641-AD2E-ACF0512B7211}" type="slidenum">
              <a:rPr lang="en-US"/>
              <a:pPr>
                <a:defRPr/>
              </a:pPr>
              <a:t>‹#›</a:t>
            </a:fld>
            <a:endParaRPr lang="en-US"/>
          </a:p>
        </p:txBody>
      </p:sp>
    </p:spTree>
    <p:extLst>
      <p:ext uri="{BB962C8B-B14F-4D97-AF65-F5344CB8AC3E}">
        <p14:creationId xmlns:p14="http://schemas.microsoft.com/office/powerpoint/2010/main" val="1080468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1AC30EB-B260-AF41-B30E-655C8A38F714}" type="datetimeFigureOut">
              <a:rPr lang="en-US"/>
              <a:pPr>
                <a:defRPr/>
              </a:pPr>
              <a:t>1/15/2018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56648B8-558C-0F45-AAAF-AFF9107E1FDC}" type="slidenum">
              <a:rPr lang="en-US"/>
              <a:pPr>
                <a:defRPr/>
              </a:pPr>
              <a:t>‹#›</a:t>
            </a:fld>
            <a:endParaRPr lang="en-US"/>
          </a:p>
        </p:txBody>
      </p:sp>
    </p:spTree>
    <p:extLst>
      <p:ext uri="{BB962C8B-B14F-4D97-AF65-F5344CB8AC3E}">
        <p14:creationId xmlns:p14="http://schemas.microsoft.com/office/powerpoint/2010/main" val="3729455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cs typeface="Arial" charset="0"/>
              </a:defRPr>
            </a:lvl1pPr>
          </a:lstStyle>
          <a:p>
            <a:pPr>
              <a:defRPr/>
            </a:pPr>
            <a:fld id="{0411D7FB-33EB-3649-9636-6F35EEED0444}" type="datetimeFigureOut">
              <a:rPr lang="en-US"/>
              <a:pPr>
                <a:defRPr/>
              </a:pPr>
              <a:t>1/15/2018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cs typeface="Arial" charset="0"/>
              </a:defRPr>
            </a:lvl1pPr>
          </a:lstStyle>
          <a:p>
            <a:pPr>
              <a:defRPr/>
            </a:pPr>
            <a:fld id="{8CD3862A-15FA-2840-8EEC-F17416AD419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477962"/>
          </a:xfrm>
        </p:spPr>
        <p:txBody>
          <a:bodyPr/>
          <a:lstStyle/>
          <a:p>
            <a:r>
              <a:rPr lang="tr-TR" sz="4000" b="1" dirty="0" err="1" smtClean="0">
                <a:solidFill>
                  <a:srgbClr val="FF0000"/>
                </a:solidFill>
                <a:latin typeface="Calibri" charset="0"/>
              </a:rPr>
              <a:t>Acceptance</a:t>
            </a:r>
            <a:r>
              <a:rPr lang="tr-TR" sz="4000" b="1" dirty="0" smtClean="0">
                <a:solidFill>
                  <a:srgbClr val="FF0000"/>
                </a:solidFill>
                <a:latin typeface="Calibri" charset="0"/>
              </a:rPr>
              <a:t> of </a:t>
            </a:r>
            <a:r>
              <a:rPr lang="en-US" sz="4000" b="1" dirty="0" smtClean="0">
                <a:solidFill>
                  <a:srgbClr val="FF0000"/>
                </a:solidFill>
                <a:latin typeface="Calibri" charset="0"/>
              </a:rPr>
              <a:t>Islam </a:t>
            </a:r>
            <a:r>
              <a:rPr lang="tr-TR" sz="4000" b="1" dirty="0" err="1" smtClean="0">
                <a:solidFill>
                  <a:srgbClr val="FF0000"/>
                </a:solidFill>
                <a:latin typeface="Calibri" charset="0"/>
              </a:rPr>
              <a:t>by</a:t>
            </a:r>
            <a:r>
              <a:rPr lang="tr-TR" sz="4000" b="1" dirty="0" smtClean="0">
                <a:solidFill>
                  <a:srgbClr val="FF0000"/>
                </a:solidFill>
                <a:latin typeface="Calibri" charset="0"/>
              </a:rPr>
              <a:t> </a:t>
            </a:r>
            <a:r>
              <a:rPr lang="en-US" sz="4000" b="1" dirty="0" smtClean="0">
                <a:solidFill>
                  <a:srgbClr val="FF0000"/>
                </a:solidFill>
                <a:latin typeface="Calibri" charset="0"/>
              </a:rPr>
              <a:t>the </a:t>
            </a:r>
            <a:r>
              <a:rPr lang="en-US" sz="4000" b="1" dirty="0">
                <a:solidFill>
                  <a:srgbClr val="FF0000"/>
                </a:solidFill>
                <a:latin typeface="Calibri" charset="0"/>
              </a:rPr>
              <a:t>Turks</a:t>
            </a:r>
            <a:endParaRPr lang="en-US" sz="4000" b="1" dirty="0">
              <a:solidFill>
                <a:srgbClr val="FF0000"/>
              </a:solidFill>
            </a:endParaRP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419787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i="1" dirty="0"/>
              <a:t>4</a:t>
            </a:r>
            <a:r>
              <a:rPr lang="en-US" b="1" i="1" dirty="0" smtClean="0"/>
              <a:t>. Activities </a:t>
            </a:r>
            <a:r>
              <a:rPr lang="en-US" b="1" i="1" dirty="0"/>
              <a:t>of Sufi orders </a:t>
            </a:r>
            <a:endParaRPr lang="en-US" b="1" dirty="0"/>
          </a:p>
        </p:txBody>
      </p:sp>
      <p:sp>
        <p:nvSpPr>
          <p:cNvPr id="3" name="Content Placeholder 2"/>
          <p:cNvSpPr>
            <a:spLocks noGrp="1"/>
          </p:cNvSpPr>
          <p:nvPr>
            <p:ph idx="1"/>
          </p:nvPr>
        </p:nvSpPr>
        <p:spPr>
          <a:xfrm>
            <a:off x="457200" y="1600200"/>
            <a:ext cx="8229600" cy="4953000"/>
          </a:xfrm>
        </p:spPr>
        <p:txBody>
          <a:bodyPr>
            <a:normAutofit lnSpcReduction="10000"/>
          </a:bodyPr>
          <a:lstStyle/>
          <a:p>
            <a:pPr algn="just"/>
            <a:r>
              <a:rPr lang="en-US" sz="3200" i="1" dirty="0"/>
              <a:t>One of the influential means of preaching Islam among the Turks was Sufism. Although there were some Sufi activities in Turkestan, mainly the spread of Sufism among Eastern Turks began with </a:t>
            </a:r>
            <a:r>
              <a:rPr lang="en-US" sz="3200" i="1" dirty="0" smtClean="0"/>
              <a:t>Ibrahim b. </a:t>
            </a:r>
            <a:r>
              <a:rPr lang="en-US" i="1" dirty="0" err="1" smtClean="0"/>
              <a:t>Adham</a:t>
            </a:r>
            <a:r>
              <a:rPr lang="en-US" i="1" dirty="0" smtClean="0"/>
              <a:t> al-</a:t>
            </a:r>
            <a:r>
              <a:rPr lang="en-US" i="1" dirty="0" err="1" smtClean="0"/>
              <a:t>Balkhy</a:t>
            </a:r>
            <a:r>
              <a:rPr lang="en-US" i="1" dirty="0" smtClean="0"/>
              <a:t> (d. 777), </a:t>
            </a:r>
            <a:r>
              <a:rPr lang="en-US" i="1" dirty="0" err="1" smtClean="0"/>
              <a:t>Shakik</a:t>
            </a:r>
            <a:r>
              <a:rPr lang="en-US" i="1" dirty="0" smtClean="0"/>
              <a:t> al-</a:t>
            </a:r>
            <a:r>
              <a:rPr lang="en-US" i="1" dirty="0" err="1" smtClean="0"/>
              <a:t>Balkhy</a:t>
            </a:r>
            <a:r>
              <a:rPr lang="en-US" i="1" dirty="0" smtClean="0"/>
              <a:t> )d. 809), </a:t>
            </a:r>
            <a:r>
              <a:rPr lang="en-US" i="1" dirty="0" err="1" smtClean="0"/>
              <a:t>Hallaj</a:t>
            </a:r>
            <a:r>
              <a:rPr lang="en-US" i="1" dirty="0" smtClean="0"/>
              <a:t> al-Mansur (d. 922) and </a:t>
            </a:r>
            <a:r>
              <a:rPr lang="en-US" sz="3200" i="1" dirty="0" smtClean="0"/>
              <a:t>Ahmad </a:t>
            </a:r>
            <a:r>
              <a:rPr lang="en-US" sz="3200" i="1" dirty="0" err="1"/>
              <a:t>Yasavi</a:t>
            </a:r>
            <a:r>
              <a:rPr lang="en-US" sz="3200" i="1" dirty="0"/>
              <a:t> (d.562/1166). </a:t>
            </a:r>
            <a:endParaRPr lang="en-US" sz="3200" i="1" dirty="0" smtClean="0"/>
          </a:p>
          <a:p>
            <a:pPr algn="just"/>
            <a:r>
              <a:rPr lang="en-US" i="1" dirty="0" smtClean="0"/>
              <a:t>The Sufis preached Islam to understanding level of Turks, with clear and basic language.</a:t>
            </a:r>
            <a:endParaRPr lang="en-US" sz="3200" dirty="0"/>
          </a:p>
          <a:p>
            <a:endParaRPr lang="en-US" sz="3200" dirty="0"/>
          </a:p>
        </p:txBody>
      </p:sp>
    </p:spTree>
    <p:extLst>
      <p:ext uri="{BB962C8B-B14F-4D97-AF65-F5344CB8AC3E}">
        <p14:creationId xmlns:p14="http://schemas.microsoft.com/office/powerpoint/2010/main" val="1820871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599" cy="1219200"/>
          </a:xfrm>
        </p:spPr>
        <p:txBody>
          <a:bodyPr>
            <a:normAutofit fontScale="90000"/>
          </a:bodyPr>
          <a:lstStyle/>
          <a:p>
            <a:pPr lvl="0"/>
            <a:r>
              <a:rPr lang="en-US" b="1" i="1" dirty="0" smtClean="0"/>
              <a:t/>
            </a:r>
            <a:br>
              <a:rPr lang="en-US" b="1" i="1" dirty="0" smtClean="0"/>
            </a:br>
            <a:r>
              <a:rPr lang="en-US" b="1" i="1" dirty="0" smtClean="0"/>
              <a:t>5. Interfaith </a:t>
            </a:r>
            <a:r>
              <a:rPr lang="en-US" b="1" i="1" dirty="0"/>
              <a:t>or mix marriages between Turks and Arabs</a:t>
            </a:r>
            <a:r>
              <a:rPr lang="en-US" b="1" dirty="0"/>
              <a:t/>
            </a:r>
            <a:br>
              <a:rPr lang="en-US" b="1" dirty="0"/>
            </a:br>
            <a:endParaRPr lang="en-US" b="1" dirty="0"/>
          </a:p>
        </p:txBody>
      </p:sp>
      <p:sp>
        <p:nvSpPr>
          <p:cNvPr id="3" name="Content Placeholder 2"/>
          <p:cNvSpPr>
            <a:spLocks noGrp="1"/>
          </p:cNvSpPr>
          <p:nvPr>
            <p:ph idx="1"/>
          </p:nvPr>
        </p:nvSpPr>
        <p:spPr>
          <a:xfrm>
            <a:off x="457200" y="1600200"/>
            <a:ext cx="8229600" cy="5029200"/>
          </a:xfrm>
        </p:spPr>
        <p:txBody>
          <a:bodyPr>
            <a:normAutofit/>
          </a:bodyPr>
          <a:lstStyle/>
          <a:p>
            <a:endParaRPr lang="en-US" sz="3200" i="1" dirty="0" smtClean="0"/>
          </a:p>
          <a:p>
            <a:r>
              <a:rPr lang="en-US" sz="3200" i="1" dirty="0" smtClean="0"/>
              <a:t>Interfaith </a:t>
            </a:r>
            <a:r>
              <a:rPr lang="en-US" sz="3200" i="1" dirty="0"/>
              <a:t>marriage can be defined as a marital union in which the partners believe and belong to different faith or religious traditions. Sometimes, the words ‘interfaith marriage’ and the words ‘mix marriage’ are used interchangeably.</a:t>
            </a:r>
            <a:endParaRPr lang="en-US" sz="3200" dirty="0"/>
          </a:p>
          <a:p>
            <a:endParaRPr lang="en-US" sz="3200" dirty="0"/>
          </a:p>
        </p:txBody>
      </p:sp>
    </p:spTree>
    <p:extLst>
      <p:ext uri="{BB962C8B-B14F-4D97-AF65-F5344CB8AC3E}">
        <p14:creationId xmlns:p14="http://schemas.microsoft.com/office/powerpoint/2010/main" val="4210977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i="1" dirty="0" smtClean="0"/>
              <a:t>6. Migration </a:t>
            </a:r>
            <a:r>
              <a:rPr lang="en-US" i="1" dirty="0"/>
              <a:t>to Turkestan</a:t>
            </a:r>
            <a:r>
              <a:rPr lang="en-US" dirty="0"/>
              <a:t/>
            </a:r>
            <a:br>
              <a:rPr lang="en-US" dirty="0"/>
            </a:br>
            <a:endParaRPr lang="en-US" dirty="0"/>
          </a:p>
        </p:txBody>
      </p:sp>
      <p:sp>
        <p:nvSpPr>
          <p:cNvPr id="3" name="Content Placeholder 2"/>
          <p:cNvSpPr>
            <a:spLocks noGrp="1"/>
          </p:cNvSpPr>
          <p:nvPr>
            <p:ph idx="1"/>
          </p:nvPr>
        </p:nvSpPr>
        <p:spPr/>
        <p:txBody>
          <a:bodyPr>
            <a:normAutofit/>
          </a:bodyPr>
          <a:lstStyle/>
          <a:p>
            <a:endParaRPr lang="en-US" sz="2800" i="1" dirty="0" smtClean="0"/>
          </a:p>
          <a:p>
            <a:r>
              <a:rPr lang="en-US" sz="2800" i="1" dirty="0" smtClean="0"/>
              <a:t>Since </a:t>
            </a:r>
            <a:r>
              <a:rPr lang="en-US" sz="2800" i="1" dirty="0"/>
              <a:t>the beginning of conquest, many Arab Muslims had migrated to Turkestan. They came as soldiers, immigrants and asylum seekers or as part of family reunification</a:t>
            </a:r>
            <a:r>
              <a:rPr lang="en-US" sz="2800" i="1" dirty="0" smtClean="0"/>
              <a:t>.</a:t>
            </a:r>
            <a:endParaRPr lang="en-US" sz="2800" dirty="0"/>
          </a:p>
        </p:txBody>
      </p:sp>
    </p:spTree>
    <p:extLst>
      <p:ext uri="{BB962C8B-B14F-4D97-AF65-F5344CB8AC3E}">
        <p14:creationId xmlns:p14="http://schemas.microsoft.com/office/powerpoint/2010/main" val="109504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i="1" dirty="0" smtClean="0"/>
              <a:t>7. Converting </a:t>
            </a:r>
            <a:r>
              <a:rPr lang="en-US" i="1" dirty="0"/>
              <a:t>Turkish tribes/ clans</a:t>
            </a:r>
            <a:endParaRPr lang="en-US" dirty="0"/>
          </a:p>
        </p:txBody>
      </p:sp>
      <p:sp>
        <p:nvSpPr>
          <p:cNvPr id="3" name="Content Placeholder 2"/>
          <p:cNvSpPr>
            <a:spLocks noGrp="1"/>
          </p:cNvSpPr>
          <p:nvPr>
            <p:ph idx="1"/>
          </p:nvPr>
        </p:nvSpPr>
        <p:spPr/>
        <p:txBody>
          <a:bodyPr>
            <a:normAutofit/>
          </a:bodyPr>
          <a:lstStyle/>
          <a:p>
            <a:r>
              <a:rPr lang="en-US" sz="2800" i="1" dirty="0" smtClean="0"/>
              <a:t>With </a:t>
            </a:r>
            <a:r>
              <a:rPr lang="en-US" sz="2800" i="1" dirty="0"/>
              <a:t>a Muslim at the helm in a non-Muslim Turkish clan, the conversion of the rest of the clan to Islam was only a matter of time. This was one of the tactics used by the Muslims to infiltrate Islam into the Turkish nation. </a:t>
            </a:r>
            <a:r>
              <a:rPr lang="en-US" sz="2800" dirty="0"/>
              <a:t/>
            </a:r>
            <a:br>
              <a:rPr lang="en-US" sz="2800" dirty="0"/>
            </a:br>
            <a:r>
              <a:rPr lang="en-US" sz="2800" i="1" dirty="0"/>
              <a:t>Conversion of the </a:t>
            </a:r>
            <a:r>
              <a:rPr lang="en-US" sz="2800" i="1" dirty="0" err="1" smtClean="0"/>
              <a:t>Karluqsand</a:t>
            </a:r>
            <a:r>
              <a:rPr lang="en-US" sz="2800" i="1" dirty="0" smtClean="0"/>
              <a:t> </a:t>
            </a:r>
            <a:r>
              <a:rPr lang="en-US" sz="2800" i="1" dirty="0" err="1" smtClean="0"/>
              <a:t>Saljuks</a:t>
            </a:r>
            <a:r>
              <a:rPr lang="en-US" sz="2800" i="1" dirty="0" smtClean="0"/>
              <a:t>  </a:t>
            </a:r>
            <a:r>
              <a:rPr lang="en-US" sz="2800" i="1" dirty="0"/>
              <a:t>to Islam </a:t>
            </a:r>
            <a:endParaRPr lang="en-US" sz="2800" dirty="0"/>
          </a:p>
        </p:txBody>
      </p:sp>
    </p:spTree>
    <p:extLst>
      <p:ext uri="{BB962C8B-B14F-4D97-AF65-F5344CB8AC3E}">
        <p14:creationId xmlns:p14="http://schemas.microsoft.com/office/powerpoint/2010/main" val="29669738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lstStyle/>
          <a:p>
            <a:r>
              <a:rPr lang="en-US" b="1" dirty="0" smtClean="0"/>
              <a:t/>
            </a:r>
            <a:br>
              <a:rPr lang="en-US" b="1" dirty="0" smtClean="0"/>
            </a:br>
            <a:r>
              <a:rPr lang="en-US" sz="3600" b="1" dirty="0" smtClean="0"/>
              <a:t>The </a:t>
            </a:r>
            <a:r>
              <a:rPr lang="en-US" sz="3600" b="1" dirty="0"/>
              <a:t>Battle of </a:t>
            </a:r>
            <a:r>
              <a:rPr lang="en-US" sz="3600" b="1" dirty="0" err="1" smtClean="0"/>
              <a:t>Talas</a:t>
            </a:r>
            <a:r>
              <a:rPr lang="en-US" sz="3600" b="1" dirty="0" smtClean="0"/>
              <a:t> 1</a:t>
            </a:r>
            <a:r>
              <a:rPr lang="en-US" sz="3600" dirty="0"/>
              <a:t/>
            </a:r>
            <a:br>
              <a:rPr lang="en-US" sz="3600" dirty="0"/>
            </a:br>
            <a:endParaRPr lang="en-US" sz="3600" dirty="0"/>
          </a:p>
        </p:txBody>
      </p:sp>
      <p:sp>
        <p:nvSpPr>
          <p:cNvPr id="3" name="Content Placeholder 2"/>
          <p:cNvSpPr>
            <a:spLocks noGrp="1"/>
          </p:cNvSpPr>
          <p:nvPr>
            <p:ph idx="1"/>
          </p:nvPr>
        </p:nvSpPr>
        <p:spPr>
          <a:xfrm>
            <a:off x="152400" y="838200"/>
            <a:ext cx="8839200" cy="6019800"/>
          </a:xfrm>
        </p:spPr>
        <p:txBody>
          <a:bodyPr/>
          <a:lstStyle/>
          <a:p>
            <a:pPr marL="0" indent="0" algn="just">
              <a:buNone/>
            </a:pPr>
            <a:r>
              <a:rPr lang="en-US" sz="3000" dirty="0" smtClean="0"/>
              <a:t>The victory </a:t>
            </a:r>
            <a:r>
              <a:rPr lang="en-US" sz="3000" dirty="0"/>
              <a:t>of </a:t>
            </a:r>
            <a:r>
              <a:rPr lang="en-US" sz="3000" dirty="0" smtClean="0"/>
              <a:t>Muslims </a:t>
            </a:r>
            <a:r>
              <a:rPr lang="en-US" sz="3000" dirty="0"/>
              <a:t>in Central Asia occurred at the Battle of </a:t>
            </a:r>
            <a:r>
              <a:rPr lang="en-US" sz="3000" dirty="0" err="1"/>
              <a:t>Talas</a:t>
            </a:r>
            <a:r>
              <a:rPr lang="en-US" sz="3000" dirty="0"/>
              <a:t> (751). </a:t>
            </a:r>
            <a:r>
              <a:rPr lang="en-US" sz="3000" dirty="0" smtClean="0"/>
              <a:t>The Turkish rulers, </a:t>
            </a:r>
            <a:r>
              <a:rPr lang="en-US" sz="3000" dirty="0"/>
              <a:t>such as the </a:t>
            </a:r>
            <a:r>
              <a:rPr lang="en-US" sz="3000" i="1" dirty="0" err="1"/>
              <a:t>Buhar-</a:t>
            </a:r>
            <a:r>
              <a:rPr lang="en-US" sz="3000" i="1" dirty="0" err="1" smtClean="0"/>
              <a:t>hudat</a:t>
            </a:r>
            <a:r>
              <a:rPr lang="en-US" sz="3000" i="1" dirty="0"/>
              <a:t> </a:t>
            </a:r>
            <a:r>
              <a:rPr lang="en-US" sz="3000" i="1" dirty="0" err="1" smtClean="0"/>
              <a:t>Tughshade</a:t>
            </a:r>
            <a:r>
              <a:rPr lang="en-US" sz="3000" dirty="0" smtClean="0"/>
              <a:t> </a:t>
            </a:r>
            <a:r>
              <a:rPr lang="en-US" sz="3000" dirty="0"/>
              <a:t>and </a:t>
            </a:r>
            <a:r>
              <a:rPr lang="en-US" sz="3000" dirty="0" smtClean="0"/>
              <a:t>Samarkand </a:t>
            </a:r>
            <a:r>
              <a:rPr lang="en-US" sz="3000" dirty="0"/>
              <a:t>ruler </a:t>
            </a:r>
            <a:r>
              <a:rPr lang="en-US" sz="3000" i="1" dirty="0" err="1"/>
              <a:t>Gurak</a:t>
            </a:r>
            <a:r>
              <a:rPr lang="en-US" sz="3000" dirty="0"/>
              <a:t>, sent a delegation to China, </a:t>
            </a:r>
            <a:r>
              <a:rPr lang="en-US" sz="3000" dirty="0" smtClean="0"/>
              <a:t>for </a:t>
            </a:r>
            <a:r>
              <a:rPr lang="en-US" sz="3000" dirty="0"/>
              <a:t>help against </a:t>
            </a:r>
            <a:r>
              <a:rPr lang="en-US" sz="3000" dirty="0" smtClean="0"/>
              <a:t>the Arabs</a:t>
            </a:r>
            <a:r>
              <a:rPr lang="en-US" sz="3000" dirty="0"/>
              <a:t>. </a:t>
            </a:r>
            <a:endParaRPr lang="en-US" sz="3000" dirty="0" smtClean="0"/>
          </a:p>
          <a:p>
            <a:pPr marL="0" indent="0" algn="just">
              <a:buNone/>
            </a:pPr>
            <a:r>
              <a:rPr lang="en-US" sz="3000" dirty="0" smtClean="0"/>
              <a:t>In </a:t>
            </a:r>
            <a:r>
              <a:rPr lang="en-US" sz="3000" dirty="0"/>
              <a:t>751 a Chinese general, </a:t>
            </a:r>
            <a:r>
              <a:rPr lang="en-US" sz="3000" i="1" dirty="0" err="1"/>
              <a:t>Gao</a:t>
            </a:r>
            <a:r>
              <a:rPr lang="en-US" sz="3000" i="1" dirty="0"/>
              <a:t> </a:t>
            </a:r>
            <a:r>
              <a:rPr lang="en-US" sz="3000" i="1" dirty="0" err="1"/>
              <a:t>Xianzhi</a:t>
            </a:r>
            <a:r>
              <a:rPr lang="en-US" sz="3000" dirty="0"/>
              <a:t>, marched across the mountains, sacked the city of Tashkent and executed its ruler. This ruler’s son fled to Samarqand for help. With </a:t>
            </a:r>
            <a:r>
              <a:rPr lang="en-US" sz="3000" dirty="0" smtClean="0"/>
              <a:t>Turkish </a:t>
            </a:r>
            <a:r>
              <a:rPr lang="en-US" sz="3000" dirty="0"/>
              <a:t>troops in support, </a:t>
            </a:r>
            <a:r>
              <a:rPr lang="en-US" sz="3000" dirty="0" err="1"/>
              <a:t>Gao</a:t>
            </a:r>
            <a:r>
              <a:rPr lang="en-US" sz="3000" dirty="0"/>
              <a:t> confronted the Arabs on the River </a:t>
            </a:r>
            <a:r>
              <a:rPr lang="en-US" sz="3000" dirty="0" err="1"/>
              <a:t>Talas</a:t>
            </a:r>
            <a:r>
              <a:rPr lang="en-US" sz="3000" dirty="0"/>
              <a:t>, north of Tashkent, in today’s Kazakhstan. But the </a:t>
            </a:r>
            <a:r>
              <a:rPr lang="en-US" sz="3000" dirty="0" smtClean="0"/>
              <a:t>Turkish </a:t>
            </a:r>
            <a:r>
              <a:rPr lang="en-US" sz="3000" dirty="0"/>
              <a:t>troops changed sides at the last moment, and the Chinese were defeated.</a:t>
            </a:r>
            <a:r>
              <a:rPr lang="en-US" dirty="0"/>
              <a:t> </a:t>
            </a:r>
          </a:p>
        </p:txBody>
      </p:sp>
    </p:spTree>
    <p:extLst>
      <p:ext uri="{BB962C8B-B14F-4D97-AF65-F5344CB8AC3E}">
        <p14:creationId xmlns:p14="http://schemas.microsoft.com/office/powerpoint/2010/main" val="1784686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lstStyle/>
          <a:p>
            <a:r>
              <a:rPr lang="en-US" sz="3600" b="1" dirty="0" smtClean="0"/>
              <a:t>Battle of </a:t>
            </a:r>
            <a:r>
              <a:rPr lang="en-US" sz="3600" b="1" dirty="0" err="1" smtClean="0"/>
              <a:t>Talas</a:t>
            </a:r>
            <a:r>
              <a:rPr lang="en-US" sz="3600" b="1" dirty="0" smtClean="0"/>
              <a:t> 2</a:t>
            </a:r>
            <a:endParaRPr lang="en-US" sz="3600" b="1" dirty="0"/>
          </a:p>
        </p:txBody>
      </p:sp>
      <p:sp>
        <p:nvSpPr>
          <p:cNvPr id="3" name="Content Placeholder 2"/>
          <p:cNvSpPr>
            <a:spLocks noGrp="1"/>
          </p:cNvSpPr>
          <p:nvPr>
            <p:ph idx="1"/>
          </p:nvPr>
        </p:nvSpPr>
        <p:spPr>
          <a:xfrm>
            <a:off x="228600" y="762000"/>
            <a:ext cx="8763000" cy="5791200"/>
          </a:xfrm>
        </p:spPr>
        <p:txBody>
          <a:bodyPr/>
          <a:lstStyle/>
          <a:p>
            <a:r>
              <a:rPr lang="en-US" dirty="0"/>
              <a:t>The Battle of </a:t>
            </a:r>
            <a:r>
              <a:rPr lang="en-US" dirty="0" err="1"/>
              <a:t>Talas</a:t>
            </a:r>
            <a:r>
              <a:rPr lang="en-US" dirty="0"/>
              <a:t> was not a big battle, but it had far-reaching consequences. </a:t>
            </a:r>
          </a:p>
          <a:p>
            <a:pPr marL="0" lvl="0" indent="0">
              <a:buNone/>
            </a:pPr>
            <a:r>
              <a:rPr lang="en-US" dirty="0" smtClean="0"/>
              <a:t>1. The </a:t>
            </a:r>
            <a:r>
              <a:rPr lang="en-US" dirty="0"/>
              <a:t>Islamic rule over </a:t>
            </a:r>
            <a:r>
              <a:rPr lang="en-US" dirty="0" err="1"/>
              <a:t>Transoxiana</a:t>
            </a:r>
            <a:r>
              <a:rPr lang="en-US" dirty="0"/>
              <a:t> was secured. </a:t>
            </a:r>
          </a:p>
          <a:p>
            <a:pPr marL="0" lvl="0" indent="0">
              <a:buNone/>
            </a:pPr>
            <a:r>
              <a:rPr lang="en-US" dirty="0" smtClean="0"/>
              <a:t>2. It </a:t>
            </a:r>
            <a:r>
              <a:rPr lang="en-US" dirty="0"/>
              <a:t>put an end to China’s ambitions for a western empire, placing East Turkistan beyond her grasp for the next thousand years. </a:t>
            </a:r>
            <a:endParaRPr lang="en-US" dirty="0" smtClean="0"/>
          </a:p>
          <a:p>
            <a:pPr marL="0" lvl="0" indent="0">
              <a:buNone/>
            </a:pPr>
            <a:r>
              <a:rPr lang="en-US" dirty="0" smtClean="0"/>
              <a:t>3. In </a:t>
            </a:r>
            <a:r>
              <a:rPr lang="en-US" dirty="0"/>
              <a:t>large masses the Turkic people living in Turkistan began to convert Islam. </a:t>
            </a:r>
            <a:endParaRPr lang="en-US" dirty="0" smtClean="0"/>
          </a:p>
          <a:p>
            <a:pPr marL="0" lvl="0" indent="0">
              <a:buNone/>
            </a:pPr>
            <a:r>
              <a:rPr lang="en-US" dirty="0" smtClean="0"/>
              <a:t>4. Some Chinese inventions and practices transmitted to Muslim Civilization such as gun powder,  paper manufacturing, porcelain etc.</a:t>
            </a:r>
            <a:endParaRPr lang="en-US" dirty="0"/>
          </a:p>
          <a:p>
            <a:endParaRPr lang="en-US" dirty="0"/>
          </a:p>
        </p:txBody>
      </p:sp>
    </p:spTree>
    <p:extLst>
      <p:ext uri="{BB962C8B-B14F-4D97-AF65-F5344CB8AC3E}">
        <p14:creationId xmlns:p14="http://schemas.microsoft.com/office/powerpoint/2010/main" val="2332517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lstStyle/>
          <a:p>
            <a:r>
              <a:rPr lang="en-US" sz="3600" b="1" dirty="0" smtClean="0">
                <a:solidFill>
                  <a:srgbClr val="FF0000"/>
                </a:solidFill>
              </a:rPr>
              <a:t>Main Contributions of Islam to the Turks </a:t>
            </a:r>
            <a:endParaRPr lang="en-US" sz="3600" b="1" dirty="0">
              <a:solidFill>
                <a:srgbClr val="FF0000"/>
              </a:solidFill>
            </a:endParaRPr>
          </a:p>
        </p:txBody>
      </p:sp>
      <p:sp>
        <p:nvSpPr>
          <p:cNvPr id="3" name="Content Placeholder 2"/>
          <p:cNvSpPr>
            <a:spLocks noGrp="1"/>
          </p:cNvSpPr>
          <p:nvPr>
            <p:ph idx="1"/>
          </p:nvPr>
        </p:nvSpPr>
        <p:spPr>
          <a:xfrm>
            <a:off x="457200" y="914400"/>
            <a:ext cx="8229600" cy="5211763"/>
          </a:xfrm>
        </p:spPr>
        <p:txBody>
          <a:bodyPr/>
          <a:lstStyle/>
          <a:p>
            <a:r>
              <a:rPr lang="en-US" dirty="0" smtClean="0"/>
              <a:t>1. </a:t>
            </a:r>
            <a:r>
              <a:rPr lang="en-US" dirty="0" err="1" smtClean="0"/>
              <a:t>Tawhid</a:t>
            </a:r>
            <a:r>
              <a:rPr lang="en-US" dirty="0" smtClean="0"/>
              <a:t>: Believing one god</a:t>
            </a:r>
          </a:p>
          <a:p>
            <a:r>
              <a:rPr lang="en-US" dirty="0" smtClean="0"/>
              <a:t>2. Written culture</a:t>
            </a:r>
          </a:p>
          <a:p>
            <a:r>
              <a:rPr lang="en-US" dirty="0" smtClean="0"/>
              <a:t>3. urbanization</a:t>
            </a:r>
          </a:p>
          <a:p>
            <a:r>
              <a:rPr lang="en-US" dirty="0" smtClean="0"/>
              <a:t>4. worldly supremacy in the lands and the seas</a:t>
            </a:r>
          </a:p>
          <a:p>
            <a:r>
              <a:rPr lang="en-US" dirty="0" smtClean="0"/>
              <a:t>5. new civilization</a:t>
            </a:r>
          </a:p>
          <a:p>
            <a:r>
              <a:rPr lang="en-US" dirty="0" smtClean="0"/>
              <a:t>5. new geographical direction: to west</a:t>
            </a:r>
          </a:p>
          <a:p>
            <a:r>
              <a:rPr lang="en-US" dirty="0" smtClean="0"/>
              <a:t>6. kept their national identity</a:t>
            </a:r>
            <a:endParaRPr lang="en-US" dirty="0"/>
          </a:p>
        </p:txBody>
      </p:sp>
    </p:spTree>
    <p:extLst>
      <p:ext uri="{BB962C8B-B14F-4D97-AF65-F5344CB8AC3E}">
        <p14:creationId xmlns:p14="http://schemas.microsoft.com/office/powerpoint/2010/main" val="3494963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763000" cy="838200"/>
          </a:xfrm>
        </p:spPr>
        <p:txBody>
          <a:bodyPr/>
          <a:lstStyle/>
          <a:p>
            <a:r>
              <a:rPr lang="en-US" sz="3200" b="1" dirty="0" smtClean="0">
                <a:solidFill>
                  <a:srgbClr val="FF0000"/>
                </a:solidFill>
              </a:rPr>
              <a:t>Contributions of the Turks to Islamic </a:t>
            </a:r>
            <a:r>
              <a:rPr lang="en-US" sz="3200" b="1" dirty="0" err="1" smtClean="0">
                <a:solidFill>
                  <a:srgbClr val="FF0000"/>
                </a:solidFill>
              </a:rPr>
              <a:t>Civilisation</a:t>
            </a:r>
            <a:endParaRPr lang="en-US" sz="3200" b="1" dirty="0">
              <a:solidFill>
                <a:srgbClr val="FF0000"/>
              </a:solidFill>
            </a:endParaRPr>
          </a:p>
        </p:txBody>
      </p:sp>
      <p:sp>
        <p:nvSpPr>
          <p:cNvPr id="3" name="Content Placeholder 2"/>
          <p:cNvSpPr>
            <a:spLocks noGrp="1"/>
          </p:cNvSpPr>
          <p:nvPr>
            <p:ph idx="1"/>
          </p:nvPr>
        </p:nvSpPr>
        <p:spPr>
          <a:xfrm>
            <a:off x="228600" y="838200"/>
            <a:ext cx="8763000" cy="5791200"/>
          </a:xfrm>
        </p:spPr>
        <p:txBody>
          <a:bodyPr/>
          <a:lstStyle/>
          <a:p>
            <a:pPr marL="0" indent="0">
              <a:buNone/>
            </a:pPr>
            <a:r>
              <a:rPr lang="en-US" sz="2800" dirty="0" smtClean="0"/>
              <a:t>1. Spreading Islam: India, Balkans, Eastern Europe, Anatolia</a:t>
            </a:r>
          </a:p>
          <a:p>
            <a:pPr marL="0" indent="0">
              <a:buNone/>
            </a:pPr>
            <a:r>
              <a:rPr lang="en-US" sz="2800" dirty="0" smtClean="0"/>
              <a:t>2. Defending Islam and Muslims: From East, the polytheist Mongols such as </a:t>
            </a:r>
            <a:r>
              <a:rPr lang="en-US" sz="2800" dirty="0" err="1" smtClean="0"/>
              <a:t>Karakhitays</a:t>
            </a:r>
            <a:r>
              <a:rPr lang="en-US" sz="2800" dirty="0" smtClean="0"/>
              <a:t> and </a:t>
            </a:r>
            <a:r>
              <a:rPr lang="en-US" sz="2800" dirty="0" err="1" smtClean="0"/>
              <a:t>Genghisis</a:t>
            </a:r>
            <a:r>
              <a:rPr lang="en-US" sz="2800" dirty="0" smtClean="0"/>
              <a:t>. From West, the crusaders and European imperialism.</a:t>
            </a:r>
          </a:p>
          <a:p>
            <a:pPr marL="0" indent="0">
              <a:buNone/>
            </a:pPr>
            <a:r>
              <a:rPr lang="en-US" sz="2800" dirty="0" smtClean="0"/>
              <a:t>3. Establishing Madrasas by the </a:t>
            </a:r>
            <a:r>
              <a:rPr lang="en-US" sz="2800" dirty="0" err="1" smtClean="0"/>
              <a:t>Seljuks</a:t>
            </a:r>
            <a:endParaRPr lang="en-US" sz="2800" dirty="0" smtClean="0"/>
          </a:p>
          <a:p>
            <a:pPr marL="0" indent="0">
              <a:buNone/>
            </a:pPr>
            <a:r>
              <a:rPr lang="en-US" sz="2800" dirty="0" smtClean="0"/>
              <a:t>4. Scientific contributions: </a:t>
            </a:r>
            <a:r>
              <a:rPr lang="en-US" sz="2800" dirty="0" err="1" smtClean="0"/>
              <a:t>Farabi</a:t>
            </a:r>
            <a:r>
              <a:rPr lang="en-US" sz="2800" dirty="0" smtClean="0"/>
              <a:t>, </a:t>
            </a:r>
            <a:r>
              <a:rPr lang="en-US" sz="2800" dirty="0" err="1" smtClean="0"/>
              <a:t>Ibn</a:t>
            </a:r>
            <a:r>
              <a:rPr lang="en-US" sz="2800" dirty="0" smtClean="0"/>
              <a:t> </a:t>
            </a:r>
            <a:r>
              <a:rPr lang="en-US" sz="2800" dirty="0" err="1" smtClean="0"/>
              <a:t>Sina</a:t>
            </a:r>
            <a:r>
              <a:rPr lang="en-US" sz="2800" dirty="0" smtClean="0"/>
              <a:t>, Al-</a:t>
            </a:r>
            <a:r>
              <a:rPr lang="en-US" sz="2800" dirty="0" err="1" smtClean="0"/>
              <a:t>Harazmi</a:t>
            </a:r>
            <a:r>
              <a:rPr lang="en-US" sz="2800" dirty="0" smtClean="0"/>
              <a:t>, </a:t>
            </a:r>
            <a:r>
              <a:rPr lang="en-US" sz="2800" dirty="0" err="1" smtClean="0"/>
              <a:t>Az</a:t>
            </a:r>
            <a:r>
              <a:rPr lang="en-US" sz="2800" dirty="0"/>
              <a:t> </a:t>
            </a:r>
            <a:r>
              <a:rPr lang="en-US" sz="2800" dirty="0" err="1"/>
              <a:t>Z</a:t>
            </a:r>
            <a:r>
              <a:rPr lang="en-US" sz="2800" dirty="0" err="1" smtClean="0"/>
              <a:t>amahsary</a:t>
            </a:r>
            <a:r>
              <a:rPr lang="en-US" sz="2800" dirty="0" smtClean="0"/>
              <a:t> etc.</a:t>
            </a:r>
          </a:p>
          <a:p>
            <a:pPr marL="0" indent="0">
              <a:buNone/>
            </a:pPr>
            <a:r>
              <a:rPr lang="en-US" sz="2800" dirty="0" smtClean="0"/>
              <a:t>5. Military </a:t>
            </a:r>
            <a:r>
              <a:rPr lang="en-US" sz="2800" dirty="0"/>
              <a:t>Order: Introduction of decimal </a:t>
            </a:r>
            <a:r>
              <a:rPr lang="en-US" sz="2800" dirty="0" smtClean="0"/>
              <a:t>ranks, war tactics</a:t>
            </a:r>
            <a:endParaRPr lang="en-US" sz="2800" dirty="0"/>
          </a:p>
          <a:p>
            <a:pPr marL="0" indent="0">
              <a:buNone/>
            </a:pPr>
            <a:r>
              <a:rPr lang="en-US" sz="2800" dirty="0" smtClean="0"/>
              <a:t>6. Architecture</a:t>
            </a:r>
            <a:r>
              <a:rPr lang="en-US" sz="2800" dirty="0"/>
              <a:t>: Tombs, spacious and tall domes, stone </a:t>
            </a:r>
            <a:r>
              <a:rPr lang="en-US" sz="2800" dirty="0" smtClean="0"/>
              <a:t>masonry</a:t>
            </a:r>
            <a:endParaRPr lang="en-US" sz="2800" dirty="0"/>
          </a:p>
          <a:p>
            <a:pPr marL="0" indent="0">
              <a:buNone/>
            </a:pPr>
            <a:r>
              <a:rPr lang="en-US" sz="2800" dirty="0" smtClean="0"/>
              <a:t>7. Administration: serving as governor, </a:t>
            </a:r>
            <a:r>
              <a:rPr lang="en-US" sz="2800" dirty="0" err="1" smtClean="0"/>
              <a:t>wazir</a:t>
            </a:r>
            <a:r>
              <a:rPr lang="en-US" sz="2800" dirty="0" smtClean="0"/>
              <a:t>, </a:t>
            </a:r>
            <a:r>
              <a:rPr lang="en-US" sz="2800" dirty="0" err="1" smtClean="0"/>
              <a:t>hajib</a:t>
            </a:r>
            <a:r>
              <a:rPr lang="en-US" sz="2800" dirty="0" smtClean="0"/>
              <a:t> etc.</a:t>
            </a:r>
          </a:p>
          <a:p>
            <a:endParaRPr lang="en-US" dirty="0" smtClean="0"/>
          </a:p>
          <a:p>
            <a:endParaRPr lang="en-US" dirty="0"/>
          </a:p>
        </p:txBody>
      </p:sp>
    </p:spTree>
    <p:extLst>
      <p:ext uri="{BB962C8B-B14F-4D97-AF65-F5344CB8AC3E}">
        <p14:creationId xmlns:p14="http://schemas.microsoft.com/office/powerpoint/2010/main" val="477223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868362"/>
          </a:xfrm>
        </p:spPr>
        <p:txBody>
          <a:bodyPr/>
          <a:lstStyle/>
          <a:p>
            <a:r>
              <a:rPr lang="en-US" sz="3400" b="1" dirty="0" smtClean="0">
                <a:solidFill>
                  <a:srgbClr val="0000FF"/>
                </a:solidFill>
              </a:rPr>
              <a:t>Did the Muslims and Turks know each other before Islam?</a:t>
            </a:r>
            <a:endParaRPr lang="en-US" sz="3400" b="1" dirty="0">
              <a:solidFill>
                <a:srgbClr val="0000FF"/>
              </a:solidFill>
            </a:endParaRPr>
          </a:p>
        </p:txBody>
      </p:sp>
      <p:sp>
        <p:nvSpPr>
          <p:cNvPr id="3" name="Content Placeholder 2"/>
          <p:cNvSpPr>
            <a:spLocks noGrp="1"/>
          </p:cNvSpPr>
          <p:nvPr>
            <p:ph idx="1"/>
          </p:nvPr>
        </p:nvSpPr>
        <p:spPr>
          <a:xfrm>
            <a:off x="304800" y="1219200"/>
            <a:ext cx="8686800" cy="5638800"/>
          </a:xfrm>
        </p:spPr>
        <p:txBody>
          <a:bodyPr/>
          <a:lstStyle/>
          <a:p>
            <a:r>
              <a:rPr lang="en-US" dirty="0" smtClean="0"/>
              <a:t>Two possible ways:</a:t>
            </a:r>
          </a:p>
          <a:p>
            <a:r>
              <a:rPr lang="en-US" dirty="0" smtClean="0"/>
              <a:t>1. Turks among </a:t>
            </a:r>
            <a:r>
              <a:rPr lang="en-US" dirty="0" err="1" smtClean="0"/>
              <a:t>Sasanid</a:t>
            </a:r>
            <a:r>
              <a:rPr lang="en-US" dirty="0" smtClean="0"/>
              <a:t> armies.</a:t>
            </a:r>
          </a:p>
          <a:p>
            <a:r>
              <a:rPr lang="en-US" dirty="0" smtClean="0"/>
              <a:t>2. Through the Silk Trade Route Arabs and Turks met in economic activities.</a:t>
            </a:r>
          </a:p>
          <a:p>
            <a:r>
              <a:rPr lang="en-US" dirty="0" smtClean="0"/>
              <a:t>In the Arab </a:t>
            </a:r>
            <a:r>
              <a:rPr lang="en-US" dirty="0" err="1" smtClean="0"/>
              <a:t>Jahiliyah</a:t>
            </a:r>
            <a:r>
              <a:rPr lang="en-US" dirty="0" smtClean="0"/>
              <a:t> Poetry Turks was mentioned as </a:t>
            </a:r>
            <a:r>
              <a:rPr lang="en-US" dirty="0" smtClean="0">
                <a:solidFill>
                  <a:srgbClr val="FF0000"/>
                </a:solidFill>
              </a:rPr>
              <a:t>handsome, beautiful </a:t>
            </a:r>
            <a:r>
              <a:rPr lang="en-US" dirty="0" smtClean="0"/>
              <a:t>or </a:t>
            </a:r>
            <a:r>
              <a:rPr lang="en-US" dirty="0" smtClean="0">
                <a:solidFill>
                  <a:srgbClr val="FF0000"/>
                </a:solidFill>
              </a:rPr>
              <a:t>brave </a:t>
            </a:r>
            <a:r>
              <a:rPr lang="en-US" dirty="0" smtClean="0"/>
              <a:t>person.</a:t>
            </a:r>
          </a:p>
          <a:p>
            <a:r>
              <a:rPr lang="en-US" dirty="0" smtClean="0"/>
              <a:t>Prophet Muhammad used Turkish tent in his lifetime </a:t>
            </a:r>
          </a:p>
          <a:p>
            <a:r>
              <a:rPr lang="en-US" dirty="0" smtClean="0"/>
              <a:t>1. in the battle of </a:t>
            </a:r>
            <a:r>
              <a:rPr lang="en-US" dirty="0" err="1" smtClean="0"/>
              <a:t>Uhud</a:t>
            </a:r>
            <a:r>
              <a:rPr lang="en-US" dirty="0" smtClean="0"/>
              <a:t> or Trench.</a:t>
            </a:r>
          </a:p>
          <a:p>
            <a:r>
              <a:rPr lang="en-US" dirty="0" smtClean="0"/>
              <a:t>2. In his </a:t>
            </a:r>
            <a:r>
              <a:rPr lang="en-US" dirty="0" err="1" smtClean="0"/>
              <a:t>itiqaf</a:t>
            </a:r>
            <a:r>
              <a:rPr lang="en-US" dirty="0" smtClean="0"/>
              <a:t> practices during Ramadan. </a:t>
            </a:r>
          </a:p>
          <a:p>
            <a:endParaRPr lang="en-US" dirty="0"/>
          </a:p>
        </p:txBody>
      </p:sp>
    </p:spTree>
    <p:extLst>
      <p:ext uri="{BB962C8B-B14F-4D97-AF65-F5344CB8AC3E}">
        <p14:creationId xmlns:p14="http://schemas.microsoft.com/office/powerpoint/2010/main" val="27524400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ext Box 2"/>
          <p:cNvSpPr txBox="1">
            <a:spLocks noChangeArrowheads="1"/>
          </p:cNvSpPr>
          <p:nvPr/>
        </p:nvSpPr>
        <p:spPr bwMode="auto">
          <a:xfrm>
            <a:off x="381000" y="-1600200"/>
            <a:ext cx="9144000" cy="701675"/>
          </a:xfrm>
          <a:prstGeom prst="rect">
            <a:avLst/>
          </a:prstGeom>
          <a:noFill/>
          <a:ln>
            <a:noFill/>
          </a:ln>
          <a:effectLst>
            <a:outerShdw blurRad="63500" dist="38099" dir="2700000" algn="ctr" rotWithShape="0">
              <a:schemeClr val="tx1">
                <a:alpha val="74997"/>
              </a:scheme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opperplate Gothic Light" charset="0"/>
                <a:ea typeface="ヒラギノ角ゴ Pro W3" charset="-128"/>
              </a:defRPr>
            </a:lvl1pPr>
            <a:lvl2pPr marL="37931725" indent="-37474525">
              <a:defRPr sz="2400">
                <a:solidFill>
                  <a:schemeClr val="tx1"/>
                </a:solidFill>
                <a:latin typeface="Copperplate Gothic Light" charset="0"/>
                <a:ea typeface="ヒラギノ角ゴ Pro W3" charset="-128"/>
              </a:defRPr>
            </a:lvl2pPr>
            <a:lvl3pPr>
              <a:defRPr sz="2400">
                <a:solidFill>
                  <a:schemeClr val="tx1"/>
                </a:solidFill>
                <a:latin typeface="Copperplate Gothic Light" charset="0"/>
                <a:ea typeface="ヒラギノ角ゴ Pro W3" charset="-128"/>
              </a:defRPr>
            </a:lvl3pPr>
            <a:lvl4pPr>
              <a:defRPr sz="2400">
                <a:solidFill>
                  <a:schemeClr val="tx1"/>
                </a:solidFill>
                <a:latin typeface="Copperplate Gothic Light" charset="0"/>
                <a:ea typeface="ヒラギノ角ゴ Pro W3" charset="-128"/>
              </a:defRPr>
            </a:lvl4pPr>
            <a:lvl5pPr>
              <a:defRPr sz="2400">
                <a:solidFill>
                  <a:schemeClr val="tx1"/>
                </a:solidFill>
                <a:latin typeface="Copperplate Gothic Light" charset="0"/>
                <a:ea typeface="ヒラギノ角ゴ Pro W3" charset="-128"/>
              </a:defRPr>
            </a:lvl5pPr>
            <a:lvl6pPr marL="457200" eaLnBrk="0" fontAlgn="base" hangingPunct="0">
              <a:spcBef>
                <a:spcPct val="0"/>
              </a:spcBef>
              <a:spcAft>
                <a:spcPct val="0"/>
              </a:spcAft>
              <a:defRPr sz="2400">
                <a:solidFill>
                  <a:schemeClr val="tx1"/>
                </a:solidFill>
                <a:latin typeface="Copperplate Gothic Light" charset="0"/>
                <a:ea typeface="ヒラギノ角ゴ Pro W3" charset="-128"/>
              </a:defRPr>
            </a:lvl6pPr>
            <a:lvl7pPr marL="914400" eaLnBrk="0" fontAlgn="base" hangingPunct="0">
              <a:spcBef>
                <a:spcPct val="0"/>
              </a:spcBef>
              <a:spcAft>
                <a:spcPct val="0"/>
              </a:spcAft>
              <a:defRPr sz="2400">
                <a:solidFill>
                  <a:schemeClr val="tx1"/>
                </a:solidFill>
                <a:latin typeface="Copperplate Gothic Light" charset="0"/>
                <a:ea typeface="ヒラギノ角ゴ Pro W3" charset="-128"/>
              </a:defRPr>
            </a:lvl7pPr>
            <a:lvl8pPr marL="1371600" eaLnBrk="0" fontAlgn="base" hangingPunct="0">
              <a:spcBef>
                <a:spcPct val="0"/>
              </a:spcBef>
              <a:spcAft>
                <a:spcPct val="0"/>
              </a:spcAft>
              <a:defRPr sz="2400">
                <a:solidFill>
                  <a:schemeClr val="tx1"/>
                </a:solidFill>
                <a:latin typeface="Copperplate Gothic Light" charset="0"/>
                <a:ea typeface="ヒラギノ角ゴ Pro W3" charset="-128"/>
              </a:defRPr>
            </a:lvl8pPr>
            <a:lvl9pPr marL="1828800" eaLnBrk="0" fontAlgn="base" hangingPunct="0">
              <a:spcBef>
                <a:spcPct val="0"/>
              </a:spcBef>
              <a:spcAft>
                <a:spcPct val="0"/>
              </a:spcAft>
              <a:defRPr sz="2400">
                <a:solidFill>
                  <a:schemeClr val="tx1"/>
                </a:solidFill>
                <a:latin typeface="Copperplate Gothic Light" charset="0"/>
                <a:ea typeface="ヒラギノ角ゴ Pro W3" charset="-128"/>
              </a:defRPr>
            </a:lvl9pPr>
          </a:lstStyle>
          <a:p>
            <a:pPr algn="ctr">
              <a:defRPr/>
            </a:pPr>
            <a:r>
              <a:rPr lang="en-US" sz="4000" b="1" dirty="0" smtClean="0">
                <a:solidFill>
                  <a:srgbClr val="FFD661"/>
                </a:solidFill>
                <a:latin typeface="Arial" charset="0"/>
                <a:cs typeface="+mn-cs"/>
              </a:rPr>
              <a:t>Trade Routes of the Ancient World</a:t>
            </a:r>
            <a:endParaRPr lang="en-US" sz="4600" b="1" dirty="0" smtClean="0">
              <a:solidFill>
                <a:srgbClr val="FFD661"/>
              </a:solidFill>
              <a:latin typeface="OrientNarrow" pitchFamily="2" charset="0"/>
              <a:cs typeface="+mn-cs"/>
            </a:endParaRPr>
          </a:p>
        </p:txBody>
      </p:sp>
      <p:pic>
        <p:nvPicPr>
          <p:cNvPr id="9218" name="Picture 3"/>
          <p:cNvPicPr>
            <a:picLocks noChangeAspect="1" noChangeArrowheads="1"/>
          </p:cNvPicPr>
          <p:nvPr/>
        </p:nvPicPr>
        <p:blipFill>
          <a:blip r:embed="rId3">
            <a:lum bright="6000" contrast="30000"/>
            <a:extLst>
              <a:ext uri="{28A0092B-C50C-407E-A947-70E740481C1C}">
                <a14:useLocalDpi xmlns:a14="http://schemas.microsoft.com/office/drawing/2010/main" val="0"/>
              </a:ext>
            </a:extLst>
          </a:blip>
          <a:srcRect/>
          <a:stretch>
            <a:fillRect/>
          </a:stretch>
        </p:blipFill>
        <p:spPr bwMode="auto">
          <a:xfrm>
            <a:off x="-5410200" y="-685800"/>
            <a:ext cx="20116800" cy="10515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4530178"/>
      </p:ext>
    </p:extLst>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lstStyle/>
          <a:p>
            <a:r>
              <a:rPr lang="en-US" sz="3000" b="1" dirty="0" smtClean="0">
                <a:solidFill>
                  <a:srgbClr val="FF0000"/>
                </a:solidFill>
              </a:rPr>
              <a:t/>
            </a:r>
            <a:br>
              <a:rPr lang="en-US" sz="3000" b="1" dirty="0" smtClean="0">
                <a:solidFill>
                  <a:srgbClr val="FF0000"/>
                </a:solidFill>
              </a:rPr>
            </a:br>
            <a:r>
              <a:rPr lang="en-US" sz="3000" b="1" dirty="0" smtClean="0">
                <a:solidFill>
                  <a:srgbClr val="FF0000"/>
                </a:solidFill>
              </a:rPr>
              <a:t>“Hadiths” </a:t>
            </a:r>
            <a:r>
              <a:rPr lang="en-US" sz="3000" b="1" dirty="0">
                <a:solidFill>
                  <a:srgbClr val="FF0000"/>
                </a:solidFill>
              </a:rPr>
              <a:t>on the Turks?</a:t>
            </a:r>
            <a:r>
              <a:rPr lang="en-US" sz="3000" dirty="0">
                <a:solidFill>
                  <a:srgbClr val="FF0000"/>
                </a:solidFill>
              </a:rPr>
              <a:t/>
            </a:r>
            <a:br>
              <a:rPr lang="en-US" sz="3000" dirty="0">
                <a:solidFill>
                  <a:srgbClr val="FF0000"/>
                </a:solidFill>
              </a:rPr>
            </a:br>
            <a:endParaRPr lang="en-US" sz="3000" dirty="0">
              <a:solidFill>
                <a:srgbClr val="FF0000"/>
              </a:solidFill>
            </a:endParaRPr>
          </a:p>
        </p:txBody>
      </p:sp>
      <p:sp>
        <p:nvSpPr>
          <p:cNvPr id="3" name="Content Placeholder 2"/>
          <p:cNvSpPr>
            <a:spLocks noGrp="1"/>
          </p:cNvSpPr>
          <p:nvPr>
            <p:ph idx="1"/>
          </p:nvPr>
        </p:nvSpPr>
        <p:spPr>
          <a:xfrm>
            <a:off x="304800" y="838200"/>
            <a:ext cx="8686800" cy="5791200"/>
          </a:xfrm>
        </p:spPr>
        <p:txBody>
          <a:bodyPr/>
          <a:lstStyle/>
          <a:p>
            <a:pPr algn="just"/>
            <a:r>
              <a:rPr lang="en-US" sz="2400" dirty="0" smtClean="0"/>
              <a:t>From the hadith </a:t>
            </a:r>
            <a:r>
              <a:rPr lang="en-US" sz="2400" dirty="0"/>
              <a:t>literature (al-</a:t>
            </a:r>
            <a:r>
              <a:rPr lang="en-US" sz="2400" dirty="0" err="1"/>
              <a:t>Kutub</a:t>
            </a:r>
            <a:r>
              <a:rPr lang="en-US" sz="2400" dirty="0"/>
              <a:t> al-</a:t>
            </a:r>
            <a:r>
              <a:rPr lang="en-US" sz="2400" dirty="0" err="1" smtClean="0"/>
              <a:t>Sitta</a:t>
            </a:r>
            <a:r>
              <a:rPr lang="en-US" sz="2400" dirty="0" smtClean="0"/>
              <a:t>) </a:t>
            </a:r>
            <a:r>
              <a:rPr lang="en-US" sz="2400" dirty="0"/>
              <a:t>narrations on the Turks. </a:t>
            </a:r>
          </a:p>
          <a:p>
            <a:pPr algn="just"/>
            <a:r>
              <a:rPr lang="en-US" sz="2400" i="1" dirty="0" smtClean="0"/>
              <a:t>"</a:t>
            </a:r>
            <a:r>
              <a:rPr lang="en-US" sz="2400" i="1" dirty="0"/>
              <a:t>The Hour will not be established until you fight with the Turks; people with small eyes, red faces, and flat noses. Their faces will look like shields coated with leather. The Hour will not be established till you fight with people whose shoes are made of hair</a:t>
            </a:r>
            <a:r>
              <a:rPr lang="en-US" sz="2400" i="1" dirty="0" smtClean="0"/>
              <a:t>.”</a:t>
            </a:r>
          </a:p>
          <a:p>
            <a:pPr algn="just"/>
            <a:endParaRPr lang="en-US" sz="2400" dirty="0"/>
          </a:p>
          <a:p>
            <a:pPr algn="just"/>
            <a:r>
              <a:rPr lang="en-US" sz="2400" i="1" dirty="0" smtClean="0"/>
              <a:t>"</a:t>
            </a:r>
            <a:r>
              <a:rPr lang="en-US" sz="2400" i="1" dirty="0"/>
              <a:t>The Hour will not be established till you fight with people wearing shoes made of hair. And the Hour will not be established till you fight with people whose faces look like shields coated with leather</a:t>
            </a:r>
            <a:r>
              <a:rPr lang="en-US" sz="2400" i="1" dirty="0" smtClean="0"/>
              <a:t>.”</a:t>
            </a:r>
            <a:r>
              <a:rPr lang="en-US" sz="2400" dirty="0" smtClean="0"/>
              <a:t> (</a:t>
            </a:r>
            <a:r>
              <a:rPr lang="en-US" sz="2400" dirty="0"/>
              <a:t>Abu </a:t>
            </a:r>
            <a:r>
              <a:rPr lang="en-US" sz="2400" dirty="0" err="1"/>
              <a:t>Huraira</a:t>
            </a:r>
            <a:r>
              <a:rPr lang="en-US" sz="2400" dirty="0"/>
              <a:t> added, </a:t>
            </a:r>
            <a:r>
              <a:rPr lang="en-US" sz="2400" i="1" dirty="0"/>
              <a:t>"They will be) small-eyed, flat nosed, and their faces will look like shields coated with leather</a:t>
            </a:r>
            <a:r>
              <a:rPr lang="en-US" sz="2400" i="1" dirty="0" smtClean="0"/>
              <a:t>.”</a:t>
            </a:r>
          </a:p>
          <a:p>
            <a:r>
              <a:rPr lang="en-US" sz="1800" dirty="0" err="1"/>
              <a:t>Bukhari</a:t>
            </a:r>
            <a:r>
              <a:rPr lang="en-US" sz="1800" dirty="0"/>
              <a:t>, Volume 4, Book 52, Number 179-180: Narrated by Abu </a:t>
            </a:r>
            <a:r>
              <a:rPr lang="en-US" sz="1800" dirty="0" err="1" smtClean="0"/>
              <a:t>Huraira</a:t>
            </a:r>
            <a:endParaRPr lang="en-US" sz="1800" dirty="0"/>
          </a:p>
        </p:txBody>
      </p:sp>
    </p:spTree>
    <p:extLst>
      <p:ext uri="{BB962C8B-B14F-4D97-AF65-F5344CB8AC3E}">
        <p14:creationId xmlns:p14="http://schemas.microsoft.com/office/powerpoint/2010/main" val="35092398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0612" y="818886"/>
            <a:ext cx="6859786" cy="5581914"/>
          </a:xfrm>
        </p:spPr>
        <p:txBody>
          <a:bodyPr>
            <a:noAutofit/>
          </a:bodyPr>
          <a:lstStyle/>
          <a:p>
            <a:r>
              <a:rPr lang="en-US" sz="3200" i="1" dirty="0" smtClean="0"/>
              <a:t>Religions they followed by Turks</a:t>
            </a:r>
          </a:p>
          <a:p>
            <a:pPr marL="514350" indent="-514350">
              <a:buFont typeface="+mj-lt"/>
              <a:buAutoNum type="romanUcPeriod"/>
            </a:pPr>
            <a:r>
              <a:rPr lang="en-US" sz="3200" i="1" dirty="0" err="1" smtClean="0"/>
              <a:t>Gök</a:t>
            </a:r>
            <a:r>
              <a:rPr lang="en-US" sz="3200" i="1" dirty="0" smtClean="0"/>
              <a:t> </a:t>
            </a:r>
            <a:r>
              <a:rPr lang="en-US" sz="3200" i="1" dirty="0" err="1" smtClean="0"/>
              <a:t>Tangri</a:t>
            </a:r>
            <a:r>
              <a:rPr lang="en-US" sz="3200" i="1" dirty="0" smtClean="0"/>
              <a:t> faith, </a:t>
            </a:r>
          </a:p>
          <a:p>
            <a:pPr marL="514350" indent="-514350">
              <a:buFont typeface="+mj-lt"/>
              <a:buAutoNum type="romanUcPeriod"/>
            </a:pPr>
            <a:r>
              <a:rPr lang="en-US" sz="3200" i="1" dirty="0" err="1" smtClean="0"/>
              <a:t>Manichaeanism</a:t>
            </a:r>
            <a:r>
              <a:rPr lang="en-US" sz="3200" i="1" dirty="0"/>
              <a:t>, </a:t>
            </a:r>
            <a:endParaRPr lang="en-US" sz="3200" i="1" dirty="0" smtClean="0"/>
          </a:p>
          <a:p>
            <a:pPr marL="514350" indent="-514350">
              <a:buFont typeface="+mj-lt"/>
              <a:buAutoNum type="romanUcPeriod"/>
            </a:pPr>
            <a:r>
              <a:rPr lang="en-US" sz="3200" i="1" dirty="0" smtClean="0"/>
              <a:t> Zoroastrianism</a:t>
            </a:r>
            <a:r>
              <a:rPr lang="en-US" sz="3200" i="1" dirty="0"/>
              <a:t>, </a:t>
            </a:r>
            <a:endParaRPr lang="en-US" sz="3200" i="1" dirty="0" smtClean="0"/>
          </a:p>
          <a:p>
            <a:pPr marL="514350" indent="-514350">
              <a:buFont typeface="+mj-lt"/>
              <a:buAutoNum type="romanUcPeriod"/>
            </a:pPr>
            <a:r>
              <a:rPr lang="en-US" sz="3200" i="1" dirty="0" smtClean="0"/>
              <a:t> Confucianism,</a:t>
            </a:r>
          </a:p>
          <a:p>
            <a:pPr marL="514350" indent="-514350">
              <a:buFont typeface="+mj-lt"/>
              <a:buAutoNum type="romanUcPeriod"/>
            </a:pPr>
            <a:r>
              <a:rPr lang="en-US" sz="3200" i="1" dirty="0" smtClean="0"/>
              <a:t>Buddhism,</a:t>
            </a:r>
          </a:p>
          <a:p>
            <a:pPr marL="514350" indent="-514350">
              <a:buFont typeface="+mj-lt"/>
              <a:buAutoNum type="romanUcPeriod"/>
            </a:pPr>
            <a:r>
              <a:rPr lang="en-US" sz="3200" i="1" dirty="0" smtClean="0"/>
              <a:t> Judaism </a:t>
            </a:r>
          </a:p>
          <a:p>
            <a:pPr marL="514350" indent="-514350">
              <a:buFont typeface="+mj-lt"/>
              <a:buAutoNum type="romanUcPeriod"/>
            </a:pPr>
            <a:r>
              <a:rPr lang="en-US" sz="3200" i="1" dirty="0" smtClean="0"/>
              <a:t> Christianity </a:t>
            </a:r>
          </a:p>
          <a:p>
            <a:pPr marL="514350" indent="-514350">
              <a:buFont typeface="+mj-lt"/>
              <a:buAutoNum type="romanUcPeriod"/>
            </a:pPr>
            <a:r>
              <a:rPr lang="en-US" sz="3200" i="1" dirty="0" smtClean="0"/>
              <a:t> Islam.</a:t>
            </a:r>
            <a:endParaRPr lang="en-US" sz="3200" dirty="0"/>
          </a:p>
        </p:txBody>
      </p:sp>
    </p:spTree>
    <p:extLst>
      <p:ext uri="{BB962C8B-B14F-4D97-AF65-F5344CB8AC3E}">
        <p14:creationId xmlns:p14="http://schemas.microsoft.com/office/powerpoint/2010/main" val="1572624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sz="3000" b="1" dirty="0">
                <a:solidFill>
                  <a:srgbClr val="FF0000"/>
                </a:solidFill>
              </a:rPr>
              <a:t>Some Factors to convert the Turks to Islam</a:t>
            </a:r>
            <a:r>
              <a:rPr lang="en-US" sz="3000" dirty="0">
                <a:solidFill>
                  <a:srgbClr val="FF0000"/>
                </a:solidFill>
              </a:rPr>
              <a:t> </a:t>
            </a:r>
            <a:br>
              <a:rPr lang="en-US" sz="3000" dirty="0">
                <a:solidFill>
                  <a:srgbClr val="FF0000"/>
                </a:solidFill>
              </a:rPr>
            </a:br>
            <a:endParaRPr lang="en-US" sz="3000" dirty="0">
              <a:solidFill>
                <a:srgbClr val="FF0000"/>
              </a:solidFill>
            </a:endParaRPr>
          </a:p>
        </p:txBody>
      </p:sp>
      <p:sp>
        <p:nvSpPr>
          <p:cNvPr id="3" name="Content Placeholder 2"/>
          <p:cNvSpPr>
            <a:spLocks noGrp="1"/>
          </p:cNvSpPr>
          <p:nvPr>
            <p:ph idx="1"/>
          </p:nvPr>
        </p:nvSpPr>
        <p:spPr>
          <a:xfrm>
            <a:off x="152400" y="762000"/>
            <a:ext cx="8763000" cy="6019800"/>
          </a:xfrm>
        </p:spPr>
        <p:txBody>
          <a:bodyPr/>
          <a:lstStyle/>
          <a:p>
            <a:pPr marL="0" indent="0">
              <a:buNone/>
            </a:pPr>
            <a:r>
              <a:rPr lang="en-US" dirty="0"/>
              <a:t>1. Socio-religious activities of Muslims Colonies in </a:t>
            </a:r>
            <a:r>
              <a:rPr lang="en-US" dirty="0" smtClean="0"/>
              <a:t>the </a:t>
            </a:r>
            <a:r>
              <a:rPr lang="en-US" dirty="0"/>
              <a:t>Turkish tribes</a:t>
            </a:r>
          </a:p>
          <a:p>
            <a:pPr marL="0" indent="0">
              <a:buNone/>
            </a:pPr>
            <a:r>
              <a:rPr lang="en-US" dirty="0"/>
              <a:t>2. Converting Notables Turks </a:t>
            </a:r>
          </a:p>
          <a:p>
            <a:pPr marL="0" indent="0">
              <a:buNone/>
            </a:pPr>
            <a:r>
              <a:rPr lang="en-US" dirty="0"/>
              <a:t>3. The Activities of Muslim Traders / Merchants</a:t>
            </a:r>
          </a:p>
          <a:p>
            <a:pPr marL="0" indent="0">
              <a:buNone/>
            </a:pPr>
            <a:r>
              <a:rPr lang="en-US" dirty="0" smtClean="0"/>
              <a:t>4. Activities </a:t>
            </a:r>
            <a:r>
              <a:rPr lang="en-US" dirty="0"/>
              <a:t>of Sufi orders </a:t>
            </a:r>
            <a:endParaRPr lang="en-US" dirty="0" smtClean="0"/>
          </a:p>
          <a:p>
            <a:pPr marL="0" indent="0">
              <a:buNone/>
            </a:pPr>
            <a:r>
              <a:rPr lang="en-US" dirty="0" smtClean="0"/>
              <a:t>5</a:t>
            </a:r>
            <a:r>
              <a:rPr lang="en-US" dirty="0"/>
              <a:t>. Interfaith </a:t>
            </a:r>
            <a:r>
              <a:rPr lang="en-US" dirty="0" smtClean="0"/>
              <a:t>marriages </a:t>
            </a:r>
            <a:r>
              <a:rPr lang="en-US" dirty="0"/>
              <a:t>between Turks and </a:t>
            </a:r>
            <a:r>
              <a:rPr lang="en-US" dirty="0" smtClean="0"/>
              <a:t>Arabs</a:t>
            </a:r>
          </a:p>
          <a:p>
            <a:pPr marL="0" indent="0">
              <a:buNone/>
            </a:pPr>
            <a:r>
              <a:rPr lang="en-US" dirty="0"/>
              <a:t>6. Migration of Arab Muslims to </a:t>
            </a:r>
            <a:r>
              <a:rPr lang="en-US" dirty="0" smtClean="0"/>
              <a:t>Turkestan</a:t>
            </a:r>
          </a:p>
          <a:p>
            <a:pPr marL="0" indent="0">
              <a:buNone/>
            </a:pPr>
            <a:r>
              <a:rPr lang="en-US" dirty="0"/>
              <a:t>7. Converting Turkish </a:t>
            </a:r>
            <a:r>
              <a:rPr lang="en-US" dirty="0" smtClean="0"/>
              <a:t>tribes </a:t>
            </a:r>
            <a:r>
              <a:rPr lang="en-US" dirty="0"/>
              <a:t>a. </a:t>
            </a:r>
            <a:r>
              <a:rPr lang="en-US" dirty="0" smtClean="0"/>
              <a:t>the </a:t>
            </a:r>
            <a:r>
              <a:rPr lang="en-US" dirty="0" err="1"/>
              <a:t>Karluqs</a:t>
            </a:r>
            <a:r>
              <a:rPr lang="en-US" dirty="0"/>
              <a:t> </a:t>
            </a:r>
            <a:r>
              <a:rPr lang="en-US" dirty="0" smtClean="0"/>
              <a:t>b</a:t>
            </a:r>
            <a:r>
              <a:rPr lang="en-US" dirty="0"/>
              <a:t>. </a:t>
            </a:r>
            <a:r>
              <a:rPr lang="en-US" dirty="0" smtClean="0"/>
              <a:t>the </a:t>
            </a:r>
            <a:r>
              <a:rPr lang="en-US" dirty="0" err="1" smtClean="0"/>
              <a:t>Seljuks</a:t>
            </a:r>
            <a:endParaRPr lang="en-US" dirty="0"/>
          </a:p>
          <a:p>
            <a:pPr marL="0" indent="0">
              <a:buNone/>
            </a:pPr>
            <a:r>
              <a:rPr lang="en-US" dirty="0" smtClean="0"/>
              <a:t> </a:t>
            </a: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6915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944562"/>
          </a:xfrm>
        </p:spPr>
        <p:txBody>
          <a:bodyPr>
            <a:noAutofit/>
          </a:bodyPr>
          <a:lstStyle/>
          <a:p>
            <a:pPr lvl="0" algn="ctr"/>
            <a:r>
              <a:rPr lang="en-US" sz="3200" i="1" dirty="0" smtClean="0"/>
              <a:t/>
            </a:r>
            <a:br>
              <a:rPr lang="en-US" sz="3200" i="1" dirty="0" smtClean="0"/>
            </a:br>
            <a:r>
              <a:rPr lang="en-US" sz="3200" i="1" dirty="0" smtClean="0"/>
              <a:t>1. </a:t>
            </a:r>
            <a:r>
              <a:rPr lang="en-US" sz="3200" i="1" dirty="0"/>
              <a:t>A</a:t>
            </a:r>
            <a:r>
              <a:rPr lang="en-US" sz="3200" i="1" dirty="0" smtClean="0"/>
              <a:t>ctivities </a:t>
            </a:r>
            <a:r>
              <a:rPr lang="en-US" sz="3200" i="1" dirty="0"/>
              <a:t>of Muslims </a:t>
            </a:r>
            <a:r>
              <a:rPr lang="en-US" sz="3200" i="1" dirty="0" smtClean="0"/>
              <a:t>among </a:t>
            </a:r>
            <a:r>
              <a:rPr lang="en-US" sz="3200" i="1" dirty="0"/>
              <a:t>the </a:t>
            </a:r>
            <a:r>
              <a:rPr lang="en-US" sz="3200" i="1" dirty="0" smtClean="0"/>
              <a:t>Turks</a:t>
            </a:r>
            <a:r>
              <a:rPr lang="en-US" sz="3200" i="1" dirty="0"/>
              <a:t/>
            </a:r>
            <a:br>
              <a:rPr lang="en-US" sz="3200" i="1" dirty="0"/>
            </a:br>
            <a:endParaRPr lang="en-US" sz="3200" dirty="0"/>
          </a:p>
        </p:txBody>
      </p:sp>
      <p:sp>
        <p:nvSpPr>
          <p:cNvPr id="3" name="Content Placeholder 2"/>
          <p:cNvSpPr>
            <a:spLocks noGrp="1"/>
          </p:cNvSpPr>
          <p:nvPr>
            <p:ph idx="1"/>
          </p:nvPr>
        </p:nvSpPr>
        <p:spPr>
          <a:xfrm>
            <a:off x="228600" y="1143000"/>
            <a:ext cx="8763000" cy="5486400"/>
          </a:xfrm>
        </p:spPr>
        <p:txBody>
          <a:bodyPr/>
          <a:lstStyle/>
          <a:p>
            <a:r>
              <a:rPr lang="en-US" dirty="0" smtClean="0"/>
              <a:t>When non-Muslim Turks conquered a land, they had not forced anyone to make them convert to their religion as Muslims had done.</a:t>
            </a:r>
          </a:p>
          <a:p>
            <a:r>
              <a:rPr lang="en-US" dirty="0" smtClean="0"/>
              <a:t>According to Qur’an </a:t>
            </a:r>
            <a:r>
              <a:rPr lang="ar-AE" dirty="0"/>
              <a:t>ا اِكْرَاهَ فِي </a:t>
            </a:r>
            <a:r>
              <a:rPr lang="ar-AE" dirty="0" smtClean="0"/>
              <a:t>الدّ۪ينِ </a:t>
            </a:r>
            <a:r>
              <a:rPr lang="en-US" dirty="0" smtClean="0"/>
              <a:t>     “There is no compulsion in the religion.” 2/256</a:t>
            </a:r>
          </a:p>
          <a:p>
            <a:r>
              <a:rPr lang="en-US" dirty="0" smtClean="0"/>
              <a:t>This similarity caught non-Muslim Turks’ attention. Turkish soldiers in Muslim armies and Turkish origin slaves accepted Islam.</a:t>
            </a:r>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857824" y="3124201"/>
            <a:ext cx="164372" cy="381053"/>
          </a:xfrm>
          <a:prstGeom prst="rect">
            <a:avLst/>
          </a:prstGeom>
        </p:spPr>
      </p:pic>
    </p:spTree>
    <p:extLst>
      <p:ext uri="{BB962C8B-B14F-4D97-AF65-F5344CB8AC3E}">
        <p14:creationId xmlns:p14="http://schemas.microsoft.com/office/powerpoint/2010/main" val="28740157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pPr lvl="0"/>
            <a:r>
              <a:rPr lang="en-US" sz="3600" b="1" i="1" dirty="0" smtClean="0"/>
              <a:t>2. Converting </a:t>
            </a:r>
            <a:r>
              <a:rPr lang="en-US" sz="3600" b="1" i="1" dirty="0"/>
              <a:t>Notables </a:t>
            </a:r>
            <a:r>
              <a:rPr lang="en-US" sz="3600" b="1" i="1" dirty="0" smtClean="0"/>
              <a:t>Turks</a:t>
            </a:r>
            <a:endParaRPr lang="en-US" sz="3600" b="1" dirty="0"/>
          </a:p>
        </p:txBody>
      </p:sp>
      <p:sp>
        <p:nvSpPr>
          <p:cNvPr id="3" name="Content Placeholder 2"/>
          <p:cNvSpPr>
            <a:spLocks noGrp="1"/>
          </p:cNvSpPr>
          <p:nvPr>
            <p:ph idx="1"/>
          </p:nvPr>
        </p:nvSpPr>
        <p:spPr>
          <a:xfrm>
            <a:off x="304800" y="914400"/>
            <a:ext cx="8686800" cy="5562600"/>
          </a:xfrm>
        </p:spPr>
        <p:txBody>
          <a:bodyPr/>
          <a:lstStyle/>
          <a:p>
            <a:r>
              <a:rPr lang="en-US" i="1" dirty="0"/>
              <a:t>Muslims held Turkish princes as captives to be brought up as </a:t>
            </a:r>
            <a:r>
              <a:rPr lang="en-US" i="1" dirty="0" smtClean="0"/>
              <a:t>Muslims. </a:t>
            </a:r>
            <a:r>
              <a:rPr lang="en-US" i="1" dirty="0"/>
              <a:t>W</a:t>
            </a:r>
            <a:r>
              <a:rPr lang="en-US" i="1" dirty="0" smtClean="0"/>
              <a:t>hen </a:t>
            </a:r>
            <a:r>
              <a:rPr lang="en-US" i="1" dirty="0"/>
              <a:t>the Turks faced a defeat, the Muslim would ask for custody of the princes and princesses of the Turkish royal family on the excuse of holding them as a </a:t>
            </a:r>
            <a:r>
              <a:rPr lang="en-US" i="1" dirty="0" smtClean="0"/>
              <a:t>guarantee. </a:t>
            </a:r>
          </a:p>
          <a:p>
            <a:r>
              <a:rPr lang="en-US" i="1" dirty="0" smtClean="0"/>
              <a:t>These </a:t>
            </a:r>
            <a:r>
              <a:rPr lang="en-US" i="1" dirty="0"/>
              <a:t>royal captives would be brought up in the Islamic tradition and their minds </a:t>
            </a:r>
            <a:r>
              <a:rPr lang="en-US" i="1" dirty="0" smtClean="0"/>
              <a:t>inclined </a:t>
            </a:r>
            <a:r>
              <a:rPr lang="en-US" i="1" dirty="0"/>
              <a:t>in favor of Islam. </a:t>
            </a:r>
            <a:endParaRPr lang="en-US" i="1" dirty="0" smtClean="0"/>
          </a:p>
          <a:p>
            <a:r>
              <a:rPr lang="en-US" i="1" dirty="0" smtClean="0"/>
              <a:t>The </a:t>
            </a:r>
            <a:r>
              <a:rPr lang="en-US" i="1" dirty="0"/>
              <a:t>Shahada (declaration of the acceptance of Islam) was pronounced to them, and they were released to return to their kingdoms. </a:t>
            </a:r>
            <a:endParaRPr lang="en-US" dirty="0"/>
          </a:p>
          <a:p>
            <a:endParaRPr lang="en-US" dirty="0"/>
          </a:p>
        </p:txBody>
      </p:sp>
    </p:spTree>
    <p:extLst>
      <p:ext uri="{BB962C8B-B14F-4D97-AF65-F5344CB8AC3E}">
        <p14:creationId xmlns:p14="http://schemas.microsoft.com/office/powerpoint/2010/main" val="4809889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685800"/>
          </a:xfrm>
        </p:spPr>
        <p:txBody>
          <a:bodyPr>
            <a:noAutofit/>
          </a:bodyPr>
          <a:lstStyle/>
          <a:p>
            <a:pPr lvl="0"/>
            <a:r>
              <a:rPr lang="en-US" sz="3200" i="1" dirty="0" smtClean="0"/>
              <a:t/>
            </a:r>
            <a:br>
              <a:rPr lang="en-US" sz="3200" i="1" dirty="0" smtClean="0"/>
            </a:br>
            <a:r>
              <a:rPr lang="en-US" sz="3200" b="1" i="1" dirty="0" smtClean="0"/>
              <a:t>3. The </a:t>
            </a:r>
            <a:r>
              <a:rPr lang="en-US" sz="3200" b="1" i="1" dirty="0"/>
              <a:t>activities of Muslim traders/merchants</a:t>
            </a:r>
            <a:br>
              <a:rPr lang="en-US" sz="3200" b="1" i="1" dirty="0"/>
            </a:br>
            <a:endParaRPr lang="en-US" sz="3200" b="1" dirty="0"/>
          </a:p>
        </p:txBody>
      </p:sp>
      <p:sp>
        <p:nvSpPr>
          <p:cNvPr id="3" name="Content Placeholder 2"/>
          <p:cNvSpPr>
            <a:spLocks noGrp="1"/>
          </p:cNvSpPr>
          <p:nvPr>
            <p:ph idx="1"/>
          </p:nvPr>
        </p:nvSpPr>
        <p:spPr>
          <a:xfrm>
            <a:off x="304800" y="838200"/>
            <a:ext cx="8686800" cy="5867400"/>
          </a:xfrm>
        </p:spPr>
        <p:txBody>
          <a:bodyPr/>
          <a:lstStyle/>
          <a:p>
            <a:r>
              <a:rPr lang="en-US" sz="2800" i="1" dirty="0"/>
              <a:t>The Silk Road </a:t>
            </a:r>
            <a:r>
              <a:rPr lang="en-US" sz="2800" i="1" dirty="0" smtClean="0"/>
              <a:t>was </a:t>
            </a:r>
            <a:r>
              <a:rPr lang="en-US" sz="2800" i="1" dirty="0"/>
              <a:t>a great means of joining </a:t>
            </a:r>
            <a:r>
              <a:rPr lang="en-US" sz="2800" i="1" dirty="0" smtClean="0"/>
              <a:t>different </a:t>
            </a:r>
            <a:r>
              <a:rPr lang="en-US" sz="2800" i="1" dirty="0"/>
              <a:t>civilizations together, its main role was economic but its social role appeared as a consequence. Spread of Islam </a:t>
            </a:r>
            <a:r>
              <a:rPr lang="en-US" sz="2800" i="1" dirty="0" smtClean="0"/>
              <a:t>to </a:t>
            </a:r>
            <a:r>
              <a:rPr lang="en-US" sz="2800" i="1" dirty="0"/>
              <a:t>these regions was so unique. With relations with the Arab merchants, the Turks alongside the Silk Road thoroughly tested their morals and understood their personalities.  </a:t>
            </a:r>
            <a:endParaRPr lang="en-US" sz="2800" dirty="0"/>
          </a:p>
          <a:p>
            <a:pPr lvl="0"/>
            <a:r>
              <a:rPr lang="en-US" sz="2800" i="1" dirty="0"/>
              <a:t>The dictum: “actions speak louder than words” was well embodied in the Islamic history, namely the spread of Islam in many non-Muslim countries through the good conduct of Muslim merchants who came into commercial contacts with the people of those countries.  </a:t>
            </a:r>
            <a:endParaRPr lang="en-US" sz="2800" dirty="0"/>
          </a:p>
          <a:p>
            <a:endParaRPr lang="en-US" dirty="0"/>
          </a:p>
        </p:txBody>
      </p:sp>
    </p:spTree>
    <p:extLst>
      <p:ext uri="{BB962C8B-B14F-4D97-AF65-F5344CB8AC3E}">
        <p14:creationId xmlns:p14="http://schemas.microsoft.com/office/powerpoint/2010/main" val="3946426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1284</TotalTime>
  <Words>1023</Words>
  <Application>Microsoft Office PowerPoint</Application>
  <PresentationFormat>Ekran Gösterisi (4:3)</PresentationFormat>
  <Paragraphs>83</Paragraphs>
  <Slides>17</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ＭＳ Ｐゴシック</vt:lpstr>
      <vt:lpstr>Arial</vt:lpstr>
      <vt:lpstr>Calibri</vt:lpstr>
      <vt:lpstr>OrientNarrow</vt:lpstr>
      <vt:lpstr>ヒラギノ角ゴ Pro W3</vt:lpstr>
      <vt:lpstr>Office Theme</vt:lpstr>
      <vt:lpstr>Acceptance of Islam by the Turks</vt:lpstr>
      <vt:lpstr>Did the Muslims and Turks know each other before Islam?</vt:lpstr>
      <vt:lpstr>PowerPoint Sunusu</vt:lpstr>
      <vt:lpstr> “Hadiths” on the Turks? </vt:lpstr>
      <vt:lpstr>PowerPoint Sunusu</vt:lpstr>
      <vt:lpstr>Some Factors to convert the Turks to Islam  </vt:lpstr>
      <vt:lpstr> 1. Activities of Muslims among the Turks </vt:lpstr>
      <vt:lpstr>2. Converting Notables Turks</vt:lpstr>
      <vt:lpstr> 3. The activities of Muslim traders/merchants </vt:lpstr>
      <vt:lpstr>4. Activities of Sufi orders </vt:lpstr>
      <vt:lpstr> 5. Interfaith or mix marriages between Turks and Arabs </vt:lpstr>
      <vt:lpstr>6. Migration to Turkestan </vt:lpstr>
      <vt:lpstr>7. Converting Turkish tribes/ clans</vt:lpstr>
      <vt:lpstr> The Battle of Talas 1 </vt:lpstr>
      <vt:lpstr>Battle of Talas 2</vt:lpstr>
      <vt:lpstr>Main Contributions of Islam to the Turks </vt:lpstr>
      <vt:lpstr>Contributions of the Turks to Islamic Civilisation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Spread of Islam</dc:title>
  <dc:creator>Catherine</dc:creator>
  <cp:lastModifiedBy>user</cp:lastModifiedBy>
  <cp:revision>89</cp:revision>
  <dcterms:created xsi:type="dcterms:W3CDTF">2010-02-05T01:12:37Z</dcterms:created>
  <dcterms:modified xsi:type="dcterms:W3CDTF">2018-01-15T09:00:53Z</dcterms:modified>
</cp:coreProperties>
</file>