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D1B-AD41-4F3B-9091-A69A7B0FFF4A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8430-732F-48AA-A129-1BDBE1E1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C52A-5ACD-4127-A0DC-1AC4825296E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575E-4A84-4768-9B80-C46DFC7A0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FF14-0549-42E5-B534-EC6EF10B2106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D11E-9E16-4549-B2C3-E348452854D5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91C4-9774-4A06-93D7-A2CB8F4C6A60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7730"/>
            <a:ext cx="10058400" cy="940157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8192"/>
            <a:ext cx="10058400" cy="4704008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4CF3-6FB5-4190-BA6C-9EC03856690C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9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9D9C418-5D20-436E-B651-414DA32331AC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0D38-CB94-4E5D-967F-3B7FBF9908CC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28E-5C7C-4D0C-A6E9-ADEAFDA085C4}" type="datetime1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D097-A213-49CC-9234-43D048B169C9}" type="datetime1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181E-0A4B-498B-99EB-2E88CB875411}" type="datetime1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6DC5-A09C-4FD8-A4B7-6D2A05573EAF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0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AD2A2D-9FC0-4B80-B1FE-CCE8E2229202}" type="datetime1">
              <a:rPr lang="en-US" smtClean="0"/>
              <a:t>1/10/2018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7B2C6B8-A382-4366-8881-FAF4A2E38687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Millî Gelir Muhasebesi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4068"/>
            <a:ext cx="9144000" cy="66498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7464153" y="6384600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Kaynak: erikmeyersson.com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648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Gelir Akımları: Basit model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87714" y="1341439"/>
            <a:ext cx="5545137" cy="1582737"/>
            <a:chOff x="1111" y="845"/>
            <a:chExt cx="3493" cy="997"/>
          </a:xfrm>
        </p:grpSpPr>
        <p:sp>
          <p:nvSpPr>
            <p:cNvPr id="21522" name="Freeform 5"/>
            <p:cNvSpPr>
              <a:spLocks/>
            </p:cNvSpPr>
            <p:nvPr/>
          </p:nvSpPr>
          <p:spPr bwMode="auto">
            <a:xfrm>
              <a:off x="1111" y="1298"/>
              <a:ext cx="3493" cy="544"/>
            </a:xfrm>
            <a:custGeom>
              <a:avLst/>
              <a:gdLst>
                <a:gd name="T0" fmla="*/ 0 w 3266"/>
                <a:gd name="T1" fmla="*/ 485 h 415"/>
                <a:gd name="T2" fmla="*/ 1649 w 3266"/>
                <a:gd name="T3" fmla="*/ 9 h 415"/>
                <a:gd name="T4" fmla="*/ 3493 w 3266"/>
                <a:gd name="T5" fmla="*/ 544 h 415"/>
                <a:gd name="T6" fmla="*/ 0 60000 65536"/>
                <a:gd name="T7" fmla="*/ 0 60000 65536"/>
                <a:gd name="T8" fmla="*/ 0 60000 65536"/>
                <a:gd name="T9" fmla="*/ 0 w 3266"/>
                <a:gd name="T10" fmla="*/ 0 h 415"/>
                <a:gd name="T11" fmla="*/ 3266 w 3266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66" h="415">
                  <a:moveTo>
                    <a:pt x="0" y="370"/>
                  </a:moveTo>
                  <a:cubicBezTo>
                    <a:pt x="499" y="185"/>
                    <a:pt x="998" y="0"/>
                    <a:pt x="1542" y="7"/>
                  </a:cubicBezTo>
                  <a:cubicBezTo>
                    <a:pt x="2086" y="14"/>
                    <a:pt x="3001" y="339"/>
                    <a:pt x="3266" y="415"/>
                  </a:cubicBezTo>
                </a:path>
              </a:pathLst>
            </a:custGeom>
            <a:noFill/>
            <a:ln w="57150" cmpd="sng">
              <a:solidFill>
                <a:srgbClr val="CC0000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23" name="Text Box 6"/>
            <p:cNvSpPr txBox="1">
              <a:spLocks noChangeArrowheads="1"/>
            </p:cNvSpPr>
            <p:nvPr/>
          </p:nvSpPr>
          <p:spPr bwMode="auto">
            <a:xfrm>
              <a:off x="1610" y="845"/>
              <a:ext cx="244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3200" b="1">
                  <a:latin typeface="Times New Roman" pitchFamily="18" charset="0"/>
                </a:rPr>
                <a:t>Harcama</a:t>
              </a:r>
              <a:r>
                <a:rPr lang="tr-TR" sz="3200" b="1">
                  <a:solidFill>
                    <a:srgbClr val="FFFF00"/>
                  </a:solidFill>
                </a:rPr>
                <a:t> </a:t>
              </a:r>
              <a:r>
                <a:rPr lang="tr-TR" sz="3200" b="1">
                  <a:latin typeface="Times New Roman" pitchFamily="18" charset="0"/>
                </a:rPr>
                <a:t>akımı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32176" y="2779714"/>
            <a:ext cx="5256213" cy="649287"/>
            <a:chOff x="1202" y="1751"/>
            <a:chExt cx="3311" cy="409"/>
          </a:xfrm>
        </p:grpSpPr>
        <p:sp>
          <p:nvSpPr>
            <p:cNvPr id="21520" name="Freeform 8"/>
            <p:cNvSpPr>
              <a:spLocks/>
            </p:cNvSpPr>
            <p:nvPr/>
          </p:nvSpPr>
          <p:spPr bwMode="auto">
            <a:xfrm>
              <a:off x="1202" y="1979"/>
              <a:ext cx="3311" cy="181"/>
            </a:xfrm>
            <a:custGeom>
              <a:avLst/>
              <a:gdLst>
                <a:gd name="T0" fmla="*/ 3311 w 3130"/>
                <a:gd name="T1" fmla="*/ 0 h 181"/>
                <a:gd name="T2" fmla="*/ 1536 w 3130"/>
                <a:gd name="T3" fmla="*/ 181 h 181"/>
                <a:gd name="T4" fmla="*/ 0 w 3130"/>
                <a:gd name="T5" fmla="*/ 0 h 181"/>
                <a:gd name="T6" fmla="*/ 0 60000 65536"/>
                <a:gd name="T7" fmla="*/ 0 60000 65536"/>
                <a:gd name="T8" fmla="*/ 0 60000 65536"/>
                <a:gd name="T9" fmla="*/ 0 w 3130"/>
                <a:gd name="T10" fmla="*/ 0 h 181"/>
                <a:gd name="T11" fmla="*/ 3130 w 3130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30" h="181">
                  <a:moveTo>
                    <a:pt x="3130" y="0"/>
                  </a:moveTo>
                  <a:cubicBezTo>
                    <a:pt x="2552" y="90"/>
                    <a:pt x="1974" y="181"/>
                    <a:pt x="1452" y="181"/>
                  </a:cubicBezTo>
                  <a:cubicBezTo>
                    <a:pt x="930" y="181"/>
                    <a:pt x="242" y="15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3333FF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21" name="Text Box 9"/>
            <p:cNvSpPr txBox="1">
              <a:spLocks noChangeArrowheads="1"/>
            </p:cNvSpPr>
            <p:nvPr/>
          </p:nvSpPr>
          <p:spPr bwMode="auto">
            <a:xfrm>
              <a:off x="1465" y="1751"/>
              <a:ext cx="267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3200" b="1">
                  <a:latin typeface="Times New Roman" pitchFamily="18" charset="0"/>
                </a:rPr>
                <a:t>Üretim akımı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30589" y="3860801"/>
            <a:ext cx="5329237" cy="873125"/>
            <a:chOff x="1201" y="2432"/>
            <a:chExt cx="3357" cy="550"/>
          </a:xfrm>
        </p:grpSpPr>
        <p:sp>
          <p:nvSpPr>
            <p:cNvPr id="21518" name="Freeform 11"/>
            <p:cNvSpPr>
              <a:spLocks/>
            </p:cNvSpPr>
            <p:nvPr/>
          </p:nvSpPr>
          <p:spPr bwMode="auto">
            <a:xfrm>
              <a:off x="1201" y="2432"/>
              <a:ext cx="3357" cy="409"/>
            </a:xfrm>
            <a:custGeom>
              <a:avLst/>
              <a:gdLst>
                <a:gd name="T0" fmla="*/ 0 w 3266"/>
                <a:gd name="T1" fmla="*/ 365 h 415"/>
                <a:gd name="T2" fmla="*/ 1585 w 3266"/>
                <a:gd name="T3" fmla="*/ 7 h 415"/>
                <a:gd name="T4" fmla="*/ 3357 w 3266"/>
                <a:gd name="T5" fmla="*/ 409 h 415"/>
                <a:gd name="T6" fmla="*/ 0 60000 65536"/>
                <a:gd name="T7" fmla="*/ 0 60000 65536"/>
                <a:gd name="T8" fmla="*/ 0 60000 65536"/>
                <a:gd name="T9" fmla="*/ 0 w 3266"/>
                <a:gd name="T10" fmla="*/ 0 h 415"/>
                <a:gd name="T11" fmla="*/ 3266 w 3266"/>
                <a:gd name="T12" fmla="*/ 415 h 4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66" h="415">
                  <a:moveTo>
                    <a:pt x="0" y="370"/>
                  </a:moveTo>
                  <a:cubicBezTo>
                    <a:pt x="499" y="185"/>
                    <a:pt x="998" y="0"/>
                    <a:pt x="1542" y="7"/>
                  </a:cubicBezTo>
                  <a:cubicBezTo>
                    <a:pt x="2086" y="14"/>
                    <a:pt x="3001" y="339"/>
                    <a:pt x="3266" y="415"/>
                  </a:cubicBezTo>
                </a:path>
              </a:pathLst>
            </a:custGeom>
            <a:noFill/>
            <a:ln w="57150" cmpd="sng">
              <a:solidFill>
                <a:srgbClr val="3333FF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19" name="Text Box 12"/>
            <p:cNvSpPr txBox="1">
              <a:spLocks noChangeArrowheads="1"/>
            </p:cNvSpPr>
            <p:nvPr/>
          </p:nvSpPr>
          <p:spPr bwMode="auto">
            <a:xfrm>
              <a:off x="1428" y="2614"/>
              <a:ext cx="29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3200" b="1">
                  <a:latin typeface="Times New Roman" pitchFamily="18" charset="0"/>
                </a:rPr>
                <a:t>Üretim faktörleri akımı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287714" y="4868863"/>
            <a:ext cx="5400675" cy="1439862"/>
            <a:chOff x="1111" y="3067"/>
            <a:chExt cx="3402" cy="907"/>
          </a:xfrm>
        </p:grpSpPr>
        <p:sp>
          <p:nvSpPr>
            <p:cNvPr id="21516" name="Freeform 14"/>
            <p:cNvSpPr>
              <a:spLocks/>
            </p:cNvSpPr>
            <p:nvPr/>
          </p:nvSpPr>
          <p:spPr bwMode="auto">
            <a:xfrm>
              <a:off x="1111" y="3067"/>
              <a:ext cx="3402" cy="454"/>
            </a:xfrm>
            <a:custGeom>
              <a:avLst/>
              <a:gdLst>
                <a:gd name="T0" fmla="*/ 3402 w 3130"/>
                <a:gd name="T1" fmla="*/ 0 h 181"/>
                <a:gd name="T2" fmla="*/ 1578 w 3130"/>
                <a:gd name="T3" fmla="*/ 454 h 181"/>
                <a:gd name="T4" fmla="*/ 0 w 3130"/>
                <a:gd name="T5" fmla="*/ 0 h 181"/>
                <a:gd name="T6" fmla="*/ 0 60000 65536"/>
                <a:gd name="T7" fmla="*/ 0 60000 65536"/>
                <a:gd name="T8" fmla="*/ 0 60000 65536"/>
                <a:gd name="T9" fmla="*/ 0 w 3130"/>
                <a:gd name="T10" fmla="*/ 0 h 181"/>
                <a:gd name="T11" fmla="*/ 3130 w 3130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30" h="181">
                  <a:moveTo>
                    <a:pt x="3130" y="0"/>
                  </a:moveTo>
                  <a:cubicBezTo>
                    <a:pt x="2552" y="90"/>
                    <a:pt x="1974" y="181"/>
                    <a:pt x="1452" y="181"/>
                  </a:cubicBezTo>
                  <a:cubicBezTo>
                    <a:pt x="930" y="181"/>
                    <a:pt x="242" y="15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CC0000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517" name="Text Box 15"/>
            <p:cNvSpPr txBox="1">
              <a:spLocks noChangeArrowheads="1"/>
            </p:cNvSpPr>
            <p:nvPr/>
          </p:nvSpPr>
          <p:spPr bwMode="auto">
            <a:xfrm>
              <a:off x="1791" y="3606"/>
              <a:ext cx="204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3200" b="1">
                  <a:latin typeface="Times New Roman" pitchFamily="18" charset="0"/>
                </a:rPr>
                <a:t>Gelir akımı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416051" y="2565400"/>
            <a:ext cx="9432925" cy="3238500"/>
            <a:chOff x="-68" y="1842"/>
            <a:chExt cx="5942" cy="1821"/>
          </a:xfrm>
        </p:grpSpPr>
        <p:pic>
          <p:nvPicPr>
            <p:cNvPr id="21512" name="Picture 17" descr="icon-house(1)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" y="1842"/>
              <a:ext cx="1225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3" name="Picture 18" descr="factory-ic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9" y="1888"/>
              <a:ext cx="1075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4" name="Text Box 19"/>
            <p:cNvSpPr txBox="1">
              <a:spLocks noChangeArrowheads="1"/>
            </p:cNvSpPr>
            <p:nvPr/>
          </p:nvSpPr>
          <p:spPr bwMode="auto">
            <a:xfrm>
              <a:off x="-68" y="3057"/>
              <a:ext cx="158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r-TR" sz="3200" b="1">
                  <a:latin typeface="Times New Roman" pitchFamily="18" charset="0"/>
                </a:rPr>
                <a:t>Hanehalkları</a:t>
              </a:r>
            </a:p>
            <a:p>
              <a:pPr algn="ctr"/>
              <a:r>
                <a:rPr lang="tr-TR" sz="3200" b="1">
                  <a:latin typeface="Times New Roman" pitchFamily="18" charset="0"/>
                </a:rPr>
                <a:t>(Tüketiciler)</a:t>
              </a:r>
            </a:p>
          </p:txBody>
        </p:sp>
        <p:sp>
          <p:nvSpPr>
            <p:cNvPr id="21515" name="Text Box 20"/>
            <p:cNvSpPr txBox="1">
              <a:spLocks noChangeArrowheads="1"/>
            </p:cNvSpPr>
            <p:nvPr/>
          </p:nvSpPr>
          <p:spPr bwMode="auto">
            <a:xfrm>
              <a:off x="4331" y="3016"/>
              <a:ext cx="154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r-TR" sz="3200" b="1">
                  <a:latin typeface="Times New Roman" pitchFamily="18" charset="0"/>
                </a:rPr>
                <a:t>Firmalar</a:t>
              </a:r>
            </a:p>
            <a:p>
              <a:pPr algn="ctr"/>
              <a:r>
                <a:rPr lang="tr-TR" sz="3200" b="1">
                  <a:latin typeface="Times New Roman" pitchFamily="18" charset="0"/>
                </a:rPr>
                <a:t>(Üreticiler)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86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MİLLÎ GELİR TANIMLARI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Gayrı Safi Yurtiçi Hasıla (</a:t>
            </a:r>
            <a:r>
              <a:rPr lang="tr-TR">
                <a:solidFill>
                  <a:srgbClr val="CC0000"/>
                </a:solidFill>
              </a:rPr>
              <a:t>GSYİH</a:t>
            </a:r>
            <a:r>
              <a:rPr lang="tr-TR"/>
              <a:t>)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Bir ülke sınırları içinde belirli bir dönemde yapılan üretimin (hasılanın) değeridir.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Gayrı Safi Millî Hasıla (</a:t>
            </a:r>
            <a:r>
              <a:rPr lang="tr-TR">
                <a:solidFill>
                  <a:srgbClr val="CC0000"/>
                </a:solidFill>
              </a:rPr>
              <a:t>GSMH</a:t>
            </a:r>
            <a:r>
              <a:rPr lang="tr-TR"/>
              <a:t>)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Bir ülke vatandaşlarının belirli bir dönemde yaptığı üretimin (hasılanın) değeridir. 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GSMH = GSYİH + Dış Alem Net Faktör Gelirleri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>
                <a:solidFill>
                  <a:srgbClr val="CC0000"/>
                </a:solidFill>
              </a:rPr>
              <a:t>SMH</a:t>
            </a:r>
            <a:r>
              <a:rPr lang="tr-TR"/>
              <a:t> = GSMH – YIPRANMALAR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MİLLÎ GELİRİN HESAPLANMASI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Üretim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Dönem içinde firmaların yaptığı üretimin piyasa fiyatlarıyla hesaplanmasıdır.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Gelir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Üretim sürecine katılan bütün üretim faktörlerinin elde ettiği gelirlerin toplanmasıdır.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Harcama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Dönem içinde yapılan tüm harcamaların (özel ve kamu) toplanmasıdır. 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7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Piyasa – Faktör Fiyatları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Millî gelir, piyasa fiyatları ya da faktör fiyatlarıyla hesaplanabilir. </a:t>
            </a:r>
          </a:p>
          <a:p>
            <a:pPr eaLnBrk="1" hangingPunct="1"/>
            <a:r>
              <a:rPr lang="tr-TR" smtClean="0"/>
              <a:t>Sübvansiyonlar ve vergiler nedeniyle, bir malın üretim maliyeti ve piyasa fiyatı farklı olabilir.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925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MİLLÎ GELİRİN HESAPLANMASI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Üretim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Dönem içinde firmaların yaptığı üretimin piyasa fiyatlarıyla hesaplanmasıdır.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Gelir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Üretim sürecine katılan bütün üretim faktörlerinin elde ettiği gelirlerin toplanmasıdır.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/>
              <a:t>Harcama Yöntemi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r-TR"/>
              <a:t>Dönem içinde yapılan tüm harcamaların (özel ve kamu) toplanmasıdır. </a:t>
            </a:r>
          </a:p>
          <a:p>
            <a:pPr marL="548640" lvl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TÜİK 2016 revizyonu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1373383"/>
            <a:ext cx="6903287" cy="518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-1" t="16736" r="193"/>
          <a:stretch/>
        </p:blipFill>
        <p:spPr>
          <a:xfrm>
            <a:off x="1847530" y="1556793"/>
            <a:ext cx="8640959" cy="465698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672065" y="6390954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Kaynak: erikmeyersson.com</a:t>
            </a:r>
          </a:p>
        </p:txBody>
      </p:sp>
      <p:sp>
        <p:nvSpPr>
          <p:cNvPr id="6" name="Oval 5"/>
          <p:cNvSpPr/>
          <p:nvPr/>
        </p:nvSpPr>
        <p:spPr>
          <a:xfrm>
            <a:off x="1631504" y="3068960"/>
            <a:ext cx="864096" cy="1656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74638"/>
            <a:ext cx="8219256" cy="1104973"/>
          </a:xfrm>
        </p:spPr>
        <p:txBody>
          <a:bodyPr/>
          <a:lstStyle/>
          <a:p>
            <a:pPr eaLnBrk="1" hangingPunct="1"/>
            <a:r>
              <a:rPr lang="tr-TR" dirty="0"/>
              <a:t>2015’te Milli Gelir (trilyon lira cinsinden)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3647728" y="525456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Eski Yöntemle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7464152" y="525456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Yeni Yöntemle</a:t>
            </a:r>
          </a:p>
        </p:txBody>
      </p:sp>
    </p:spTree>
    <p:extLst>
      <p:ext uri="{BB962C8B-B14F-4D97-AF65-F5344CB8AC3E}">
        <p14:creationId xmlns:p14="http://schemas.microsoft.com/office/powerpoint/2010/main" val="182710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4068"/>
            <a:ext cx="9144000" cy="66498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672065" y="6390954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Kaynak: erikmeyersson.com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92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108</TotalTime>
  <Words>226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Bookman Old Style</vt:lpstr>
      <vt:lpstr>Calibri</vt:lpstr>
      <vt:lpstr>Century Gothic</vt:lpstr>
      <vt:lpstr>Times New Roman</vt:lpstr>
      <vt:lpstr>Wingdings</vt:lpstr>
      <vt:lpstr>Wingdings 2</vt:lpstr>
      <vt:lpstr>Wood Type</vt:lpstr>
      <vt:lpstr>Millî Gelir Muhasebesi</vt:lpstr>
      <vt:lpstr>Gelir Akımları: Basit model</vt:lpstr>
      <vt:lpstr>MİLLÎ GELİR TANIMLARI</vt:lpstr>
      <vt:lpstr>MİLLÎ GELİRİN HESAPLANMASI</vt:lpstr>
      <vt:lpstr>Piyasa – Faktör Fiyatları</vt:lpstr>
      <vt:lpstr>MİLLÎ GELİRİN HESAPLANMASI</vt:lpstr>
      <vt:lpstr>TÜİK 2016 revizyonu</vt:lpstr>
      <vt:lpstr>2015’te Milli Gelir (trilyon lira cinsinden)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buhran yılları ve makroiktisadın ortaya çıkışı.</dc:title>
  <dc:creator>Kemal Kızılca</dc:creator>
  <cp:lastModifiedBy>Kemal Kızılca</cp:lastModifiedBy>
  <cp:revision>13</cp:revision>
  <dcterms:created xsi:type="dcterms:W3CDTF">2017-12-31T14:18:18Z</dcterms:created>
  <dcterms:modified xsi:type="dcterms:W3CDTF">2018-01-10T18:50:41Z</dcterms:modified>
</cp:coreProperties>
</file>