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40"/>
  </p:notesMasterIdLst>
  <p:sldIdLst>
    <p:sldId id="292" r:id="rId2"/>
    <p:sldId id="265" r:id="rId3"/>
    <p:sldId id="264" r:id="rId4"/>
    <p:sldId id="263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293" r:id="rId14"/>
    <p:sldId id="300" r:id="rId15"/>
    <p:sldId id="294" r:id="rId16"/>
    <p:sldId id="301" r:id="rId17"/>
    <p:sldId id="302" r:id="rId18"/>
    <p:sldId id="295" r:id="rId19"/>
    <p:sldId id="303" r:id="rId20"/>
    <p:sldId id="297" r:id="rId21"/>
    <p:sldId id="298" r:id="rId22"/>
    <p:sldId id="299" r:id="rId23"/>
    <p:sldId id="278" r:id="rId24"/>
    <p:sldId id="314" r:id="rId25"/>
    <p:sldId id="277" r:id="rId26"/>
    <p:sldId id="286" r:id="rId27"/>
    <p:sldId id="285" r:id="rId28"/>
    <p:sldId id="279" r:id="rId29"/>
    <p:sldId id="284" r:id="rId30"/>
    <p:sldId id="287" r:id="rId31"/>
    <p:sldId id="280" r:id="rId32"/>
    <p:sldId id="288" r:id="rId33"/>
    <p:sldId id="282" r:id="rId34"/>
    <p:sldId id="283" r:id="rId35"/>
    <p:sldId id="290" r:id="rId36"/>
    <p:sldId id="315" r:id="rId37"/>
    <p:sldId id="316" r:id="rId38"/>
    <p:sldId id="31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CBB29-D6FA-9841-95E1-BE086901EA64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F5269-D9FE-D443-BC2D-E1722A07A9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65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January 26,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January 26,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January 26,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January 26,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January 26,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January 26,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January 26,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January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January 26,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January 26,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274320" y="583894"/>
            <a:ext cx="8595360" cy="565231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tr-TR" sz="3600" b="1" dirty="0" smtClean="0"/>
              <a:t> Kök kanal tedavisi; kron ve kök kısmındaki </a:t>
            </a:r>
            <a:r>
              <a:rPr lang="tr-TR" sz="3600" b="1" dirty="0" err="1" smtClean="0"/>
              <a:t>pulpa</a:t>
            </a:r>
            <a:r>
              <a:rPr lang="tr-TR" sz="3600" b="1" dirty="0" smtClean="0"/>
              <a:t> dokusu çıkartıldıktan sonra kök kanallarının mekanik olarak genişletilip, </a:t>
            </a:r>
            <a:r>
              <a:rPr lang="tr-TR" sz="3600" b="1" dirty="0" err="1" smtClean="0"/>
              <a:t>irrigasyon</a:t>
            </a:r>
            <a:r>
              <a:rPr lang="tr-TR" sz="3600" b="1" dirty="0" smtClean="0"/>
              <a:t> yapılarak mikroorganizmalardan arındırılması ve kök ucuna kadar tamamen doldurulması işlemidir. </a:t>
            </a:r>
            <a:r>
              <a:rPr lang="tr-TR" sz="3600" b="1" dirty="0" err="1" smtClean="0"/>
              <a:t>Koronal</a:t>
            </a:r>
            <a:r>
              <a:rPr lang="tr-TR" sz="3600" b="1" dirty="0" smtClean="0"/>
              <a:t> restorasyonun yapılması ile tedavi prosedürü tamamlanmış olur.</a:t>
            </a:r>
          </a:p>
          <a:p>
            <a:pPr algn="just">
              <a:buNone/>
            </a:pPr>
            <a:r>
              <a:rPr lang="tr-TR" sz="3600" b="1" dirty="0" smtClean="0"/>
              <a:t>  </a:t>
            </a:r>
            <a:r>
              <a:rPr lang="tr-TR" sz="3600" b="1" dirty="0" err="1" smtClean="0"/>
              <a:t>Endodontik</a:t>
            </a:r>
            <a:r>
              <a:rPr lang="tr-TR" sz="3600" b="1" dirty="0" smtClean="0"/>
              <a:t> tedavinin başarılı olabilmesinde ‘’doğru teşhis’’ konulması temel faktördür.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187" y="475708"/>
            <a:ext cx="7826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tr-TR" sz="3200" b="1" dirty="0" err="1"/>
              <a:t>İatrojenik</a:t>
            </a:r>
            <a:r>
              <a:rPr lang="tr-TR" sz="3200" b="1" dirty="0"/>
              <a:t> nedenlerle </a:t>
            </a:r>
            <a:r>
              <a:rPr lang="tr-TR" sz="3200" b="1" dirty="0" smtClean="0"/>
              <a:t>veya </a:t>
            </a:r>
            <a:r>
              <a:rPr lang="tr-TR" sz="3200" b="1" dirty="0"/>
              <a:t>kron </a:t>
            </a:r>
            <a:r>
              <a:rPr lang="tr-TR" sz="3200" b="1" dirty="0" err="1"/>
              <a:t>preparasyonu</a:t>
            </a:r>
            <a:r>
              <a:rPr lang="tr-TR" sz="3200" b="1" dirty="0"/>
              <a:t> sırasında </a:t>
            </a:r>
            <a:r>
              <a:rPr lang="tr-TR" sz="3200" b="1" dirty="0" err="1"/>
              <a:t>pulpanın</a:t>
            </a:r>
            <a:r>
              <a:rPr lang="tr-TR" sz="3200" b="1" dirty="0"/>
              <a:t> </a:t>
            </a:r>
            <a:r>
              <a:rPr lang="tr-TR" sz="3200" b="1" dirty="0" err="1"/>
              <a:t>perforasyonunda</a:t>
            </a:r>
            <a:r>
              <a:rPr lang="tr-TR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143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5115" y="475709"/>
            <a:ext cx="7440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tr-TR" sz="3200" b="1" dirty="0"/>
              <a:t>Post-</a:t>
            </a:r>
            <a:r>
              <a:rPr lang="tr-TR" sz="3200" b="1" dirty="0" err="1"/>
              <a:t>core</a:t>
            </a:r>
            <a:r>
              <a:rPr lang="tr-TR" sz="3200" b="1" dirty="0"/>
              <a:t> </a:t>
            </a:r>
            <a:r>
              <a:rPr lang="tr-TR" sz="3200" b="1" dirty="0" smtClean="0"/>
              <a:t>restorasyonu </a:t>
            </a:r>
            <a:r>
              <a:rPr lang="tr-TR" sz="3200" b="1" dirty="0"/>
              <a:t>uygulanması </a:t>
            </a:r>
            <a:r>
              <a:rPr lang="tr-TR" sz="3200" b="1" dirty="0" err="1"/>
              <a:t>gerektiğ</a:t>
            </a:r>
            <a:r>
              <a:rPr lang="tr-TR" sz="3200" b="1" dirty="0" err="1" smtClean="0"/>
              <a:t>inde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968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857" y="488060"/>
            <a:ext cx="8247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sz="2800" b="1" dirty="0" smtClean="0"/>
              <a:t> </a:t>
            </a:r>
            <a:r>
              <a:rPr lang="tr-TR" sz="2800" b="1" dirty="0" err="1" smtClean="0"/>
              <a:t>Protetik</a:t>
            </a:r>
            <a:r>
              <a:rPr lang="tr-TR" sz="2800" b="1" dirty="0" smtClean="0"/>
              <a:t> </a:t>
            </a:r>
            <a:r>
              <a:rPr lang="tr-TR" sz="2800" b="1" dirty="0"/>
              <a:t>tedavilerde fazla </a:t>
            </a:r>
            <a:r>
              <a:rPr lang="tr-TR" sz="2800" b="1" dirty="0" err="1"/>
              <a:t>uzamış</a:t>
            </a:r>
            <a:r>
              <a:rPr lang="tr-TR" sz="2800" b="1" dirty="0"/>
              <a:t>, yandaki </a:t>
            </a:r>
            <a:r>
              <a:rPr lang="tr-TR" sz="2800" b="1" dirty="0" err="1"/>
              <a:t>boşluğa</a:t>
            </a:r>
            <a:r>
              <a:rPr lang="tr-TR" sz="2800" b="1" dirty="0"/>
              <a:t> </a:t>
            </a:r>
            <a:r>
              <a:rPr lang="tr-TR" sz="2800" b="1" dirty="0" err="1"/>
              <a:t>doğru</a:t>
            </a:r>
            <a:r>
              <a:rPr lang="tr-TR" sz="2800" b="1" dirty="0"/>
              <a:t> </a:t>
            </a:r>
            <a:r>
              <a:rPr lang="tr-TR" sz="2800" b="1" dirty="0" err="1"/>
              <a:t>eğilmiş</a:t>
            </a:r>
            <a:r>
              <a:rPr lang="tr-TR" sz="2800" b="1" dirty="0"/>
              <a:t> </a:t>
            </a:r>
            <a:r>
              <a:rPr lang="tr-TR" sz="2800" b="1" dirty="0" err="1"/>
              <a:t>dişler</a:t>
            </a:r>
            <a:r>
              <a:rPr lang="tr-TR" sz="2800" b="1" dirty="0"/>
              <a:t> var </a:t>
            </a:r>
            <a:r>
              <a:rPr lang="tr-TR" sz="2800" b="1" dirty="0" err="1"/>
              <a:t>olduğunda</a:t>
            </a:r>
            <a:r>
              <a:rPr lang="tr-TR" sz="2800" b="1" dirty="0"/>
              <a:t> veya </a:t>
            </a:r>
            <a:r>
              <a:rPr lang="tr-TR" sz="2800" b="1" dirty="0" err="1"/>
              <a:t>diş</a:t>
            </a:r>
            <a:r>
              <a:rPr lang="tr-TR" sz="2800" b="1" dirty="0"/>
              <a:t> dudak tarafına </a:t>
            </a:r>
            <a:r>
              <a:rPr lang="tr-TR" sz="2800" b="1" dirty="0" err="1"/>
              <a:t>doğru</a:t>
            </a:r>
            <a:r>
              <a:rPr lang="tr-TR" sz="2800" b="1" dirty="0"/>
              <a:t> fazla </a:t>
            </a:r>
            <a:r>
              <a:rPr lang="tr-TR" sz="2800" b="1" dirty="0" err="1"/>
              <a:t>eğilmişse</a:t>
            </a:r>
            <a:r>
              <a:rPr lang="tr-TR" sz="2800" b="1" dirty="0"/>
              <a:t> bu </a:t>
            </a:r>
            <a:r>
              <a:rPr lang="tr-TR" sz="2800" b="1" dirty="0" err="1"/>
              <a:t>dişleri</a:t>
            </a:r>
            <a:r>
              <a:rPr lang="tr-TR" sz="2800" b="1" dirty="0"/>
              <a:t> normal seviyeye getirmek </a:t>
            </a:r>
            <a:r>
              <a:rPr lang="tr-TR" sz="2800" b="1" dirty="0" err="1"/>
              <a:t>için</a:t>
            </a:r>
            <a:r>
              <a:rPr lang="tr-TR" sz="2800" b="1" dirty="0"/>
              <a:t> fazla miktarda kesmek </a:t>
            </a:r>
            <a:r>
              <a:rPr lang="tr-TR" sz="2800" b="1" dirty="0" err="1"/>
              <a:t>gerektiğinde</a:t>
            </a:r>
            <a:r>
              <a:rPr lang="tr-TR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348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035" y="369726"/>
            <a:ext cx="8591550" cy="1945076"/>
          </a:xfrm>
        </p:spPr>
        <p:txBody>
          <a:bodyPr>
            <a:normAutofit fontScale="90000"/>
          </a:bodyPr>
          <a:lstStyle/>
          <a:p>
            <a:pPr algn="just"/>
            <a:r>
              <a:rPr lang="tr-TR" b="1" dirty="0" err="1">
                <a:solidFill>
                  <a:srgbClr val="0000FF"/>
                </a:solidFill>
              </a:rPr>
              <a:t>Kök</a:t>
            </a:r>
            <a:r>
              <a:rPr lang="tr-TR" b="1" dirty="0">
                <a:solidFill>
                  <a:srgbClr val="0000FF"/>
                </a:solidFill>
              </a:rPr>
              <a:t> kanal tedavisinin </a:t>
            </a:r>
            <a:r>
              <a:rPr lang="tr-TR" b="1" dirty="0" err="1" smtClean="0">
                <a:solidFill>
                  <a:srgbClr val="0000FF"/>
                </a:solidFill>
              </a:rPr>
              <a:t>kontrendikasyonları</a:t>
            </a:r>
            <a:r>
              <a:rPr lang="tr-TR" b="1" dirty="0" smtClean="0">
                <a:solidFill>
                  <a:srgbClr val="0000FF"/>
                </a:solidFill>
              </a:rPr>
              <a:t>; </a:t>
            </a:r>
            <a:br>
              <a:rPr lang="tr-TR" b="1" dirty="0" smtClean="0">
                <a:solidFill>
                  <a:srgbClr val="0000FF"/>
                </a:solidFill>
              </a:rPr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47118" y="1176029"/>
            <a:ext cx="449033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/>
              <a:t>I- Hasta </a:t>
            </a:r>
            <a:r>
              <a:rPr lang="tr-TR" sz="3200" b="1" dirty="0"/>
              <a:t>ile ilgili </a:t>
            </a:r>
            <a:r>
              <a:rPr lang="tr-TR" sz="3200" b="1" dirty="0" err="1" smtClean="0"/>
              <a:t>faktörler</a:t>
            </a:r>
            <a:endParaRPr lang="tr-TR" sz="3200" b="1" dirty="0" smtClean="0"/>
          </a:p>
          <a:p>
            <a:endParaRPr lang="tr-TR" b="1" dirty="0"/>
          </a:p>
          <a:p>
            <a:r>
              <a:rPr lang="tr-TR" b="1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118" y="1745416"/>
            <a:ext cx="3417695" cy="113877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a) Hastanın Yaşı</a:t>
            </a:r>
          </a:p>
          <a:p>
            <a:endParaRPr lang="tr-TR" b="1" dirty="0"/>
          </a:p>
          <a:p>
            <a:r>
              <a:rPr lang="tr-TR" b="1" dirty="0" smtClean="0"/>
              <a:t> </a:t>
            </a:r>
            <a:endParaRPr lang="en-US" dirty="0"/>
          </a:p>
        </p:txBody>
      </p:sp>
      <p:sp>
        <p:nvSpPr>
          <p:cNvPr id="10" name="Rectangle 5"/>
          <p:cNvSpPr/>
          <p:nvPr/>
        </p:nvSpPr>
        <p:spPr>
          <a:xfrm>
            <a:off x="1204903" y="2884189"/>
            <a:ext cx="4545902" cy="12618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/>
              <a:t>Yaşla beraber dokuların tamir yeteneğinin azalması</a:t>
            </a:r>
          </a:p>
          <a:p>
            <a:endParaRPr lang="tr-TR" b="1" dirty="0"/>
          </a:p>
          <a:p>
            <a:r>
              <a:rPr lang="tr-TR" b="1" dirty="0" smtClean="0"/>
              <a:t> </a:t>
            </a:r>
            <a:endParaRPr lang="en-US" dirty="0"/>
          </a:p>
        </p:txBody>
      </p:sp>
      <p:sp>
        <p:nvSpPr>
          <p:cNvPr id="13" name="Rectangle 5"/>
          <p:cNvSpPr/>
          <p:nvPr/>
        </p:nvSpPr>
        <p:spPr>
          <a:xfrm>
            <a:off x="1591036" y="3841906"/>
            <a:ext cx="4159769" cy="12618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2000" b="1" dirty="0" err="1" smtClean="0"/>
              <a:t>Pulpa</a:t>
            </a:r>
            <a:r>
              <a:rPr lang="tr-TR" sz="2000" b="1" dirty="0" smtClean="0"/>
              <a:t> odası, kök kanalı ve </a:t>
            </a:r>
            <a:r>
              <a:rPr lang="tr-TR" sz="2000" b="1" dirty="0" err="1" smtClean="0"/>
              <a:t>foramen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apikalenin</a:t>
            </a:r>
            <a:r>
              <a:rPr lang="tr-TR" sz="2000" b="1" dirty="0" smtClean="0"/>
              <a:t> daralması, tıkanması</a:t>
            </a:r>
          </a:p>
          <a:p>
            <a:endParaRPr lang="tr-TR" b="1" dirty="0"/>
          </a:p>
          <a:p>
            <a:r>
              <a:rPr lang="tr-TR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62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49225" y="561860"/>
            <a:ext cx="5758308" cy="113877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 smtClean="0"/>
              <a:t>b)Hastanın genel sağlık durumu</a:t>
            </a:r>
          </a:p>
          <a:p>
            <a:endParaRPr lang="tr-TR" b="1" dirty="0"/>
          </a:p>
          <a:p>
            <a:r>
              <a:rPr lang="tr-TR" b="1" dirty="0" smtClean="0"/>
              <a:t> </a:t>
            </a:r>
            <a:endParaRPr lang="en-US" dirty="0"/>
          </a:p>
        </p:txBody>
      </p:sp>
      <p:sp>
        <p:nvSpPr>
          <p:cNvPr id="6" name="Rectangle 6"/>
          <p:cNvSpPr/>
          <p:nvPr/>
        </p:nvSpPr>
        <p:spPr>
          <a:xfrm>
            <a:off x="601625" y="3106757"/>
            <a:ext cx="5076686" cy="184665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Dokuların tamir yeteneğini azaltan hastalıklar (Ateşli </a:t>
            </a:r>
            <a:r>
              <a:rPr lang="tr-TR" b="1" dirty="0" err="1" smtClean="0"/>
              <a:t>romatizmal</a:t>
            </a:r>
            <a:r>
              <a:rPr lang="tr-TR" b="1" dirty="0" smtClean="0"/>
              <a:t> hastalıklar, kanser, lösemi, </a:t>
            </a:r>
            <a:r>
              <a:rPr lang="tr-TR" b="1" dirty="0" err="1" smtClean="0"/>
              <a:t>sifiliz</a:t>
            </a:r>
            <a:r>
              <a:rPr lang="tr-TR" b="1" dirty="0" smtClean="0"/>
              <a:t>, diyabet ve tüberküloz gibi) </a:t>
            </a:r>
            <a:r>
              <a:rPr lang="tr-TR" b="1" dirty="0" err="1" smtClean="0"/>
              <a:t>endodontik</a:t>
            </a:r>
            <a:r>
              <a:rPr lang="tr-TR" b="1" dirty="0" smtClean="0"/>
              <a:t> tedavinin de </a:t>
            </a:r>
            <a:r>
              <a:rPr lang="tr-TR" b="1" dirty="0" err="1" smtClean="0"/>
              <a:t>prognozunu</a:t>
            </a:r>
            <a:r>
              <a:rPr lang="tr-TR" b="1" dirty="0" smtClean="0"/>
              <a:t> olumsuz yönde etkilemektedir.  </a:t>
            </a:r>
            <a:endParaRPr lang="tr-TR" sz="2400" b="1" dirty="0"/>
          </a:p>
          <a:p>
            <a:pPr algn="just"/>
            <a:r>
              <a:rPr lang="tr-TR" sz="2400" b="1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7148" y="624108"/>
            <a:ext cx="71354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/>
              <a:t>II- </a:t>
            </a:r>
            <a:r>
              <a:rPr lang="tr-TR" sz="3200" b="1" dirty="0" err="1" smtClean="0"/>
              <a:t>Dis</a:t>
            </a:r>
            <a:r>
              <a:rPr lang="tr-TR" sz="3200" b="1" dirty="0" smtClean="0"/>
              <a:t>̧ </a:t>
            </a:r>
            <a:r>
              <a:rPr lang="tr-TR" sz="3200" b="1" dirty="0"/>
              <a:t>ve </a:t>
            </a:r>
            <a:r>
              <a:rPr lang="tr-TR" sz="3200" b="1" dirty="0" err="1"/>
              <a:t>çevre</a:t>
            </a:r>
            <a:r>
              <a:rPr lang="tr-TR" sz="3200" b="1" dirty="0"/>
              <a:t> dokular ile ilgili </a:t>
            </a:r>
            <a:r>
              <a:rPr lang="tr-TR" sz="3200" b="1" dirty="0" err="1"/>
              <a:t>faktörler</a:t>
            </a:r>
            <a:r>
              <a:rPr lang="tr-TR" sz="3200" b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734" y="3480449"/>
            <a:ext cx="5528501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 smtClean="0"/>
              <a:t>a) Yetersiz </a:t>
            </a:r>
            <a:r>
              <a:rPr lang="tr-TR" sz="3200" b="1" dirty="0" err="1"/>
              <a:t>periodontal</a:t>
            </a:r>
            <a:r>
              <a:rPr lang="tr-TR" sz="3200" b="1" dirty="0"/>
              <a:t> destek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716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2574" y="407624"/>
            <a:ext cx="7742621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b) Kanal genişletilmesinin yapılamadığı durumlar</a:t>
            </a:r>
            <a:endParaRPr lang="en-US" sz="3200" b="1" dirty="0"/>
          </a:p>
        </p:txBody>
      </p:sp>
      <p:sp>
        <p:nvSpPr>
          <p:cNvPr id="5" name="Rectangle 6"/>
          <p:cNvSpPr/>
          <p:nvPr/>
        </p:nvSpPr>
        <p:spPr>
          <a:xfrm>
            <a:off x="837682" y="2385419"/>
            <a:ext cx="305127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I-Alet kırıkları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058019" y="4766639"/>
            <a:ext cx="305127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II-Kanalda kalsifikasyon ve </a:t>
            </a:r>
            <a:r>
              <a:rPr lang="tr-TR" b="1" dirty="0" err="1" smtClean="0"/>
              <a:t>periapikal</a:t>
            </a:r>
            <a:r>
              <a:rPr lang="tr-TR" b="1" dirty="0" smtClean="0"/>
              <a:t> lezyon bulunduğu durumlar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00032" y="1646755"/>
            <a:ext cx="305127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III- Aşırı </a:t>
            </a:r>
            <a:r>
              <a:rPr lang="tr-TR" b="1" dirty="0" err="1" smtClean="0"/>
              <a:t>dilasere</a:t>
            </a:r>
            <a:r>
              <a:rPr lang="tr-TR" b="1" dirty="0" smtClean="0"/>
              <a:t> kanallar</a:t>
            </a:r>
            <a:endParaRPr lang="en-US" b="1" dirty="0"/>
          </a:p>
        </p:txBody>
      </p:sp>
      <p:sp>
        <p:nvSpPr>
          <p:cNvPr id="5" name="Rectangle 6"/>
          <p:cNvSpPr/>
          <p:nvPr/>
        </p:nvSpPr>
        <p:spPr>
          <a:xfrm>
            <a:off x="500032" y="4939221"/>
            <a:ext cx="323284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 smtClean="0"/>
              <a:t>IV- Ekstra kanallar ve dallanmalar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5562" y="209321"/>
            <a:ext cx="4593481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c) Onarımı yapılamayan dişler</a:t>
            </a:r>
            <a:endParaRPr lang="en-US" sz="3200" b="1" dirty="0"/>
          </a:p>
        </p:txBody>
      </p:sp>
      <p:sp>
        <p:nvSpPr>
          <p:cNvPr id="9" name="Rectangle 3"/>
          <p:cNvSpPr/>
          <p:nvPr/>
        </p:nvSpPr>
        <p:spPr>
          <a:xfrm>
            <a:off x="215972" y="5389683"/>
            <a:ext cx="4465102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err="1" smtClean="0"/>
              <a:t>İnternal</a:t>
            </a:r>
            <a:r>
              <a:rPr lang="tr-TR" sz="3200" b="1" dirty="0" smtClean="0"/>
              <a:t> olarak zayıflamış dişler</a:t>
            </a:r>
            <a:endParaRPr lang="en-US" sz="3200" b="1" dirty="0"/>
          </a:p>
        </p:txBody>
      </p:sp>
      <p:sp>
        <p:nvSpPr>
          <p:cNvPr id="10" name="Rectangle 3"/>
          <p:cNvSpPr/>
          <p:nvPr/>
        </p:nvSpPr>
        <p:spPr>
          <a:xfrm>
            <a:off x="126632" y="3740097"/>
            <a:ext cx="3666388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 err="1" smtClean="0"/>
              <a:t>Furkasyon</a:t>
            </a:r>
            <a:r>
              <a:rPr lang="tr-TR" sz="3200" b="1" dirty="0" smtClean="0"/>
              <a:t> çürükleri</a:t>
            </a:r>
            <a:endParaRPr lang="en-US" sz="3200" b="1" dirty="0"/>
          </a:p>
        </p:txBody>
      </p:sp>
      <p:sp>
        <p:nvSpPr>
          <p:cNvPr id="11" name="Rectangle 3"/>
          <p:cNvSpPr/>
          <p:nvPr/>
        </p:nvSpPr>
        <p:spPr>
          <a:xfrm>
            <a:off x="155575" y="1592469"/>
            <a:ext cx="3546164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 smtClean="0"/>
              <a:t>Derin kök çürükleri</a:t>
            </a:r>
            <a:endParaRPr lang="en-US" sz="3200" b="1" dirty="0"/>
          </a:p>
        </p:txBody>
      </p:sp>
      <p:sp>
        <p:nvSpPr>
          <p:cNvPr id="6150" name="AutoShape 6" descr="data:image/jpeg;base64,/9j/4AAQSkZJRgABAQAAAQABAAD/2wCEAAkGBxQTEhQUExQVFBUXFBYUFBcYFBcUFBcXFBQXFxcUFBcYHCggGBwlHBQUITEhJSkrLi4uFx8zODMsNygtLisBCgoKDAwNDgwMDywZFBkrKys3LCwrNysrKywrLCsrKysrKys3LCsrKysrKysrKysrKysrKysrKysrKysrKysrK//AABEIAL8BCAMBIgACEQEDEQH/xAAcAAABBQEBAQAAAAAAAAAAAAAEAAECAwUGBwj/xAA6EAABAwMBBQUGBQMEAwAAAAABAAIDBBEhMQUSQVFhBiJxkbETMoGh0fAUUnLB4RVCsiMzYvEHU5L/xAAWAQEBAQAAAAAAAAAAAAAAAAAAAQL/xAAUEQEAAAAAAAAAAAAAAAAAAAAA/9oADAMBAAIRAxEAPwD2Oho4/Zx/6bPcb/aPyjor/wAFH/62f/A+iVB/tR/ob/iF5T/5B7dOlc6npnFsQJa94NjIRghpGjPXw1Df7UduKWnJjgijmkGCd0eyaepHvHoPMLzLa+3Jag3lcCODWtDWDwaBb4nKyXPUC9UXG3IeSbHIeSp3k28guxyHkljkPJU76W8guxyHkljkPJU7yW8gvuOQ8krjkPJUbyfeQXXHIeSa45DyVW8mLkFtxyHklcch5KneS3kF1xyHkmxyHkqrqyKIlAjbkPJRxy+SPhoOaIbRhBjkdPko3HIeS3v6cCganZpGiDOuOQ8k2OQUX4Nijdj0PtX9BqgqgpXP91t/gtCn2G4+9YdLLraPZ4aLD0RzaK6DlDQ7jCQBj/jdNs2HedYlpxpu5/hdZU0AAx5IGOAG+6Bra/UaoFTUQ3chvkE8tAwj3R5BFwssMKzdwqjFpqx9K/ejsM5BaC13RwPrqvQ+zHaamqiGOjZHN+Utbuu/QbfLXxXB7Uprg/Jc1JKQQc4PDUcjhRX0DXUcfs5P9NnuO/tH5T0SXFdie2ZqYn08/wDvNieWOOPaNDTcH/kPmPikoBf/ACJ2rdFFHSwus50TTM4HIa5uIxyJGT0tzXlZuuj/AKa+dxlkN3Ps4+Wg6AWHgESNkAcFRx7gVAldnJsZpGQsHaOxiw4uQdEGTdNdFw7Pc51rLUh2EbZQYBKV1szbMtwQUlMAgDuldECEJyAgHsU9ir8KJKClNdScEoW3NkDsjJRUVItOmobC5VE0ttEFbaZERxWQIqikagnig0HVACiKhZpkUmvQdBQy3K1H0YcFibJy4WXWwxojz7tFSbjgba3W92QpR7MHnlV9t4O4DyPqi+x8t4RzGEV0YAthHUsRIyFGhp94rdjpAiMOeA29T4IVlEQ0YxqMc11NRRBzHN0u0tvxyFTSRXjZe190eiDmfZc1a0cLLTlowSqTBZBmVVKLLiNpQhr3D4r0GqsAScC11w+32jeBB1CKyWvLN17H98G4tggpIecYPgkg9R2dSAMbcf2t9ArJ6QHRWSPw0D8jf8QmY8qoop6BxwQLLRbsJhGRdKGVHx1nNQZTOz7N7IClVbGAC05awBWU1QHi3EIOFrqDW4XK7apS0g8F6RtmMB2i5jbMDXNsg4cuUbo+WksqTTIoa6a6LbTqbKRBnvShdZwK0ZtnG2izJGWNig7aFu/ECFiVUBzda3Y6ffY5nEaLR2hssOFxg+qDgJTlPG9X7Rpy12UGCgIcVEPUd9X0tMXlB0/ZOLeIwuwfDZYnZKk3SPBdTOywRHBduXf6QH/IIPsHLcuj6ghG9s4S4fHAVfYzZphkD34JwR0KK9O2dT2AWpG1DUpwjGoH3UOyENaGjgit9Ze0py1zXj3b2eOh0d8EDzN6IGdq0JcoeUIjKqGAixXCdo29/wAMLv6ywBJ5Lzytbck8SUGPKO6fikip4+67wKSK7p1Tfdt+VvoEzquywoKnut8B6JT1aI6CKv4XRzalccyqRMW07IOlmqkNTbT3HjOuCsOevxqsiq2jYoOo25tbvAdbrH2hUd26yP6gHvuTpor6l283CKy6iozdUmdRlVICA6KRaFK65WXC1aVAMhBufh7tB6LntuUQ1AsV17RcCyydrUt2m3JEcvsSvMEzHjS9ndWnVenwkOsQbggEfFeTSMsSF1nY/apsIXHT3PDiEVqdpNiNcC4DquImorXXqU5vGfBcbUQg46oMKnosi+Fu0dLu6KdNTDiteGkHD7sgK2S/d8V0DzvDxWTQUpv4Lo9n0tsuFkRkjYocA5wuf7VmSU26/Rdo8fdlh7UpuIz/AAgN2RPdvgtdj1zNBNuutwWoydFaMjkM598Kt9QqDOgtkduAkm7QOVyPLVUfiWuFwQR0KmKvBWbWU7H3NrHm3B+SIq2nNfAXMT0l7j4rTlp3XxI7xIBQckTxe7r9QLIMTaMQDT4H0Tpto74BuARY21vpxSRUKaTujwHopzFUU190eA9Fe5uEFAcm9rlJ2FWDlBOaZZVXJdGzOWfUIKqZ9itmF5Kw4RlbVAboB6yPKHbEtGZtwhCLICKeLC0KBmQOqymuItZaGz61oPVB1cTbt6gZ8OaoqBe4UIKm1nC31CunA1GhVRxG1qXdeeRQ1NIWODhqCui23T7zeoXPhiivQaCt9pFccR+2i5+d3eP3xVHZytLSYzodPojzSFzvigVK0lbVNCccVGj2QQQOfFdJT0Qa3wsiCdmUtgCVokclnR1NrckXFJdFTcUNUtx98UQ/oq3G6DlaqNzDcDTOiOpasm37qysjzj+EGwHeseGn1VRoOkUHy8LKsv64VBqMIHlmt48EK+rIvdRnkJ0+CzqifgfNBo/iLjqs+peVAyEaEKiZ183UAG0ndx3gfRJD7Qf3XZ4H0SRR8FON0fpHoqZWWWhEO639I9FROiMaZ6qDtVbVtyqGMJwEUmRl5wrjQtGpyrmxbot5lQ9kCcEgoMuOHvFa1JFYhDNi72t0dTDdNigKloxbxWPU0xbe66e3cHjdY+2BhBjSOQ4epylClyDotkbRyGu+H0XSU7r3b0u3x5Lz2nkyus2TVbwHMIDJ23CwhS+8OuF1JhvnnlByUdn3IwiMGOls4EaghdxsimDwHLKpqEXOFu7Ci3O6TcHI/cINhkVgMaEIqcGynHaydouEVgSyd42KKo6yxsVVXRgFBSkmxRHSNnBGFRLJYrFiq905N+aM/FA51QXSPB4LKqzYk/dlfJU5PyWfXT+HVUTiqrjKqlfnCAfNY/fmk6a6C6abkhHuumkmWfVVQB1UBE8obxWdNW2vYoWtqeqD9rxKKvqZu6fBJCTygg+B9EkHZQyd1v6R6KLxdEUsPcb+keif2OURk1FNcpR0oGQtKWG6k2DGUGe5ptoqXQWWt7MclTLFyQBvpxZp4cVcIAHY4q+SO7bWulBFpqgKp23bYoDa1Ldq1KePveqtqqTBByqPP5qY2Wa4ZXZS7P11WXLs4AqKxGMXS7BZm3AqNHsgE5yFs7Pow127y9EG1Tw3A5J6im4+SNpmYv0V3s/4VRnRUnEmxKPpYgG9eHjzU2RYznPhqro22yccQPBAdTyXAvg8laMLPFwbj4+HNFPk5KAfaNrZXP1Mtr2OPktarkuNfoudqb56fugoL94k6JQ1JYcnBx8VTNJnwQtROCLcdQg3Pb7wQVXLhC08926qmpmBCBMlvbyKYPAvY/BZjqi3Hiqpaof26lFWVdc4GwsVmPlJOSpuk4lBvlygueeKoe+6rLyUgUCccHwTJHikg9TpY+439I9ArmxFNQ+62/5R6BHRxFVAckGFWY7BaMkfNVkWHNBluYVTLcHKPkZxVLrcBcoK4mOPC46pSRWN7ffxRkB5nwHJRqm3FwUCp29UYQCEFBILC+qNY/HT1QZG0I7G4GOKAc0Ej6LoKmMELnKqMtKg1NnU4Nx5m3ojmRBpBt046IKgqBbK0DYtP34Kg1hx/CujHNDQHeHIqwvH8IL2v5JSSH4IIVGbDClJJoOiCxlRY5+GVCoqt3j3Tp9LoWplAtz+7oKrnDm/KyAyoqVk10nEfYUIakg7p4aFD1z+uFAG+pyh5HXyNUNVz7psh3VnJFHip3Qb6LPq9o3w0oV0hdqUJKLeKC2SUlVvlKqDtSqTIgKZUKqQqlrlLVA++naoBqtUCebD4JKEmh8EkV7LTt7jf0t9AiomqdHB3GfoafkES1aZVezCqdEjgQqnBBnSRW6IcwjHitKVBVAseqCLIs4SmabHd+PVTYCBc/BOSSgwZn7ptojKaq0ynrIA44A681mOO6eiDd3r6eSy9psOvwVtPU46KdQb3QB0pt1WlSScuKzIfFHU+qA104adcKuartpqqpyL/Oyznk/BBofiMm5VzJ7g/wDf/SzeF/JSEuCEF80l/vmg5Zxax4FVvnyULM8k3UEKidZlVWuvbBCsqXZusuqzchFVzzXNyh/aclF5VTpEFxfYKguUXOUCVA5VZUrpgEU7QppgnuiJBO5yrJSuqGemSckor3mnv7NnDuNvnoE8ZF9b+KHbIAxobdxLG/4hPAy3BaZFtddPzVTZPBRe/wC+CBSlByOypzSmyCZNqdcoDMkXSLr6eCo9tbHyVkTuA8+CAeduVn1NONeC13AWvZAki9rY8UGY1pGilvuPGyMkhF8FUllkFUbMoqmBuq4mWKKY8NvogeUga6rOmdlKaZrj+6FlkA4qCUk3Mqp1ViwP7oWVwQzpOR++iKNdPYZ8kFLV9ULPOs+SoygKqazgEC6ouqppLqguQWSFU3TpiFFMSpWThK6BiEgEiU28gSdRSJQPdRLlG6a6CRKSgSkg92oqgFjQ0Z3W8OgVptxVNO8BjW+6QADzuBlRZkrTK8OB0+aT3Kt1ji/zUAbHmgTpL4QzYwT/AArJnZUDYDWyAKRzg7IR0El8IGZ5JuFATmyDXld4IEMubp2yCyj7QNCCRjA1Q5cLqEs5ObFUvnCCySXGEFPUWCaSrAHVZ89cCM6qCW9dwVNZIBoULJV9UG+e/VFEvmsh5ZwFQ6RCSzEoL3zXQ7npg/CrJugd6qUkxUVIBRcn3lElAgU91G6RKCSimJUSUDkpiUxKa6B7prpkkCKSSSD6K7QUBDIpmi4MbRJ0O6LOPTh5LnxLnVd7SbVhMTAXX7jQRuut7ouNFxXaOKGE70b7sccCzrtOtsjIVQHLPnVUyVJCBdtFn5vkfohJdoMvr8j9ERrGouovmWX/AFBn5vkfomdWsv73yP0QaZkSEqA/HMt73yP0UGV7Bx+R+iDW9vYZVb6lZj9oNP8Ad8j9EPLtBv5s+BQaE9VhZc9Wg6itbzv5oN1W3n6oouSW90HI9QNQLa+qHdUDmglJIqN4pGobzVL5wgu3lU4KLJwFA1CgsLUyqM6j7VFXXTXVJkTe0QXEplV7RNvoLS5RJUN5NvIJkprqN0roHTJXSugSdNdTiZvGwQM1pOALlMuo2XTxwtJNnPLTmxxjQJ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385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430" y="561860"/>
            <a:ext cx="5575565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r-TR" sz="3200" b="1" dirty="0" smtClean="0"/>
              <a:t>d) Geniş </a:t>
            </a:r>
            <a:r>
              <a:rPr lang="tr-TR" sz="3200" b="1" dirty="0" err="1" smtClean="0"/>
              <a:t>rezorbsiyonlar</a:t>
            </a:r>
            <a:r>
              <a:rPr lang="tr-TR" sz="3200" b="1" dirty="0" smtClean="0"/>
              <a:t> (İç-Dış)</a:t>
            </a:r>
            <a:endParaRPr lang="en-US" sz="3200" b="1" dirty="0"/>
          </a:p>
        </p:txBody>
      </p:sp>
      <p:sp>
        <p:nvSpPr>
          <p:cNvPr id="6" name="Rectangle 3"/>
          <p:cNvSpPr/>
          <p:nvPr/>
        </p:nvSpPr>
        <p:spPr>
          <a:xfrm>
            <a:off x="548743" y="2698044"/>
            <a:ext cx="5758252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r-TR" sz="3200" b="1" dirty="0" smtClean="0"/>
              <a:t>Diş yapısının geniş bir bölümünü içeren büyük bir </a:t>
            </a:r>
            <a:r>
              <a:rPr lang="tr-TR" sz="3200" b="1" dirty="0" err="1" smtClean="0"/>
              <a:t>defekt</a:t>
            </a:r>
            <a:r>
              <a:rPr lang="tr-TR" sz="3200" b="1" dirty="0" smtClean="0"/>
              <a:t> varsa çekim </a:t>
            </a:r>
            <a:r>
              <a:rPr lang="tr-TR" sz="3200" b="1" dirty="0" err="1" smtClean="0"/>
              <a:t>endikedir</a:t>
            </a:r>
            <a:r>
              <a:rPr lang="tr-TR" sz="3200" b="1" dirty="0" smtClean="0"/>
              <a:t>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6462095" cy="694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4000" b="1" dirty="0" err="1" smtClean="0"/>
              <a:t>I</a:t>
            </a:r>
            <a:r>
              <a:rPr lang="tr-TR" sz="4000" b="1" dirty="0" err="1"/>
              <a:t>-Doğru</a:t>
            </a:r>
            <a:r>
              <a:rPr lang="tr-TR" sz="4000" b="1" dirty="0"/>
              <a:t> </a:t>
            </a:r>
            <a:r>
              <a:rPr lang="tr-TR" sz="4000" b="1" dirty="0" err="1"/>
              <a:t>teşhis</a:t>
            </a:r>
            <a:r>
              <a:rPr lang="tr-TR" sz="4000" b="1" dirty="0"/>
              <a:t>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45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9548" y="697743"/>
            <a:ext cx="7064049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e) </a:t>
            </a:r>
            <a:r>
              <a:rPr lang="tr-TR" sz="3200" b="1" dirty="0" err="1" smtClean="0"/>
              <a:t>Ag</a:t>
            </a:r>
            <a:r>
              <a:rPr lang="tr-TR" sz="3200" b="1" dirty="0" err="1"/>
              <a:t>̆ız</a:t>
            </a:r>
            <a:r>
              <a:rPr lang="tr-TR" sz="3200" b="1" dirty="0"/>
              <a:t> planlaması </a:t>
            </a:r>
            <a:r>
              <a:rPr lang="tr-TR" sz="3200" b="1" dirty="0" err="1"/>
              <a:t>açısından</a:t>
            </a:r>
            <a:r>
              <a:rPr lang="tr-TR" sz="3200" b="1" dirty="0"/>
              <a:t> </a:t>
            </a:r>
            <a:r>
              <a:rPr lang="tr-TR" sz="3200" b="1" dirty="0" err="1"/>
              <a:t>önem</a:t>
            </a:r>
            <a:r>
              <a:rPr lang="tr-TR" sz="3200" b="1" dirty="0"/>
              <a:t> </a:t>
            </a:r>
            <a:r>
              <a:rPr lang="tr-TR" sz="3200" b="1" dirty="0" err="1"/>
              <a:t>taşımayan</a:t>
            </a:r>
            <a:r>
              <a:rPr lang="tr-TR" sz="3200" b="1" dirty="0"/>
              <a:t> </a:t>
            </a:r>
            <a:r>
              <a:rPr lang="tr-TR" sz="3200" b="1" dirty="0" err="1"/>
              <a:t>dişler</a:t>
            </a:r>
            <a:r>
              <a:rPr lang="tr-TR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7018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9548" y="697743"/>
            <a:ext cx="7064049" cy="58477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f) </a:t>
            </a:r>
            <a:r>
              <a:rPr lang="tr-TR" sz="3200" b="1" dirty="0" err="1" smtClean="0"/>
              <a:t>Vertikal</a:t>
            </a:r>
            <a:r>
              <a:rPr lang="tr-TR" sz="3200" b="1" dirty="0" smtClean="0"/>
              <a:t> kırıklar, çatlak dişler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6385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9548" y="697743"/>
            <a:ext cx="7064049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200" b="1" dirty="0" smtClean="0"/>
              <a:t>g) Önceki kök kanal tedavisi</a:t>
            </a:r>
            <a:endParaRPr lang="en-US" sz="3200" b="1" dirty="0"/>
          </a:p>
        </p:txBody>
      </p:sp>
      <p:sp>
        <p:nvSpPr>
          <p:cNvPr id="2050" name="AutoShape 2" descr="data:image/jpeg;base64,/9j/4AAQSkZJRgABAQAAAQABAAD/2wCEAAkGBxQTEhQUEhQVFhQXFxUXGBcVFhUUFhgcGhUXGBcWFBgYHCggGBwlHBgUITEhJSkrLi4uFx8zODMsNygtLisBCgoKDQ0OFxAQFCwcHBwsLCwsLCwsLCwsLCwsLCwsLCwsLCwsLCwsLCwsLCwsLCwsLCwsLDcsLDcsNywsLDcsK//AABEIAMIBAwMBIgACEQEDEQH/xAAcAAACAgMBAQAAAAAAAAAAAAADBAIFAAEGBwj/xABDEAABAwIDBAgDBAkEAAcAAAABAAIRAyEEMUESUWFxBQaBkaGxwfATItEkc+HxBxQyNEJSY6KyI2JywhUWM4KDkrP/xAAYAQEBAQEBAAAAAAAAAAAAAAAAAQIDBP/EABoRAQEBAQEBAQAAAAAAAAAAAAABEQIxIUH/2gAMAwEAAhEDEQA/AO6pxMa7k3TYlG4NoIqOlxa03IncSQNDbRWNKCARcG8rQ21i8N6xdDbWKxBuJq1P8iveGheX9L0R8et94/8AyKDha/QTmiZGUwi9C4cXJAmYuJiNF0lWkDKUGF2TtAZwHehTDR8Jh2jJrRncNEpt/RTHjIAwMlvC5bz7urDDs38FUJ0+pFJ8HadG4AA9phWuH6n0GgfKedpVn0WZHKQrVjENqj/8r0dC8doNu5KN6lU9K1XTMN+i6tjFvYTVcdiOqBA+V5POx8FUYnoKo3QnLiO1ejliG6lIyQcBh+hSD8zSTxsArKn0RP8ADHvgun/VgpiluQVGE6Ma0XHkmP1VoyCccy60WFRNV9bCNIu1p7PVcb116Gpsp06rGgEVQ0xqHAxfhZegFq5jrsP9Ki03D8RSae5x9Eanrj8Bgp0tvXSYPB2yT1PDjLdusnKZaLjv1Upela7ACN3vVTbgwOPh4pqrVg+/e5C+Pw8FnTUP1Zjs2jTn3hFGFY24HmfNA+OL2j3zQn4ixvv98dO9TVLvFzffw1QqlXSR73LdZ870uWo06LqUJNb/AOP/ALro3sXOdQxetyp+dRdQ8KKTqMStRisHtStRqmtESxYjlq2oL6hhiDtFzpgW0tnA0n0RMBTcJBEMaXBupImREZACyPTCOwLu4NtC8q6ed9orD+o7/Ir1gBeTdP8A7zX+8f5oEmbt6Yw7AWkcfySjidE1gnfMZOYB7s0QajTs3mU/R9B7KRoH5QZ1KcpegVFl0c+HRv8ARdA3guYw7ocDx8wuioOsEDbVINUWKYCioqLgiOCGUQIj39FhFluFEoIOAWoUdu+d87eakoIEe+xct12P+i060q1Gr3PDT/a4ro61fQX3k5Bcv1yqxha+/ZtzkR2ovPo1N0zz9bLb6uefFVXQuN+IwOndu81Y1M1Fs+oVnyY970F8+S1UfGqgTb32qCWc9yG4Z+i0Hn3zUC/XmorEEqbqnFBe5RXTdRM63Kn5vXUuC5L9HjpdX5U/N67BwRqFnhL1GptwQXtUrRMhYilqxQdEwIzUNgRWhd3BMLyLrAftNf7x/mvXV491kd9qxH3r/NQJF2ax1SBIzaZ/BCLlHbz5KiywNbapgjUT4p7DVNOS5vq9iLGmeJHqrmhUjVBcNdnfVdLgz8o5LlaNSR5q76MxPygGcvLNVF4wojUGk5EBUEnBAciOdxQXvQSP0QqgWF/0UXvCgoMVXc2oY4QMtDN1r/xe0GR4+SH0wQHgjW3d+ap61TwHrqjWatMT0w2JBngLnuXKddMZtUQL/ORbtzsjVKvu6oustfafTbuBPvvRuc4h1f6R+E/Ycf8ATcbf7Tl3Fdu6pIB3GF5o8TZdP1a6X2h8KofmaLE/xDQ8SFE6i8qVMsvf5obn+XrolH4m5GoJRGP93CJiZfn6IDqg03+/VSa63GFU4h0EwdfT8VMWRZ/GsgVa/JV/6yff4IdSqTr7hMax2/6Mqm0/ER/LS86i7ty8+/RV/wCpiP8AjT/yf9V6G4KADggvCZcgvCzWoW2VtTIWKC9YihDYEVq7uCS8Z6yn7XiPvX+a9mC8Z6y/vmI+9f5qCtcUKpqj7HvNRcwansVVWYWr8NzX7iQRw1V9RqgyqtuEHzc7CbX9VZYRthIABCEi0wro71Z4HEbJg5GInfOSpqVinmiQNMotkZ3dyq467DV5zsmRU5Ln8FjSGXEu1Im/NEf0lE2mN3vJRjFxVrga3SdTFg5LncZ0w4mzYvq6d/elB0nUj9lpHaEXHTvxVp956JDEdLtFp1AAzOuQC53E4x77EgDcPqUCgzMwTvN9d5RZytMZiPiEHICYF54zxVbUCbjWb6buCE9tvJGora7bLn8fTmpJIy9hdNXb9ffYqasJdactRko2qjR5rGUbhwlpF2ncrJ4Am8brIGzzPNA5Sx+0QXWcLEb4yLVY4erMH3+CoHU3TIHansJXMbjqJlEq1YeeW/vSuKoieCPSM928LdRs++CyijLbqYai4ylBnf5hEo07TGfLwVXXWfoxEVaw/wBjf8svFeglcB+jkRiKg30j4PYvQCFkCcENwRnIL1KsCIWLZWLKrtiKENiIF2cEgvHOsR+2Yj7xy9kC8e6x/vmI+9KkWEWsOilDhnBHCFsDNbAAjTx8FoDLCZ+QklEwjCGgRopNJ2hO9apum3NFN0r96dpAQElh35pynYZ70Kdwr4kZg5Tmt4umRfZnlE/ihVI8B5LRpvAbBhpDjnOWl0QnWwpNwCDqPeqj+pEZx2J79YJzJhQJMZoqNHosG5IN93uVZYXowtaWuHyzPOd47kjhMZ8J3zEllp1jiAukpVA7IyDe1+1SpXPdI9HBrXOaDILTEmLZmNLSqkj8yuyxdGQeXYuQfT2SW5QdfD3zUWFcRTsb5j3KparQCOWgXQVKc65z3eqo64FpHDxVbivqHgDzyF/NRa8/wsPMIzwyMie3PsWnG93wBEBqioBpH7VvHv4qAJHzAZZjSOK27Z/hnOb6qdM7WeWXZvKCywtXLiDllO5Mub28fwVVhzB8j+StKT5Av2cVKxSuNpy08L5LMJdo7PfBNubPbbhklMEbRuKH46fqH+9O+6eP72Fd+V571JMYscWVB5H0XobllYE5CciuQnKVsJbWQsUF4xECGxEaF1cEl4/1l/e8R9470XsIXkPWMfa8R94fRAg1qk5k58OCm1u9S2VppFoyvr7upCkASRrMlYFqcpy7kUekIPaE+ynIBPHxSdLNWNFuXPyRKkRffkPJGxzpdE/stI4CYntQ8KCXgxYS5Y68knN2/tRAI9PNbLFt7x7Kh8ZvMKKESneiMXsO2SflJ+U7ju7UnUKgMz29nHgg7Cq0EcwuX6Uo7Lp0NpjuKuOicbtN2SQSIHboe1R6VwkgxnpzzWWZ8rniy3pnvlUmOaGyYHyujsKumm3akMdRE5XIyN7tv77EbijqUs57IzUC0aCY9yU5Yxa5y4JWqL2vyCraHwSbns/FBbM6RfL8U04uj9m25CdxEeSGt09xG9WGEfe4ieCr6RLbg5e4TLa21lawHKMlEqzekhIfwN/qmaRkXzyPvchV25Hioyu+qD/tlPiHj+xx9F6M5eZdWHRjKP8AyI72uC9NKiwNyE5EchuWWwysWiVigvWIjUJiKCuzgmF5F1kZ9rxH3jl66F5D1iP2vEfeu80iwqxtvZUoUW5arDP5LSjB/nuQ8Owkf7RMzwK21x7ZWsISdtp3z5IGcKL5ZwrWkfIqnwh9PZVux1ncjKInhhDXnUw0d0nko1bN7fTVTmGsGsTbjlPFBxH7PG9t4gIEMyZ0UWk6yBwELVcFrdb6jVB2nBs89+4qNBBgDjLjGhBjvCLSxBaYdlvHfdJukMgmCbxnyPisw1QGxztN7Eb+CC7o1dhwcO0bxPouppvD2BwuDC4fC1yDsHs+ivegscGu2CbOu3hvClZsK4/C7D3NyBuPUR6pHFsAEi5BJ8PzXTdNYcubIzbkeGo7VQOIIsbdqEqhqYa7w2f5h9SghosTJMXAFpBzVhiLCd3ymdx1VW9xBsd6NsxbzEg2iLd9kH4ki4nmFFzi7Ww1WMjUkckA3ViTECPeSPS2csp148UFzoyAPiVuCdIugcovg3A0n0KZePqq1tSMzeO8Jqk+1zY5fQrKLHoWrs4iif6lPxcAV6q5eOsqbL2ncQ7uM+i9hJWa1A3IL0VxQXlRoMrFolYstYvWFGagU0ZpXd5hAvIesH73iPvX+a9dBXkHTn7ziD/Vqf5kIsBpH1Ut+78UNgRnD0WlTojzQ6TztHl35IjR3TKi1tx2+wgm8/PziY8lY0TIPFVjXbLhxjwVnRdJ5og9V8meHllCWxJII4gWnefBGNioUGzUExAG13T4IFOk6fwzsyXWvpnp4KqxFYxu92T+LdtS7ebd1kr8BoI2iDkVFD+ASAXmG3vqTw0QGupWjaJi0ixRcfV2hAzJz9Es1trWI9lRTuHqbYAIg6EZzxTtN5IkWcI8rFUrasEOHb9U8H5P01HCbJR2fR2LFWnaNoCDnmqTGM2HluhuNOY4lQ6MxgpvnQ2MCORjRP8ATlGQHi+oIv7kIy5/FtkmciINstyqnYYzE3mOzeVcYg7TTGZuOaRxFTM7432KjUJYikGtgce9V7nbk1iTNkqXR7hVWnEADec4WnONrlQ2dStjJBtpm6NTrQTax03cQlyTpks2oUosNuG5yN/1Xr/R1bbo0nfzMYe9oK8RbW2crr1vqbidvB0juDm//VxA8AFirFw5BeVN5QXlZrcQJWKJKxRpfUyjNKVpuRmuXd5RwV470u/7RXP9ar/+jl68HLxjF1JrVTvq1D3vcixNrkwyqB4Kv+J5Qi06ugtoqps1Lre1HO6A7jvUQ5UMvq2J1sm6NUxIN4VTt5jkmuj3wR2jfmiLV1favwHBQdUhjyM3DYA4apcO+Uc4vwQsRUsO/wDJQaIysk8RVBc0AZa38VIVfltl79UpUF+HLw4qKnTcD+1nuHqg1KoBSzSQ4x77VCs4z7PainKdcTkEWnVANsjlPPJIi1vP3ZbcNdNDuQWtB+mhnZ4XuFd9H40uYabuAE6biuZoVC4ZmR4HemW18iLH2c0Sm8S07RAtqPfC6rK0Dabo4AjmCrPE1g9gc3O9uOoVVVZN5uL/AJoEqt7nwS9QReMvcJ8ERI4z4JDFCTwRdLlxK0HLVY6DJapMJCKIxadUUPiH3KG4qAu2F6P+jLFbWHqMn9mpPIOaPUOXmcrr/wBGWL2a9Wn/AD055ljvo89yzVelOKC8rbnIL3LLTRKxDJW1Gl1TcjNckab0dr12eY2HLxB1WXuO9zj3kleyuqQCdwK8NoVLD3mgfc7vU2VSEqHBSbU9++KqnTWuOf5qVPjuS7XSsa/3KKI2ppwCzDV4M67UpepUggqO0Ae1EXzXztDL+IR6IJcI4Z5JTCYmCDoDE7kWs6DBy014qiBfB4E28ilK9jOYyt5I78u2AcxbNLVDYib8OdlBqrrAvuUHOi5QnuiHT2IWIrTooqdSsTwGinQqbOZkGc0tz98lsOCKbFW85afSUxTrec96q9o3nLTRTp1dO5Bc4avBI0cf7oQq/wAutikvjZ5BHGK22Frv2hrr2IgDnbLi4XB/aF0DENByO/OQpOqXjdpCSrncitlsIfxDp9FBz9PeVkJ1bOTftQEjeoOdCC6sglyNGDVVl1Tx/wALGUHE2Lww/wDvBZftIPYqQvUNsi4MEXB46FZo+gXPQXvSfR+OFWlTqD+NjXd4mO9Ec9c2hNtaSxqLairenUR21FWUqyO2qvQ85nH14pVDuY89zSV4jQrWC9Z6xYiMJiD/AEqn+BXjlF9ggsmv9FMPSjX/AJKYqaqh9tVa+KfNLMqKXxPe9Ad7zBPDmhOfMe9FDaCBUqaqKepPMEJz4+2wHUZ9llUCsjUa8G+viqLSm3bpvg/Mw7WzrGp4pF7tVKnWNN7XDLvkEQo4xoYZH7JuO3RAHam0nh9EvUJmwKxzt/vRDNU6G6iiOqcFGfeeqGascbKHxBr5aIo3xFnxJ/BKvqgZIIq+/oouLBlY+4WzXJ/FVxrwhuxHb2oYs6tbaFze99/MpatW8tUicSSouqoYnVqaoe2gvqblA1VNDLnoe0gfEWttAxtKJeg7aiXKar1H9H3SW3hiwm9NxHY75h4lw7F0j6y8r6i9IfDxOycqjS3tHzN/7DtXobqy59eunM2HPirFXmssUbxc06qYZVVTSqpllVel4dL9b8RGCr8Wx3uA9V5aH3Xfde68YN4/mdTH94PovN9uyLD7aiIKtu1IseitqIpsVPVS+Jx7kqKqmHIDCp3QspVrEHel555LQOcICl0GERrzl4/RANXMKAcd6KfpYiZB9bKYqwC0m2hMm/vzVf8AEnnw8JWjV3lAwaohAfUUXP3pes9FGbU8VFz+9LmpCi6qoojnob6qA6ohlyKO96htIReol6gMXrW3ZB2lHbUVJxUS5Qc9R2kQTaWF6FtLe0ookrW0hl6s24KjY/FmWg7MtBkxAkTGZmRa2d4BKjXLHNc3NpDhzBkL1LDY0PY17cnAOHaJXn9Loynl/quu8SGv2f8AY6Q3dnxG5dJ0O4sYWbJa0E7M2sSTFyTb1WOmuL9X3xlir/jLFl0dBTKOwrFi9LxOe6/n7MPvG+TlwTVixFibMkUrFiKm1SnJYsQYotPotLEElp2XasWIrESbdixYgg427EtiMj73rFilAioErSxFQ07ENyxYoMOij+K2sRYg5QKxYsq0VFbWKlRTGBaC4TfmtrFB1eBwdPP4bJ/4t+ifY0DIAcrLFi5V1iUrRK0sUVolYsWK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2" name="AutoShape 4" descr="data:image/jpeg;base64,/9j/4AAQSkZJRgABAQAAAQABAAD/2wCEAAkGBxQTEhQUEhQVFhQXFxUXGBcVFhUUFhgcGhUXGBcWFBgYHCggGBwlHBgUITEhJSkrLi4uFx8zODMsNygtLisBCgoKDQ0OFxAQFCwcHBwsLCwsLCwsLCwsLCwsLCwsLCwsLCwsLCwsLCwsLCwsLCwsLCwsLDcsLDcsNywsLDcsK//AABEIAMIBAwMBIgACEQEDEQH/xAAcAAACAgMBAQAAAAAAAAAAAAADBAIFAAEGBwj/xABDEAABAwIDBAgDBAkEAAcAAAABAAIRAyEEMUESUWFxBQaBkaGxwfATItEkc+HxBxQyNEJSY6KyI2JywhUWM4KDkrP/xAAYAQEBAQEBAAAAAAAAAAAAAAAAAQIDBP/EABoRAQEBAQEBAQAAAAAAAAAAAAABEQIxIUH/2gAMAwEAAhEDEQA/AO6pxMa7k3TYlG4NoIqOlxa03IncSQNDbRWNKCARcG8rQ21i8N6xdDbWKxBuJq1P8iveGheX9L0R8et94/8AyKDha/QTmiZGUwi9C4cXJAmYuJiNF0lWkDKUGF2TtAZwHehTDR8Jh2jJrRncNEpt/RTHjIAwMlvC5bz7urDDs38FUJ0+pFJ8HadG4AA9phWuH6n0GgfKedpVn0WZHKQrVjENqj/8r0dC8doNu5KN6lU9K1XTMN+i6tjFvYTVcdiOqBA+V5POx8FUYnoKo3QnLiO1ejliG6lIyQcBh+hSD8zSTxsArKn0RP8ADHvgun/VgpiluQVGE6Ma0XHkmP1VoyCccy60WFRNV9bCNIu1p7PVcb116Gpsp06rGgEVQ0xqHAxfhZegFq5jrsP9Ki03D8RSae5x9Eanrj8Bgp0tvXSYPB2yT1PDjLdusnKZaLjv1Upela7ACN3vVTbgwOPh4pqrVg+/e5C+Pw8FnTUP1Zjs2jTn3hFGFY24HmfNA+OL2j3zQn4ixvv98dO9TVLvFzffw1QqlXSR73LdZ870uWo06LqUJNb/AOP/ALro3sXOdQxetyp+dRdQ8KKTqMStRisHtStRqmtESxYjlq2oL6hhiDtFzpgW0tnA0n0RMBTcJBEMaXBupImREZACyPTCOwLu4NtC8q6ed9orD+o7/Ir1gBeTdP8A7zX+8f5oEmbt6Yw7AWkcfySjidE1gnfMZOYB7s0QajTs3mU/R9B7KRoH5QZ1KcpegVFl0c+HRv8ARdA3guYw7ocDx8wuioOsEDbVINUWKYCioqLgiOCGUQIj39FhFluFEoIOAWoUdu+d87eakoIEe+xct12P+i060q1Gr3PDT/a4ro61fQX3k5Bcv1yqxha+/ZtzkR2ovPo1N0zz9bLb6uefFVXQuN+IwOndu81Y1M1Fs+oVnyY970F8+S1UfGqgTb32qCWc9yG4Z+i0Hn3zUC/XmorEEqbqnFBe5RXTdRM63Kn5vXUuC5L9HjpdX5U/N67BwRqFnhL1GptwQXtUrRMhYilqxQdEwIzUNgRWhd3BMLyLrAftNf7x/mvXV491kd9qxH3r/NQJF2ax1SBIzaZ/BCLlHbz5KiywNbapgjUT4p7DVNOS5vq9iLGmeJHqrmhUjVBcNdnfVdLgz8o5LlaNSR5q76MxPygGcvLNVF4wojUGk5EBUEnBAciOdxQXvQSP0QqgWF/0UXvCgoMVXc2oY4QMtDN1r/xe0GR4+SH0wQHgjW3d+ap61TwHrqjWatMT0w2JBngLnuXKddMZtUQL/ORbtzsjVKvu6oustfafTbuBPvvRuc4h1f6R+E/Ycf8ATcbf7Tl3Fdu6pIB3GF5o8TZdP1a6X2h8KofmaLE/xDQ8SFE6i8qVMsvf5obn+XrolH4m5GoJRGP93CJiZfn6IDqg03+/VSa63GFU4h0EwdfT8VMWRZ/GsgVa/JV/6yff4IdSqTr7hMax2/6Mqm0/ER/LS86i7ty8+/RV/wCpiP8AjT/yf9V6G4KADggvCZcgvCzWoW2VtTIWKC9YihDYEVq7uCS8Z6yn7XiPvX+a9mC8Z6y/vmI+9f5qCtcUKpqj7HvNRcwansVVWYWr8NzX7iQRw1V9RqgyqtuEHzc7CbX9VZYRthIABCEi0wro71Z4HEbJg5GInfOSpqVinmiQNMotkZ3dyq467DV5zsmRU5Ln8FjSGXEu1Im/NEf0lE2mN3vJRjFxVrga3SdTFg5LncZ0w4mzYvq6d/elB0nUj9lpHaEXHTvxVp956JDEdLtFp1AAzOuQC53E4x77EgDcPqUCgzMwTvN9d5RZytMZiPiEHICYF54zxVbUCbjWb6buCE9tvJGora7bLn8fTmpJIy9hdNXb9ffYqasJdactRko2qjR5rGUbhwlpF2ncrJ4Am8brIGzzPNA5Sx+0QXWcLEb4yLVY4erMH3+CoHU3TIHansJXMbjqJlEq1YeeW/vSuKoieCPSM928LdRs++CyijLbqYai4ylBnf5hEo07TGfLwVXXWfoxEVaw/wBjf8svFeglcB+jkRiKg30j4PYvQCFkCcENwRnIL1KsCIWLZWLKrtiKENiIF2cEgvHOsR+2Yj7xy9kC8e6x/vmI+9KkWEWsOilDhnBHCFsDNbAAjTx8FoDLCZ+QklEwjCGgRopNJ2hO9apum3NFN0r96dpAQElh35pynYZ70Kdwr4kZg5Tmt4umRfZnlE/ihVI8B5LRpvAbBhpDjnOWl0QnWwpNwCDqPeqj+pEZx2J79YJzJhQJMZoqNHosG5IN93uVZYXowtaWuHyzPOd47kjhMZ8J3zEllp1jiAukpVA7IyDe1+1SpXPdI9HBrXOaDILTEmLZmNLSqkj8yuyxdGQeXYuQfT2SW5QdfD3zUWFcRTsb5j3KparQCOWgXQVKc65z3eqo64FpHDxVbivqHgDzyF/NRa8/wsPMIzwyMie3PsWnG93wBEBqioBpH7VvHv4qAJHzAZZjSOK27Z/hnOb6qdM7WeWXZvKCywtXLiDllO5Mub28fwVVhzB8j+StKT5Av2cVKxSuNpy08L5LMJdo7PfBNubPbbhklMEbRuKH46fqH+9O+6eP72Fd+V571JMYscWVB5H0XobllYE5CciuQnKVsJbWQsUF4xECGxEaF1cEl4/1l/e8R9470XsIXkPWMfa8R94fRAg1qk5k58OCm1u9S2VppFoyvr7upCkASRrMlYFqcpy7kUekIPaE+ynIBPHxSdLNWNFuXPyRKkRffkPJGxzpdE/stI4CYntQ8KCXgxYS5Y68knN2/tRAI9PNbLFt7x7Kh8ZvMKKESneiMXsO2SflJ+U7ju7UnUKgMz29nHgg7Cq0EcwuX6Uo7Lp0NpjuKuOicbtN2SQSIHboe1R6VwkgxnpzzWWZ8rniy3pnvlUmOaGyYHyujsKumm3akMdRE5XIyN7tv77EbijqUs57IzUC0aCY9yU5Yxa5y4JWqL2vyCraHwSbns/FBbM6RfL8U04uj9m25CdxEeSGt09xG9WGEfe4ieCr6RLbg5e4TLa21lawHKMlEqzekhIfwN/qmaRkXzyPvchV25Hioyu+qD/tlPiHj+xx9F6M5eZdWHRjKP8AyI72uC9NKiwNyE5EchuWWwysWiVigvWIjUJiKCuzgmF5F1kZ9rxH3jl66F5D1iP2vEfeu80iwqxtvZUoUW5arDP5LSjB/nuQ8Owkf7RMzwK21x7ZWsISdtp3z5IGcKL5ZwrWkfIqnwh9PZVux1ncjKInhhDXnUw0d0nko1bN7fTVTmGsGsTbjlPFBxH7PG9t4gIEMyZ0UWk6yBwELVcFrdb6jVB2nBs89+4qNBBgDjLjGhBjvCLSxBaYdlvHfdJukMgmCbxnyPisw1QGxztN7Eb+CC7o1dhwcO0bxPouppvD2BwuDC4fC1yDsHs+ivegscGu2CbOu3hvClZsK4/C7D3NyBuPUR6pHFsAEi5BJ8PzXTdNYcubIzbkeGo7VQOIIsbdqEqhqYa7w2f5h9SghosTJMXAFpBzVhiLCd3ymdx1VW9xBsd6NsxbzEg2iLd9kH4ki4nmFFzi7Ww1WMjUkckA3ViTECPeSPS2csp148UFzoyAPiVuCdIugcovg3A0n0KZePqq1tSMzeO8Jqk+1zY5fQrKLHoWrs4iif6lPxcAV6q5eOsqbL2ncQ7uM+i9hJWa1A3IL0VxQXlRoMrFolYstYvWFGagU0ZpXd5hAvIesH73iPvX+a9dBXkHTn7ziD/Vqf5kIsBpH1Ut+78UNgRnD0WlTojzQ6TztHl35IjR3TKi1tx2+wgm8/PziY8lY0TIPFVjXbLhxjwVnRdJ5og9V8meHllCWxJII4gWnefBGNioUGzUExAG13T4IFOk6fwzsyXWvpnp4KqxFYxu92T+LdtS7ebd1kr8BoI2iDkVFD+ASAXmG3vqTw0QGupWjaJi0ixRcfV2hAzJz9Es1trWI9lRTuHqbYAIg6EZzxTtN5IkWcI8rFUrasEOHb9U8H5P01HCbJR2fR2LFWnaNoCDnmqTGM2HluhuNOY4lQ6MxgpvnQ2MCORjRP8ATlGQHi+oIv7kIy5/FtkmciINstyqnYYzE3mOzeVcYg7TTGZuOaRxFTM7432KjUJYikGtgce9V7nbk1iTNkqXR7hVWnEADec4WnONrlQ2dStjJBtpm6NTrQTax03cQlyTpks2oUosNuG5yN/1Xr/R1bbo0nfzMYe9oK8RbW2crr1vqbidvB0juDm//VxA8AFirFw5BeVN5QXlZrcQJWKJKxRpfUyjNKVpuRmuXd5RwV470u/7RXP9ar/+jl68HLxjF1JrVTvq1D3vcixNrkwyqB4Kv+J5Qi06ugtoqps1Lre1HO6A7jvUQ5UMvq2J1sm6NUxIN4VTt5jkmuj3wR2jfmiLV1favwHBQdUhjyM3DYA4apcO+Uc4vwQsRUsO/wDJQaIysk8RVBc0AZa38VIVfltl79UpUF+HLw4qKnTcD+1nuHqg1KoBSzSQ4x77VCs4z7PainKdcTkEWnVANsjlPPJIi1vP3ZbcNdNDuQWtB+mhnZ4XuFd9H40uYabuAE6biuZoVC4ZmR4HemW18iLH2c0Sm8S07RAtqPfC6rK0Dabo4AjmCrPE1g9gc3O9uOoVVVZN5uL/AJoEqt7nwS9QReMvcJ8ERI4z4JDFCTwRdLlxK0HLVY6DJapMJCKIxadUUPiH3KG4qAu2F6P+jLFbWHqMn9mpPIOaPUOXmcrr/wBGWL2a9Wn/AD055ljvo89yzVelOKC8rbnIL3LLTRKxDJW1Gl1TcjNckab0dr12eY2HLxB1WXuO9zj3kleyuqQCdwK8NoVLD3mgfc7vU2VSEqHBSbU9++KqnTWuOf5qVPjuS7XSsa/3KKI2ppwCzDV4M67UpepUggqO0Ae1EXzXztDL+IR6IJcI4Z5JTCYmCDoDE7kWs6DBy014qiBfB4E28ilK9jOYyt5I78u2AcxbNLVDYib8OdlBqrrAvuUHOi5QnuiHT2IWIrTooqdSsTwGinQqbOZkGc0tz98lsOCKbFW85afSUxTrec96q9o3nLTRTp1dO5Bc4avBI0cf7oQq/wAutikvjZ5BHGK22Frv2hrr2IgDnbLi4XB/aF0DENByO/OQpOqXjdpCSrncitlsIfxDp9FBz9PeVkJ1bOTftQEjeoOdCC6sglyNGDVVl1Tx/wALGUHE2Lww/wDvBZftIPYqQvUNsi4MEXB46FZo+gXPQXvSfR+OFWlTqD+NjXd4mO9Ec9c2hNtaSxqLairenUR21FWUqyO2qvQ85nH14pVDuY89zSV4jQrWC9Z6xYiMJiD/AEqn+BXjlF9ggsmv9FMPSjX/AJKYqaqh9tVa+KfNLMqKXxPe9Ad7zBPDmhOfMe9FDaCBUqaqKepPMEJz4+2wHUZ9llUCsjUa8G+viqLSm3bpvg/Mw7WzrGp4pF7tVKnWNN7XDLvkEQo4xoYZH7JuO3RAHam0nh9EvUJmwKxzt/vRDNU6G6iiOqcFGfeeqGascbKHxBr5aIo3xFnxJ/BKvqgZIIq+/oouLBlY+4WzXJ/FVxrwhuxHb2oYs6tbaFze99/MpatW8tUicSSouqoYnVqaoe2gvqblA1VNDLnoe0gfEWttAxtKJeg7aiXKar1H9H3SW3hiwm9NxHY75h4lw7F0j6y8r6i9IfDxOycqjS3tHzN/7DtXobqy59eunM2HPirFXmssUbxc06qYZVVTSqpllVel4dL9b8RGCr8Wx3uA9V5aH3Xfde68YN4/mdTH94PovN9uyLD7aiIKtu1IseitqIpsVPVS+Jx7kqKqmHIDCp3QspVrEHel555LQOcICl0GERrzl4/RANXMKAcd6KfpYiZB9bKYqwC0m2hMm/vzVf8AEnnw8JWjV3lAwaohAfUUXP3pes9FGbU8VFz+9LmpCi6qoojnob6qA6ohlyKO96htIReol6gMXrW3ZB2lHbUVJxUS5Qc9R2kQTaWF6FtLe0ookrW0hl6s24KjY/FmWg7MtBkxAkTGZmRa2d4BKjXLHNc3NpDhzBkL1LDY0PY17cnAOHaJXn9Loynl/quu8SGv2f8AY6Q3dnxG5dJ0O4sYWbJa0E7M2sSTFyTb1WOmuL9X3xlir/jLFl0dBTKOwrFi9LxOe6/n7MPvG+TlwTVixFibMkUrFiKm1SnJYsQYotPotLEElp2XasWIrESbdixYgg427EtiMj73rFilAioErSxFQ07ENyxYoMOij+K2sRYg5QKxYsq0VFbWKlRTGBaC4TfmtrFB1eBwdPP4bJ/4t+ifY0DIAcrLFi5V1iUrRK0sUVolYsWK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Picture 8" descr="http://www.dentalmallawyer.com/images/overfil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91336" y="-28109038"/>
            <a:ext cx="3480141" cy="268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32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2450" y="2704151"/>
            <a:ext cx="8591550" cy="1066801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Tek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Seans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	</a:t>
            </a:r>
            <a:r>
              <a:rPr lang="en-US" sz="4000" b="1" dirty="0" err="1" smtClean="0"/>
              <a:t>Endodontik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		</a:t>
            </a:r>
            <a:r>
              <a:rPr lang="en-US" sz="4000" b="1" dirty="0" err="1" smtClean="0"/>
              <a:t>Tedavi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			</a:t>
            </a:r>
            <a:r>
              <a:rPr lang="en-US" sz="4000" b="1" dirty="0" err="1" smtClean="0"/>
              <a:t>Endikasyonları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405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b="1" dirty="0" smtClean="0"/>
              <a:t>Kök kanal sisteminin </a:t>
            </a:r>
            <a:r>
              <a:rPr lang="tr-TR" sz="2800" b="1" dirty="0" err="1" smtClean="0"/>
              <a:t>kemo</a:t>
            </a:r>
            <a:r>
              <a:rPr lang="tr-TR" sz="2800" b="1" dirty="0" smtClean="0"/>
              <a:t>-mekanik </a:t>
            </a:r>
            <a:r>
              <a:rPr lang="tr-TR" sz="2800" b="1" dirty="0" err="1" smtClean="0"/>
              <a:t>preparasyonu</a:t>
            </a:r>
            <a:r>
              <a:rPr lang="tr-TR" sz="2800" b="1" dirty="0" smtClean="0"/>
              <a:t> ve kanal dolgusunun tek seansta yapıldığı </a:t>
            </a:r>
            <a:r>
              <a:rPr lang="tr-TR" sz="2800" b="1" dirty="0" err="1" smtClean="0"/>
              <a:t>endodontik</a:t>
            </a:r>
            <a:r>
              <a:rPr lang="tr-TR" sz="2800" b="1" dirty="0" smtClean="0"/>
              <a:t> tedavi şeklidir. Hekimimin deneyimli olması ve yeterli zamanının bulunması gerekir. Tüm ön hazırlıklar yapılarak ve gerektiğinde yardımcı personelle çalışarak süre kısaltılmalıdır. Her şeyden önemlisi de  vaka seçiminde </a:t>
            </a:r>
            <a:r>
              <a:rPr lang="tr-TR" sz="2800" b="1" dirty="0" err="1" smtClean="0"/>
              <a:t>endikasyonlar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kontraendikasyonlar</a:t>
            </a:r>
            <a:r>
              <a:rPr lang="tr-TR" sz="2800" b="1" dirty="0" smtClean="0"/>
              <a:t> gözden geçirilmelidir. </a:t>
            </a:r>
            <a:endParaRPr lang="tr-TR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150423"/>
            <a:ext cx="8595360" cy="3893779"/>
          </a:xfrm>
        </p:spPr>
        <p:txBody>
          <a:bodyPr/>
          <a:lstStyle/>
          <a:p>
            <a:endParaRPr lang="en-US" dirty="0" smtClean="0"/>
          </a:p>
          <a:p>
            <a:r>
              <a:rPr lang="tr-TR" sz="2800" b="1" dirty="0" smtClean="0"/>
              <a:t>Kron kısmında fazla madde kaybı olan dolaysıyla dişin </a:t>
            </a:r>
            <a:r>
              <a:rPr lang="tr-TR" sz="2800" b="1" dirty="0" err="1" smtClean="0"/>
              <a:t>izalosyonu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hermetik</a:t>
            </a:r>
            <a:r>
              <a:rPr lang="tr-TR" sz="2800" b="1" dirty="0" smtClean="0"/>
              <a:t> olarak geçici dolgu yerleştirilmesinin zor olduğu durumlar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035" y="714849"/>
            <a:ext cx="8591550" cy="15876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1</a:t>
            </a:r>
            <a:r>
              <a:rPr lang="tr-TR" sz="3100" b="1" dirty="0" smtClean="0"/>
              <a:t>- </a:t>
            </a:r>
            <a:r>
              <a:rPr lang="tr-TR" sz="3100" b="1" dirty="0" err="1" smtClean="0"/>
              <a:t>İ̇zolasyon</a:t>
            </a:r>
            <a:r>
              <a:rPr lang="tr-TR" sz="3100" b="1" dirty="0" smtClean="0"/>
              <a:t> </a:t>
            </a:r>
            <a:r>
              <a:rPr lang="tr-TR" sz="3100" b="1" dirty="0"/>
              <a:t>ve </a:t>
            </a:r>
            <a:r>
              <a:rPr lang="tr-TR" sz="3100" b="1" dirty="0" err="1"/>
              <a:t>hermetik</a:t>
            </a:r>
            <a:r>
              <a:rPr lang="tr-TR" sz="3100" b="1" dirty="0"/>
              <a:t> bir </a:t>
            </a:r>
            <a:r>
              <a:rPr lang="tr-TR" sz="3100" b="1" dirty="0" err="1"/>
              <a:t>geçici</a:t>
            </a:r>
            <a:r>
              <a:rPr lang="tr-TR" sz="3100" b="1" dirty="0"/>
              <a:t> dolgu </a:t>
            </a:r>
            <a:r>
              <a:rPr lang="tr-TR" sz="3100" b="1" dirty="0" err="1" smtClean="0"/>
              <a:t>yerleştirilmesinin</a:t>
            </a:r>
            <a:r>
              <a:rPr lang="tr-TR" sz="3100" b="1" dirty="0" smtClean="0"/>
              <a:t> </a:t>
            </a:r>
            <a:r>
              <a:rPr lang="tr-TR" sz="3100" b="1" dirty="0"/>
              <a:t>olanaksız </a:t>
            </a:r>
            <a:r>
              <a:rPr lang="tr-TR" sz="3100" b="1" dirty="0" err="1"/>
              <a:t>olduğu</a:t>
            </a:r>
            <a:r>
              <a:rPr lang="tr-TR" sz="3100" b="1" dirty="0"/>
              <a:t> </a:t>
            </a:r>
            <a:r>
              <a:rPr lang="tr-TR" sz="3100" b="1" dirty="0" err="1" smtClean="0"/>
              <a:t>vital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pulpalı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dişler</a:t>
            </a:r>
            <a:r>
              <a:rPr lang="tr-TR" sz="3100" b="1" dirty="0" smtClean="0"/>
              <a:t> 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77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369724"/>
            <a:ext cx="8591550" cy="125385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b="1" dirty="0" smtClean="0"/>
              <a:t>2-Canlı </a:t>
            </a:r>
            <a:r>
              <a:rPr lang="tr-TR" b="1" dirty="0" err="1"/>
              <a:t>pulpanın</a:t>
            </a:r>
            <a:r>
              <a:rPr lang="tr-TR" b="1" dirty="0"/>
              <a:t> </a:t>
            </a:r>
            <a:r>
              <a:rPr lang="tr-TR" b="1" dirty="0" err="1"/>
              <a:t>açıldığı</a:t>
            </a:r>
            <a:r>
              <a:rPr lang="tr-TR" b="1" dirty="0"/>
              <a:t> durumlarda ve </a:t>
            </a:r>
            <a:r>
              <a:rPr lang="tr-TR" b="1" dirty="0" err="1"/>
              <a:t>semptomatik</a:t>
            </a:r>
            <a:r>
              <a:rPr lang="tr-TR" b="1" dirty="0"/>
              <a:t> </a:t>
            </a:r>
            <a:r>
              <a:rPr lang="tr-TR" b="1" dirty="0" err="1"/>
              <a:t>pulpitisin</a:t>
            </a:r>
            <a:r>
              <a:rPr lang="tr-TR" b="1" dirty="0"/>
              <a:t> erken evrelerinde: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150423"/>
            <a:ext cx="8595360" cy="3893779"/>
          </a:xfrm>
        </p:spPr>
        <p:txBody>
          <a:bodyPr>
            <a:normAutofit/>
          </a:bodyPr>
          <a:lstStyle/>
          <a:p>
            <a:pPr algn="just"/>
            <a:endParaRPr lang="en-US" b="1" dirty="0" smtClean="0"/>
          </a:p>
          <a:p>
            <a:pPr algn="just"/>
            <a:r>
              <a:rPr lang="tr-TR" sz="2800" b="1" dirty="0"/>
              <a:t>Travma, </a:t>
            </a:r>
            <a:r>
              <a:rPr lang="tr-TR" sz="2800" b="1" dirty="0" err="1"/>
              <a:t>çürük</a:t>
            </a:r>
            <a:r>
              <a:rPr lang="tr-TR" sz="2800" b="1" dirty="0"/>
              <a:t> veya </a:t>
            </a:r>
            <a:r>
              <a:rPr lang="tr-TR" sz="2800" b="1" dirty="0" err="1"/>
              <a:t>iyatrojenik</a:t>
            </a:r>
            <a:r>
              <a:rPr lang="tr-TR" sz="2800" b="1" dirty="0"/>
              <a:t> nedenlerle meydana gelen </a:t>
            </a:r>
            <a:r>
              <a:rPr lang="tr-TR" sz="2800" b="1" dirty="0" err="1"/>
              <a:t>pulpa</a:t>
            </a:r>
            <a:r>
              <a:rPr lang="tr-TR" sz="2800" b="1" dirty="0"/>
              <a:t> </a:t>
            </a:r>
            <a:r>
              <a:rPr lang="tr-TR" sz="2800" b="1" dirty="0" err="1"/>
              <a:t>açılmalarında</a:t>
            </a:r>
            <a:r>
              <a:rPr lang="tr-TR" sz="2800" b="1" dirty="0"/>
              <a:t> tek seansta kanal tedavisi uygulanabilir. </a:t>
            </a:r>
            <a:r>
              <a:rPr lang="tr-TR" sz="2800" b="1" dirty="0" err="1"/>
              <a:t>Böyle</a:t>
            </a:r>
            <a:r>
              <a:rPr lang="tr-TR" sz="2800" b="1" dirty="0"/>
              <a:t> </a:t>
            </a:r>
            <a:r>
              <a:rPr lang="tr-TR" sz="2800" b="1" dirty="0" err="1"/>
              <a:t>dişlerde</a:t>
            </a:r>
            <a:r>
              <a:rPr lang="tr-TR" sz="2800" b="1" dirty="0"/>
              <a:t> </a:t>
            </a:r>
            <a:r>
              <a:rPr lang="tr-TR" sz="2800" b="1" dirty="0" err="1"/>
              <a:t>soğuk</a:t>
            </a:r>
            <a:r>
              <a:rPr lang="tr-TR" sz="2800" b="1" dirty="0"/>
              <a:t> ve sıcak </a:t>
            </a:r>
            <a:r>
              <a:rPr lang="tr-TR" sz="2800" b="1" dirty="0" err="1"/>
              <a:t>duyarlılığı</a:t>
            </a:r>
            <a:r>
              <a:rPr lang="tr-TR" sz="2800" b="1" dirty="0"/>
              <a:t> olabilir ancak </a:t>
            </a:r>
            <a:r>
              <a:rPr lang="tr-TR" sz="2800" b="1" dirty="0" err="1"/>
              <a:t>perküsyon</a:t>
            </a:r>
            <a:r>
              <a:rPr lang="tr-TR" sz="2800" b="1" dirty="0"/>
              <a:t> </a:t>
            </a:r>
            <a:r>
              <a:rPr lang="tr-TR" sz="2800" b="1" dirty="0" err="1"/>
              <a:t>duyarlılığının</a:t>
            </a:r>
            <a:r>
              <a:rPr lang="tr-TR" sz="2800" b="1" dirty="0"/>
              <a:t> bulunmaması gerekir. </a:t>
            </a:r>
          </a:p>
        </p:txBody>
      </p:sp>
    </p:spTree>
    <p:extLst>
      <p:ext uri="{BB962C8B-B14F-4D97-AF65-F5344CB8AC3E}">
        <p14:creationId xmlns:p14="http://schemas.microsoft.com/office/powerpoint/2010/main" xmlns="" val="419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41126"/>
            <a:ext cx="8591550" cy="15876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>3- </a:t>
            </a:r>
            <a:r>
              <a:rPr lang="tr-TR" b="1" dirty="0" err="1" smtClean="0"/>
              <a:t>Protetik</a:t>
            </a:r>
            <a:r>
              <a:rPr lang="tr-TR" b="1" dirty="0" smtClean="0"/>
              <a:t> ve </a:t>
            </a:r>
            <a:r>
              <a:rPr lang="tr-TR" b="1" dirty="0" err="1" smtClean="0"/>
              <a:t>Restoratif</a:t>
            </a:r>
            <a:r>
              <a:rPr lang="tr-TR" b="1" dirty="0" smtClean="0"/>
              <a:t> </a:t>
            </a:r>
            <a:r>
              <a:rPr lang="tr-TR" b="1" dirty="0" err="1" smtClean="0"/>
              <a:t>Amac</a:t>
            </a:r>
            <a:r>
              <a:rPr lang="tr-TR" b="1" dirty="0" err="1"/>
              <a:t>̧larla</a:t>
            </a:r>
            <a:r>
              <a:rPr lang="tr-TR" b="1" dirty="0"/>
              <a:t>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150423"/>
            <a:ext cx="8595360" cy="3893779"/>
          </a:xfrm>
        </p:spPr>
        <p:txBody>
          <a:bodyPr>
            <a:normAutofit lnSpcReduction="10000"/>
          </a:bodyPr>
          <a:lstStyle/>
          <a:p>
            <a:pPr algn="just"/>
            <a:endParaRPr lang="en-US" b="1" dirty="0" smtClean="0"/>
          </a:p>
          <a:p>
            <a:pPr algn="just"/>
            <a:r>
              <a:rPr lang="tr-TR" sz="3200" b="1" dirty="0"/>
              <a:t>“</a:t>
            </a:r>
            <a:r>
              <a:rPr lang="tr-TR" sz="3200" b="1" dirty="0" err="1"/>
              <a:t>Overdenture</a:t>
            </a:r>
            <a:r>
              <a:rPr lang="tr-TR" sz="3200" b="1" dirty="0"/>
              <a:t>” </a:t>
            </a:r>
            <a:r>
              <a:rPr lang="tr-TR" sz="3200" b="1" dirty="0" smtClean="0"/>
              <a:t>olgularında </a:t>
            </a:r>
            <a:r>
              <a:rPr lang="tr-TR" sz="3200" b="1" dirty="0" err="1" smtClean="0"/>
              <a:t>ko</a:t>
            </a:r>
            <a:r>
              <a:rPr lang="tr-TR" sz="3200" b="1" dirty="0" err="1"/>
              <a:t>̈k</a:t>
            </a:r>
            <a:r>
              <a:rPr lang="tr-TR" sz="3200" b="1" dirty="0"/>
              <a:t> kanallarından yararlanılmadan restorasyonun yapılabilme </a:t>
            </a:r>
            <a:r>
              <a:rPr lang="tr-TR" sz="3200" b="1" dirty="0" err="1"/>
              <a:t>şansının</a:t>
            </a:r>
            <a:r>
              <a:rPr lang="tr-TR" sz="3200" b="1" dirty="0"/>
              <a:t> </a:t>
            </a:r>
            <a:r>
              <a:rPr lang="tr-TR" sz="3200" b="1" dirty="0" err="1"/>
              <a:t>bulunmadığı</a:t>
            </a:r>
            <a:r>
              <a:rPr lang="tr-TR" sz="3200" b="1" dirty="0"/>
              <a:t> </a:t>
            </a:r>
            <a:r>
              <a:rPr lang="tr-TR" sz="3200" b="1" dirty="0" err="1"/>
              <a:t>dişlerde</a:t>
            </a:r>
            <a:r>
              <a:rPr lang="tr-TR" sz="3200" b="1" dirty="0"/>
              <a:t>, yine kron </a:t>
            </a:r>
            <a:r>
              <a:rPr lang="tr-TR" sz="3200" b="1" dirty="0" err="1"/>
              <a:t>köprü</a:t>
            </a:r>
            <a:r>
              <a:rPr lang="tr-TR" sz="3200" b="1" dirty="0"/>
              <a:t> </a:t>
            </a:r>
            <a:r>
              <a:rPr lang="tr-TR" sz="3200" b="1" dirty="0" err="1"/>
              <a:t>çalışmalarında</a:t>
            </a:r>
            <a:r>
              <a:rPr lang="tr-TR" sz="3200" b="1" dirty="0"/>
              <a:t> estetik </a:t>
            </a:r>
            <a:r>
              <a:rPr lang="tr-TR" sz="3200" b="1" dirty="0" smtClean="0"/>
              <a:t>amaçla </a:t>
            </a:r>
            <a:r>
              <a:rPr lang="tr-TR" sz="3200" b="1" dirty="0" err="1"/>
              <a:t>pulpanın</a:t>
            </a:r>
            <a:r>
              <a:rPr lang="tr-TR" sz="3200" b="1" dirty="0"/>
              <a:t> </a:t>
            </a:r>
            <a:r>
              <a:rPr lang="tr-TR" sz="3200" b="1" dirty="0" err="1"/>
              <a:t>irreversible</a:t>
            </a:r>
            <a:r>
              <a:rPr lang="tr-TR" sz="3200" b="1" dirty="0"/>
              <a:t> olarak hasar </a:t>
            </a:r>
            <a:r>
              <a:rPr lang="tr-TR" sz="3200" b="1" dirty="0" err="1"/>
              <a:t>göreceği</a:t>
            </a:r>
            <a:r>
              <a:rPr lang="tr-TR" sz="3200" b="1"/>
              <a:t> </a:t>
            </a:r>
            <a:r>
              <a:rPr lang="tr-TR" sz="3200" b="1" smtClean="0"/>
              <a:t>düşünülen dis</a:t>
            </a:r>
            <a:r>
              <a:rPr lang="tr-TR" sz="3200" b="1" dirty="0" err="1"/>
              <a:t>̧lerde</a:t>
            </a:r>
            <a:r>
              <a:rPr lang="tr-TR" sz="3200" b="1" dirty="0"/>
              <a:t> tek seansta kanal tedavisine </a:t>
            </a:r>
            <a:r>
              <a:rPr lang="tr-TR" sz="3200" b="1" dirty="0" err="1"/>
              <a:t>başvurulur</a:t>
            </a:r>
            <a:r>
              <a:rPr lang="tr-TR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9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41126"/>
            <a:ext cx="8591550" cy="15876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4-</a:t>
            </a:r>
            <a:r>
              <a:rPr lang="tr-TR" b="1" dirty="0" err="1" smtClean="0"/>
              <a:t>O</a:t>
            </a:r>
            <a:r>
              <a:rPr lang="tr-TR" b="1" dirty="0" err="1"/>
              <a:t>̈n</a:t>
            </a:r>
            <a:r>
              <a:rPr lang="tr-TR" b="1" dirty="0"/>
              <a:t> grup </a:t>
            </a:r>
            <a:r>
              <a:rPr lang="tr-TR" b="1" dirty="0" err="1"/>
              <a:t>dişlerdeki</a:t>
            </a:r>
            <a:r>
              <a:rPr lang="tr-TR" b="1" dirty="0"/>
              <a:t> estetik problemler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150423"/>
            <a:ext cx="8595360" cy="389377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 algn="just">
              <a:buNone/>
            </a:pPr>
            <a:r>
              <a:rPr lang="tr-TR" sz="3200" b="1" dirty="0"/>
              <a:t>Travma sonucu </a:t>
            </a:r>
            <a:r>
              <a:rPr lang="tr-TR" sz="3200" b="1" dirty="0" err="1"/>
              <a:t>dişeti</a:t>
            </a:r>
            <a:r>
              <a:rPr lang="tr-TR" sz="3200" b="1" dirty="0"/>
              <a:t> hizasında </a:t>
            </a:r>
            <a:r>
              <a:rPr lang="tr-TR" sz="3200" b="1" dirty="0" err="1"/>
              <a:t>horizontal</a:t>
            </a:r>
            <a:r>
              <a:rPr lang="tr-TR" sz="3200" b="1" dirty="0"/>
              <a:t> olarak kırılan </a:t>
            </a:r>
            <a:r>
              <a:rPr lang="tr-TR" sz="3200" b="1" dirty="0" err="1"/>
              <a:t>dişler</a:t>
            </a:r>
            <a:r>
              <a:rPr lang="tr-TR" sz="3200" b="1" dirty="0"/>
              <a:t> bu grup altında toplanabilirler. </a:t>
            </a:r>
            <a:r>
              <a:rPr lang="tr-TR" sz="3200" b="1" dirty="0" err="1"/>
              <a:t>Böyle</a:t>
            </a:r>
            <a:r>
              <a:rPr lang="tr-TR" sz="3200" b="1" dirty="0"/>
              <a:t> </a:t>
            </a:r>
            <a:r>
              <a:rPr lang="tr-TR" sz="3200" b="1" dirty="0" err="1"/>
              <a:t>dişler</a:t>
            </a:r>
            <a:r>
              <a:rPr lang="tr-TR" sz="3200" b="1" dirty="0"/>
              <a:t> </a:t>
            </a:r>
            <a:r>
              <a:rPr lang="tr-TR" sz="3200" b="1" dirty="0" err="1"/>
              <a:t>çok</a:t>
            </a:r>
            <a:r>
              <a:rPr lang="tr-TR" sz="3200" b="1" dirty="0"/>
              <a:t> seanslı olarak tedavi edildiklerinde izolasyon ve estetik sorunlar </a:t>
            </a:r>
            <a:r>
              <a:rPr lang="tr-TR" sz="3200" b="1" dirty="0" err="1"/>
              <a:t>ön</a:t>
            </a:r>
            <a:r>
              <a:rPr lang="tr-TR" sz="3200" b="1" dirty="0"/>
              <a:t> plana </a:t>
            </a:r>
            <a:r>
              <a:rPr lang="tr-TR" sz="3200" b="1" dirty="0" err="1"/>
              <a:t>çıkar</a:t>
            </a:r>
            <a:r>
              <a:rPr lang="tr-TR" sz="3200" b="1" dirty="0"/>
              <a:t>. Tek seansta tedavi </a:t>
            </a:r>
            <a:r>
              <a:rPr lang="tr-TR" sz="3200" b="1" dirty="0" err="1"/>
              <a:t>yapıldığında</a:t>
            </a:r>
            <a:r>
              <a:rPr lang="tr-TR" sz="3200" b="1" dirty="0"/>
              <a:t> </a:t>
            </a:r>
            <a:r>
              <a:rPr lang="tr-TR" sz="3200" b="1" dirty="0" err="1"/>
              <a:t>geçici</a:t>
            </a:r>
            <a:r>
              <a:rPr lang="tr-TR" sz="3200" b="1" dirty="0"/>
              <a:t> bir post ve </a:t>
            </a:r>
            <a:r>
              <a:rPr lang="tr-TR" sz="3200" b="1" dirty="0" err="1"/>
              <a:t>üzerine</a:t>
            </a:r>
            <a:r>
              <a:rPr lang="tr-TR" sz="3200" b="1" dirty="0"/>
              <a:t> </a:t>
            </a:r>
            <a:r>
              <a:rPr lang="tr-TR" sz="3200" b="1" dirty="0" err="1"/>
              <a:t>geçici</a:t>
            </a:r>
            <a:r>
              <a:rPr lang="tr-TR" sz="3200" b="1" dirty="0"/>
              <a:t> bir kron </a:t>
            </a:r>
            <a:r>
              <a:rPr lang="tr-TR" sz="3200" b="1" dirty="0" err="1"/>
              <a:t>çabuk</a:t>
            </a:r>
            <a:r>
              <a:rPr lang="tr-TR" sz="3200" b="1" dirty="0"/>
              <a:t> olarak </a:t>
            </a:r>
            <a:r>
              <a:rPr lang="tr-TR" sz="3200" b="1" dirty="0" smtClean="0"/>
              <a:t>hazırlanabilir. 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337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321499"/>
            <a:ext cx="8591550" cy="167421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>
              <a:spcBef>
                <a:spcPts val="600"/>
              </a:spcBef>
            </a:pPr>
            <a:r>
              <a:rPr lang="tr-TR" sz="3300" b="1" spc="30" dirty="0">
                <a:solidFill>
                  <a:srgbClr val="48231E"/>
                </a:solidFill>
                <a:cs typeface="Tahoma" pitchFamily="34" charset="0"/>
              </a:rPr>
              <a:t>Bununla </a:t>
            </a:r>
            <a:r>
              <a:rPr lang="tr-TR" sz="3300" b="1" spc="30" dirty="0" smtClean="0">
                <a:solidFill>
                  <a:srgbClr val="48231E"/>
                </a:solidFill>
                <a:cs typeface="Tahoma" pitchFamily="34" charset="0"/>
              </a:rPr>
              <a:t>beraber ön </a:t>
            </a:r>
            <a:r>
              <a:rPr lang="tr-TR" sz="3300" b="1" spc="30" dirty="0" err="1">
                <a:solidFill>
                  <a:srgbClr val="48231E"/>
                </a:solidFill>
                <a:cs typeface="Tahoma" pitchFamily="34" charset="0"/>
              </a:rPr>
              <a:t>dişlerde</a:t>
            </a:r>
            <a:r>
              <a:rPr lang="tr-TR" sz="3300" b="1" spc="30" dirty="0">
                <a:solidFill>
                  <a:srgbClr val="48231E"/>
                </a:solidFill>
                <a:cs typeface="Tahoma" pitchFamily="34" charset="0"/>
              </a:rPr>
              <a:t> </a:t>
            </a:r>
            <a:r>
              <a:rPr lang="tr-TR" sz="3300" b="1" spc="30" dirty="0" err="1">
                <a:solidFill>
                  <a:srgbClr val="48231E"/>
                </a:solidFill>
                <a:cs typeface="Tahoma" pitchFamily="34" charset="0"/>
              </a:rPr>
              <a:t>aşağıdaki</a:t>
            </a:r>
            <a:r>
              <a:rPr lang="tr-TR" sz="3300" b="1" spc="30" dirty="0">
                <a:solidFill>
                  <a:srgbClr val="48231E"/>
                </a:solidFill>
                <a:cs typeface="Tahoma" pitchFamily="34" charset="0"/>
              </a:rPr>
              <a:t> durumlardan bazıları </a:t>
            </a:r>
            <a:r>
              <a:rPr lang="tr-TR" sz="3300" b="1" spc="30" dirty="0" err="1">
                <a:solidFill>
                  <a:srgbClr val="48231E"/>
                </a:solidFill>
                <a:cs typeface="Tahoma" pitchFamily="34" charset="0"/>
              </a:rPr>
              <a:t>bulunduğunda</a:t>
            </a:r>
            <a:r>
              <a:rPr lang="tr-TR" sz="3300" b="1" spc="30" dirty="0">
                <a:solidFill>
                  <a:srgbClr val="48231E"/>
                </a:solidFill>
                <a:cs typeface="Tahoma" pitchFamily="34" charset="0"/>
              </a:rPr>
              <a:t> tek seansta tedavi yapılmamalıdır: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2633835" y="2478795"/>
            <a:ext cx="6080508" cy="3893779"/>
          </a:xfrm>
        </p:spPr>
        <p:txBody>
          <a:bodyPr>
            <a:normAutofit fontScale="92500" lnSpcReduction="10000"/>
          </a:bodyPr>
          <a:lstStyle/>
          <a:p>
            <a:r>
              <a:rPr lang="tr-TR" sz="3200" b="1" dirty="0" err="1">
                <a:latin typeface="+mj-lt"/>
              </a:rPr>
              <a:t>Ağız</a:t>
            </a:r>
            <a:r>
              <a:rPr lang="tr-TR" sz="3200" b="1" dirty="0">
                <a:latin typeface="+mj-lt"/>
              </a:rPr>
              <a:t> </a:t>
            </a:r>
            <a:r>
              <a:rPr lang="tr-TR" sz="3200" b="1" dirty="0" err="1">
                <a:latin typeface="+mj-lt"/>
              </a:rPr>
              <a:t>boşluğuna</a:t>
            </a:r>
            <a:r>
              <a:rPr lang="tr-TR" sz="3200" b="1" dirty="0">
                <a:latin typeface="+mj-lt"/>
              </a:rPr>
              <a:t> </a:t>
            </a:r>
            <a:r>
              <a:rPr lang="tr-TR" sz="3200" b="1" dirty="0" err="1">
                <a:latin typeface="+mj-lt"/>
              </a:rPr>
              <a:t>açılmıs</a:t>
            </a:r>
            <a:r>
              <a:rPr lang="tr-TR" sz="3200" b="1" dirty="0">
                <a:latin typeface="+mj-lt"/>
              </a:rPr>
              <a:t>̧ canlı olamayan bir </a:t>
            </a:r>
            <a:r>
              <a:rPr lang="tr-TR" sz="3200" b="1" dirty="0" err="1">
                <a:latin typeface="+mj-lt"/>
              </a:rPr>
              <a:t>pulpa</a:t>
            </a:r>
            <a:r>
              <a:rPr lang="tr-TR" sz="3200" b="1" dirty="0">
                <a:latin typeface="+mj-lt"/>
              </a:rPr>
              <a:t> </a:t>
            </a:r>
            <a:r>
              <a:rPr lang="tr-TR" sz="3200" b="1" dirty="0" err="1" smtClean="0">
                <a:latin typeface="+mj-lt"/>
              </a:rPr>
              <a:t>bulunduğunda</a:t>
            </a:r>
            <a:r>
              <a:rPr lang="tr-TR" sz="3200" b="1" dirty="0" smtClean="0">
                <a:latin typeface="+mj-lt"/>
              </a:rPr>
              <a:t>,</a:t>
            </a:r>
          </a:p>
          <a:p>
            <a:endParaRPr lang="tr-TR" sz="3200" b="1" dirty="0" smtClean="0">
              <a:latin typeface="+mj-lt"/>
            </a:endParaRPr>
          </a:p>
          <a:p>
            <a:r>
              <a:rPr lang="tr-TR" sz="3200" b="1" dirty="0" smtClean="0">
                <a:latin typeface="+mj-lt"/>
              </a:rPr>
              <a:t> </a:t>
            </a:r>
            <a:r>
              <a:rPr lang="tr-TR" sz="3200" b="1" dirty="0" err="1">
                <a:latin typeface="+mj-lt"/>
              </a:rPr>
              <a:t>Periapikal</a:t>
            </a:r>
            <a:r>
              <a:rPr lang="tr-TR" sz="3200" b="1" dirty="0">
                <a:latin typeface="+mj-lt"/>
              </a:rPr>
              <a:t> semptomlar mevcut </a:t>
            </a:r>
            <a:r>
              <a:rPr lang="tr-TR" sz="3200" b="1" dirty="0" err="1" smtClean="0">
                <a:latin typeface="+mj-lt"/>
              </a:rPr>
              <a:t>olduğunda</a:t>
            </a:r>
            <a:r>
              <a:rPr lang="tr-TR" sz="3200" b="1" dirty="0" smtClean="0">
                <a:latin typeface="+mj-lt"/>
              </a:rPr>
              <a:t>,</a:t>
            </a:r>
          </a:p>
          <a:p>
            <a:endParaRPr lang="tr-TR" sz="3200" b="1" dirty="0" smtClean="0">
              <a:latin typeface="+mj-lt"/>
            </a:endParaRPr>
          </a:p>
          <a:p>
            <a:r>
              <a:rPr lang="tr-TR" sz="3200" b="1" dirty="0" err="1" smtClean="0">
                <a:latin typeface="+mj-lt"/>
              </a:rPr>
              <a:t>Alveolar</a:t>
            </a:r>
            <a:r>
              <a:rPr lang="tr-TR" sz="3200" b="1" dirty="0" smtClean="0">
                <a:latin typeface="+mj-lt"/>
              </a:rPr>
              <a:t> </a:t>
            </a:r>
            <a:r>
              <a:rPr lang="tr-TR" sz="3200" b="1" dirty="0">
                <a:latin typeface="+mj-lt"/>
              </a:rPr>
              <a:t>hasar </a:t>
            </a:r>
            <a:r>
              <a:rPr lang="tr-TR" sz="3200" b="1" dirty="0" err="1">
                <a:latin typeface="+mj-lt"/>
              </a:rPr>
              <a:t>bulunduğunda</a:t>
            </a:r>
            <a:r>
              <a:rPr lang="tr-TR" sz="3200" b="1" dirty="0">
                <a:latin typeface="+mj-lt"/>
              </a:rPr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9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326" y="710659"/>
            <a:ext cx="69293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/>
              <a:t>II-</a:t>
            </a:r>
            <a:r>
              <a:rPr lang="tr-TR" sz="4000" b="1" dirty="0" err="1"/>
              <a:t>Pulpa</a:t>
            </a:r>
            <a:r>
              <a:rPr lang="tr-TR" sz="4000" b="1" dirty="0"/>
              <a:t> </a:t>
            </a:r>
            <a:r>
              <a:rPr lang="tr-TR" sz="4000" b="1" dirty="0" err="1"/>
              <a:t>boşluğunun</a:t>
            </a:r>
            <a:r>
              <a:rPr lang="tr-TR" sz="4000" b="1" dirty="0"/>
              <a:t> tamamen temizlenip, </a:t>
            </a:r>
            <a:r>
              <a:rPr lang="tr-TR" sz="4000" b="1" dirty="0" err="1"/>
              <a:t>genişletilmesi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636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241126"/>
            <a:ext cx="8591550" cy="15876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5-</a:t>
            </a:r>
            <a:r>
              <a:rPr lang="en-US" b="1" dirty="0" err="1" smtClean="0"/>
              <a:t>Semptomsuz</a:t>
            </a:r>
            <a:r>
              <a:rPr lang="en-US" b="1" dirty="0" smtClean="0"/>
              <a:t> </a:t>
            </a:r>
            <a:r>
              <a:rPr lang="en-US" b="1" dirty="0" err="1"/>
              <a:t>devital</a:t>
            </a:r>
            <a:r>
              <a:rPr lang="en-US" b="1" dirty="0"/>
              <a:t> </a:t>
            </a:r>
            <a:r>
              <a:rPr lang="en-US" b="1" dirty="0" err="1"/>
              <a:t>dişler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150423"/>
            <a:ext cx="5199158" cy="3754618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b="1" dirty="0" smtClean="0"/>
          </a:p>
          <a:p>
            <a:pPr algn="just">
              <a:buNone/>
            </a:pPr>
            <a:r>
              <a:rPr lang="tr-TR" sz="2800" b="1" dirty="0" smtClean="0"/>
              <a:t>  	Tek </a:t>
            </a:r>
            <a:r>
              <a:rPr lang="tr-TR" sz="2800" b="1" dirty="0"/>
              <a:t>seanslı tedavilere itirazlar uygulamalar sonrası </a:t>
            </a:r>
            <a:r>
              <a:rPr lang="tr-TR" sz="2800" b="1" dirty="0" err="1"/>
              <a:t>ağrı</a:t>
            </a:r>
            <a:r>
              <a:rPr lang="tr-TR" sz="2800" b="1" dirty="0"/>
              <a:t> </a:t>
            </a:r>
            <a:r>
              <a:rPr lang="tr-TR" sz="2800" b="1" dirty="0" err="1"/>
              <a:t>insidansının</a:t>
            </a:r>
            <a:r>
              <a:rPr lang="tr-TR" sz="2800" b="1" dirty="0"/>
              <a:t> </a:t>
            </a:r>
            <a:r>
              <a:rPr lang="tr-TR" sz="2800" b="1" dirty="0" err="1"/>
              <a:t>arttığı</a:t>
            </a:r>
            <a:r>
              <a:rPr lang="tr-TR" sz="2800" b="1" dirty="0"/>
              <a:t> durumlarda </a:t>
            </a:r>
            <a:r>
              <a:rPr lang="tr-TR" sz="2800" b="1" dirty="0" err="1"/>
              <a:t>fazlalaşmaktadır</a:t>
            </a:r>
            <a:r>
              <a:rPr lang="tr-TR" sz="2800" b="1" dirty="0"/>
              <a:t>. Bununla beraber </a:t>
            </a:r>
            <a:r>
              <a:rPr lang="tr-TR" sz="2800" b="1" dirty="0" err="1"/>
              <a:t>periapikal</a:t>
            </a:r>
            <a:r>
              <a:rPr lang="tr-TR" sz="2800" b="1" dirty="0"/>
              <a:t> </a:t>
            </a:r>
            <a:r>
              <a:rPr lang="tr-TR" sz="2800" b="1" dirty="0" err="1"/>
              <a:t>radyolusentliğin</a:t>
            </a:r>
            <a:r>
              <a:rPr lang="tr-TR" sz="2800" b="1" dirty="0"/>
              <a:t> </a:t>
            </a:r>
            <a:r>
              <a:rPr lang="tr-TR" sz="2800" b="1" dirty="0" err="1"/>
              <a:t>bulunduğu</a:t>
            </a:r>
            <a:r>
              <a:rPr lang="tr-TR" sz="2800" b="1" dirty="0"/>
              <a:t> veya </a:t>
            </a:r>
            <a:r>
              <a:rPr lang="tr-TR" sz="2800" b="1" dirty="0" err="1"/>
              <a:t>bulunmadığı</a:t>
            </a:r>
            <a:r>
              <a:rPr lang="tr-TR" sz="2800" b="1" dirty="0"/>
              <a:t> </a:t>
            </a:r>
            <a:r>
              <a:rPr lang="tr-TR" sz="2800" b="1" dirty="0" err="1"/>
              <a:t>devital</a:t>
            </a:r>
            <a:r>
              <a:rPr lang="tr-TR" sz="2800" b="1" dirty="0"/>
              <a:t> </a:t>
            </a:r>
            <a:r>
              <a:rPr lang="tr-TR" sz="2800" b="1" dirty="0" err="1"/>
              <a:t>dişlerde</a:t>
            </a:r>
            <a:r>
              <a:rPr lang="tr-TR" sz="2800" b="1" dirty="0"/>
              <a:t> tek seanslı tedavilerde </a:t>
            </a:r>
            <a:r>
              <a:rPr lang="tr-TR" sz="2800" b="1" dirty="0" err="1"/>
              <a:t>postoperatif</a:t>
            </a:r>
            <a:r>
              <a:rPr lang="tr-TR" sz="2800" b="1" dirty="0"/>
              <a:t> </a:t>
            </a:r>
            <a:r>
              <a:rPr lang="tr-TR" sz="2800" b="1" dirty="0" err="1"/>
              <a:t>ağrı</a:t>
            </a:r>
            <a:r>
              <a:rPr lang="tr-TR" sz="2800" b="1" dirty="0"/>
              <a:t> </a:t>
            </a:r>
            <a:r>
              <a:rPr lang="tr-TR" sz="2800" b="1" dirty="0" err="1"/>
              <a:t>sıklığının</a:t>
            </a:r>
            <a:r>
              <a:rPr lang="tr-TR" sz="2800" b="1" dirty="0"/>
              <a:t> </a:t>
            </a:r>
            <a:r>
              <a:rPr lang="tr-TR" sz="2800" b="1" dirty="0" err="1"/>
              <a:t>çok</a:t>
            </a:r>
            <a:r>
              <a:rPr lang="tr-TR" sz="2800" b="1" dirty="0"/>
              <a:t> seanslı tedavilerden daha fazla </a:t>
            </a:r>
            <a:r>
              <a:rPr lang="tr-TR" sz="2800" b="1" dirty="0" err="1"/>
              <a:t>olmadığı</a:t>
            </a:r>
            <a:r>
              <a:rPr lang="tr-TR" sz="2800" b="1" dirty="0"/>
              <a:t> ileri </a:t>
            </a:r>
            <a:r>
              <a:rPr lang="tr-TR" sz="2800" b="1" dirty="0" err="1" smtClean="0"/>
              <a:t>sürülmüştür</a:t>
            </a:r>
            <a:r>
              <a:rPr lang="tr-TR" sz="2800" b="1" dirty="0" smtClean="0"/>
              <a:t>. </a:t>
            </a:r>
            <a:r>
              <a:rPr lang="tr-TR" sz="2800" b="1" dirty="0" err="1" smtClean="0"/>
              <a:t>Devital</a:t>
            </a:r>
            <a:r>
              <a:rPr lang="tr-TR" sz="2800" b="1" dirty="0" smtClean="0"/>
              <a:t> dişlerde </a:t>
            </a:r>
            <a:r>
              <a:rPr lang="tr-TR" sz="2800" b="1" dirty="0" err="1" smtClean="0"/>
              <a:t>kemo</a:t>
            </a:r>
            <a:r>
              <a:rPr lang="tr-TR" sz="2800" b="1" dirty="0" smtClean="0"/>
              <a:t>-mekanik </a:t>
            </a:r>
            <a:r>
              <a:rPr lang="tr-TR" sz="2800" b="1" dirty="0" err="1" smtClean="0"/>
              <a:t>preparasyon</a:t>
            </a:r>
            <a:r>
              <a:rPr lang="tr-TR" sz="2800" b="1" dirty="0" smtClean="0"/>
              <a:t> daha dikkatli yapılmalıdır. </a:t>
            </a:r>
          </a:p>
          <a:p>
            <a:pPr algn="just">
              <a:buNone/>
            </a:pPr>
            <a:r>
              <a:rPr lang="tr-TR" sz="2800" b="1" dirty="0" smtClean="0"/>
              <a:t>	</a:t>
            </a:r>
            <a:endParaRPr lang="tr-TR" sz="3200" b="1" dirty="0"/>
          </a:p>
        </p:txBody>
      </p:sp>
      <p:sp>
        <p:nvSpPr>
          <p:cNvPr id="17410" name="AutoShape 2" descr="data:image/jpeg;base64,/9j/4AAQSkZJRgABAQAAAQABAAD/2wCEAAkGBw8QDw8NDQ8NDQ0PDQ0NDQ0NDQ8NDQ0NFBEWFhQRFBQYHCggGBolGxQUITEhJS0rLi4uFx8zRDMsNygtLjcBCgoKDg0OFxAQGCwcHBwsLCwsLCwsLCwsLCwsLCwsLCwsLCwsLCwsLCwsLCwsLCwsLSwsLCwsLCwrLCwsLCwsLP/AABEIAMUBAAMBEQACEQEDEQH/xAAbAAADAQADAQAAAAAAAAAAAAACAwQFAQYHAP/EAD8QAAICAQEGAgYGCAYDAQAAAAECAAMRBAUSITFBYVFxBhMiMoGRM0JyobHRI1JTYoKSweEHFBWi8PE0Q7Nz/8QAGwEAAgMBAQEAAAAAAAAAAAAAAQIAAwQFBgf/xAA/EQACAQIDBAcGAwcDBQEAAAAAAQIDEQQhMQUSQVETYXGBkaGxBiJSwdHwFDLhFSMzNEJTYnKCskNUkqLxJf/aAAwDAQACEQMRAD8AvVZ6U8cMVYADAsABgWAgYWAAYWQgQWAByAOXCQAxaWPJHPkjH+kXeXMdU5vSL8GF6h/1LP5G/KTeXMPRT+F+Bwaj1Vx5owkuuYrhJcH4A4EItzndkIcbshD4rIAErCQErIQArCQBkkJcS6RkxriXSMMmIdIyGuTukI6Yh1hHRO6yDJiXWQdE7rAMhDrAOmIcQMdCHERodCXEraGQlhEY6PUFWaDhjVWAAxVgAGFgIPo07OMqvsjgXJC1jzY8PhFlJRyf6jwpTnmllz0Xiauk2DY/E7xH7o9Wv8z8T8FMzTxUY/f0+pupbOlLW/ovF/JGrp/RtB7+534G1vm3s/7ZmljJPT6en1N1PZkFrb19cvI0atl1L0Y/xFB8kwPulDrTf39TZHC04/dvSyGjSVD/ANdfmVBP3xd+fMfoqa/pR8aa/wBnX/Iv5Sb0ubA4U/hXgTajR0NzrQd1G43zEsjUqLRlFSjRlrFd2Xoda2hpdxyqszLzG8d7HbjOhSnvRu0cHEwdOe7F3XXmSGg9MfDh93KW7yM9r8PD7sAeHBhjvG10Fasc7sADgrIAErCQArCQArIQWywhuJdIyYUyd0jDpiHWMMmTWLGHTJ3WQdE7rIOmIdZB0xDrAMmTusA6EOIrQ6EOJWx0JcRGOepKstOGNVYADaqixCqCzHkB+PYd4raSuwxi5O0VdnYtmej+cNZhvME1jyX6/mcDsZhq4u2Uf1/T17Dr4bZ185Z+nhx78upnYaNFWmCBvMBgM2CVH7vRR2GJhlUlI6sKMIZ2u+b+XLuKC0SxbcAvDYVyAa2NuiOoJfUCMoFUqxl6zbSLkA7xHfhNVPCykc2vtKEMlmZF/pG31VDfEiao4JcWcqrtl8FcVVtBHOXDIx8faX5iO6MorLMqhjYVH710y+qsNxUhh4g5lEm1qbYRUldO4T6dcYbGD4wKb4DunHiZr1bjmvOQRvIe3hNCe8rmKpDclY+KyCAFYSAlZACysJACsJBTLCG4h0joZMmdIyHTJ7FjDpk1iwjpk7rIOid1kHRO6yDoncQDoncRWOhDiVsdCHERjI9VVY5xBqISQAMkkAAcyTyEDdtQpNuy1Z2f0e0ae0eDBThm/aOOf8I6DrxPhOdiaksvu36//DtYGjDPjbXrf0XDx5HYGsAmKx1HNIU2oHjGUGVuqhZ1A6RtwrdVCX1EdQKZVid9RHUCiVYx9p69jmuvyZv6CbKNJL3pHHxmMk/ch3v5GWNMTzmnfS0OX0Upajq9F2iuqWxww9NF2iOqXxwxzYhXgnBvEfVgT3tdCSThlDUOhrRzO99sZ++CSh2D0pVlq79onX6ld+vf3VIDZOfHpJBJRbuWVW5NJqzAOoXoHb7KMf6TLUx+Fp5Tqxj2yS+ZbDBYif5acn3ME3H9nb/IZT+2MD/fh/5It/ZWL/tS8ADqB1V1+0jAfhL6e0MLUyhVi+ySfzKZ4HEQ/NTku5nC3I3usD8ZsuZrM+KwgAZYSCbFjIKZNYsdDpk1ixkOmTWLGHRK6yDpk9iwjoncQDoncSFiJ3EUdCHERjIncStjo9WUQnFKdIQpZycbtbkHwJwuf9xiTzSXN/qWUXZuXJP6fMZpto21n9FwXqpHvflBKjGS97UFPF1Kb/d6Gkm2mPvV8ezf2md4ZLRmtbRk9Y+YR15P1T85OiS4geLb4Aetc9MfGHdSK3Umzk6nc+kYY8Dz+HWTo97RAdfo/wA7FnXB/ZXKDlluZ+PSN0W7m8yl4tVPdj7vac16PtI6hI4coTSSt1C+OHHppYjqF8cOfPX0HxP5SKXMjp8Ii69IW4Iuf3jwUfGUVcbGGWr5L7y7y+hs2U89EPt0CVobL3JHIKnDeY8lHUmZOlxNZ2i1BePe28l4HQ/CYehHen73zfJLiz7Z+zqxmyxF9Y5zjG8K16Jnr3PjmZMVTp192EvfjHS+d29W1p2ckbcJRlSTm0oyly4Lgu7jzdzSSpRyVR5ACJTw1KCtGKXYkaXOT1Yzc7CXdGuQu8A9CnmoPmAZXPDUpq0oJ9qQyqNcSDVbKof36kPfGCPlKo4WFP8AhNw/0tpeGnkScYVcqkVLtSf6mRqdgAcabWrP6tntp8+c108di6WrVRdeT8Vl/wCvec2vsWhUzh7r8V4PPzMrU121fTpujpYp3qz/ABdPjOthdpUa73fyy+F5Pu4PubPP4rZlfD5tXXNfd13gHB5Too54ixY6CmS2LHRYmS2LGHRLYsJYiexZB0TWCQdEziQdE7iAdE7iKx0IcStjo9XURTihmsMGVslHRq3xz3WGCR3HA/CDPhqh4S3Xnpo+xmXp/XUMazhwOW9xVl6Mp8DNDUaivoYKk6lGe7qvkatOtbrUP5yP6Sh0l8RbHEy+Dz/QqTUueSKPMlvylbhHmWqvN6RS++4YBa3NiB4KN3+8HuLgH97PV27A69B16+JiuqGOEuVV6HtK3VNMcIV06YjlmVSnc1U6DjoUpWe3ylTkjVGEgzV48e0RzSzLFRcshlejzxbl+r+cyzqyqaZLz/Q3UsNGGbzYnU7UrUmukeusHDdQ+wh/ebkPLn2hVKNKKc3urzfYuPbp1jdPvtxpLfkvBdr0XZm+onpoZm9bc2/Z9UAYSoeCj+vOZ6mJ31uQW7Hzfb9NEaKWG3H0lR70/Jdi+er7MjQrESJbJj0EuRW2NCyxIS4LCK0FMS4lcixMmtWUstiyO5OYGCDzUjKkdxKKijNWki9Wep1/W7Lxl9N7J5tQT7J+wenlNOG2rVwuVa86fPWUe34l5rr4cXaGwoVU50cny4P6Py7DNVw2eYYHDKeBU+BE9VSqwqxU4O6ejR5CpTlTk4yVmhViy9ERLYscdMksWEsRLYJB0TWCEdE9ggLETWCQdEziKx0IcStjo9YURDjDVEUgRqBGMA9QD0PY9IL2JqrPNfegdW6PeBA8cQO70DFQRo6da291lJ8MgH5TPJyWqNtOnB6M0KtIJRKobIYdFSaaVuoaY0Bq0CJvlqohMqrxYqo8SQIE29BtyMdciS7a2lTgbUY5wFrzYSfD2cxpQlGLlL3UtW8l4sr6ejvKKlvN8Fm/BE1m2SQWqpOM4D3MEBPZRkn7piniMNu70p7y5RV797svC5tp0cTJ2hT3euTt5K78bEdll1301h3f2dfsV/HqfiZkntOX/Sioder8dF3LvNS2an/Gm59S92Pgs33trqKtPWqgBQFHQAYEy77k96Tu3xZqUYwioxVkuCLK5dFlch6GXxZU0OVpcmVtDA0feFscFoHINhTGVyY6QhzKJMsRNZKJMuiRaivPn0MqcjRCVjB2nRvMDwS08Ec8Fc/qN59DK8Lj57Nqb6zoyfvR+F84/NGTaWyIY2k5wynH06+r08TPD5yCCrA4ZTzB8J9AoVoVoKcHdPNM+e1KUqUnCas0IsWaEBElghLES2CEsRLYIR0TOJCxE1ggHRPYIGOid5WyxHrKCVM4w5RFZBgEUgaiAJyalPMA/CTeYN1HK0Ae6WX7Lsv4QOV9Rk5LSTXea+xdcqg03PusGJrexuDqeON49Ryx5TJiKTb3oLLqO1s7FxcejqS95c+I7bO0q1raquxWusBRdxgSgPAsSOWBEw9GUpKTWSLsfjadOm4qXvPJW9TF/wArWBvFVOBzbifvm11Jczz25fXMVSq8bnAVQDujHJfHzM8XtbG/i6rp3/dU3n/lJcOxeb7j2uxNmqjBVGvfnp1L9fQathfBPAY4DwnPdZyO+4qORTXHjIpkVIZfGRS0PRpfGRW0OVpfGRW0MDyxTEaC34++CxwXgcyWBZojmMkJdpTKQ6QlzKJSLUiayUSkWxMvaumFlbr1wSp8GHEffM9SV4tG3DVNyaZgFzYps/8AfUMWr+1qH1vMf86TZ7PbU/CVlh5v93Ufu/4y5dj9e843tNsdTj+IpLNea/Th1ZAMQQCORn0ZHz/QmtEcdElghLES2CEdEtgkLET2CAdEzwMsJ3ERjo9YSUHHHrFIMWAIaiAgwRQhAQECK5GCM+clyNXRrbD0NB06n1dbM4PrSyqx388V8hyxMWIq1OkebVtD0Oz8PR/DxtFO6z7eJgXgGxqKzmtbGwc5/Rg8B5ZyPITHtnGzoYZKP8Spku3i+5Z9tijZuBhWxcks6cHf9PHyEbVtyRSvJcFu56CeFxc1TiqENI6/fmfQMNCy33xKqOQ8hLIzyKZ6lKGXxkUsejS+MitoarS6Mytoary5TEaDDyxTF3Qt+Nvg3Tg2dTwA5k8BBvksSNtOrON/47pxGcJ20BvIZ6wEZBBB5EcQZmlK2TLUhbNKZTLEhLmUSmWJE154HyMonOybLoanWrAa3W1eYOGHivhOXG04uLOvG1SLg+Iq6sV2FV+isHraeynmvwP3ET6f7O7ReMwq3378Pdl8n3rzufK9tYD8LiGkvdea+a7vSwi0T0KOUiSwQliJLBCOiWwSFiJrJCxEzwMdE7ytjo9ZWUHIGrFZBqxSDBAEMQBDAgCGICAtWMMcsMj2grMobzA5wXGTkk1FtX5MUllA0yMlRW9SC9m7jODxy3UHkB0yJw9p46g6dW81LdukuKl8rcXx7z0+ycHKPRbkHFu13zXHtvwXDXIylBJJPEkknuTPnM5uTbfE9s2krIv0rcMdR+E0Ual1bkZaizKlM1xmUtDVMujMRoarS2MxGgw0tVQRoMNHVQFjnfjdISxlbf1RVUQcAxYnvjGB981YV3bfIqqGC+pm25VY0/R/VkmyvoAHHY5wfxHymDG2SUi6lrY12acuUzSkKYymUx0iTVvwx1P4THiKto25l9JZ3M26rII8ZkjKxsjKxBqFJoP62nffH/5ng48uvwno/Z3Gfh8fFX92qt19v9P07zie02EVXD9ItY5/Xyz7iZ+IzPqSPnKJbBGHRJZCWIlthLES2QDonsgLETWRGOj1hJnOQOWKQYsUIwQEDWAIwRQhiAgnXNis45nCjzPCVVqipU5VHpFN+GZdRpupUjBcWl4itb7NSIOpz8B/2J8yxFRrDx3tZtyffn80fS8NBKWWkVZEiLOU2amxqDHEQRm4u6K3mV1tmbIVU9CiSsNWXqYjONTqkpra21t1FwOHFmY8lUeMvpb1SSjDUqnKxiL6XpvfQHc8fW+3jxxjE6iwErfnz7CnfZ2DS6hLUW2o7yNy6FT1UjxmKe9Tk4y1Q8ZXGwdIMQbY0RurwpAsU7yZ5HxX8PlNGHxPRyz0Ys4XR1N9JqN7d9Tbn7BI+fKdP8TStfeRTus7FsTQNShazHrHxkDiEUchnxnJxeKVSVo6I0U4WzZoM0wuZckJsfEoqVVFFkY3JH4nJmCU3J3ZeshbrImOmS1oPW7p92xSjDxBGJfGo4JTjrFpruHrRVSi4sxaAQpQ8WRmQ+anB/CfbMNVVWlGotJJPxVz5JWpunUlB8G14CrZoFRJbCWIltkLES2SFiJngZYiayIx0esJM7OQNWKQasUgwQMIwRQhiAIYgCTa7nWvi+fkCf6TkbcqbmArPmreLS+Z09kQ38ZTXXfwTZxtL31Hgg/H/qfP9pO04x5I9/h/yt82KRZy2x2xgSLcW4apCm1oK2PTvNEK3MqZ1X/ELUlTpq/qFbLOxbIH3D8Z6DZNmpy7EZZ6nUl1E7NxbHdP8PtSWGpr5qBVYOzEsD8wB8py9pW92XaGOTO24nL3y0EiTfCAwi74yFtElO2oyEO/hM06/ItS5iGEzNt5ssTOMQDXBZYUyJkl4wyHvLo6NF8HeLRj6pcX6henrN4fxKG/rPrfs5V6TZ1F8lbwdvkfM9sQ3MZU7b+KuS2zuHORJbGLESWwliJrJCxEzxR0TWRGOj1dDM5yRqxSDVihGCAgYgCMWKEMQBJtV9JV9o/gZw/aD+Sl2x/5I7Gw/wCbXY/QLXD9KfJfwnz/AGk/377j3FF+4gUSc0LY5UhK3IYqRkhXIYK4yiI5GF6aejra2hfUkDU0MzVZO6LFPvV56E4BHcd8zp7OxHQzaejK5PO55mmydoB/Vf5XVGzON00Pj+bGMd84nounha+8hcj1T0P2I+j05F26dTaQ9wU5VAPdTPXGT8SZw8di+knZaIi1ubZmLpHyHAMV1GEBgYjnJjqwpklTHTFlIthlIApAMmAUijJgMJBkyXUry85bBl1N6mJtH/ybvKr/AOYn1X2Tf/5tPtl/yZ892/8Azku70I7Z6Y46JLYSxElsJYiayQsRM8DHRLZK2WI9WSZzkDlikGrAQYsUIYgCMEBBgihJdZ79R/fI/wBpnF9oIt7Pq24WfhJM62xpWxkOu/oynWp7efFQZ8+2ov3yfNI9vRfuWPkSc2xGxypHSK2xqpLFERsYElqgI2GElqgC4WD3lqjIXI43IOjDc4KQOAbglIrgG4BSVuIykLZIjiMmLZJW0OmLKRGhkwCsVjpimWAZMkvXio7x46M0QeTOva051OoPgyL8kWfXPZinubNpdd34ts+d7bnvYyfVb0RJbPQnMRJbCWIkthHRNZIWImsgHRM8rZYj1VDM5yBqmAg1TFIMWAgwRQjAYAhgwBEbQHsb36rK3wByZlxlHpsPUpfFFrxRpwlXoq0J8mi+4byVv23T/wA+BnzHGrfoUqnc+37TPfwdpSRwizmJBbHqstjErbGqs0RgVtjFWaI0xWwwkvjSFuFuS1UgXPt2HoiXBKRXTDcErKpUw3AKymUBkxbLKZRHTFsspaGTFssraHTFssraHTFOsUdMjdfa8oeBenaJ1Guzf37f2ljuPsliR92J9x2fQ6DDU6XwxS8EfMsZV6WvOfNsVaZtKUSWGEsRLbCWImeQdE1kVliJnlbHR6oplByBymAgxTAQapikGAwEDUwBGKYAn1i7ykHqCIoUxux236WrPvIcd8j/AIPnPAY7CbtXEYbr349jz8ndHucHX6SjTqdVn2r7uUVieZijbJj0WaIRKmxqrNcICNjVWbIUxGwws1RpC3C3ZcqILn27I6RLnBWJKkG4BWZ5UxrgMszzgMmLZZlnAZMWyzPKI6YorKWh0xbLK2hkxNgldiyJibdv9XRYRwez9EnjvNwyPIZPwnX2HhPxWPpQ4Re8+xZ+bsu8z7TxHQ4WcuNrLtf3c68F3VC+AxPskVkfPNWTWmMOiSwxixEthkHRM5kLETWGKx0TPK2WI9UUyk441TAQapigGKYAjFMBBgMBAwYoQwYCXFaa31N4b6lnA/a/uPwE87t7DuKhi4rOn+bri9fB5+J39i4i0pUJaS07V9Tbsrwcjk3ETx+Mw6hU34/lnmvvzPRxldWfAJBEpxA2OUTbTgVtjVWb6dMRsYFm6FIVsLdl6pC3ON2R0iXOCJTKmNcArM06YUxbCY5wHTFsJknAdMWwmScRkxTCZ5IdMWwlLQ6ZPcIluJbE6ftvU+tv3F+jo5+BtI/oOHxM+i+yGznSoPEzWdTT/Svq8+yx5bb+L36iox0jr2/p9SC0z2aPPIktMYsRLYYSxEthkHRNYYCxE1hisdE7mVssR6iplZxhymKAapgINBgIMBgIGpgIMBgCEDAQHUV76leR5g9QehiSgpJxaumPCbjJSWqNDYms9Yhps4WJw/uO39/CeFr4P8PUeDqfledN9XLtj5o9phsUsRTVVarKS6+feaAXHAznKk4ScZao0t3HIJupRK2DrNVXRW99xK1IN52VHsKr44UE479J0qNO6u+AmrshOy9uaPU/+NqaLjjO6lil8d15j5TbTUeDuCUZLVGlLWKcSuRDgymQQDM8kMCRMs4jIUwmOpEZC2ExziOhTCZZIdCnlLQ6ML0h2l6lMLg3Pla158fE9hzPwHWb9k7MltDEqn/RHOT6uXa/q+BTjcYsLRc+Lyiuvn2I6rXXurjiSclieZY8yZ9dpwUIqMVZI8HOTnJt8RNrS0KJbDCOiW0wliJrDIWImsMA6JrDEY6J7DK2Oj1BTEOMNUwAHKYCDVMBBgMUgamQgwGAgQMBAwYCCLlZWF1XvrzHIMPCYNoYCGMo9HLJrNPimtGjbgsZLDVN5acVzR2DZuuTUICODjgyngc9QRPJuMpTdCut2tHwkua6vQ9dTqRnBVKbvF+XUy1RGhBxdmFjVnQpZCM6t6Qf4f6DVk2BDpbyd712nwoLc8snI+fA95bKEJa5PqHjVlHrOvHZvpDs7jprxtLTryRybH3e6Od4eSsYtq0PyveQ96U9VYu2V/ibQW9RtKi7QXciSrNVnuCA6/IjvIq0XlJbrA6L1i7neNLqa7UW2l0trbir1sHQjsRDJcSrTJhmUSIAZmmMA0yzQyFtMU0OhTTLJDozNr7RShC7njyVRxZj0AHjBQwtXFVVQoq8n4Jc31BqVYUYOpUdkvPqR0l3e1zfb77cFXmEToo/OfU9l7NpYCgqUO1vi3zPE47GzxVRylpwXJC7WnURkSJLGjFiJbDCWIlsMg6J3Mg6JrDFZYiZzEbHRO5lbLEeoKYDiDVMABqtAQYrQEGqYCDAYABgwBDDQACBkIEGgsQQyMjetpO6/UfVceB/Oc/aGzqWMglPKSzjJaxfV81xN2Cx1TDSus09VwZvbK2zXd7D+xaPeVuB8/LvynmKk6mFkqWNVvhqL8su34X1PI9TQrU8RHepPtXFfU1ptSaHOY6YD7Me5CfX6Ci9dzUU1Xp+rbWtgHlkcJHK+uYU2tDO2T6MaTSWtdpEsoLgh60vtNDnxNZJXPlAnGOiDKcpLM1zM8gAmUTGQDTJMZC2mSYyMPbW3a6Bug79p91F4k9/LvFweCr4+e5h1ktZPRfV9QuIxFLDR3qr7Fxf0XWdPuey1/XXnLcd1B7tY8B37/8AU+i7M2VRwFPcpq7ererfX8lwPIY3H1MVO8sktFwX3zAsadVGNEtrRh0iWxoSxIlsMI6RM7SDomsfpAWITZFbLEiVzK2MidzK2WI9PVoTiDVMgBimAA1WgIMVoCDFaAAYaAgYaAgQaQAQaQh8XgIRaoqePFWHFWU4YHsZXVowqwcJpNPVPQspVZ05KUHZobovSm2j2bh66v8AXXG8B3X8vlPN1tiVsO97Azsvgldx7nqvQ9Bh9sRllXWfNfNHZtm+kOl1A/R2LvdVzhh5g8R8RMEsb0L3cVTlSfPWPdJZHWpuFVXpSUvXw1NRWB5EHyOZrp1adRXpyUl1O4WmtTmWgPjFZATKpBAdgOZA8ziZK1WFNXm0u0ZJvQx9q+kWl04/SWrvdFByx8gOJ+ExwqVMS93DU3U69I97Y03Ckr1ZKPr4anUdo+l1t+VoHqa+W++N8+S/n8p2sH7MyqNTxsr/AOEdO96v7zORidtKKccPHP4n8l9fAzaWUEtksx4s7HLMe5nsKNGFKChBJJaJHnqtSdSTlN3bGNZmXorSEWPGHSJbGjDpE9jSFiJWaEsRNbjnJcaxNaYCxIQzytjoncxGOhDmVsdHpitHOINVoADVaQAxWgAMVoCDFaAAwNIAINAQINIQLegILsMlgGfqQYLDIzLq2gGRBdoyTnGCORHAjyMWUU1Z6FkZuLumP0+v19X0WptwPq2YtHllgT9849fYeAqvedJJ843j6WOjT2piYZb1115+ppU+mG1F5iiwd0dT894/hMr2BCP8OvUj/uTXmjVHbMv6oRfivmOPp1tH9hR/M35Rf2JU/wC6n4R+g/7YX9teLJr/AEx2o3IUVjsjsfnvD8IV7P05fxK9SX+5JeSFe2Zf0wivF/MydVtDX2/S6m3B+rXioeWVAP3zbQ2FgKTuqSb5yvL1uZqm1cTPLet2ZehEmlIOcZJ5k8SfMztQgkrIwSm5O7Y9FaWpC5FNWZYkAo3o6AKdoRkiexoR0iaxoR0id2kHRO7QDondorY6J3aVsdCHMRsdE7GVtjo9LVpccQarQCjVaAA1WkAMVoCBhoABhpABhoCBBpABb0hDnnFckgpNnP8Al8ymVZFsaTZ9/kAZU6rZYqR9/py+EW8mOqaPv9OTwgDuoE7PTtIHdOP9PTwkJugnZyeElibottnJ4SXaDuIQ+zVhVWSD0aJ7NnjpLY4prUDok1mmImqGJixHSaJbOE0xknoJutE1jxxkid2hHSJ3aQdIQ7SDondorHRO7RGxkIcytssQhzEY4ljK2xkejI802OK0OR4BWhytALYYrQAGK0gAw8hAw0AAw0gAw0V5EHVpmZqldLQuhRbKUUCYpVWzVGmkNBkTGsEWlqZBTO3QSXbJZAYYybrJdHIrPUw7jJvBDhCo2BqAzQhSFs0VjJCXeI2MkJdpWx0hDmLcZIjvqBl1PESiB0kzL1NJE6dHFKWTKZUWjPsabUxEhDtIMkIdoB0Tu0RsdIQ7RGx0hDtK2x0IYxGxkKYxGOehqZrOLYapkFsOVoBbDVaKLYYDIAYGgAGDIQIGQBTQJixFRrI0UYJlQM5c5O5sSDBgTIEGliYAsy1MB9mWpinxaWKRLAlpLksLLQXGQtmithFM0RsdISzRGxkhTNEGEs0UdIS7QDonujRk08hrXMfWpidjC1XJWZmqwSM5zNxUhDmBjoQ5lbHQhzEYyEuZWxxLGIx0KYxGM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412" name="AutoShape 4" descr="data:image/jpeg;base64,/9j/4AAQSkZJRgABAQAAAQABAAD/2wCEAAkGBxQSEhUQEBQUFBUUFRQUFRQVFRQVFBUUFBUXFhQXFRQYHCggGBolHBQUITEhJSsrLi8uFx8zODMsNygtLisBCgoKDg0OGxAQGiwlICQsLCw2LDUvLCwsLCwsLCwsLCwsLCwsLCwsLCwsLCwsLCwsLCwsLCwsLCwsLCwsLCwsLP/AABEIAPEA0QMBIgACEQEDEQH/xAAcAAEAAQUBAQAAAAAAAAAAAAAABQIDBAYHAQj/xABMEAABAgMEBgUJBQQHCAMAAAABAAIDBBEFEiExBkFRYXGBIjKRocEHE0JSYnKxstEUI3OS4YKis/AkMzRDg8LSNVNjk6PD4vEVFyX/xAAaAQEAAgMBAAAAAAAAAAAAAAAAAQUCAwQG/8QALREAAgEDAwEGBgMBAAAAAAAAAAECAwQREiExMjNBUWFxgRMikbHR8AUUQiP/2gAMAwEAAhEDEQA/AO4oiIAiIgCIiAIix5iba3DM6gMSgMhY8acY3MhYEWK9+ZujYM+Z+isOLWbATzcfEqMkmY+0z6LCd5w+KsOnoh9Udp+ipZDe7qsPFxujlme0BXm2a89ZzRwaa9pPgo3BjmZi+uPy/qvPtcX1h+X9VmiytsR3Yz/Svf8A4seu7sZ9EwwYbbSiDMNPMjwV+HbI9Nrm78x2heuss6nDmCO+vgseLIvGrsx/XuTcErAm2PFWuBV9as+DjXEHaMDz+hWRL2lEZ1um3aOsOWvl2KckGwoseUnGxBVpWQpAREQBERAEREAREQBERAEREAXhKE0UdFimKSBgwYEjNx2DdtP8gCqPNFxuw8hm7UNw2lY7rrBUnPMnEk+J3BVxYl2jWipPVaMMN+wLCtGehyo85HN+KR0WDPkPRbv+KQhKpLTFETnGC1Sexlw5d8TE/dt5Xz4N7+SxY9syctUXg52u703E73beJWlWxpFGmKhzrrNTG1Dab/W5qGJVzQ/ids1H7L8lNX/lt8U17v8ABvUzp8P7uCTve4DuAKwYmn0bVDhDjfPiFo8xOgYNxO3Uo+LHc7M8tS6/6drDbTn6nL/bup76sfQ6F/8AY8RvWZCO4FwPxKuw/Kkz04Dv2X+BAXMiqStcrWg/8/f8myN1XX+8/T8HW4PlPlT1mRm/std8HKSlNPJGJh58MOyI1zO8ii4iVSVolYUnxlG+N/VXOGfRrHQ4zbzS14OTmkHscFhTNmkYtx+P88OxcHs+0IsB1+BEdDdtaaV4jI810fRbykhxEKeAaTgIzRRhPtt9HiMOC461jKCyt/udlG+hPaWzJ18Mtdeabrtu3iNYUrZ1q3jcidF3cd4Ky5iWbEFRTHEEZHYa+Kgp2UIwdyOsHUQdRXBwd3Js6KDsq0iCIUXP0XanD6qcBWRAREQBERAEREAREQBEWHPxyKMZ1nYDdtJ3BAWpmIYjixpo0dcj5RvPcqI8S7RrAC44NbqAGs7gq3lsJms07XOPiSvZaGIbXRopANLzjqa0CtBuAWPLHBH2taDZKFfd04r+qD6Ttp2NH6Lms5OPivdEiEuc41J8BsG5ZFvWs6ZjOimoGTG+qwZDjrPFRpcvS2VsqMcvqf7g85e3LrSwulFZco+amScBl8VXNRdXasMrqnPuOeEO9lJVBVRVJWo2lJVJVRVBUA8K8K9XhQFJXhVRVJQG7eT/AEzMs5stMOJgONGuOJhE5fsfBddjwQ9tDjXIr5rK675K9ITGhGUimr4IBYTm6Fl+6aDmFV31ul/0j7lnZXD7OXsS09J3TddxB17iDtWfYtoE/dROsNfrDUQpGblw9tDyWtTUFzThg9hqD4HcVVcFobYiwrLnRFYHa8iNYIzBWasiAiIgCIiAIiICmI+gJKj5RpNYpzf1dzNXbn2KqfN9zYQyOLvcGfbgOapnnmght6z8BTU30j2YcSFDAlmedffPUZgzYTrd4DdxWv8AlGtS5DbLNOMTpP8AcacBzPyrboMINaGjAAUXHtJrR8/MxIlcLxa33WYDtz5rusKSnVy+FucV/V0UsLl7EcXKh76YrwlWYrtSv9RQpFl5Vsq6VacFrNpQVQVWVumgOiAmD9pmB9y09Bh/vXDOvsDv+OurVjTjqkbKVOVSWmJC6PaIzE50mNDIf+8fUNPujN3w3rbx5K2ebcPtD/OkdF1xtwO3szI5roTGgAAAADAAYAAbAqlTVL2pJ7PCLenZUordZPmHSSVm5GMYEw1oObXAG5Ebqcw6xuzCwYNseu3mPovozTbRiHaEs6C+geKuhPpix9MORyIXzVGs+I1zmuhvBY5zXANcQ1zTRwJA1EFb6NzOS5NNW2gu4nGPDhUGoQqBkpgsOGI1j+danWvBFRkVY0qimiuqU9DPVJ6L2oZWagx64NcA/fDd0X9xryUWvCFnKKkmmYxbi8o+mgVH2tK1F8ZjPgrOiM4Y0lLxDiTCZX3gLp7wpYhealHDaPRxeUmarKTHmYod6LyA7c70Tzy7FtTTUVWt2pKULmHJ2X6cFIaPzZey67rMN13Ea+eB5rFGRKoiKSAiIgC8caCq9WHakQhlG9ZxDRxcaBAWZLG9EPpmg91uA7TXuXsiL8R0TUOg3gMzzNewJNO83Do3UAxnE9FvgsuTghjGtGoBQiTHtya81LxYozbDeRxoad64eDgu/KEtTRSVj1L4Qa4+nDrDdXaS3PnVdtrcqjnK5OK6tnWw0+DjhcrTlvFq+TWKMZSYa4epHbQ/8xn+lajadkTUt/aZaI1o/vGDzsP8zMRzAVnC8pT7ytnZ1YdxhFUOKphTDX4scHcDVCulNM0NNcmdYVmGZmIcAem7pH1WDFx7Au8Ssu2GxsNgDWsAa0DIACgC515JLPq6NMkZAQmHj0n/AAYulKlv6mqpp8C3saemnq8QiLFtWMWQYrxm2G8jiGmi4TuIC07dL3mHCNGtNC4ZuIzodQVcnFotNkJilFMQZ1AV6WaIS08wkNbCj06EZoANdQiAdZvHEalxqXhPhPfAiij4biCNhBoeX1XaWz+9cz04p9vc5vpwmOd72Ir2NC7rKo9eDhvaa0aiKXi9qhVymU52/wAmD62dC3OijsiOW1rU/JcP/wA6FvdFP/UctsXna/aS9WehodnH0Rg2tAvMrrbjy1qCko3m47TqidE+8MR2ivYFtRC1O1IBF5ozYbzeLTVvb4rQ+TcbYCvVi2bMCJDa8awCspZEBERAFHTJvRmN1NBeflHe6vJSKjJc1iRHb2sHIEn5h2KGBHF6LDZsq88ui34nsUmo6RF6NEd6oawchePe89ikUQCIikBERARdo6OSsfGNLwnn1iwB35hj3qAnPJtKu/q3RYW4Pvt7HgnvW5os41Jw6WYSpwl1IidGbFbJwBAa6/0nOLiKElx2cKDkpZFRFihovONAsZScnlmUYqKwitURoYc0tdk4EHgRQrXbTtZ5rddcbu63M/RalaT3PziPPFzj4qCSMtKVfKxXQYleieidTm+i4IyeWJOwzhVzjsqSaV2AnBRsO+55Y0Yg0xU4IybE2eWmW/GvzbnDU1rTxAxWfaNpiACxpvRcq+iw/Va9KipJP8k5rvs6TUtTOC8qrTpRlL1eL07lbFSd38nkK7Z0vvYXfmcXeK2NYNiSnmZeDC9SGxvMNAKzl5yo8yb8z0dNYil5BQttQ6ODto7x/wCwppYFssrDrsI78PELW+DMwdF4lGvheo4ge6cW9xCnVrFjvuzBGp7AebSQe4tWzogERFIKXnAqMs/qV9Z7z+9d/wAoUhMmjTwUfJGkJh9kO7el4qGSi7Y2LXO9Z7zyvGndRSCwbFbSBD90fBZykgIiIAiIgCIiAtTEcMFTnqG1axbdstZi81OpoyCq0pmXworXeg8XQdjhWo769q0rSEOv3sw7Fp+KAxrSt18R2sBWftx1qOcDVTGj9h/aL8SI8QoEIViRDmBStGjbTX8UBHRZsdZ3ZtWZZcW/FDiBite0htFkWLWA25CZ0YQPWIGb3nMudmdmA1KbsOKHXHDX/JW+rQdOKl4nPSrqrJpdxp9oQiyLEYc2veOxxVcu2g71JaWStJtx1PDInaKHvaVghXFB6oplTX2k0ApzQyzPtE7Bh0q0O84/3IfSNeJoOagwuu+Saw/NQXTbx0o2DK5iED/mOPABRc1fh02xbU/iVEjfkRFQl8FYnm1huG4nsxV9UvFQRtBQGpw3XY8J20uZ2i9/kW2hafMGhhu2RG99W+K2+GcAoXBLKkRFJBYneo7gVGk0gcII/hqSnuo7gVFxTWB/g/8AbUMlEnICkNvALIViSP3beAV9SQEREAREQBEWJas+2XgxI8SpbDaXuu4mg2BEskN43FqSDY8N0J+RyOtpGRG8Lncs2+HQInWb1Sdv0KvznlXhj+pl3O3veG9zQVqbdLWRYhdEAgvLiW53MTWl45c1ulb1IrLRqjcU5PCZmzctdJDm0IWFHYXNMOpDHUvNBIBu5VAzotxkbTgxAPOAB9MaioO8K/NyEs9tQxp23B0hv6OK1JtPKNrSawzmkfR4nGG7HY4YdoV6wGRILiyMKCtWuzbvFewrM0geZVwcw+cguNA4GrmO9V4Iw3Hcrcpb8N2DqHcR9V0OpVnD5t0c6p0ozytmWtLo7XvhlpBIa4O4Vq34lQQW7iVlJjBzA0+vDo130PNQsxotF+1NlYP3nnBeY+lBcrQufspr5bV3Wteno05w0cN1Qnr1eJ7oXo8Z2YDMfNMo6K72dTQdrsuFSu9woYaA1ooAAABkAMAAovRmwoclAbBh4nN79b36yfAbFLLhua/xZ7cHdbUPhR35CIi5jpCIiA06fy4PZ/EC26D1RwWpWgMP22fxGrbIA6I4KIksuIiKSCzNirDwUTLisJo2sDf3aKaijAqEkjRoHqlw7HHwookSiRsh9YMM7Wt+CzFH2Gfug31C5n5SW+CkFJAREQBERAFB6cf2Ca/BifBTihdNf7BNfgRPlKyh1L1MKnQ/Rnz0VQ9oOauFUkL0DRQplyybUdB6J6cP1dbfdOrgugWHLtitEWHGe2vV3HeCuaUXQ9EG0loe8uP7xVbd0oxWpFlaVZSelkBpFbnnQYZb063YrqZuhuwI34EVWvNasu0h99F/EifOVt2hfk/dOMbMRn3IBJoG4xH3SQdzRUHHErqiqdGn5HLLXWntya/o4H+cJYHFrRV5AJa0VABcdWNF2HQyMDUECt0UOugOVeazJyxIUCSiwJdgY3zbjhmXAVq45uOGZWuaITN17DtwPPBVdeqqk9SWCzoU3CGG8nQURFpNwREQBeEr1Wpp1GOPsn4IDVJrG6NsRnca+C22EMAtULaxITfbryDT4kLbWqIks9REUkHhUEwUfEb7Qd+Yf+JU8oWfbdjA+u0jm3Ed15Q+AXrGdR0RntXhwcAT3lylFByj7sdp9dpaeLTUfM7sU4iAREUgIiIAobTEf0Ga/AifKVMqG0zNJCa/AifKVlDqRjPpfofPS8Xq8XoTz+S0ujaPNuy8Eew09uPiucldPkWXWMbsYwdgCr79/KkWFivmb8jnlpj76L+I/wCYrt/kx/2bA/xP4r1xC1f6+L+JE+Yrt/kx/wBmwP8AE/ivU3nZR/e4i07V+/3NlmWXmObtaR2ii5fYcSlN3xC6ouVSOD3e+75iqsszqMvEvNa7aAe1XFG2BGvQR7JI8R8VJIAiIgCw7VfSGd5A8fBZiirbidVvE+A8VD4BG2ey9MN9lhP5iP8ASVs6gdH4dXxH77o/ZFD31U8iAREUgKNttnQDxmwh3IZ91VJKiMy80g60Br0y6gDx6BD+Q637pcthhPqAdq16CKVYc2G7y1d3wWfYUbomEc2Gg93NvdTmCsUSyVREWRAREQBW5iA17Sx7Q5rgQ5rgCCDmCDmFcWJa88IEGJHILhDY55aMCborQVUrnYh8bmpWx5MpSLUwS6Xd7PSZ+R3gQtHtjyczkGpY1sdo1wzR3OGfAlS895WIp/qYDG7C9znnsFFq9peUO0ImHnrg2Q2tZ30r3qzpRuYcvbzKypK3lwvoUyWhM6/pGA6GwYl0QtZRuvAmvct2YzHBcylLZjPmITo0SI8CIwm+9zvSG0rtlnS7aArnvHJtajos1FJ4IyR8m8rGrHiviuMQlxYHBrQScRgK963ayrNhy0JsCC26xlboqTSpJOJxzJUHaVsmShGN5sxYYILw0gOa04FwBwOqowUxYlqw5qCyYhVuPrS8KHAlpqOIK55SnKOW9jfGMIywlueW/P8AmID4usCjfedg3vK5tIPFQuoT8kyMwworbzTq3jIg6itPtLQlzOlKvvf8N9Af2X6+fatZtJiw5gNGGRzU9DiA4hc2k518J1yIC1wza4UK2yzrSDqEFAbAiohRLwqFWgC1y1Jirnu1Ny5fr8VOTsa4wu15DiVrYh33sh7TePBuPxosX4Ek3YkvchNBzIqeJxKkFSxtBRVLIgIiIAiIgIS1oVx4fqd0XcfRPhzWM2L5t7YmrBruBPRPIn947FOzsuHsLTrC15uILH4kdFw2jbzCxfiSbMx1RUKpQ1jzZFYTjUtyJ1t9E+B3gqWLlkQVVXl5Wy9UF6Au31D6Xu/oUz+BE+UqQdEURpW/+hTP4ET5SsodSMZ9LOBBeEIF6vQnniwQux6H2uIsFhJxpQ+8MD3rkF1TOjttGXJBqWE1w1HauS6oucduUdlrWUJ78M7Y8Ne0scKtcCCNoIoVTodJfZ5RkD/duigb2+deWnsIWgxNO2NHRq48Pqt20PtF0eUhxn0q++aDV944AdgCrHCcYbrYslOEp7Pc2O+vQ5Yoeqw9ajaUz9nwo4uxWB1Mjk4cHDEKBfow9hrLxRT1YgNfzDPsWxh6qD0BZsqWdDZSI4OcTU0yG4VWYrYcrc5MXG115DigI2149XXBk3PilgwKkxTrwb7oy7cTzUeWF7gwZuzO70j4c1s0CEGtDRqWK8SS4iIsiAiIgCIiAKHtiVofOtGWDhtb9QpheObUUKA1WJXB7Os3EbCDm3nhzAUtJToe0EfqDrB3rAnJbzTvYccPZJ1cFjFxY7zjcQeu0a/aA27tfxxW2xJPOerboisQpgOAINarxzlkQVviKH0mjVlJgf8ABifKVnRHqF0iqZeKBmYbwBtJaVlDqRjPpZxpF65hBoQQRqOBXi9Dyeewe0QBVJRZYIPKLsWgkwBIwRuf/EcuPLouiUUiWhjc75iuG/7Nep3WHaP0N9E0q2zCg4UVZLIyqC2JYRlcEVRjIyzJRpcd2tASEE4XjkFDWhN3yXeiMuH1Kv2hN16DOqMztP0VqzZTzjrx6gy9o7eCx5JMyxpSg844dJ3cNQUovAF6siAiIgCIiAIiIAiIgLUxAD2lrhUFa9MQDCN12I9F3gd62ZWpiAHgtcKgqGsg1YVYbzMQcXM8W792vjnmQ5kOFWqmbk3Qtpbt1jjtG9YjoeN5hoduYdxGviozjkkvxqqNmpcuUlCmB1Xi6e48D/JV50JZEGlz1hNiYOaDyx7Vr07obEzhEcHHxXUHS6tmVW2nXnDhmqpRhPlHKW6KR/SAHOqyoOjFOtU9y6SZRUGSWyV3Vl3muNpSj3GlytiNbk0dimZWEW4Kb+wqpskudyb5OhRS4MKGFkQwsyFIk5BZYlWQ8Yhx9UZqCTHlJQuxOAGZKvzEyKXIeDdZ1u/RWpmaLvZaMgMlVJyJiYuwb3u+gWOc8ElEnKmKfY1nbuG5bDChhooNSQoYaKAUVaySICIiAIiIAiIgCIiAIiIAiIgPHNBwKiJyyfShYezqP0UwiA1SIKdF4puOR8CkMlvVPI4j6jtWzRoDXCjgCo6NYw9AkbswsceBJhw5n1hzGI8Cr7XsOsDjh8VjxJGI30a8D4FWDeGbXDkfBTlgkxCByI7QqxLjaO1Q/nd5716I2896jIwTHmG6yFQ6PCb7XBRYDnZNceX1WRDs+I7UG8ce5MsF2LaJyaA0d6w2Bzz0QXHbq5lSkCxxm8l27V2KShwg3ACiY8QRslZVOlExOzUOSlAKL1FkQEREAREQBERAEREAREQBERAEREAREQBERAeFWIqIgMVy9YiIDKhq8ERAeoiIAiIgCIiAIiIAiIgC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9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55" y="870333"/>
            <a:ext cx="8003452" cy="4109697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Tek </a:t>
            </a:r>
            <a:br>
              <a:rPr lang="tr-TR" sz="4400" b="1" dirty="0" smtClean="0"/>
            </a:br>
            <a:r>
              <a:rPr lang="tr-TR" sz="4400" b="1" dirty="0" smtClean="0"/>
              <a:t>	Seans </a:t>
            </a:r>
            <a:br>
              <a:rPr lang="tr-TR" sz="4400" b="1" dirty="0" smtClean="0"/>
            </a:br>
            <a:r>
              <a:rPr lang="tr-TR" sz="4400" b="1" dirty="0" smtClean="0"/>
              <a:t>		Kök kanal tedavisi</a:t>
            </a:r>
            <a:br>
              <a:rPr lang="tr-TR" sz="4400" b="1" dirty="0" smtClean="0"/>
            </a:br>
            <a:r>
              <a:rPr lang="tr-TR" sz="4400" b="1" dirty="0" smtClean="0"/>
              <a:t>			</a:t>
            </a:r>
            <a:r>
              <a:rPr lang="tr-TR" sz="4400" b="1" dirty="0" err="1" smtClean="0"/>
              <a:t>Kontrendikasyonları</a:t>
            </a:r>
            <a:r>
              <a:rPr lang="tr-TR" sz="4400" b="1" dirty="0" smtClean="0"/>
              <a:t> 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3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832272"/>
            <a:ext cx="8595360" cy="4937760"/>
          </a:xfrm>
        </p:spPr>
        <p:txBody>
          <a:bodyPr/>
          <a:lstStyle/>
          <a:p>
            <a:pPr algn="just"/>
            <a:r>
              <a:rPr lang="tr-TR" b="1" dirty="0" smtClean="0"/>
              <a:t>1-</a:t>
            </a:r>
            <a:r>
              <a:rPr lang="tr-TR" b="1" dirty="0" err="1" smtClean="0"/>
              <a:t>Periapikal</a:t>
            </a:r>
            <a:r>
              <a:rPr lang="tr-TR" b="1" dirty="0" smtClean="0"/>
              <a:t> </a:t>
            </a:r>
            <a:r>
              <a:rPr lang="tr-TR" b="1" dirty="0"/>
              <a:t>semptomlar</a:t>
            </a:r>
            <a:r>
              <a:rPr lang="tr-TR" b="1" dirty="0" smtClean="0"/>
              <a:t>:</a:t>
            </a:r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r>
              <a:rPr lang="tr-TR" b="1" dirty="0" err="1" smtClean="0"/>
              <a:t>Vital</a:t>
            </a:r>
            <a:r>
              <a:rPr lang="tr-TR" b="1" dirty="0" smtClean="0"/>
              <a:t> </a:t>
            </a:r>
            <a:r>
              <a:rPr lang="tr-TR" b="1" dirty="0"/>
              <a:t>veya </a:t>
            </a:r>
            <a:r>
              <a:rPr lang="tr-TR" b="1" dirty="0" err="1"/>
              <a:t>devital</a:t>
            </a:r>
            <a:r>
              <a:rPr lang="tr-TR" b="1" dirty="0"/>
              <a:t> </a:t>
            </a:r>
            <a:r>
              <a:rPr lang="tr-TR" b="1" dirty="0" err="1"/>
              <a:t>pulpası</a:t>
            </a:r>
            <a:r>
              <a:rPr lang="tr-TR" b="1" dirty="0"/>
              <a:t> olan </a:t>
            </a:r>
            <a:r>
              <a:rPr lang="tr-TR" b="1" dirty="0" err="1"/>
              <a:t>dişlerde</a:t>
            </a:r>
            <a:r>
              <a:rPr lang="tr-TR" b="1" dirty="0"/>
              <a:t> </a:t>
            </a:r>
            <a:r>
              <a:rPr lang="tr-TR" b="1" dirty="0" err="1" smtClean="0"/>
              <a:t>periapikal</a:t>
            </a:r>
            <a:r>
              <a:rPr lang="tr-TR" b="1" dirty="0" smtClean="0"/>
              <a:t> </a:t>
            </a:r>
            <a:r>
              <a:rPr lang="tr-TR" b="1" dirty="0" err="1"/>
              <a:t>duyarlılığın</a:t>
            </a:r>
            <a:r>
              <a:rPr lang="tr-TR" b="1" dirty="0"/>
              <a:t> </a:t>
            </a:r>
            <a:r>
              <a:rPr lang="tr-TR" b="1" dirty="0" err="1"/>
              <a:t>gözlendiği</a:t>
            </a:r>
            <a:r>
              <a:rPr lang="tr-TR" b="1" dirty="0"/>
              <a:t> durumlarda tek seansta kanal tedavisin yapılması </a:t>
            </a:r>
            <a:r>
              <a:rPr lang="tr-TR" b="1" dirty="0" err="1"/>
              <a:t>kontrendikedir</a:t>
            </a:r>
            <a:r>
              <a:rPr lang="tr-TR" b="1" dirty="0"/>
              <a:t>. </a:t>
            </a:r>
            <a:r>
              <a:rPr lang="tr-TR" b="1" dirty="0" err="1"/>
              <a:t>Periapikal</a:t>
            </a:r>
            <a:r>
              <a:rPr lang="tr-TR" b="1" dirty="0"/>
              <a:t> duyarlılık </a:t>
            </a:r>
            <a:r>
              <a:rPr lang="tr-TR" b="1" dirty="0" err="1"/>
              <a:t>periapikal</a:t>
            </a:r>
            <a:r>
              <a:rPr lang="tr-TR" b="1" dirty="0"/>
              <a:t> dokular </a:t>
            </a:r>
            <a:r>
              <a:rPr lang="tr-TR" b="1" dirty="0" err="1"/>
              <a:t>içinde</a:t>
            </a:r>
            <a:r>
              <a:rPr lang="tr-TR" b="1" dirty="0"/>
              <a:t> </a:t>
            </a:r>
            <a:r>
              <a:rPr lang="tr-TR" b="1" dirty="0" err="1"/>
              <a:t>kök</a:t>
            </a:r>
            <a:r>
              <a:rPr lang="tr-TR" b="1" dirty="0"/>
              <a:t> kanal sisteminin sınırları </a:t>
            </a:r>
            <a:r>
              <a:rPr lang="tr-TR" b="1" dirty="0" err="1"/>
              <a:t>dışına</a:t>
            </a:r>
            <a:r>
              <a:rPr lang="tr-TR" b="1" dirty="0"/>
              <a:t> </a:t>
            </a:r>
            <a:r>
              <a:rPr lang="tr-TR" b="1" dirty="0" err="1"/>
              <a:t>yayılmıs</a:t>
            </a:r>
            <a:r>
              <a:rPr lang="tr-TR" b="1" dirty="0"/>
              <a:t>̧ iltihabi bir </a:t>
            </a:r>
            <a:r>
              <a:rPr lang="tr-TR" b="1" dirty="0" err="1"/>
              <a:t>proçesin</a:t>
            </a:r>
            <a:r>
              <a:rPr lang="tr-TR" b="1" dirty="0"/>
              <a:t> klinik bir </a:t>
            </a:r>
            <a:r>
              <a:rPr lang="tr-TR" b="1" dirty="0" err="1"/>
              <a:t>işaretidir</a:t>
            </a:r>
            <a:r>
              <a:rPr lang="tr-TR" b="1" dirty="0"/>
              <a:t>. Bu iltihabi durum hasta tarafından hissedilmeden </a:t>
            </a:r>
            <a:r>
              <a:rPr lang="tr-TR" b="1" dirty="0" err="1"/>
              <a:t>önce</a:t>
            </a:r>
            <a:r>
              <a:rPr lang="tr-TR" b="1" dirty="0"/>
              <a:t> mikroskobik seviyede meydana gelir ve daha sonradan </a:t>
            </a:r>
            <a:r>
              <a:rPr lang="tr-TR" b="1" dirty="0" err="1"/>
              <a:t>dişhekimi</a:t>
            </a:r>
            <a:r>
              <a:rPr lang="tr-TR" b="1" dirty="0"/>
              <a:t> tarafından </a:t>
            </a:r>
            <a:r>
              <a:rPr lang="tr-TR" b="1" dirty="0" err="1"/>
              <a:t>perküsyonda</a:t>
            </a:r>
            <a:r>
              <a:rPr lang="tr-TR" b="1" dirty="0"/>
              <a:t> </a:t>
            </a:r>
            <a:r>
              <a:rPr lang="tr-TR" b="1" dirty="0" err="1"/>
              <a:t>ağrı</a:t>
            </a:r>
            <a:r>
              <a:rPr lang="tr-TR" b="1" dirty="0"/>
              <a:t> olarak </a:t>
            </a:r>
            <a:r>
              <a:rPr lang="tr-TR" b="1" dirty="0" err="1"/>
              <a:t>gözlenir</a:t>
            </a:r>
            <a:r>
              <a:rPr lang="tr-TR" b="1" dirty="0"/>
              <a:t>. Bu gibi durumlarda yapılacak acil tedavi, </a:t>
            </a:r>
            <a:r>
              <a:rPr lang="tr-TR" b="1" dirty="0" err="1"/>
              <a:t>kök</a:t>
            </a:r>
            <a:r>
              <a:rPr lang="tr-TR" b="1" dirty="0"/>
              <a:t> kanal sisteminin </a:t>
            </a:r>
            <a:r>
              <a:rPr lang="tr-TR" b="1" dirty="0" err="1"/>
              <a:t>içeriklerinin</a:t>
            </a:r>
            <a:r>
              <a:rPr lang="tr-TR" b="1" dirty="0"/>
              <a:t> </a:t>
            </a:r>
            <a:r>
              <a:rPr lang="tr-TR" b="1" dirty="0" err="1"/>
              <a:t>boş</a:t>
            </a:r>
            <a:r>
              <a:rPr lang="tr-TR" b="1" dirty="0" err="1" smtClean="0"/>
              <a:t>altılarak</a:t>
            </a:r>
            <a:r>
              <a:rPr lang="tr-TR" b="1" dirty="0" smtClean="0"/>
              <a:t> etkenin uzaklaştırılması ve </a:t>
            </a:r>
            <a:r>
              <a:rPr lang="tr-TR" b="1" dirty="0" err="1" smtClean="0"/>
              <a:t>kemo</a:t>
            </a:r>
            <a:r>
              <a:rPr lang="tr-TR" b="1" dirty="0" smtClean="0"/>
              <a:t>-mekanik </a:t>
            </a:r>
            <a:r>
              <a:rPr lang="tr-TR" b="1" dirty="0" err="1" smtClean="0"/>
              <a:t>preparasyonun</a:t>
            </a:r>
            <a:r>
              <a:rPr lang="tr-TR" b="1" dirty="0" smtClean="0"/>
              <a:t> yapılmasıdır.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/>
              <a:t>2- Anatomik </a:t>
            </a:r>
            <a:r>
              <a:rPr lang="tr-TR" b="1" dirty="0"/>
              <a:t>problemler</a:t>
            </a:r>
            <a:r>
              <a:rPr lang="tr-TR" b="1" dirty="0" smtClean="0"/>
              <a:t>:</a:t>
            </a:r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r>
              <a:rPr lang="tr-TR" b="1" dirty="0" smtClean="0"/>
              <a:t> </a:t>
            </a:r>
            <a:r>
              <a:rPr lang="tr-TR" b="1" dirty="0"/>
              <a:t>Bazı </a:t>
            </a:r>
            <a:r>
              <a:rPr lang="tr-TR" b="1" dirty="0" err="1"/>
              <a:t>kök</a:t>
            </a:r>
            <a:r>
              <a:rPr lang="tr-TR" b="1" dirty="0"/>
              <a:t> kanal anatomisi problemleri bu </a:t>
            </a:r>
            <a:r>
              <a:rPr lang="tr-TR" b="1" dirty="0" err="1"/>
              <a:t>güçlüklerin</a:t>
            </a:r>
            <a:r>
              <a:rPr lang="tr-TR" b="1" dirty="0"/>
              <a:t> ortadan kaldırılması </a:t>
            </a:r>
            <a:r>
              <a:rPr lang="tr-TR" b="1" dirty="0" err="1"/>
              <a:t>için</a:t>
            </a:r>
            <a:r>
              <a:rPr lang="tr-TR" b="1" dirty="0"/>
              <a:t> uzun zaman </a:t>
            </a:r>
            <a:r>
              <a:rPr lang="tr-TR" b="1" dirty="0" err="1"/>
              <a:t>gerektirebildiğinden</a:t>
            </a:r>
            <a:r>
              <a:rPr lang="tr-TR" b="1" dirty="0"/>
              <a:t> tek seansta tedavi yapılmasını </a:t>
            </a:r>
            <a:r>
              <a:rPr lang="tr-TR" b="1" dirty="0" err="1"/>
              <a:t>güçleştirebilir</a:t>
            </a:r>
            <a:r>
              <a:rPr lang="tr-TR" b="1" dirty="0"/>
              <a:t>. Bu duruma </a:t>
            </a:r>
            <a:r>
              <a:rPr lang="tr-TR" b="1" dirty="0" err="1"/>
              <a:t>örnek</a:t>
            </a:r>
            <a:r>
              <a:rPr lang="tr-TR" b="1" dirty="0"/>
              <a:t> olarak </a:t>
            </a:r>
            <a:r>
              <a:rPr lang="tr-TR" b="1" dirty="0" err="1"/>
              <a:t>kalsifiye</a:t>
            </a:r>
            <a:r>
              <a:rPr lang="tr-TR" b="1" dirty="0"/>
              <a:t> </a:t>
            </a:r>
            <a:r>
              <a:rPr lang="tr-TR" b="1" dirty="0" smtClean="0"/>
              <a:t>kanallar ve  </a:t>
            </a:r>
            <a:r>
              <a:rPr lang="tr-TR" b="1" dirty="0" err="1" smtClean="0"/>
              <a:t>as</a:t>
            </a:r>
            <a:r>
              <a:rPr lang="tr-TR" b="1" dirty="0" err="1"/>
              <a:t>̧ırı</a:t>
            </a:r>
            <a:r>
              <a:rPr lang="tr-TR" b="1" dirty="0"/>
              <a:t> </a:t>
            </a:r>
            <a:r>
              <a:rPr lang="tr-TR" b="1" dirty="0" err="1"/>
              <a:t>eğri</a:t>
            </a:r>
            <a:r>
              <a:rPr lang="tr-TR" b="1" dirty="0"/>
              <a:t> </a:t>
            </a:r>
            <a:r>
              <a:rPr lang="tr-TR" b="1" dirty="0" smtClean="0"/>
              <a:t>kanalları söyleyebiliriz.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6763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/>
              <a:t>3-</a:t>
            </a:r>
            <a:r>
              <a:rPr lang="tr-TR" b="1" dirty="0" err="1" smtClean="0"/>
              <a:t>C</a:t>
            </a:r>
            <a:r>
              <a:rPr lang="tr-TR" b="1" dirty="0" err="1"/>
              <a:t>̧ok</a:t>
            </a:r>
            <a:r>
              <a:rPr lang="tr-TR" b="1" dirty="0"/>
              <a:t> </a:t>
            </a:r>
            <a:r>
              <a:rPr lang="tr-TR" b="1" dirty="0" err="1"/>
              <a:t>köklü</a:t>
            </a:r>
            <a:r>
              <a:rPr lang="tr-TR" b="1" dirty="0"/>
              <a:t> </a:t>
            </a:r>
            <a:r>
              <a:rPr lang="tr-TR" b="1" dirty="0" err="1"/>
              <a:t>dişler</a:t>
            </a:r>
            <a:r>
              <a:rPr lang="tr-TR" b="1" dirty="0" smtClean="0"/>
              <a:t>:</a:t>
            </a:r>
          </a:p>
          <a:p>
            <a:pPr marL="0" indent="0" algn="just">
              <a:buNone/>
            </a:pPr>
            <a:endParaRPr lang="tr-TR" b="1" dirty="0"/>
          </a:p>
          <a:p>
            <a:pPr marL="0" indent="0" algn="just">
              <a:buNone/>
            </a:pPr>
            <a:r>
              <a:rPr lang="tr-TR" b="1" dirty="0" smtClean="0"/>
              <a:t>Azı </a:t>
            </a:r>
            <a:r>
              <a:rPr lang="tr-TR" b="1" dirty="0" err="1"/>
              <a:t>dişlerin</a:t>
            </a:r>
            <a:r>
              <a:rPr lang="tr-TR" b="1" dirty="0"/>
              <a:t> </a:t>
            </a:r>
            <a:r>
              <a:rPr lang="tr-TR" b="1" dirty="0" err="1"/>
              <a:t>kök</a:t>
            </a:r>
            <a:r>
              <a:rPr lang="tr-TR" b="1" dirty="0"/>
              <a:t> kanallarındaki sapmalardan dolayı (ekstra kanallar, </a:t>
            </a:r>
            <a:r>
              <a:rPr lang="tr-TR" b="1" dirty="0" err="1"/>
              <a:t>aşırı</a:t>
            </a:r>
            <a:r>
              <a:rPr lang="tr-TR" b="1" dirty="0"/>
              <a:t> </a:t>
            </a:r>
            <a:r>
              <a:rPr lang="tr-TR" b="1" dirty="0" err="1"/>
              <a:t>kurvatürler</a:t>
            </a:r>
            <a:r>
              <a:rPr lang="tr-TR" b="1" dirty="0"/>
              <a:t>, kalsifikasyonlar, kanal </a:t>
            </a:r>
            <a:r>
              <a:rPr lang="tr-TR" b="1" dirty="0" err="1"/>
              <a:t>ağızlarının</a:t>
            </a:r>
            <a:r>
              <a:rPr lang="tr-TR" b="1" dirty="0"/>
              <a:t> konumu, hastanın </a:t>
            </a:r>
            <a:r>
              <a:rPr lang="tr-TR" b="1" dirty="0" err="1"/>
              <a:t>ağzını</a:t>
            </a:r>
            <a:r>
              <a:rPr lang="tr-TR" b="1" dirty="0"/>
              <a:t> </a:t>
            </a:r>
            <a:r>
              <a:rPr lang="tr-TR" b="1" dirty="0" err="1"/>
              <a:t>açabilme</a:t>
            </a:r>
            <a:r>
              <a:rPr lang="tr-TR" b="1" dirty="0"/>
              <a:t> derecesi gibi) ve fazla sayıdaki kanallarda </a:t>
            </a:r>
            <a:r>
              <a:rPr lang="tr-TR" b="1" dirty="0" smtClean="0"/>
              <a:t>uzun, yorucu </a:t>
            </a:r>
            <a:r>
              <a:rPr lang="tr-TR" b="1" dirty="0" err="1"/>
              <a:t>preparasyonlar</a:t>
            </a:r>
            <a:r>
              <a:rPr lang="tr-TR" b="1" dirty="0"/>
              <a:t> </a:t>
            </a:r>
            <a:r>
              <a:rPr lang="tr-TR" b="1" dirty="0" smtClean="0"/>
              <a:t>yada </a:t>
            </a:r>
            <a:r>
              <a:rPr lang="tr-TR" b="1" dirty="0"/>
              <a:t>dolgu </a:t>
            </a:r>
            <a:r>
              <a:rPr lang="tr-TR" b="1" dirty="0" err="1"/>
              <a:t>iş</a:t>
            </a:r>
            <a:r>
              <a:rPr lang="tr-TR" b="1" dirty="0" err="1" smtClean="0"/>
              <a:t>lemleri</a:t>
            </a:r>
            <a:r>
              <a:rPr lang="tr-TR" b="1" dirty="0" smtClean="0"/>
              <a:t> gibi işlemler çok zaman gerektirebilir.</a:t>
            </a:r>
            <a:endParaRPr lang="tr-T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42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4404" y="1652530"/>
            <a:ext cx="8595360" cy="3734718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 smtClean="0"/>
              <a:t>Tek seansta yapılan kök kanal tedavileri geçici dolgu sökümü </a:t>
            </a:r>
            <a:r>
              <a:rPr lang="tr-TR" sz="2800" b="1" dirty="0" err="1" smtClean="0"/>
              <a:t>izalosyon</a:t>
            </a:r>
            <a:r>
              <a:rPr lang="tr-TR" sz="2800" b="1" dirty="0" smtClean="0"/>
              <a:t> ve geçici kaplamalar gibi işlemlerin olmaması nedeniyle maliyet, emek ve zaman yönünden avantaj sağlanmaktadır. Ayrıca geçici dolgu uygulaması olmaması nedeniyle bakteriyel </a:t>
            </a:r>
            <a:r>
              <a:rPr lang="tr-TR" sz="2800" b="1" dirty="0" err="1" smtClean="0"/>
              <a:t>kontaminasyon</a:t>
            </a:r>
            <a:r>
              <a:rPr lang="tr-TR" sz="2800" b="1" dirty="0" smtClean="0"/>
              <a:t> (mikro-sızıntı) ve akut alevlenme görülme riski de azalacaktır.</a:t>
            </a:r>
          </a:p>
          <a:p>
            <a:pPr algn="just"/>
            <a:endParaRPr lang="tr-TR" sz="2800" b="1" dirty="0" smtClean="0"/>
          </a:p>
          <a:p>
            <a:pPr algn="just"/>
            <a:endParaRPr lang="tr-TR" b="1" dirty="0" smtClean="0"/>
          </a:p>
          <a:p>
            <a:pPr algn="just"/>
            <a:endParaRPr lang="tr-TR" b="1" dirty="0" smtClean="0"/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104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4400" b="1" dirty="0" smtClean="0"/>
              <a:t>Çok </a:t>
            </a:r>
          </a:p>
          <a:p>
            <a:pPr>
              <a:buNone/>
            </a:pPr>
            <a:r>
              <a:rPr lang="tr-TR" sz="4400" b="1" dirty="0" smtClean="0"/>
              <a:t>		Seanslı </a:t>
            </a:r>
          </a:p>
          <a:p>
            <a:pPr>
              <a:buNone/>
            </a:pPr>
            <a:r>
              <a:rPr lang="tr-TR" sz="4400" b="1" dirty="0" smtClean="0"/>
              <a:t>			Kök kanal tedavisi</a:t>
            </a:r>
            <a:endParaRPr lang="tr-TR" sz="4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tr-TR" sz="2800" b="1" dirty="0" smtClean="0"/>
              <a:t>İleri düzeyde </a:t>
            </a:r>
            <a:r>
              <a:rPr lang="tr-TR" sz="2800" b="1" dirty="0" err="1" smtClean="0"/>
              <a:t>enfekte</a:t>
            </a:r>
            <a:r>
              <a:rPr lang="tr-TR" sz="2800" b="1" dirty="0" smtClean="0"/>
              <a:t> dişler,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smtClean="0"/>
              <a:t> </a:t>
            </a:r>
            <a:r>
              <a:rPr lang="tr-TR" sz="2800" b="1" dirty="0" err="1" smtClean="0"/>
              <a:t>Periapikal</a:t>
            </a:r>
            <a:r>
              <a:rPr lang="tr-TR" sz="2800" b="1" dirty="0" smtClean="0"/>
              <a:t> lezyonlu dişler,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err="1" smtClean="0"/>
              <a:t>Semptomatik</a:t>
            </a:r>
            <a:r>
              <a:rPr lang="tr-TR" sz="2800" b="1" dirty="0" smtClean="0"/>
              <a:t> nekrotik </a:t>
            </a:r>
            <a:r>
              <a:rPr lang="tr-TR" sz="2800" b="1" dirty="0" err="1" smtClean="0"/>
              <a:t>pulpalı</a:t>
            </a:r>
            <a:r>
              <a:rPr lang="tr-TR" sz="2800" b="1" dirty="0" smtClean="0"/>
              <a:t> dişler,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smtClean="0"/>
              <a:t>Kurutulamayan ıslak kanallar,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err="1" smtClean="0"/>
              <a:t>İnsizyon</a:t>
            </a:r>
            <a:r>
              <a:rPr lang="tr-TR" sz="2800" b="1" dirty="0" smtClean="0"/>
              <a:t> ve drenaj gerektiren akut </a:t>
            </a:r>
            <a:r>
              <a:rPr lang="tr-TR" sz="2800" b="1" dirty="0" err="1" smtClean="0"/>
              <a:t>apikal</a:t>
            </a:r>
            <a:r>
              <a:rPr lang="tr-TR" sz="2800" b="1" dirty="0" smtClean="0"/>
              <a:t> apse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smtClean="0"/>
              <a:t>Fistül yolu varlığı,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b="1" dirty="0" smtClean="0"/>
              <a:t>Zaman ve hastanın sabrını aşan olgular gibi durumlarda çok seanslı kök kanal tedavisi yapılması gerekir. </a:t>
            </a:r>
          </a:p>
          <a:p>
            <a:pPr algn="just">
              <a:buNone/>
            </a:pPr>
            <a:endParaRPr lang="tr-TR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1143000"/>
          </a:xfrm>
        </p:spPr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642910" y="928670"/>
            <a:ext cx="7772400" cy="5643578"/>
          </a:xfrm>
          <a:prstGeom prst="rect">
            <a:avLst/>
          </a:prstGeom>
        </p:spPr>
        <p:txBody>
          <a:bodyPr/>
          <a:lstStyle/>
          <a:p>
            <a:pPr marL="514350" indent="-514350">
              <a:buNone/>
            </a:pPr>
            <a:r>
              <a:rPr lang="tr-TR" sz="2400" dirty="0" smtClean="0"/>
              <a:t>1) </a:t>
            </a:r>
            <a:r>
              <a:rPr lang="tr-TR" sz="2400" dirty="0" err="1" smtClean="0"/>
              <a:t>Endodontide</a:t>
            </a:r>
            <a:r>
              <a:rPr lang="tr-TR" sz="2400" dirty="0" smtClean="0"/>
              <a:t> Problemler; Etiyoloji, Tanı ve Tedavi, </a:t>
            </a:r>
            <a:r>
              <a:rPr lang="tr-TR" sz="2400" dirty="0" err="1" smtClean="0"/>
              <a:t>Micheal</a:t>
            </a:r>
            <a:r>
              <a:rPr lang="tr-TR" sz="2400" dirty="0" smtClean="0"/>
              <a:t> </a:t>
            </a:r>
            <a:r>
              <a:rPr lang="tr-TR" sz="2400" dirty="0" err="1" smtClean="0"/>
              <a:t>Hülsmann</a:t>
            </a:r>
            <a:r>
              <a:rPr lang="tr-TR" sz="2400" dirty="0" smtClean="0"/>
              <a:t>,Edgar </a:t>
            </a:r>
            <a:r>
              <a:rPr lang="tr-TR" sz="2400" dirty="0" err="1" smtClean="0"/>
              <a:t>Schafer</a:t>
            </a:r>
            <a:r>
              <a:rPr lang="tr-TR" sz="2400" dirty="0" smtClean="0"/>
              <a:t>, çeviri editörü, </a:t>
            </a:r>
            <a:r>
              <a:rPr lang="tr-TR" sz="2400" dirty="0" err="1" smtClean="0"/>
              <a:t>Prof.Dr</a:t>
            </a:r>
            <a:r>
              <a:rPr lang="tr-TR" sz="2400" dirty="0" smtClean="0"/>
              <a:t>. Bilge Hakan Şen</a:t>
            </a:r>
          </a:p>
          <a:p>
            <a:pPr marL="514350" indent="-514350">
              <a:buNone/>
            </a:pPr>
            <a:r>
              <a:rPr lang="tr-TR" sz="2400" dirty="0" smtClean="0"/>
              <a:t>2) </a:t>
            </a:r>
            <a:r>
              <a:rPr lang="tr-TR" sz="2400" dirty="0" err="1" smtClean="0"/>
              <a:t>Endodonti</a:t>
            </a:r>
            <a:r>
              <a:rPr lang="tr-TR" sz="2400" dirty="0" smtClean="0"/>
              <a:t>; Temel ilkeler ve Uygulamalar,  </a:t>
            </a:r>
            <a:r>
              <a:rPr lang="tr-TR" sz="2400" dirty="0" err="1" smtClean="0"/>
              <a:t>Mahmoud</a:t>
            </a:r>
            <a:r>
              <a:rPr lang="tr-TR" sz="2400" dirty="0" smtClean="0"/>
              <a:t> </a:t>
            </a:r>
            <a:r>
              <a:rPr lang="tr-TR" sz="2400" dirty="0" err="1" smtClean="0"/>
              <a:t>Torabinejad</a:t>
            </a:r>
            <a:r>
              <a:rPr lang="tr-TR" sz="2400" dirty="0" smtClean="0"/>
              <a:t>, Richard E.Walton, çeviri editörü, </a:t>
            </a:r>
            <a:r>
              <a:rPr lang="tr-TR" sz="2400" dirty="0" err="1" smtClean="0"/>
              <a:t>Prof.Dr</a:t>
            </a:r>
            <a:r>
              <a:rPr lang="tr-TR" sz="2400" dirty="0" smtClean="0"/>
              <a:t>. Raif Erişen</a:t>
            </a:r>
          </a:p>
          <a:p>
            <a:pPr marL="514350" indent="-514350">
              <a:buNone/>
            </a:pPr>
            <a:r>
              <a:rPr lang="tr-TR" sz="2400" dirty="0" smtClean="0"/>
              <a:t>3)</a:t>
            </a:r>
            <a:r>
              <a:rPr lang="tr-TR" sz="2400" dirty="0" err="1" smtClean="0"/>
              <a:t>Pathways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Pulp</a:t>
            </a:r>
            <a:r>
              <a:rPr lang="tr-TR" sz="2400" dirty="0" smtClean="0"/>
              <a:t>, </a:t>
            </a:r>
            <a:r>
              <a:rPr lang="tr-TR" sz="2400" dirty="0" err="1" smtClean="0"/>
              <a:t>Stephen</a:t>
            </a:r>
            <a:r>
              <a:rPr lang="tr-TR" sz="2400" dirty="0" smtClean="0"/>
              <a:t> </a:t>
            </a:r>
            <a:r>
              <a:rPr lang="tr-TR" sz="2400" dirty="0" err="1" smtClean="0"/>
              <a:t>Cohen</a:t>
            </a:r>
            <a:r>
              <a:rPr lang="tr-TR" sz="2400" dirty="0" smtClean="0"/>
              <a:t>, Richard C </a:t>
            </a:r>
            <a:r>
              <a:rPr lang="tr-TR" sz="2400" dirty="0" err="1" smtClean="0"/>
              <a:t>Burns</a:t>
            </a:r>
            <a:endParaRPr lang="tr-TR" sz="2400" dirty="0" smtClean="0"/>
          </a:p>
          <a:p>
            <a:pPr marL="514350" indent="-514350">
              <a:buNone/>
            </a:pPr>
            <a:r>
              <a:rPr lang="tr-TR" sz="2400" dirty="0" smtClean="0"/>
              <a:t>4) </a:t>
            </a:r>
            <a:r>
              <a:rPr lang="tr-TR" sz="2400" dirty="0" err="1" smtClean="0"/>
              <a:t>Endodonti</a:t>
            </a:r>
            <a:r>
              <a:rPr lang="tr-TR" sz="2400" dirty="0" smtClean="0"/>
              <a:t>, </a:t>
            </a:r>
            <a:r>
              <a:rPr lang="tr-TR" sz="2400" dirty="0" err="1" smtClean="0"/>
              <a:t>Prof.Dr</a:t>
            </a:r>
            <a:r>
              <a:rPr lang="tr-TR" sz="2400" dirty="0" smtClean="0"/>
              <a:t>. Tayfun Alaçam</a:t>
            </a:r>
          </a:p>
          <a:p>
            <a:pPr marL="514350" indent="-514350">
              <a:buNone/>
            </a:pPr>
            <a:r>
              <a:rPr lang="tr-TR" sz="2400" dirty="0" smtClean="0"/>
              <a:t>5) </a:t>
            </a:r>
            <a:r>
              <a:rPr lang="tr-TR" sz="2400" dirty="0" err="1" smtClean="0"/>
              <a:t>Endodonti</a:t>
            </a:r>
            <a:r>
              <a:rPr lang="tr-TR" sz="2400" dirty="0" smtClean="0"/>
              <a:t>, </a:t>
            </a:r>
            <a:r>
              <a:rPr lang="tr-TR" sz="2400" dirty="0" err="1" smtClean="0"/>
              <a:t>Prof.Dr</a:t>
            </a:r>
            <a:r>
              <a:rPr lang="tr-TR" sz="2400" dirty="0" smtClean="0"/>
              <a:t>. </a:t>
            </a:r>
            <a:r>
              <a:rPr lang="tr-TR" sz="2400" dirty="0" err="1" smtClean="0"/>
              <a:t>Selmin</a:t>
            </a:r>
            <a:r>
              <a:rPr lang="tr-TR" sz="2400" dirty="0" smtClean="0"/>
              <a:t> </a:t>
            </a:r>
            <a:r>
              <a:rPr lang="tr-TR" sz="2400" dirty="0" err="1" smtClean="0"/>
              <a:t>Aşcı</a:t>
            </a:r>
            <a:endParaRPr lang="tr-TR" sz="2400" dirty="0" smtClean="0"/>
          </a:p>
          <a:p>
            <a:pPr marL="514350" indent="-514350">
              <a:buNone/>
            </a:pPr>
            <a:r>
              <a:rPr lang="tr-TR" sz="2400" dirty="0" smtClean="0"/>
              <a:t>6) </a:t>
            </a:r>
            <a:r>
              <a:rPr lang="tr-TR" sz="2400" dirty="0" err="1" smtClean="0"/>
              <a:t>Endodontide</a:t>
            </a:r>
            <a:r>
              <a:rPr lang="tr-TR" sz="2400" dirty="0" smtClean="0"/>
              <a:t> Tanı ve Tedaviler </a:t>
            </a:r>
            <a:r>
              <a:rPr lang="tr-TR" sz="2400" dirty="0" err="1" smtClean="0"/>
              <a:t>Prof.Dr</a:t>
            </a:r>
            <a:r>
              <a:rPr lang="tr-TR" sz="2400" dirty="0" smtClean="0"/>
              <a:t>. Kemal Çalışkan</a:t>
            </a:r>
          </a:p>
          <a:p>
            <a:pPr marL="514350" indent="-514350">
              <a:buNone/>
            </a:pPr>
            <a:endParaRPr lang="tr-TR" sz="2400" dirty="0" smtClean="0"/>
          </a:p>
          <a:p>
            <a:pPr marL="514350" indent="-514350">
              <a:buNone/>
            </a:pPr>
            <a:endParaRPr lang="tr-TR" sz="2400" dirty="0" smtClean="0"/>
          </a:p>
          <a:p>
            <a:pPr marL="514350" indent="-514350">
              <a:buAutoNum type="arabicParenR"/>
            </a:pPr>
            <a:endParaRPr lang="tr-TR" sz="2400" dirty="0" smtClean="0"/>
          </a:p>
          <a:p>
            <a:pPr marL="514350" indent="-514350">
              <a:buAutoNum type="arabicParenR"/>
            </a:pPr>
            <a:endParaRPr lang="tr-T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6496" y="758884"/>
            <a:ext cx="7054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err="1" smtClean="0"/>
              <a:t>lll</a:t>
            </a:r>
            <a:r>
              <a:rPr lang="tr-TR" sz="3600" b="1" dirty="0" smtClean="0"/>
              <a:t>- Hazırlanan </a:t>
            </a:r>
            <a:r>
              <a:rPr lang="tr-TR" sz="3600" b="1" dirty="0" err="1"/>
              <a:t>pulpa</a:t>
            </a:r>
            <a:r>
              <a:rPr lang="tr-TR" sz="3600" b="1" dirty="0"/>
              <a:t> </a:t>
            </a:r>
            <a:r>
              <a:rPr lang="tr-TR" sz="3600" b="1" dirty="0" err="1"/>
              <a:t>boşluğunun</a:t>
            </a:r>
            <a:r>
              <a:rPr lang="tr-TR" sz="3600" b="1" dirty="0"/>
              <a:t> </a:t>
            </a:r>
            <a:r>
              <a:rPr lang="tr-TR" sz="3600" b="1" dirty="0" err="1"/>
              <a:t>çok</a:t>
            </a:r>
            <a:r>
              <a:rPr lang="tr-TR" sz="3600" b="1" dirty="0"/>
              <a:t> iyi doldurulması</a:t>
            </a:r>
            <a:r>
              <a:rPr lang="tr-TR" sz="36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xmlns="" val="39586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274320" y="826265"/>
            <a:ext cx="8595360" cy="5409943"/>
          </a:xfrm>
        </p:spPr>
        <p:txBody>
          <a:bodyPr/>
          <a:lstStyle/>
          <a:p>
            <a:pPr algn="just"/>
            <a:r>
              <a:rPr lang="tr-TR" dirty="0" smtClean="0"/>
              <a:t> </a:t>
            </a:r>
            <a:r>
              <a:rPr lang="tr-TR" sz="2400" b="1" dirty="0" smtClean="0"/>
              <a:t>Kök kanal tedavisinin amacı </a:t>
            </a:r>
            <a:r>
              <a:rPr lang="tr-TR" sz="2400" b="1" dirty="0" err="1" smtClean="0"/>
              <a:t>pulpa</a:t>
            </a:r>
            <a:r>
              <a:rPr lang="tr-TR" sz="2400" b="1" dirty="0" smtClean="0"/>
              <a:t> ve/veya </a:t>
            </a:r>
            <a:r>
              <a:rPr lang="tr-TR" sz="2400" b="1" dirty="0" err="1" smtClean="0"/>
              <a:t>periapikal</a:t>
            </a:r>
            <a:r>
              <a:rPr lang="tr-TR" sz="2400" b="1" dirty="0" smtClean="0"/>
              <a:t> doku hastalığına bağlı oluşan semptomların giderilmesi ve </a:t>
            </a:r>
            <a:r>
              <a:rPr lang="tr-TR" sz="2400" b="1" dirty="0" err="1" smtClean="0"/>
              <a:t>pulpa</a:t>
            </a:r>
            <a:r>
              <a:rPr lang="tr-TR" sz="2400" b="1" dirty="0" smtClean="0"/>
              <a:t> kaynaklı </a:t>
            </a:r>
            <a:r>
              <a:rPr lang="tr-TR" sz="2400" b="1" dirty="0" err="1" smtClean="0"/>
              <a:t>periapikal</a:t>
            </a:r>
            <a:r>
              <a:rPr lang="tr-TR" sz="2400" b="1" dirty="0" smtClean="0"/>
              <a:t> doku hastalıklarının iyileştirilmesidir. </a:t>
            </a:r>
          </a:p>
          <a:p>
            <a:pPr algn="just"/>
            <a:r>
              <a:rPr lang="tr-TR" sz="2400" b="1" dirty="0" err="1" smtClean="0"/>
              <a:t>Pulpa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periapikal</a:t>
            </a:r>
            <a:r>
              <a:rPr lang="tr-TR" sz="2400" b="1" dirty="0" smtClean="0"/>
              <a:t> dokuların tedavi öncesi durumu, </a:t>
            </a:r>
            <a:r>
              <a:rPr lang="tr-TR" sz="2400" b="1" dirty="0" err="1" smtClean="0"/>
              <a:t>periapikal</a:t>
            </a:r>
            <a:r>
              <a:rPr lang="tr-TR" sz="2400" b="1" dirty="0" smtClean="0"/>
              <a:t> lezyonun boyutu ve lokalizasyonu, hekimin deneyimi kök kanal tedavisinin </a:t>
            </a:r>
            <a:r>
              <a:rPr lang="tr-TR" sz="2400" b="1" dirty="0" err="1" smtClean="0"/>
              <a:t>prognozunda</a:t>
            </a:r>
            <a:r>
              <a:rPr lang="tr-TR" sz="2400" b="1" dirty="0" smtClean="0"/>
              <a:t> etkili faktörlerdir. </a:t>
            </a:r>
          </a:p>
          <a:p>
            <a:pPr algn="just"/>
            <a:r>
              <a:rPr lang="tr-TR" sz="2400" b="1" dirty="0" smtClean="0"/>
              <a:t>Nekrotik </a:t>
            </a:r>
            <a:r>
              <a:rPr lang="tr-TR" sz="2400" b="1" dirty="0" err="1" smtClean="0"/>
              <a:t>pulpalı</a:t>
            </a:r>
            <a:r>
              <a:rPr lang="tr-TR" sz="2400" b="1" dirty="0" smtClean="0"/>
              <a:t> ve </a:t>
            </a:r>
            <a:r>
              <a:rPr lang="tr-TR" sz="2400" b="1" dirty="0" err="1" smtClean="0"/>
              <a:t>periapikal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radyolüsensi</a:t>
            </a:r>
            <a:r>
              <a:rPr lang="tr-TR" sz="2400" b="1" dirty="0" smtClean="0"/>
              <a:t> görülen dişlerde </a:t>
            </a:r>
            <a:r>
              <a:rPr lang="tr-TR" sz="2400" b="1" dirty="0" err="1" smtClean="0"/>
              <a:t>endodontik</a:t>
            </a:r>
            <a:r>
              <a:rPr lang="tr-TR" sz="2400" b="1" dirty="0" smtClean="0"/>
              <a:t> tedavi </a:t>
            </a:r>
            <a:r>
              <a:rPr lang="tr-TR" sz="2400" b="1" dirty="0" err="1" smtClean="0"/>
              <a:t>prognozu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vital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pulpalı</a:t>
            </a:r>
            <a:r>
              <a:rPr lang="tr-TR" sz="2400" b="1" dirty="0" smtClean="0"/>
              <a:t> dişlere oranla daha kötü olabilir. Bu gibi komplike vakalarda kök kanal sistemini işgal eden bakteriler ve onların </a:t>
            </a:r>
            <a:r>
              <a:rPr lang="tr-TR" sz="2400" b="1" dirty="0" err="1" smtClean="0"/>
              <a:t>inflamatuvar</a:t>
            </a:r>
            <a:r>
              <a:rPr lang="tr-TR" sz="2400" b="1" dirty="0" smtClean="0"/>
              <a:t> ürünleri daha uzun tedavi prosedürü ile kanaldan uzaklaştırılmalıdır.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3412" y="1668173"/>
            <a:ext cx="8404441" cy="968128"/>
          </a:xfrm>
        </p:spPr>
        <p:txBody>
          <a:bodyPr>
            <a:no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tr-TR" sz="3600" b="1" dirty="0"/>
              <a:t>Pulpanın iltihaplı </a:t>
            </a:r>
            <a:r>
              <a:rPr lang="tr-TR" sz="3600" b="1" dirty="0" err="1"/>
              <a:t>olduğu</a:t>
            </a:r>
            <a:r>
              <a:rPr lang="tr-TR" sz="3600" b="1" dirty="0"/>
              <a:t> </a:t>
            </a:r>
            <a:r>
              <a:rPr lang="tr-TR" sz="3600" b="1" dirty="0" smtClean="0"/>
              <a:t>durumlarda</a:t>
            </a:r>
          </a:p>
          <a:p>
            <a:pPr marL="571500" indent="-571500">
              <a:buFont typeface="Wingdings" charset="2"/>
              <a:buChar char="ü"/>
            </a:pPr>
            <a:r>
              <a:rPr lang="tr-TR" sz="3600" b="1" dirty="0"/>
              <a:t>Pulpanın </a:t>
            </a:r>
            <a:r>
              <a:rPr lang="tr-TR" sz="3600" b="1" dirty="0" err="1"/>
              <a:t>nekroze</a:t>
            </a:r>
            <a:r>
              <a:rPr lang="tr-TR" sz="3600" b="1" dirty="0"/>
              <a:t> veya </a:t>
            </a:r>
            <a:r>
              <a:rPr lang="tr-TR" sz="3600" b="1" dirty="0" err="1"/>
              <a:t>gangrenli</a:t>
            </a:r>
            <a:r>
              <a:rPr lang="tr-TR" sz="3600" b="1" dirty="0"/>
              <a:t> </a:t>
            </a:r>
            <a:r>
              <a:rPr lang="tr-TR" sz="3600" b="1" dirty="0" err="1"/>
              <a:t>olduğu</a:t>
            </a:r>
            <a:r>
              <a:rPr lang="tr-TR" sz="3600" b="1" dirty="0"/>
              <a:t> durumlarda </a:t>
            </a:r>
            <a:r>
              <a:rPr lang="tr-TR" sz="3600" b="1" dirty="0" smtClean="0"/>
              <a:t> </a:t>
            </a:r>
          </a:p>
          <a:p>
            <a:pPr marL="571500" indent="-571500">
              <a:buFont typeface="Wingdings" charset="2"/>
              <a:buChar char="ü"/>
            </a:pP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3412" y="198304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z="4000" b="1" dirty="0" smtClean="0">
                <a:solidFill>
                  <a:srgbClr val="0000FF"/>
                </a:solidFill>
              </a:rPr>
              <a:t>Kök kanal tedavisi </a:t>
            </a:r>
            <a:r>
              <a:rPr lang="tr-TR" sz="4000" b="1" dirty="0" err="1" smtClean="0">
                <a:solidFill>
                  <a:srgbClr val="0000FF"/>
                </a:solidFill>
              </a:rPr>
              <a:t>endikasyonları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1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025" y="520210"/>
            <a:ext cx="79874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tr-TR" sz="2800" b="1" dirty="0" err="1"/>
              <a:t>Çürük</a:t>
            </a:r>
            <a:r>
              <a:rPr lang="tr-TR" sz="2800" b="1" dirty="0"/>
              <a:t>, </a:t>
            </a:r>
            <a:r>
              <a:rPr lang="tr-TR" sz="2800" b="1" dirty="0" err="1"/>
              <a:t>atrizyon</a:t>
            </a:r>
            <a:r>
              <a:rPr lang="tr-TR" sz="2800" b="1" dirty="0"/>
              <a:t>, erozyon, </a:t>
            </a:r>
            <a:r>
              <a:rPr lang="tr-TR" sz="2800" b="1" dirty="0" err="1"/>
              <a:t>abrazyon</a:t>
            </a:r>
            <a:r>
              <a:rPr lang="tr-TR" sz="2800" b="1" dirty="0"/>
              <a:t> veya travma </a:t>
            </a:r>
            <a:r>
              <a:rPr lang="tr-TR" sz="2800" b="1" dirty="0" smtClean="0"/>
              <a:t>gibi nedenlerle </a:t>
            </a:r>
            <a:r>
              <a:rPr lang="tr-TR" sz="2800" b="1" dirty="0" err="1"/>
              <a:t>pulpanın</a:t>
            </a:r>
            <a:r>
              <a:rPr lang="tr-TR" sz="2800" b="1" dirty="0"/>
              <a:t> </a:t>
            </a:r>
            <a:r>
              <a:rPr lang="tr-TR" sz="2800" b="1" dirty="0" err="1"/>
              <a:t>açıldığı</a:t>
            </a:r>
            <a:r>
              <a:rPr lang="tr-TR" sz="2800" b="1" dirty="0"/>
              <a:t> ve direkt </a:t>
            </a:r>
            <a:r>
              <a:rPr lang="tr-TR" sz="2800" b="1" dirty="0" err="1"/>
              <a:t>kuafaj</a:t>
            </a:r>
            <a:r>
              <a:rPr lang="tr-TR" sz="2800" b="1" dirty="0"/>
              <a:t> </a:t>
            </a:r>
            <a:r>
              <a:rPr lang="tr-TR" sz="2800" b="1" dirty="0" smtClean="0"/>
              <a:t>yada </a:t>
            </a:r>
            <a:r>
              <a:rPr lang="tr-TR" sz="2800" b="1" dirty="0" err="1"/>
              <a:t>amputasyon</a:t>
            </a:r>
            <a:r>
              <a:rPr lang="tr-TR" sz="2800" b="1" dirty="0"/>
              <a:t> tedavisinin </a:t>
            </a:r>
            <a:r>
              <a:rPr lang="tr-TR" sz="2800" b="1" dirty="0" err="1"/>
              <a:t>endike</a:t>
            </a:r>
            <a:r>
              <a:rPr lang="tr-TR" sz="2800" b="1" dirty="0"/>
              <a:t> </a:t>
            </a:r>
            <a:r>
              <a:rPr lang="tr-TR" sz="2800" b="1" dirty="0" err="1"/>
              <a:t>olmadığı</a:t>
            </a:r>
            <a:r>
              <a:rPr lang="tr-TR" sz="2800" b="1" dirty="0"/>
              <a:t> durumlarda </a:t>
            </a:r>
          </a:p>
        </p:txBody>
      </p:sp>
    </p:spTree>
    <p:extLst>
      <p:ext uri="{BB962C8B-B14F-4D97-AF65-F5344CB8AC3E}">
        <p14:creationId xmlns:p14="http://schemas.microsoft.com/office/powerpoint/2010/main" xmlns="" val="32415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025" y="520210"/>
            <a:ext cx="79874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tr-TR" sz="2800" b="1" dirty="0" err="1" smtClean="0"/>
              <a:t>Kuafaj</a:t>
            </a:r>
            <a:r>
              <a:rPr lang="tr-TR" sz="2800" b="1" dirty="0" smtClean="0"/>
              <a:t> ve </a:t>
            </a:r>
            <a:r>
              <a:rPr lang="tr-TR" sz="2800" b="1" dirty="0" err="1" smtClean="0"/>
              <a:t>amputasyon</a:t>
            </a:r>
            <a:r>
              <a:rPr lang="tr-TR" sz="2800" b="1" dirty="0" smtClean="0"/>
              <a:t> tedavilerinin başarısız olduğu durumlarda</a:t>
            </a:r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r>
              <a:rPr lang="tr-TR" sz="2800" b="1" dirty="0" err="1" smtClean="0"/>
              <a:t>İnternal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rezorbsiyonlarda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periodonsiyuma</a:t>
            </a:r>
            <a:r>
              <a:rPr lang="tr-TR" sz="2800" b="1" dirty="0" smtClean="0"/>
              <a:t> kadar açılan büyük bir lezyon yok ise 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025" y="520210"/>
            <a:ext cx="79874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tr-TR" sz="2800" b="1" dirty="0" err="1" smtClean="0"/>
              <a:t>Periradiküler</a:t>
            </a:r>
            <a:r>
              <a:rPr lang="tr-TR" sz="2800" b="1" dirty="0" smtClean="0"/>
              <a:t> dokuların iltihabı</a:t>
            </a:r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endParaRPr lang="tr-TR" sz="2800" b="1" dirty="0" smtClean="0"/>
          </a:p>
          <a:p>
            <a:pPr marL="457200" indent="-457200" algn="just">
              <a:buFont typeface="Wingdings" charset="2"/>
              <a:buChar char="ü"/>
            </a:pPr>
            <a:r>
              <a:rPr lang="tr-TR" sz="2800" b="1" dirty="0" smtClean="0"/>
              <a:t>Tekrarlayan tedaviler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335</TotalTime>
  <Words>1226</Words>
  <Application>Microsoft Macintosh PowerPoint</Application>
  <PresentationFormat>Ekran Gösterisi (4:3)</PresentationFormat>
  <Paragraphs>120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SOHO</vt:lpstr>
      <vt:lpstr>Slayt 1</vt:lpstr>
      <vt:lpstr>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Kök kanal tedavisinin kontrendikasyonları;    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Tek Seans   Endodontik    Tedavi     Endikasyonları</vt:lpstr>
      <vt:lpstr>Slayt 24</vt:lpstr>
      <vt:lpstr> 1- İ̇zolasyon ve hermetik bir geçici dolgu yerleştirilmesinin olanaksız olduğu vital pulpalı dişler  </vt:lpstr>
      <vt:lpstr>2-Canlı pulpanın açıldığı durumlarda ve semptomatik pulpitisin erken evrelerinde: </vt:lpstr>
      <vt:lpstr>3- Protetik ve Restoratif Amaçlarla   </vt:lpstr>
      <vt:lpstr> 4-Ön grup dişlerdeki estetik problemler   </vt:lpstr>
      <vt:lpstr>Bununla beraber ön dişlerde aşağıdaki durumlardan bazıları bulunduğunda tek seansta tedavi yapılmamalıdır: </vt:lpstr>
      <vt:lpstr> 5-Semptomsuz devital dişler  </vt:lpstr>
      <vt:lpstr>Tek   Seans    Kök kanal tedavisi    Kontrendikasyonları  </vt:lpstr>
      <vt:lpstr>Slayt 32</vt:lpstr>
      <vt:lpstr>Slayt 33</vt:lpstr>
      <vt:lpstr>Slayt 34</vt:lpstr>
      <vt:lpstr>Slayt 35</vt:lpstr>
      <vt:lpstr> </vt:lpstr>
      <vt:lpstr>Slayt 37</vt:lpstr>
      <vt:lpstr>KAYNAKLAR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KÖK KANAL TEDAVİSİNİN ENDİKASYONLARI VE KONTRENDİKASYONLARI</dc:title>
  <dc:creator>APPLE</dc:creator>
  <cp:lastModifiedBy>fatmagül</cp:lastModifiedBy>
  <cp:revision>115</cp:revision>
  <dcterms:created xsi:type="dcterms:W3CDTF">2014-09-28T17:33:08Z</dcterms:created>
  <dcterms:modified xsi:type="dcterms:W3CDTF">2017-01-26T11:17:15Z</dcterms:modified>
</cp:coreProperties>
</file>