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72" r:id="rId3"/>
    <p:sldId id="273" r:id="rId4"/>
    <p:sldId id="276" r:id="rId5"/>
    <p:sldId id="277" r:id="rId6"/>
    <p:sldId id="278" r:id="rId7"/>
    <p:sldId id="279" r:id="rId8"/>
    <p:sldId id="289" r:id="rId9"/>
    <p:sldId id="262"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8B30E-9824-4BC2-AD8B-4DC080BC3F6D}" type="datetimeFigureOut">
              <a:rPr lang="tr-TR" smtClean="0"/>
              <a:pPr/>
              <a:t>5.2.2018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5BDFD-9485-4979-8BD0-E578525C052B}" type="slidenum">
              <a:rPr lang="tr-TR" smtClean="0"/>
              <a:pPr/>
              <a:t>‹#›</a:t>
            </a:fld>
            <a:endParaRPr lang="tr-TR"/>
          </a:p>
        </p:txBody>
      </p:sp>
    </p:spTree>
    <p:extLst>
      <p:ext uri="{BB962C8B-B14F-4D97-AF65-F5344CB8AC3E}">
        <p14:creationId xmlns:p14="http://schemas.microsoft.com/office/powerpoint/2010/main" val="251661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556333-F403-439B-822B-427EDAFD95A6}" type="slidenum">
              <a:rPr lang="en-GB" sz="1200">
                <a:latin typeface="Arial" pitchFamily="34" charset="0"/>
              </a:rPr>
              <a:pPr algn="r"/>
              <a:t>2</a:t>
            </a:fld>
            <a:endParaRPr lang="en-GB" sz="120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6E60F0-748B-4F16-95D2-D6A45983C1F6}" type="slidenum">
              <a:rPr lang="en-GB" sz="1200">
                <a:latin typeface="Arial" pitchFamily="34" charset="0"/>
              </a:rPr>
              <a:pPr algn="r"/>
              <a:t>3</a:t>
            </a:fld>
            <a:endParaRPr lang="en-GB" sz="120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3F94A7-4749-43FB-A2BC-A421161D91C7}" type="slidenum">
              <a:rPr lang="en-GB" sz="1200">
                <a:latin typeface="Arial" pitchFamily="34" charset="0"/>
              </a:rPr>
              <a:pPr algn="r"/>
              <a:t>4</a:t>
            </a:fld>
            <a:endParaRPr lang="en-GB" sz="120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DD316E-5EC7-4199-AAEB-911A3B95732E}" type="slidenum">
              <a:rPr lang="en-GB" sz="1200">
                <a:latin typeface="Arial" pitchFamily="34" charset="0"/>
              </a:rPr>
              <a:pPr algn="r"/>
              <a:t>5</a:t>
            </a:fld>
            <a:endParaRPr lang="en-GB" sz="120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DD80BB-B5C1-4AA2-8184-A5A802D6600A}" type="slidenum">
              <a:rPr lang="en-GB" sz="1200">
                <a:latin typeface="Arial" pitchFamily="34" charset="0"/>
              </a:rPr>
              <a:pPr algn="r"/>
              <a:t>6</a:t>
            </a:fld>
            <a:endParaRPr lang="en-GB" sz="120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3DA75C-86AC-47A5-8908-1A80BF53DE1B}" type="slidenum">
              <a:rPr lang="en-GB" sz="1200">
                <a:latin typeface="Arial" pitchFamily="34" charset="0"/>
              </a:rPr>
              <a:pPr algn="r"/>
              <a:t>7</a:t>
            </a:fld>
            <a:endParaRPr lang="en-GB" sz="120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83A76-95E3-4A18-8330-698E94A3846A}" type="slidenum">
              <a:rPr lang="en-GB" sz="1200">
                <a:latin typeface="Arial" pitchFamily="34" charset="0"/>
              </a:rPr>
              <a:pPr algn="r"/>
              <a:t>8</a:t>
            </a:fld>
            <a:endParaRPr lang="en-GB" sz="120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D9F75050-0E15-4C5B-92B0-66D068882F1F}" type="datetimeFigureOut">
              <a:rPr lang="tr-TR" smtClean="0"/>
              <a:pPr/>
              <a:t>5.2.2018</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B1DEFA8C-F947-479F-BE07-76B6B3F80BF1}"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B1DEFA8C-F947-479F-BE07-76B6B3F80BF1}"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9F75050-0E15-4C5B-92B0-66D068882F1F}" type="datetimeFigureOut">
              <a:rPr lang="tr-TR" smtClean="0"/>
              <a:pPr/>
              <a:t>5.2.2018</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DEFA8C-F947-479F-BE07-76B6B3F80BF1}"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tr/a/a0/Anadolu_Sel%C3%A7uklu.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b="1" dirty="0" smtClean="0"/>
              <a:t>SELÇUKLU DEVLETİ SİYASÎ TARİH </a:t>
            </a:r>
            <a:endParaRPr lang="tr-TR" dirty="0"/>
          </a:p>
        </p:txBody>
      </p:sp>
      <p:sp>
        <p:nvSpPr>
          <p:cNvPr id="3" name="2 Alt Başlık"/>
          <p:cNvSpPr>
            <a:spLocks noGrp="1"/>
          </p:cNvSpPr>
          <p:nvPr>
            <p:ph type="subTitle" idx="1"/>
          </p:nvPr>
        </p:nvSpPr>
        <p:spPr/>
        <p:txBody>
          <a:bodyPr/>
          <a:lstStyle/>
          <a:p>
            <a:r>
              <a:rPr lang="tr-TR" b="1" dirty="0" smtClean="0"/>
              <a:t>ANADOLU/TÜRKİYE SELÇUKLU DEVLETİ</a:t>
            </a:r>
            <a:endParaRPr lang="tr-T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9" descr="newspaper2"/>
          <p:cNvPicPr>
            <a:picLocks noChangeAspect="1" noChangeArrowheads="1"/>
          </p:cNvPicPr>
          <p:nvPr/>
        </p:nvPicPr>
        <p:blipFill>
          <a:blip r:embed="rId3" cstate="print"/>
          <a:srcRect/>
          <a:stretch>
            <a:fillRect/>
          </a:stretch>
        </p:blipFill>
        <p:spPr bwMode="auto">
          <a:xfrm>
            <a:off x="-123825" y="-84138"/>
            <a:ext cx="9393238" cy="7027863"/>
          </a:xfrm>
          <a:prstGeom prst="rect">
            <a:avLst/>
          </a:prstGeom>
          <a:noFill/>
          <a:ln w="9525">
            <a:noFill/>
            <a:miter lim="800000"/>
            <a:headEnd/>
            <a:tailEnd/>
          </a:ln>
        </p:spPr>
      </p:pic>
      <p:sp>
        <p:nvSpPr>
          <p:cNvPr id="94211"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94212" name="Text Box 6"/>
          <p:cNvSpPr txBox="1">
            <a:spLocks noChangeArrowheads="1"/>
          </p:cNvSpPr>
          <p:nvPr/>
        </p:nvSpPr>
        <p:spPr bwMode="auto">
          <a:xfrm>
            <a:off x="576263" y="2457450"/>
            <a:ext cx="8172450" cy="3970318"/>
          </a:xfrm>
          <a:prstGeom prst="rect">
            <a:avLst/>
          </a:prstGeom>
          <a:noFill/>
          <a:ln w="9525">
            <a:noFill/>
            <a:miter lim="800000"/>
            <a:headEnd/>
            <a:tailEnd/>
          </a:ln>
        </p:spPr>
        <p:txBody>
          <a:bodyPr>
            <a:spAutoFit/>
          </a:bodyPr>
          <a:lstStyle/>
          <a:p>
            <a:pPr algn="just">
              <a:spcBef>
                <a:spcPct val="50000"/>
              </a:spcBef>
            </a:pPr>
            <a:r>
              <a:rPr lang="tr-TR" b="1" dirty="0">
                <a:latin typeface="Arial" pitchFamily="34" charset="0"/>
              </a:rPr>
              <a:t>Büyük Selçukluların esas gövdelerinden türeyen devletler tarih sahnesine çıkmıştır:</a:t>
            </a:r>
          </a:p>
          <a:p>
            <a:pPr algn="just">
              <a:spcBef>
                <a:spcPct val="50000"/>
              </a:spcBef>
            </a:pPr>
            <a:r>
              <a:rPr lang="tr-TR" b="1" dirty="0">
                <a:latin typeface="Arial" pitchFamily="34" charset="0"/>
              </a:rPr>
              <a:t>-Irak Selçukluları (1119-1194)</a:t>
            </a:r>
          </a:p>
          <a:p>
            <a:pPr algn="just">
              <a:spcBef>
                <a:spcPct val="50000"/>
              </a:spcBef>
            </a:pPr>
            <a:r>
              <a:rPr lang="tr-TR" b="1" dirty="0">
                <a:latin typeface="Arial" pitchFamily="34" charset="0"/>
              </a:rPr>
              <a:t>-Kirman Selçukluları (1040-1187)</a:t>
            </a:r>
          </a:p>
          <a:p>
            <a:pPr algn="just">
              <a:spcBef>
                <a:spcPct val="50000"/>
              </a:spcBef>
            </a:pPr>
            <a:r>
              <a:rPr lang="tr-TR" b="1" dirty="0">
                <a:latin typeface="Arial" pitchFamily="34" charset="0"/>
              </a:rPr>
              <a:t>-Suriye Selçukluları (1070-1117)</a:t>
            </a:r>
          </a:p>
          <a:p>
            <a:pPr algn="just">
              <a:spcBef>
                <a:spcPct val="50000"/>
              </a:spcBef>
            </a:pPr>
            <a:r>
              <a:rPr lang="tr-TR" b="1" dirty="0">
                <a:latin typeface="Arial" pitchFamily="34" charset="0"/>
              </a:rPr>
              <a:t>-Türkiye Selçukluları (1075-1308</a:t>
            </a:r>
            <a:r>
              <a:rPr lang="tr-TR" b="1" dirty="0" smtClean="0">
                <a:latin typeface="Arial" pitchFamily="34" charset="0"/>
              </a:rPr>
              <a:t>)</a:t>
            </a:r>
          </a:p>
          <a:p>
            <a:pPr algn="just">
              <a:spcBef>
                <a:spcPct val="50000"/>
              </a:spcBef>
            </a:pPr>
            <a:endParaRPr lang="tr-TR" b="1" dirty="0">
              <a:latin typeface="Arial" pitchFamily="34" charset="0"/>
            </a:endParaRPr>
          </a:p>
          <a:p>
            <a:pPr algn="just">
              <a:spcBef>
                <a:spcPct val="50000"/>
              </a:spcBef>
            </a:pPr>
            <a:endParaRPr lang="tr-TR" b="1" dirty="0" smtClean="0">
              <a:latin typeface="Arial" pitchFamily="34" charset="0"/>
            </a:endParaRPr>
          </a:p>
          <a:p>
            <a:pPr algn="just">
              <a:spcBef>
                <a:spcPct val="50000"/>
              </a:spcBef>
            </a:pPr>
            <a:r>
              <a:rPr lang="tr-TR" b="1" dirty="0" smtClean="0">
                <a:latin typeface="Arial" pitchFamily="34" charset="0"/>
              </a:rPr>
              <a:t>Anadolu’nun fetih süreci</a:t>
            </a:r>
            <a:endParaRPr lang="tr-TR" b="1" dirty="0">
              <a:latin typeface="Arial" pitchFamily="34" charset="0"/>
            </a:endParaRPr>
          </a:p>
          <a:p>
            <a:pPr algn="just">
              <a:spcBef>
                <a:spcPct val="50000"/>
              </a:spcBef>
            </a:pPr>
            <a:endParaRPr lang="en-US" dirty="0"/>
          </a:p>
        </p:txBody>
      </p:sp>
      <p:sp>
        <p:nvSpPr>
          <p:cNvPr id="94213" name="Text Box 10"/>
          <p:cNvSpPr txBox="1">
            <a:spLocks noChangeArrowheads="1"/>
          </p:cNvSpPr>
          <p:nvPr/>
        </p:nvSpPr>
        <p:spPr bwMode="auto">
          <a:xfrm>
            <a:off x="1439863" y="657225"/>
            <a:ext cx="6829425" cy="1066800"/>
          </a:xfrm>
          <a:prstGeom prst="rect">
            <a:avLst/>
          </a:prstGeom>
          <a:noFill/>
          <a:ln w="9525">
            <a:noFill/>
            <a:miter lim="800000"/>
            <a:headEnd/>
            <a:tailEnd/>
          </a:ln>
        </p:spPr>
        <p:txBody>
          <a:bodyPr>
            <a:spAutoFit/>
          </a:bodyPr>
          <a:lstStyle/>
          <a:p>
            <a:pPr algn="ctr"/>
            <a:r>
              <a:rPr lang="tr-TR" sz="3200" b="1">
                <a:solidFill>
                  <a:srgbClr val="4C4C4C"/>
                </a:solidFill>
                <a:latin typeface="Arial" pitchFamily="34" charset="0"/>
              </a:rPr>
              <a:t>Büyük Selçuklu </a:t>
            </a:r>
          </a:p>
          <a:p>
            <a:pPr algn="ctr"/>
            <a:r>
              <a:rPr lang="tr-TR" sz="3200" b="1">
                <a:solidFill>
                  <a:srgbClr val="4C4C4C"/>
                </a:solidFill>
                <a:latin typeface="Arial" pitchFamily="34" charset="0"/>
              </a:rPr>
              <a:t>İmparatorluğu</a:t>
            </a:r>
            <a:endParaRPr lang="en-GB" sz="3200" b="1">
              <a:solidFill>
                <a:srgbClr val="1C1C1C"/>
              </a:solidFill>
              <a:latin typeface="Castellar" pitchFamily="18" charset="0"/>
            </a:endParaRPr>
          </a:p>
        </p:txBody>
      </p:sp>
      <p:sp>
        <p:nvSpPr>
          <p:cNvPr id="94214"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9" descr="newspaper2"/>
          <p:cNvPicPr>
            <a:picLocks noChangeAspect="1" noChangeArrowheads="1"/>
          </p:cNvPicPr>
          <p:nvPr/>
        </p:nvPicPr>
        <p:blipFill>
          <a:blip r:embed="rId3" cstate="print"/>
          <a:srcRect/>
          <a:stretch>
            <a:fillRect/>
          </a:stretch>
        </p:blipFill>
        <p:spPr bwMode="auto">
          <a:xfrm>
            <a:off x="-123825" y="-84138"/>
            <a:ext cx="9393238" cy="7027863"/>
          </a:xfrm>
          <a:prstGeom prst="rect">
            <a:avLst/>
          </a:prstGeom>
          <a:noFill/>
          <a:ln w="9525">
            <a:noFill/>
            <a:miter lim="800000"/>
            <a:headEnd/>
            <a:tailEnd/>
          </a:ln>
        </p:spPr>
      </p:pic>
      <p:sp>
        <p:nvSpPr>
          <p:cNvPr id="113667"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113668" name="Text Box 6"/>
          <p:cNvSpPr txBox="1">
            <a:spLocks noChangeArrowheads="1"/>
          </p:cNvSpPr>
          <p:nvPr/>
        </p:nvSpPr>
        <p:spPr bwMode="auto">
          <a:xfrm>
            <a:off x="179512" y="2349500"/>
            <a:ext cx="8928992" cy="4247317"/>
          </a:xfrm>
          <a:prstGeom prst="rect">
            <a:avLst/>
          </a:prstGeom>
          <a:noFill/>
          <a:ln w="9525">
            <a:noFill/>
            <a:miter lim="800000"/>
            <a:headEnd/>
            <a:tailEnd/>
          </a:ln>
        </p:spPr>
        <p:txBody>
          <a:bodyPr wrap="square">
            <a:spAutoFit/>
          </a:bodyPr>
          <a:lstStyle/>
          <a:p>
            <a:pPr algn="just">
              <a:spcBef>
                <a:spcPct val="50000"/>
              </a:spcBef>
            </a:pPr>
            <a:r>
              <a:rPr lang="tr-TR" sz="2000" b="1" u="sng" dirty="0">
                <a:latin typeface="Arial" pitchFamily="34" charset="0"/>
              </a:rPr>
              <a:t>1-Danişmendliler</a:t>
            </a:r>
            <a:r>
              <a:rPr lang="tr-TR" sz="2000" b="1" dirty="0">
                <a:latin typeface="Arial" pitchFamily="34" charset="0"/>
              </a:rPr>
              <a:t> (1072-1178): Melik Ahmet </a:t>
            </a:r>
            <a:r>
              <a:rPr lang="tr-TR" sz="2000" b="1" dirty="0" err="1">
                <a:latin typeface="Arial" pitchFamily="34" charset="0"/>
              </a:rPr>
              <a:t>Danişmend</a:t>
            </a:r>
            <a:r>
              <a:rPr lang="tr-TR" sz="2000" b="1" dirty="0">
                <a:latin typeface="Arial" pitchFamily="34" charset="0"/>
              </a:rPr>
              <a:t> gazi tarafından Sivas merkez olmak üzere Tokat, Niksar, Amasya ve Kayseri civarında kurulmuştur. </a:t>
            </a:r>
            <a:r>
              <a:rPr lang="tr-TR" sz="2000" b="1" dirty="0" err="1">
                <a:latin typeface="Arial" pitchFamily="34" charset="0"/>
              </a:rPr>
              <a:t>II.Kılıçarslan</a:t>
            </a:r>
            <a:r>
              <a:rPr lang="tr-TR" sz="2000" b="1" dirty="0">
                <a:latin typeface="Arial" pitchFamily="34" charset="0"/>
              </a:rPr>
              <a:t> tarafından kaldırılmıştır. </a:t>
            </a:r>
            <a:br>
              <a:rPr lang="tr-TR" sz="2000" b="1" dirty="0">
                <a:latin typeface="Arial" pitchFamily="34" charset="0"/>
              </a:rPr>
            </a:br>
            <a:r>
              <a:rPr lang="tr-TR" sz="2000" b="1" u="sng" dirty="0">
                <a:latin typeface="Arial" pitchFamily="34" charset="0"/>
              </a:rPr>
              <a:t>2- </a:t>
            </a:r>
            <a:r>
              <a:rPr lang="tr-TR" sz="2000" b="1" u="sng" dirty="0" err="1">
                <a:latin typeface="Arial" pitchFamily="34" charset="0"/>
              </a:rPr>
              <a:t>Saltuklular</a:t>
            </a:r>
            <a:r>
              <a:rPr lang="tr-TR" sz="2000" b="1" u="sng" dirty="0">
                <a:latin typeface="Arial" pitchFamily="34" charset="0"/>
              </a:rPr>
              <a:t> </a:t>
            </a:r>
            <a:r>
              <a:rPr lang="tr-TR" sz="2000" b="1" dirty="0">
                <a:latin typeface="Arial" pitchFamily="34" charset="0"/>
              </a:rPr>
              <a:t>(1072-1202) : </a:t>
            </a:r>
            <a:r>
              <a:rPr lang="tr-TR" sz="2000" b="1" dirty="0" err="1">
                <a:latin typeface="Arial" pitchFamily="34" charset="0"/>
              </a:rPr>
              <a:t>Ebulkasım</a:t>
            </a:r>
            <a:r>
              <a:rPr lang="tr-TR" sz="2000" b="1" dirty="0">
                <a:latin typeface="Arial" pitchFamily="34" charset="0"/>
              </a:rPr>
              <a:t> </a:t>
            </a:r>
            <a:r>
              <a:rPr lang="tr-TR" sz="2000" b="1" dirty="0" err="1">
                <a:latin typeface="Arial" pitchFamily="34" charset="0"/>
              </a:rPr>
              <a:t>Saltukun</a:t>
            </a:r>
            <a:r>
              <a:rPr lang="tr-TR" sz="2000" b="1" dirty="0">
                <a:latin typeface="Arial" pitchFamily="34" charset="0"/>
              </a:rPr>
              <a:t> oğlu Ali Tarafından Erzurum ve civarında kurulmuştur. Türkiye Selçuklu Sultan II. Süleyman Şah tarafından ortadan kaldırılmıştır. </a:t>
            </a:r>
            <a:br>
              <a:rPr lang="tr-TR" sz="2000" b="1" dirty="0">
                <a:latin typeface="Arial" pitchFamily="34" charset="0"/>
              </a:rPr>
            </a:br>
            <a:r>
              <a:rPr lang="tr-TR" sz="2000" b="1" u="sng" dirty="0">
                <a:latin typeface="Arial" pitchFamily="34" charset="0"/>
              </a:rPr>
              <a:t>3-Mengücükler</a:t>
            </a:r>
            <a:r>
              <a:rPr lang="tr-TR" sz="2000" b="1" dirty="0">
                <a:latin typeface="Arial" pitchFamily="34" charset="0"/>
              </a:rPr>
              <a:t> (1072-1227) : </a:t>
            </a:r>
            <a:r>
              <a:rPr lang="tr-TR" sz="2000" b="1" dirty="0" err="1">
                <a:latin typeface="Arial" pitchFamily="34" charset="0"/>
              </a:rPr>
              <a:t>Mengücük</a:t>
            </a:r>
            <a:r>
              <a:rPr lang="tr-TR" sz="2000" b="1" dirty="0">
                <a:latin typeface="Arial" pitchFamily="34" charset="0"/>
              </a:rPr>
              <a:t> Gazi Erzincan, Kemah çevresini fethederek beyliğini ilan etmiştir. Türkiye Selçuklu Devleti bu beyliği ortadan kaldırmıştır</a:t>
            </a:r>
            <a:r>
              <a:rPr lang="tr-TR" sz="2000" b="1" dirty="0" smtClean="0">
                <a:latin typeface="Arial" pitchFamily="34" charset="0"/>
              </a:rPr>
              <a:t>.</a:t>
            </a:r>
          </a:p>
          <a:p>
            <a:pPr>
              <a:spcBef>
                <a:spcPct val="50000"/>
              </a:spcBef>
            </a:pPr>
            <a:r>
              <a:rPr lang="tr-TR" sz="2000" b="1" u="sng" dirty="0">
                <a:latin typeface="Arial" pitchFamily="34" charset="0"/>
              </a:rPr>
              <a:t>4-Artuklular</a:t>
            </a:r>
            <a:r>
              <a:rPr lang="tr-TR" sz="2000" b="1" dirty="0">
                <a:latin typeface="Arial" pitchFamily="34" charset="0"/>
              </a:rPr>
              <a:t> (1102-1409) : Oğuzların Döğer boyuna mensup </a:t>
            </a:r>
            <a:r>
              <a:rPr lang="tr-TR" sz="2000" b="1" dirty="0" err="1">
                <a:latin typeface="Arial" pitchFamily="34" charset="0"/>
              </a:rPr>
              <a:t>Eksükoğlu</a:t>
            </a:r>
            <a:r>
              <a:rPr lang="tr-TR" sz="2000" b="1" dirty="0">
                <a:latin typeface="Arial" pitchFamily="34" charset="0"/>
              </a:rPr>
              <a:t> </a:t>
            </a:r>
            <a:r>
              <a:rPr lang="tr-TR" sz="2000" b="1" dirty="0" err="1">
                <a:latin typeface="Arial" pitchFamily="34" charset="0"/>
              </a:rPr>
              <a:t>Artuk</a:t>
            </a:r>
            <a:r>
              <a:rPr lang="tr-TR" sz="2000" b="1" dirty="0">
                <a:latin typeface="Arial" pitchFamily="34" charset="0"/>
              </a:rPr>
              <a:t> Beyin oğulları Mardin, Diyarbakır ve Halep yöresinde kendi beyliklerini kurmuşlardır. Beylik Hasankeyf-</a:t>
            </a:r>
            <a:r>
              <a:rPr lang="tr-TR" sz="2000" b="1" dirty="0" err="1">
                <a:latin typeface="Arial" pitchFamily="34" charset="0"/>
              </a:rPr>
              <a:t>Amid</a:t>
            </a:r>
            <a:r>
              <a:rPr lang="tr-TR" sz="2000" b="1" dirty="0">
                <a:latin typeface="Arial" pitchFamily="34" charset="0"/>
              </a:rPr>
              <a:t> </a:t>
            </a:r>
            <a:r>
              <a:rPr lang="tr-TR" sz="2000" b="1" dirty="0" err="1">
                <a:latin typeface="Arial" pitchFamily="34" charset="0"/>
              </a:rPr>
              <a:t>Artuklu</a:t>
            </a:r>
            <a:r>
              <a:rPr lang="tr-TR" sz="2000" b="1" dirty="0">
                <a:latin typeface="Arial" pitchFamily="34" charset="0"/>
              </a:rPr>
              <a:t> Kolu, Harput </a:t>
            </a:r>
            <a:r>
              <a:rPr lang="tr-TR" sz="2000" b="1" dirty="0" err="1">
                <a:latin typeface="Arial" pitchFamily="34" charset="0"/>
              </a:rPr>
              <a:t>Artuklu</a:t>
            </a:r>
            <a:r>
              <a:rPr lang="tr-TR" sz="2000" b="1" dirty="0">
                <a:latin typeface="Arial" pitchFamily="34" charset="0"/>
              </a:rPr>
              <a:t> Kolu, Mardin </a:t>
            </a:r>
            <a:r>
              <a:rPr lang="tr-TR" sz="2000" b="1" dirty="0" err="1">
                <a:latin typeface="Arial" pitchFamily="34" charset="0"/>
              </a:rPr>
              <a:t>Artuklu</a:t>
            </a:r>
            <a:r>
              <a:rPr lang="tr-TR" sz="2000" b="1" dirty="0">
                <a:latin typeface="Arial" pitchFamily="34" charset="0"/>
              </a:rPr>
              <a:t> Kolu olarak hüküm sürmüşlerdir. </a:t>
            </a:r>
            <a:endParaRPr lang="en-US" sz="2000" dirty="0"/>
          </a:p>
        </p:txBody>
      </p:sp>
      <p:sp>
        <p:nvSpPr>
          <p:cNvPr id="113669" name="Text Box 10"/>
          <p:cNvSpPr txBox="1">
            <a:spLocks noChangeArrowheads="1"/>
          </p:cNvSpPr>
          <p:nvPr/>
        </p:nvSpPr>
        <p:spPr bwMode="auto">
          <a:xfrm>
            <a:off x="1439863" y="657225"/>
            <a:ext cx="6829425" cy="1066800"/>
          </a:xfrm>
          <a:prstGeom prst="rect">
            <a:avLst/>
          </a:prstGeom>
          <a:noFill/>
          <a:ln w="9525">
            <a:noFill/>
            <a:miter lim="800000"/>
            <a:headEnd/>
            <a:tailEnd/>
          </a:ln>
        </p:spPr>
        <p:txBody>
          <a:bodyPr>
            <a:spAutoFit/>
          </a:bodyPr>
          <a:lstStyle/>
          <a:p>
            <a:pPr algn="ctr"/>
            <a:r>
              <a:rPr lang="tr-TR" sz="3200" b="1">
                <a:solidFill>
                  <a:srgbClr val="4C4C4C"/>
                </a:solidFill>
                <a:latin typeface="Arial" pitchFamily="34" charset="0"/>
              </a:rPr>
              <a:t>Anadolu’da Kurulan Türk Beylikleri</a:t>
            </a:r>
            <a:endParaRPr lang="en-GB" sz="3200" b="1">
              <a:solidFill>
                <a:srgbClr val="1C1C1C"/>
              </a:solidFill>
              <a:latin typeface="Castellar" pitchFamily="18" charset="0"/>
            </a:endParaRPr>
          </a:p>
        </p:txBody>
      </p:sp>
      <p:sp>
        <p:nvSpPr>
          <p:cNvPr id="113670"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sp>
        <p:nvSpPr>
          <p:cNvPr id="113671" name="Text Box 7"/>
          <p:cNvSpPr txBox="1">
            <a:spLocks noChangeArrowheads="1"/>
          </p:cNvSpPr>
          <p:nvPr/>
        </p:nvSpPr>
        <p:spPr bwMode="auto">
          <a:xfrm>
            <a:off x="1635125" y="1736725"/>
            <a:ext cx="5797550" cy="457200"/>
          </a:xfrm>
          <a:prstGeom prst="rect">
            <a:avLst/>
          </a:prstGeom>
          <a:noFill/>
          <a:ln w="9525">
            <a:noFill/>
            <a:miter lim="800000"/>
            <a:headEnd/>
            <a:tailEnd/>
          </a:ln>
          <a:effectLst/>
        </p:spPr>
        <p:txBody>
          <a:bodyPr>
            <a:spAutoFit/>
          </a:bodyPr>
          <a:lstStyle/>
          <a:p>
            <a:r>
              <a:rPr lang="tr-TR">
                <a:latin typeface="Arial" pitchFamily="34" charset="0"/>
              </a:rPr>
              <a:t>Malazgirt zaferinden sonra kurulmuşlardır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9" descr="newspaper2"/>
          <p:cNvPicPr>
            <a:picLocks noChangeAspect="1" noChangeArrowheads="1"/>
          </p:cNvPicPr>
          <p:nvPr/>
        </p:nvPicPr>
        <p:blipFill>
          <a:blip r:embed="rId3" cstate="print"/>
          <a:srcRect/>
          <a:stretch>
            <a:fillRect/>
          </a:stretch>
        </p:blipFill>
        <p:spPr bwMode="auto">
          <a:xfrm>
            <a:off x="-212726" y="73545"/>
            <a:ext cx="9393238" cy="7027863"/>
          </a:xfrm>
          <a:prstGeom prst="rect">
            <a:avLst/>
          </a:prstGeom>
          <a:noFill/>
          <a:ln w="9525">
            <a:noFill/>
            <a:miter lim="800000"/>
            <a:headEnd/>
            <a:tailEnd/>
          </a:ln>
        </p:spPr>
      </p:pic>
      <p:sp>
        <p:nvSpPr>
          <p:cNvPr id="103427"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103428" name="Text Box 6"/>
          <p:cNvSpPr txBox="1">
            <a:spLocks noChangeArrowheads="1"/>
          </p:cNvSpPr>
          <p:nvPr/>
        </p:nvSpPr>
        <p:spPr bwMode="auto">
          <a:xfrm>
            <a:off x="5753100" y="2527444"/>
            <a:ext cx="3138488" cy="4247317"/>
          </a:xfrm>
          <a:prstGeom prst="rect">
            <a:avLst/>
          </a:prstGeom>
          <a:noFill/>
          <a:ln w="9525">
            <a:noFill/>
            <a:miter lim="800000"/>
            <a:headEnd/>
            <a:tailEnd/>
          </a:ln>
        </p:spPr>
        <p:txBody>
          <a:bodyPr wrap="square">
            <a:spAutoFit/>
          </a:bodyPr>
          <a:lstStyle/>
          <a:p>
            <a:pPr algn="just">
              <a:spcBef>
                <a:spcPct val="50000"/>
              </a:spcBef>
            </a:pPr>
            <a:r>
              <a:rPr lang="tr-TR" sz="2000" dirty="0" err="1">
                <a:latin typeface="Arial" pitchFamily="34" charset="0"/>
              </a:rPr>
              <a:t>Kutalmışoğlu</a:t>
            </a:r>
            <a:r>
              <a:rPr lang="tr-TR" sz="2000" dirty="0">
                <a:latin typeface="Arial" pitchFamily="34" charset="0"/>
              </a:rPr>
              <a:t> Süleyman Şah tarafından 1075'te kuruldu. 1071'deki Malazgirt Savaşı'ndan sonra </a:t>
            </a:r>
            <a:r>
              <a:rPr lang="tr-TR" sz="2000" dirty="0" err="1">
                <a:latin typeface="Arial" pitchFamily="34" charset="0"/>
              </a:rPr>
              <a:t>Türkler'in</a:t>
            </a:r>
            <a:r>
              <a:rPr lang="tr-TR" sz="2000" dirty="0">
                <a:latin typeface="Arial" pitchFamily="34" charset="0"/>
              </a:rPr>
              <a:t> yerleşmeye başladığı Anadolu toprakları, </a:t>
            </a:r>
            <a:r>
              <a:rPr lang="tr-TR" sz="2000" dirty="0" smtClean="0">
                <a:latin typeface="Arial" pitchFamily="34" charset="0"/>
              </a:rPr>
              <a:t>1308'e </a:t>
            </a:r>
            <a:r>
              <a:rPr lang="tr-TR" sz="2000" dirty="0">
                <a:latin typeface="Arial" pitchFamily="34" charset="0"/>
              </a:rPr>
              <a:t>kadar varlığını sürdüren Anadolu </a:t>
            </a:r>
            <a:r>
              <a:rPr lang="tr-TR" sz="2000" b="1" dirty="0">
                <a:latin typeface="Arial" pitchFamily="34" charset="0"/>
              </a:rPr>
              <a:t>Selçuklu</a:t>
            </a:r>
            <a:r>
              <a:rPr lang="tr-TR" sz="2000" dirty="0">
                <a:latin typeface="Arial" pitchFamily="34" charset="0"/>
              </a:rPr>
              <a:t> </a:t>
            </a:r>
            <a:r>
              <a:rPr lang="tr-TR" sz="2000" b="1" dirty="0">
                <a:latin typeface="Arial" pitchFamily="34" charset="0"/>
              </a:rPr>
              <a:t>Devleti</a:t>
            </a:r>
            <a:r>
              <a:rPr lang="tr-TR" sz="2000" dirty="0">
                <a:latin typeface="Arial" pitchFamily="34" charset="0"/>
              </a:rPr>
              <a:t>'nin egemenliğinde bir Türk yurdu haline geldi.</a:t>
            </a:r>
            <a:r>
              <a:rPr lang="tr-TR" sz="2000" dirty="0"/>
              <a:t> </a:t>
            </a:r>
            <a:endParaRPr lang="tr-TR" sz="2000" dirty="0">
              <a:latin typeface="Arial" pitchFamily="34" charset="0"/>
            </a:endParaRPr>
          </a:p>
          <a:p>
            <a:pPr algn="just">
              <a:spcBef>
                <a:spcPct val="50000"/>
              </a:spcBef>
            </a:pPr>
            <a:endParaRPr lang="en-US" sz="2000" dirty="0"/>
          </a:p>
        </p:txBody>
      </p:sp>
      <p:sp>
        <p:nvSpPr>
          <p:cNvPr id="103429" name="Text Box 10"/>
          <p:cNvSpPr txBox="1">
            <a:spLocks noChangeArrowheads="1"/>
          </p:cNvSpPr>
          <p:nvPr/>
        </p:nvSpPr>
        <p:spPr bwMode="auto">
          <a:xfrm>
            <a:off x="1439863" y="765175"/>
            <a:ext cx="6829425" cy="946150"/>
          </a:xfrm>
          <a:prstGeom prst="rect">
            <a:avLst/>
          </a:prstGeom>
          <a:noFill/>
          <a:ln w="9525">
            <a:noFill/>
            <a:miter lim="800000"/>
            <a:headEnd/>
            <a:tailEnd/>
          </a:ln>
        </p:spPr>
        <p:txBody>
          <a:bodyPr>
            <a:spAutoFit/>
          </a:bodyPr>
          <a:lstStyle/>
          <a:p>
            <a:pPr algn="ctr"/>
            <a:r>
              <a:rPr lang="tr-TR" sz="2800" b="1">
                <a:latin typeface="Arial" pitchFamily="34" charset="0"/>
              </a:rPr>
              <a:t>TÜRKİYE (ANADOLU) SELÇUKLU </a:t>
            </a:r>
          </a:p>
          <a:p>
            <a:pPr algn="ctr"/>
            <a:r>
              <a:rPr lang="tr-TR" sz="2800" b="1">
                <a:latin typeface="Arial" pitchFamily="34" charset="0"/>
              </a:rPr>
              <a:t>DEVLETİ (1075-1308)</a:t>
            </a:r>
            <a:r>
              <a:rPr lang="tr-TR" sz="2800"/>
              <a:t> </a:t>
            </a:r>
            <a:endParaRPr lang="en-GB" sz="2800"/>
          </a:p>
        </p:txBody>
      </p:sp>
      <p:sp>
        <p:nvSpPr>
          <p:cNvPr id="103430"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pic>
        <p:nvPicPr>
          <p:cNvPr id="2050" name="Picture 2" descr="http://www.bizomaro.net/din/islam_tarih/selcuklu_tarihi/ANADOLUSELCUKL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2361619"/>
            <a:ext cx="5715000" cy="4248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9" descr="newspaper2"/>
          <p:cNvPicPr>
            <a:picLocks noChangeAspect="1" noChangeArrowheads="1"/>
          </p:cNvPicPr>
          <p:nvPr/>
        </p:nvPicPr>
        <p:blipFill>
          <a:blip r:embed="rId3" cstate="print"/>
          <a:srcRect/>
          <a:stretch>
            <a:fillRect/>
          </a:stretch>
        </p:blipFill>
        <p:spPr bwMode="auto">
          <a:xfrm>
            <a:off x="-192739" y="73545"/>
            <a:ext cx="9393238" cy="7027863"/>
          </a:xfrm>
          <a:prstGeom prst="rect">
            <a:avLst/>
          </a:prstGeom>
          <a:noFill/>
          <a:ln w="9525">
            <a:noFill/>
            <a:miter lim="800000"/>
            <a:headEnd/>
            <a:tailEnd/>
          </a:ln>
        </p:spPr>
      </p:pic>
      <p:sp>
        <p:nvSpPr>
          <p:cNvPr id="109571"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109572" name="Text Box 6"/>
          <p:cNvSpPr txBox="1">
            <a:spLocks noChangeArrowheads="1"/>
          </p:cNvSpPr>
          <p:nvPr/>
        </p:nvSpPr>
        <p:spPr bwMode="auto">
          <a:xfrm>
            <a:off x="-108520" y="2349500"/>
            <a:ext cx="9145016" cy="5632311"/>
          </a:xfrm>
          <a:prstGeom prst="rect">
            <a:avLst/>
          </a:prstGeom>
          <a:noFill/>
          <a:ln w="9525">
            <a:noFill/>
            <a:miter lim="800000"/>
            <a:headEnd/>
            <a:tailEnd/>
          </a:ln>
        </p:spPr>
        <p:txBody>
          <a:bodyPr wrap="square">
            <a:spAutoFit/>
          </a:bodyPr>
          <a:lstStyle/>
          <a:p>
            <a:pPr algn="just">
              <a:spcBef>
                <a:spcPct val="50000"/>
              </a:spcBef>
            </a:pPr>
            <a:r>
              <a:rPr lang="tr-TR" sz="2000" b="1" dirty="0">
                <a:latin typeface="Arial" pitchFamily="34" charset="0"/>
              </a:rPr>
              <a:t>Büyük</a:t>
            </a:r>
            <a:r>
              <a:rPr lang="tr-TR" sz="2000" dirty="0">
                <a:latin typeface="Arial" pitchFamily="34" charset="0"/>
              </a:rPr>
              <a:t> </a:t>
            </a:r>
            <a:r>
              <a:rPr lang="tr-TR" sz="2000" b="1" dirty="0">
                <a:latin typeface="Arial" pitchFamily="34" charset="0"/>
              </a:rPr>
              <a:t>Selçuklu</a:t>
            </a:r>
            <a:r>
              <a:rPr lang="tr-TR" sz="2000" dirty="0">
                <a:latin typeface="Arial" pitchFamily="34" charset="0"/>
              </a:rPr>
              <a:t> Sultanı </a:t>
            </a:r>
            <a:r>
              <a:rPr lang="tr-TR" sz="2000" dirty="0" err="1">
                <a:latin typeface="Arial" pitchFamily="34" charset="0"/>
              </a:rPr>
              <a:t>Melikşah'ın</a:t>
            </a:r>
            <a:r>
              <a:rPr lang="tr-TR" sz="2000" dirty="0">
                <a:latin typeface="Arial" pitchFamily="34" charset="0"/>
              </a:rPr>
              <a:t> ölümünden sonraki karışıklıklardan yararlanarak tutsaklıktan kurtulan Kılıç Arslan 1092'de Anadolu </a:t>
            </a:r>
            <a:r>
              <a:rPr lang="tr-TR" sz="2000" b="1" dirty="0">
                <a:latin typeface="Arial" pitchFamily="34" charset="0"/>
              </a:rPr>
              <a:t>Selçuklu</a:t>
            </a:r>
            <a:r>
              <a:rPr lang="tr-TR" sz="2000" dirty="0">
                <a:latin typeface="Arial" pitchFamily="34" charset="0"/>
              </a:rPr>
              <a:t> tahtına oturdu. I. Kılıç Arslan'ın ilk işi </a:t>
            </a:r>
            <a:r>
              <a:rPr lang="tr-TR" sz="2000" dirty="0" smtClean="0">
                <a:latin typeface="Arial" pitchFamily="34" charset="0"/>
              </a:rPr>
              <a:t>Bizanslıları </a:t>
            </a:r>
            <a:r>
              <a:rPr lang="tr-TR" sz="2000" dirty="0">
                <a:latin typeface="Arial" pitchFamily="34" charset="0"/>
              </a:rPr>
              <a:t>Marmara kıyılarından uzaklaştırmak oldu. Ardından Bizans ile anlaşarak, İzmir yöresinde giderek güçlenen Çaka Bey'i ortadan kaldırdı</a:t>
            </a:r>
            <a:r>
              <a:rPr lang="tr-TR" sz="2000" dirty="0" smtClean="0">
                <a:latin typeface="Arial" pitchFamily="34" charset="0"/>
              </a:rPr>
              <a:t>. Batı </a:t>
            </a:r>
            <a:r>
              <a:rPr lang="tr-TR" sz="2000" dirty="0">
                <a:latin typeface="Arial" pitchFamily="34" charset="0"/>
              </a:rPr>
              <a:t>sınırlarını böylece güven altına aldıktan sonra doğuya yöneldi. Haçlı ordularının İznik kapılarına dayandığını haber alınca geri döndü. </a:t>
            </a:r>
            <a:endParaRPr lang="tr-TR" sz="2000" dirty="0" smtClean="0">
              <a:latin typeface="Arial" pitchFamily="34" charset="0"/>
            </a:endParaRPr>
          </a:p>
          <a:p>
            <a:pPr algn="just">
              <a:spcBef>
                <a:spcPct val="50000"/>
              </a:spcBef>
            </a:pPr>
            <a:r>
              <a:rPr lang="tr-TR" sz="2000" dirty="0"/>
              <a:t>İslâm tarihi kaynaklarında Franklar, Osmanlı literatüründe </a:t>
            </a:r>
            <a:r>
              <a:rPr lang="tr-TR" sz="2000" i="1" dirty="0" err="1"/>
              <a:t>Ehl</a:t>
            </a:r>
            <a:r>
              <a:rPr lang="tr-TR" sz="2000" i="1" dirty="0"/>
              <a:t>-i </a:t>
            </a:r>
            <a:r>
              <a:rPr lang="tr-TR" sz="2000" i="1" dirty="0" err="1"/>
              <a:t>Salîp</a:t>
            </a:r>
            <a:r>
              <a:rPr lang="tr-TR" sz="2000" dirty="0"/>
              <a:t>, Araplarda ise </a:t>
            </a:r>
            <a:r>
              <a:rPr lang="tr-TR" sz="2000" i="1" dirty="0" err="1"/>
              <a:t>Salîbiyyûn</a:t>
            </a:r>
            <a:r>
              <a:rPr lang="tr-TR" sz="2000" dirty="0"/>
              <a:t> olarak geçen </a:t>
            </a:r>
            <a:r>
              <a:rPr lang="tr-TR" sz="2000" i="1" dirty="0"/>
              <a:t>Haçlılar</a:t>
            </a:r>
            <a:r>
              <a:rPr lang="tr-TR" sz="2000" dirty="0"/>
              <a:t> ve bunlar tarafından gerçekleştirilen </a:t>
            </a:r>
            <a:r>
              <a:rPr lang="tr-TR" sz="2000" i="1" dirty="0"/>
              <a:t>Haçlı Seferleri</a:t>
            </a:r>
            <a:r>
              <a:rPr lang="tr-TR" sz="2000" dirty="0"/>
              <a:t> 1096’dan 1291’e kadarki devrede gerçekleşmiş, 9 büyük ve bazı küçük sefer zinciridir. Papalığın öncülüğünde düzenlenen bu seferlerin sebepleriyle ilgili çeşitli görüşler ileri sürülmüş olmakla birlikte Batılılar tarafından özellikle dinî sebeplere vurgu yapılmıştır. Ancak bu seferlerin seyri ve sonuçlarına bakıldığında, siyasî, sosyal, ekonomik sebeplerin daha ağır bastığı görülmektedir. Dinî </a:t>
            </a:r>
            <a:r>
              <a:rPr lang="tr-TR" sz="2000" dirty="0" err="1"/>
              <a:t>sâikleri</a:t>
            </a:r>
            <a:r>
              <a:rPr lang="tr-TR" sz="2000" dirty="0"/>
              <a:t> bu seferlerin sebepleri değil de itici güçleri arasında düşünmek daha doğru olacaktır</a:t>
            </a:r>
            <a:r>
              <a:rPr lang="tr-TR" sz="2000" dirty="0" smtClean="0"/>
              <a:t>. </a:t>
            </a:r>
            <a:endParaRPr lang="tr-TR" sz="2000" dirty="0">
              <a:latin typeface="Arial" pitchFamily="34" charset="0"/>
            </a:endParaRPr>
          </a:p>
          <a:p>
            <a:pPr algn="just">
              <a:spcBef>
                <a:spcPct val="50000"/>
              </a:spcBef>
            </a:pPr>
            <a:r>
              <a:rPr lang="tr-TR" sz="2000" dirty="0" smtClean="0">
                <a:latin typeface="Arial" pitchFamily="34" charset="0"/>
              </a:rPr>
              <a:t>Haçlılar </a:t>
            </a:r>
            <a:r>
              <a:rPr lang="tr-TR" sz="2000" dirty="0">
                <a:latin typeface="Arial" pitchFamily="34" charset="0"/>
              </a:rPr>
              <a:t>karşısında yenilgiye uğrayan Kılıç Arslan İç Anadolu'ya çekilmek zorunda kaldı ve Konya'yı başkent yaptı.</a:t>
            </a:r>
          </a:p>
        </p:txBody>
      </p:sp>
      <p:sp>
        <p:nvSpPr>
          <p:cNvPr id="109573" name="Text Box 10"/>
          <p:cNvSpPr txBox="1">
            <a:spLocks noChangeArrowheads="1"/>
          </p:cNvSpPr>
          <p:nvPr/>
        </p:nvSpPr>
        <p:spPr bwMode="auto">
          <a:xfrm>
            <a:off x="1439863" y="765175"/>
            <a:ext cx="6829425" cy="946150"/>
          </a:xfrm>
          <a:prstGeom prst="rect">
            <a:avLst/>
          </a:prstGeom>
          <a:noFill/>
          <a:ln w="9525">
            <a:noFill/>
            <a:miter lim="800000"/>
            <a:headEnd/>
            <a:tailEnd/>
          </a:ln>
        </p:spPr>
        <p:txBody>
          <a:bodyPr>
            <a:spAutoFit/>
          </a:bodyPr>
          <a:lstStyle/>
          <a:p>
            <a:pPr algn="ctr"/>
            <a:r>
              <a:rPr lang="tr-TR" sz="2800" b="1">
                <a:latin typeface="Arial" pitchFamily="34" charset="0"/>
              </a:rPr>
              <a:t>TÜRKİYE (ANADOLU) SELÇUKLU </a:t>
            </a:r>
          </a:p>
          <a:p>
            <a:pPr algn="ctr"/>
            <a:r>
              <a:rPr lang="tr-TR" sz="2800" b="1">
                <a:latin typeface="Arial" pitchFamily="34" charset="0"/>
              </a:rPr>
              <a:t>DEVLETİ (1075-1308)</a:t>
            </a:r>
            <a:r>
              <a:rPr lang="tr-TR" sz="2800"/>
              <a:t> </a:t>
            </a:r>
            <a:endParaRPr lang="en-GB" sz="2800"/>
          </a:p>
        </p:txBody>
      </p:sp>
      <p:sp>
        <p:nvSpPr>
          <p:cNvPr id="109574"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9" descr="newspaper2"/>
          <p:cNvPicPr>
            <a:picLocks noChangeAspect="1" noChangeArrowheads="1"/>
          </p:cNvPicPr>
          <p:nvPr/>
        </p:nvPicPr>
        <p:blipFill>
          <a:blip r:embed="rId3" cstate="print"/>
          <a:srcRect/>
          <a:stretch>
            <a:fillRect/>
          </a:stretch>
        </p:blipFill>
        <p:spPr bwMode="auto">
          <a:xfrm>
            <a:off x="-123825" y="-84138"/>
            <a:ext cx="9393238" cy="7027863"/>
          </a:xfrm>
          <a:prstGeom prst="rect">
            <a:avLst/>
          </a:prstGeom>
          <a:noFill/>
          <a:ln w="9525">
            <a:noFill/>
            <a:miter lim="800000"/>
            <a:headEnd/>
            <a:tailEnd/>
          </a:ln>
        </p:spPr>
      </p:pic>
      <p:sp>
        <p:nvSpPr>
          <p:cNvPr id="111619"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111620" name="Text Box 6"/>
          <p:cNvSpPr txBox="1">
            <a:spLocks noChangeArrowheads="1"/>
          </p:cNvSpPr>
          <p:nvPr/>
        </p:nvSpPr>
        <p:spPr bwMode="auto">
          <a:xfrm>
            <a:off x="215900" y="2349500"/>
            <a:ext cx="8928100" cy="3016210"/>
          </a:xfrm>
          <a:prstGeom prst="rect">
            <a:avLst/>
          </a:prstGeom>
          <a:noFill/>
          <a:ln w="9525">
            <a:noFill/>
            <a:miter lim="800000"/>
            <a:headEnd/>
            <a:tailEnd/>
          </a:ln>
        </p:spPr>
        <p:txBody>
          <a:bodyPr>
            <a:spAutoFit/>
          </a:bodyPr>
          <a:lstStyle/>
          <a:p>
            <a:pPr algn="just">
              <a:spcBef>
                <a:spcPct val="50000"/>
              </a:spcBef>
            </a:pPr>
            <a:r>
              <a:rPr lang="tr-TR" sz="2000" dirty="0">
                <a:latin typeface="Arial" pitchFamily="34" charset="0"/>
              </a:rPr>
              <a:t>Bu durumdan yararlanan Bizans İznik'i alınca, iki devlet arasındaki sınır Antalya-Eskişehir çizgisine doğru geriledi.</a:t>
            </a:r>
            <a:br>
              <a:rPr lang="tr-TR" sz="2000" dirty="0">
                <a:latin typeface="Arial" pitchFamily="34" charset="0"/>
              </a:rPr>
            </a:br>
            <a:r>
              <a:rPr lang="tr-TR" sz="2000" dirty="0" smtClean="0">
                <a:latin typeface="Arial" pitchFamily="34" charset="0"/>
              </a:rPr>
              <a:t>I. Kılıç </a:t>
            </a:r>
            <a:r>
              <a:rPr lang="tr-TR" sz="2000" dirty="0">
                <a:latin typeface="Arial" pitchFamily="34" charset="0"/>
              </a:rPr>
              <a:t>Arslan Haçlılar karşısındaki yenilginin sarsıntılarından kurtulmaya çalışırken, </a:t>
            </a:r>
            <a:r>
              <a:rPr lang="tr-TR" sz="2000" dirty="0" err="1">
                <a:latin typeface="Arial" pitchFamily="34" charset="0"/>
              </a:rPr>
              <a:t>Danişmend</a:t>
            </a:r>
            <a:r>
              <a:rPr lang="tr-TR" sz="2000" dirty="0">
                <a:latin typeface="Arial" pitchFamily="34" charset="0"/>
              </a:rPr>
              <a:t> Gazi 1100'de </a:t>
            </a:r>
            <a:r>
              <a:rPr lang="tr-TR" sz="2000" dirty="0" err="1">
                <a:latin typeface="Arial" pitchFamily="34" charset="0"/>
              </a:rPr>
              <a:t>Haçlılar'ı</a:t>
            </a:r>
            <a:r>
              <a:rPr lang="tr-TR" sz="2000" dirty="0">
                <a:latin typeface="Arial" pitchFamily="34" charset="0"/>
              </a:rPr>
              <a:t> ağır bir yenilgiye uğrattı. Bunun üzerine ertesi yıl Anadolu'ya ikinci bir Haçlı ordusu gönderildi. </a:t>
            </a:r>
          </a:p>
          <a:p>
            <a:pPr algn="just">
              <a:spcBef>
                <a:spcPct val="50000"/>
              </a:spcBef>
            </a:pPr>
            <a:r>
              <a:rPr lang="tr-TR" sz="2000" dirty="0">
                <a:latin typeface="Arial" pitchFamily="34" charset="0"/>
              </a:rPr>
              <a:t>Anadolu beyleriyle birleşen I. Kılıç Arslan bu kez Haçlı ordusunu bozguna uğrattı. Ama zaferden hemen sonra Türk devletleri arasındaki birlik bozuldu. </a:t>
            </a:r>
            <a:r>
              <a:rPr lang="tr-TR" sz="2000" dirty="0" err="1">
                <a:latin typeface="Arial" pitchFamily="34" charset="0"/>
              </a:rPr>
              <a:t>Danişmendliler'in</a:t>
            </a:r>
            <a:r>
              <a:rPr lang="tr-TR" sz="2000" dirty="0">
                <a:latin typeface="Arial" pitchFamily="34" charset="0"/>
              </a:rPr>
              <a:t> Malatya'yı, I. Kılıç Arslan'ın da Elbistan'ı alması üzerine iki devlet arasında savaş başladı.</a:t>
            </a:r>
            <a:r>
              <a:rPr lang="tr-TR" sz="2000" dirty="0"/>
              <a:t> </a:t>
            </a:r>
            <a:endParaRPr lang="en-US" sz="2000" dirty="0"/>
          </a:p>
        </p:txBody>
      </p:sp>
      <p:sp>
        <p:nvSpPr>
          <p:cNvPr id="111621" name="Text Box 10"/>
          <p:cNvSpPr txBox="1">
            <a:spLocks noChangeArrowheads="1"/>
          </p:cNvSpPr>
          <p:nvPr/>
        </p:nvSpPr>
        <p:spPr bwMode="auto">
          <a:xfrm>
            <a:off x="1439863" y="765175"/>
            <a:ext cx="6829425" cy="946150"/>
          </a:xfrm>
          <a:prstGeom prst="rect">
            <a:avLst/>
          </a:prstGeom>
          <a:noFill/>
          <a:ln w="9525">
            <a:noFill/>
            <a:miter lim="800000"/>
            <a:headEnd/>
            <a:tailEnd/>
          </a:ln>
        </p:spPr>
        <p:txBody>
          <a:bodyPr>
            <a:spAutoFit/>
          </a:bodyPr>
          <a:lstStyle/>
          <a:p>
            <a:pPr algn="ctr"/>
            <a:r>
              <a:rPr lang="tr-TR" sz="2800" b="1">
                <a:latin typeface="Arial" pitchFamily="34" charset="0"/>
              </a:rPr>
              <a:t>TÜRKİYE (ANADOLU) SELÇUKLU </a:t>
            </a:r>
          </a:p>
          <a:p>
            <a:pPr algn="ctr"/>
            <a:r>
              <a:rPr lang="tr-TR" sz="2800" b="1">
                <a:latin typeface="Arial" pitchFamily="34" charset="0"/>
              </a:rPr>
              <a:t>DEVLETİ (1075-1308)</a:t>
            </a:r>
            <a:r>
              <a:rPr lang="tr-TR" sz="2800"/>
              <a:t> </a:t>
            </a:r>
            <a:endParaRPr lang="en-GB" sz="2800"/>
          </a:p>
        </p:txBody>
      </p:sp>
      <p:sp>
        <p:nvSpPr>
          <p:cNvPr id="111622"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9" descr="newspaper2"/>
          <p:cNvPicPr>
            <a:picLocks noChangeAspect="1" noChangeArrowheads="1"/>
          </p:cNvPicPr>
          <p:nvPr/>
        </p:nvPicPr>
        <p:blipFill>
          <a:blip r:embed="rId3" cstate="print"/>
          <a:srcRect/>
          <a:stretch>
            <a:fillRect/>
          </a:stretch>
        </p:blipFill>
        <p:spPr bwMode="auto">
          <a:xfrm>
            <a:off x="-123825" y="-84138"/>
            <a:ext cx="9393238" cy="7027863"/>
          </a:xfrm>
          <a:prstGeom prst="rect">
            <a:avLst/>
          </a:prstGeom>
          <a:noFill/>
          <a:ln w="9525">
            <a:noFill/>
            <a:miter lim="800000"/>
            <a:headEnd/>
            <a:tailEnd/>
          </a:ln>
        </p:spPr>
      </p:pic>
      <p:sp>
        <p:nvSpPr>
          <p:cNvPr id="115715"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115716" name="Text Box 6"/>
          <p:cNvSpPr txBox="1">
            <a:spLocks noChangeArrowheads="1"/>
          </p:cNvSpPr>
          <p:nvPr/>
        </p:nvSpPr>
        <p:spPr bwMode="auto">
          <a:xfrm>
            <a:off x="215900" y="2349500"/>
            <a:ext cx="8676580" cy="2708434"/>
          </a:xfrm>
          <a:prstGeom prst="rect">
            <a:avLst/>
          </a:prstGeom>
          <a:noFill/>
          <a:ln w="9525">
            <a:noFill/>
            <a:miter lim="800000"/>
            <a:headEnd/>
            <a:tailEnd/>
          </a:ln>
        </p:spPr>
        <p:txBody>
          <a:bodyPr wrap="square">
            <a:spAutoFit/>
          </a:bodyPr>
          <a:lstStyle/>
          <a:p>
            <a:pPr algn="just">
              <a:spcBef>
                <a:spcPct val="50000"/>
              </a:spcBef>
            </a:pPr>
            <a:r>
              <a:rPr lang="tr-TR" sz="2000" dirty="0">
                <a:latin typeface="Arial" pitchFamily="34" charset="0"/>
              </a:rPr>
              <a:t>Bir süre boş kalan Anadolu </a:t>
            </a:r>
            <a:r>
              <a:rPr lang="tr-TR" sz="2000" b="1" dirty="0">
                <a:latin typeface="Arial" pitchFamily="34" charset="0"/>
              </a:rPr>
              <a:t>Selçuklu</a:t>
            </a:r>
            <a:r>
              <a:rPr lang="tr-TR" sz="2000" dirty="0">
                <a:latin typeface="Arial" pitchFamily="34" charset="0"/>
              </a:rPr>
              <a:t> tahtına 1110'da I. Kılıç </a:t>
            </a:r>
            <a:r>
              <a:rPr lang="tr-TR" sz="2000" dirty="0" err="1">
                <a:latin typeface="Arial" pitchFamily="34" charset="0"/>
              </a:rPr>
              <a:t>Arslan'ın</a:t>
            </a:r>
            <a:r>
              <a:rPr lang="tr-TR" sz="2000" dirty="0">
                <a:latin typeface="Arial" pitchFamily="34" charset="0"/>
              </a:rPr>
              <a:t> oğlu Şahin Şah oturdu. Kardeşi </a:t>
            </a:r>
            <a:r>
              <a:rPr lang="tr-TR" sz="2000" dirty="0" err="1">
                <a:latin typeface="Arial" pitchFamily="34" charset="0"/>
              </a:rPr>
              <a:t>Mesud</a:t>
            </a:r>
            <a:r>
              <a:rPr lang="tr-TR" sz="2000" dirty="0">
                <a:latin typeface="Arial" pitchFamily="34" charset="0"/>
              </a:rPr>
              <a:t> ile iktidar kavgasıyla geçen altı yıldan sonra tahtı </a:t>
            </a:r>
            <a:r>
              <a:rPr lang="tr-TR" sz="2000" dirty="0" err="1">
                <a:latin typeface="Arial" pitchFamily="34" charset="0"/>
              </a:rPr>
              <a:t>Danişmendliler'in</a:t>
            </a:r>
            <a:r>
              <a:rPr lang="tr-TR" sz="2000" dirty="0">
                <a:latin typeface="Arial" pitchFamily="34" charset="0"/>
              </a:rPr>
              <a:t> desteklediği I. </a:t>
            </a:r>
            <a:r>
              <a:rPr lang="tr-TR" sz="2000" dirty="0" err="1">
                <a:latin typeface="Arial" pitchFamily="34" charset="0"/>
              </a:rPr>
              <a:t>Mesud'a</a:t>
            </a:r>
            <a:r>
              <a:rPr lang="tr-TR" sz="2000" dirty="0">
                <a:latin typeface="Arial" pitchFamily="34" charset="0"/>
              </a:rPr>
              <a:t> bıraktı.</a:t>
            </a:r>
          </a:p>
          <a:p>
            <a:pPr algn="just">
              <a:spcBef>
                <a:spcPct val="50000"/>
              </a:spcBef>
            </a:pPr>
            <a:r>
              <a:rPr lang="tr-TR" sz="2000" dirty="0">
                <a:latin typeface="Arial" pitchFamily="34" charset="0"/>
              </a:rPr>
              <a:t>I. </a:t>
            </a:r>
            <a:r>
              <a:rPr lang="tr-TR" sz="2000" dirty="0" err="1">
                <a:latin typeface="Arial" pitchFamily="34" charset="0"/>
              </a:rPr>
              <a:t>Mesud</a:t>
            </a:r>
            <a:r>
              <a:rPr lang="tr-TR" sz="2000" dirty="0">
                <a:latin typeface="Arial" pitchFamily="34" charset="0"/>
              </a:rPr>
              <a:t> yitirilen toprakları geri almak için Antalya, Batı Anadolu ve Marmara çevresine sürekli akınlar düzenledi. Bir süre </a:t>
            </a:r>
            <a:r>
              <a:rPr lang="tr-TR" sz="2000" dirty="0" err="1">
                <a:latin typeface="Arial" pitchFamily="34" charset="0"/>
              </a:rPr>
              <a:t>Danişmendliler'in</a:t>
            </a:r>
            <a:r>
              <a:rPr lang="tr-TR" sz="2000" dirty="0">
                <a:latin typeface="Arial" pitchFamily="34" charset="0"/>
              </a:rPr>
              <a:t> gölgesinde kalan bu </a:t>
            </a:r>
            <a:r>
              <a:rPr lang="tr-TR" sz="2000" dirty="0" smtClean="0">
                <a:latin typeface="Arial" pitchFamily="34" charset="0"/>
              </a:rPr>
              <a:t>sultan, 1142'de </a:t>
            </a:r>
            <a:r>
              <a:rPr lang="tr-TR" sz="2000" dirty="0" err="1">
                <a:latin typeface="Arial" pitchFamily="34" charset="0"/>
              </a:rPr>
              <a:t>Danişmendli</a:t>
            </a:r>
            <a:r>
              <a:rPr lang="tr-TR" sz="2000" dirty="0">
                <a:latin typeface="Arial" pitchFamily="34" charset="0"/>
              </a:rPr>
              <a:t> </a:t>
            </a:r>
            <a:r>
              <a:rPr lang="tr-TR" sz="2000" dirty="0" err="1">
                <a:latin typeface="Arial" pitchFamily="34" charset="0"/>
              </a:rPr>
              <a:t>Mehmed</a:t>
            </a:r>
            <a:r>
              <a:rPr lang="tr-TR" sz="2000" dirty="0">
                <a:latin typeface="Arial" pitchFamily="34" charset="0"/>
              </a:rPr>
              <a:t> Bey'in ölümü üzerine çıkan taht kavgalarından yararlanarak Anadolu'da yeniden üstünlük sağladı.</a:t>
            </a:r>
            <a:r>
              <a:rPr lang="tr-TR" sz="2000" dirty="0"/>
              <a:t> </a:t>
            </a:r>
            <a:endParaRPr lang="en-US" sz="2000" dirty="0"/>
          </a:p>
        </p:txBody>
      </p:sp>
      <p:sp>
        <p:nvSpPr>
          <p:cNvPr id="115717" name="Text Box 10"/>
          <p:cNvSpPr txBox="1">
            <a:spLocks noChangeArrowheads="1"/>
          </p:cNvSpPr>
          <p:nvPr/>
        </p:nvSpPr>
        <p:spPr bwMode="auto">
          <a:xfrm>
            <a:off x="1439863" y="765175"/>
            <a:ext cx="6829425" cy="946150"/>
          </a:xfrm>
          <a:prstGeom prst="rect">
            <a:avLst/>
          </a:prstGeom>
          <a:noFill/>
          <a:ln w="9525">
            <a:noFill/>
            <a:miter lim="800000"/>
            <a:headEnd/>
            <a:tailEnd/>
          </a:ln>
        </p:spPr>
        <p:txBody>
          <a:bodyPr>
            <a:spAutoFit/>
          </a:bodyPr>
          <a:lstStyle/>
          <a:p>
            <a:pPr algn="ctr"/>
            <a:r>
              <a:rPr lang="tr-TR" sz="2800" b="1">
                <a:latin typeface="Arial" pitchFamily="34" charset="0"/>
              </a:rPr>
              <a:t>TÜRKİYE (ANADOLU) SELÇUKLU </a:t>
            </a:r>
          </a:p>
          <a:p>
            <a:pPr algn="ctr"/>
            <a:r>
              <a:rPr lang="tr-TR" sz="2800" b="1">
                <a:latin typeface="Arial" pitchFamily="34" charset="0"/>
              </a:rPr>
              <a:t>DEVLETİ (1075-1308)</a:t>
            </a:r>
            <a:r>
              <a:rPr lang="tr-TR" sz="2800"/>
              <a:t> </a:t>
            </a:r>
            <a:endParaRPr lang="en-GB" sz="2800"/>
          </a:p>
        </p:txBody>
      </p:sp>
      <p:sp>
        <p:nvSpPr>
          <p:cNvPr id="115718"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9" descr="newspaper2"/>
          <p:cNvPicPr>
            <a:picLocks noChangeAspect="1" noChangeArrowheads="1"/>
          </p:cNvPicPr>
          <p:nvPr/>
        </p:nvPicPr>
        <p:blipFill>
          <a:blip r:embed="rId3" cstate="print"/>
          <a:srcRect/>
          <a:stretch>
            <a:fillRect/>
          </a:stretch>
        </p:blipFill>
        <p:spPr bwMode="auto">
          <a:xfrm>
            <a:off x="-123825" y="-84138"/>
            <a:ext cx="9393238" cy="7027863"/>
          </a:xfrm>
          <a:prstGeom prst="rect">
            <a:avLst/>
          </a:prstGeom>
          <a:noFill/>
          <a:ln w="9525">
            <a:noFill/>
            <a:miter lim="800000"/>
            <a:headEnd/>
            <a:tailEnd/>
          </a:ln>
        </p:spPr>
      </p:pic>
      <p:sp>
        <p:nvSpPr>
          <p:cNvPr id="121859"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pitchFamily="34" charset="0"/>
            </a:endParaRPr>
          </a:p>
        </p:txBody>
      </p:sp>
      <p:sp>
        <p:nvSpPr>
          <p:cNvPr id="121860" name="Text Box 6"/>
          <p:cNvSpPr txBox="1">
            <a:spLocks noChangeArrowheads="1"/>
          </p:cNvSpPr>
          <p:nvPr/>
        </p:nvSpPr>
        <p:spPr bwMode="auto">
          <a:xfrm>
            <a:off x="4800600" y="2349499"/>
            <a:ext cx="4163888" cy="4401205"/>
          </a:xfrm>
          <a:prstGeom prst="rect">
            <a:avLst/>
          </a:prstGeom>
          <a:noFill/>
          <a:ln w="9525">
            <a:noFill/>
            <a:miter lim="800000"/>
            <a:headEnd/>
            <a:tailEnd/>
          </a:ln>
        </p:spPr>
        <p:txBody>
          <a:bodyPr wrap="square">
            <a:spAutoFit/>
          </a:bodyPr>
          <a:lstStyle/>
          <a:p>
            <a:r>
              <a:rPr lang="tr-TR" sz="2000" b="1" dirty="0" smtClean="0"/>
              <a:t>II</a:t>
            </a:r>
            <a:r>
              <a:rPr lang="tr-TR" sz="2000" b="1" dirty="0"/>
              <a:t>. </a:t>
            </a:r>
            <a:r>
              <a:rPr lang="tr-TR" sz="2000" b="1" dirty="0" err="1"/>
              <a:t>Gıyaseddin</a:t>
            </a:r>
            <a:r>
              <a:rPr lang="tr-TR" sz="2000" b="1" dirty="0"/>
              <a:t> </a:t>
            </a:r>
            <a:r>
              <a:rPr lang="tr-TR" sz="2000" b="1" dirty="0" err="1"/>
              <a:t>Keyhüsrev</a:t>
            </a:r>
            <a:r>
              <a:rPr lang="tr-TR" sz="2000" dirty="0"/>
              <a:t> geçmiştir.  Moğollara </a:t>
            </a:r>
            <a:r>
              <a:rPr lang="tr-TR" sz="2000" i="1" dirty="0" err="1"/>
              <a:t>Kösedağ</a:t>
            </a:r>
            <a:r>
              <a:rPr lang="tr-TR" sz="2000" i="1" dirty="0"/>
              <a:t> Savaşı</a:t>
            </a:r>
            <a:r>
              <a:rPr lang="tr-TR" sz="2000" dirty="0"/>
              <a:t> (1243)’</a:t>
            </a:r>
            <a:r>
              <a:rPr lang="tr-TR" sz="2000" dirty="0" err="1"/>
              <a:t>nda</a:t>
            </a:r>
            <a:r>
              <a:rPr lang="tr-TR" sz="2000" dirty="0"/>
              <a:t> yenilince Türkiye Selçukluları için yıkılış sürecine girilmiştir. Karamanlıların ve Mısır </a:t>
            </a:r>
            <a:r>
              <a:rPr lang="tr-TR" sz="2000" dirty="0" err="1"/>
              <a:t>Memlûklarının</a:t>
            </a:r>
            <a:r>
              <a:rPr lang="tr-TR" sz="2000" dirty="0"/>
              <a:t> çıktıkları seferlerde Anadolu içlerine kadar gelmeleri, Moğolların durdurulamaz ilerleyişi, taht mücadeleleri bu süreci hızlandırmıştır. Çöken bu devletin toprakları üzerinde Oğuz boylarından ve Türkmen beylerinden beylikler kuranlar olmuş, sonunda Türkiye Selçukluları Devleti tarih sahnesinden çekilmiştir. (1308)</a:t>
            </a:r>
          </a:p>
        </p:txBody>
      </p:sp>
      <p:sp>
        <p:nvSpPr>
          <p:cNvPr id="121862" name="Text Box 12"/>
          <p:cNvSpPr txBox="1">
            <a:spLocks noChangeArrowheads="1"/>
          </p:cNvSpPr>
          <p:nvPr/>
        </p:nvSpPr>
        <p:spPr bwMode="auto">
          <a:xfrm>
            <a:off x="7559675" y="1865313"/>
            <a:ext cx="971550" cy="276225"/>
          </a:xfrm>
          <a:prstGeom prst="rect">
            <a:avLst/>
          </a:prstGeom>
          <a:noFill/>
          <a:ln w="9525">
            <a:noFill/>
            <a:miter lim="800000"/>
            <a:headEnd/>
            <a:tailEnd/>
          </a:ln>
        </p:spPr>
        <p:txBody>
          <a:bodyPr wrap="none">
            <a:spAutoFit/>
          </a:bodyPr>
          <a:lstStyle/>
          <a:p>
            <a:r>
              <a:rPr lang="en-US" sz="1200" b="1">
                <a:solidFill>
                  <a:srgbClr val="4C4C4C"/>
                </a:solidFill>
              </a:rPr>
              <a:t>- Since </a:t>
            </a:r>
            <a:r>
              <a:rPr lang="tr-TR" sz="1200" b="1">
                <a:solidFill>
                  <a:srgbClr val="4C4C4C"/>
                </a:solidFill>
              </a:rPr>
              <a:t>1976</a:t>
            </a:r>
            <a:endParaRPr lang="en-US" sz="1200" b="1">
              <a:solidFill>
                <a:srgbClr val="4C4C4C"/>
              </a:solidFill>
            </a:endParaRPr>
          </a:p>
        </p:txBody>
      </p:sp>
      <p:pic>
        <p:nvPicPr>
          <p:cNvPr id="3076" name="Picture 4" descr="http://3.bp.blogspot.com/-QrGrqhB0-mA/ThDgdgX2X2I/AAAAAAAAEH4/2lpjQK7W8Go/s1600/kosedag-sav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196752"/>
            <a:ext cx="476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21861" name="Text Box 10"/>
          <p:cNvSpPr txBox="1">
            <a:spLocks noChangeArrowheads="1"/>
          </p:cNvSpPr>
          <p:nvPr/>
        </p:nvSpPr>
        <p:spPr bwMode="auto">
          <a:xfrm>
            <a:off x="1439863" y="765175"/>
            <a:ext cx="6829425" cy="946150"/>
          </a:xfrm>
          <a:prstGeom prst="rect">
            <a:avLst/>
          </a:prstGeom>
          <a:noFill/>
          <a:ln w="9525">
            <a:noFill/>
            <a:miter lim="800000"/>
            <a:headEnd/>
            <a:tailEnd/>
          </a:ln>
        </p:spPr>
        <p:txBody>
          <a:bodyPr>
            <a:spAutoFit/>
          </a:bodyPr>
          <a:lstStyle/>
          <a:p>
            <a:pPr algn="ctr"/>
            <a:r>
              <a:rPr lang="tr-TR" sz="2800" b="1" dirty="0">
                <a:latin typeface="Arial" pitchFamily="34" charset="0"/>
              </a:rPr>
              <a:t>TÜRKİYE (ANADOLU) SELÇUKLU </a:t>
            </a:r>
          </a:p>
          <a:p>
            <a:pPr algn="ctr"/>
            <a:r>
              <a:rPr lang="tr-TR" sz="2800" b="1" dirty="0">
                <a:latin typeface="Arial" pitchFamily="34" charset="0"/>
              </a:rPr>
              <a:t>DEVLETİ (1075-1308)</a:t>
            </a:r>
            <a:r>
              <a:rPr lang="tr-TR" sz="2800" dirty="0"/>
              <a:t> </a:t>
            </a:r>
            <a:endParaRPr lang="en-GB" sz="2800" dirty="0"/>
          </a:p>
        </p:txBody>
      </p:sp>
    </p:spTree>
    <p:extLst>
      <p:ext uri="{BB962C8B-B14F-4D97-AF65-F5344CB8AC3E}">
        <p14:creationId xmlns:p14="http://schemas.microsoft.com/office/powerpoint/2010/main" val="387665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lgn="ctr"/>
            <a:r>
              <a:rPr lang="tr-TR" dirty="0" smtClean="0"/>
              <a:t>TÜRKİYE/ANADOLU SELÇUKLULARI (1075-1308)</a:t>
            </a:r>
            <a:endParaRPr lang="tr-TR" dirty="0"/>
          </a:p>
        </p:txBody>
      </p:sp>
      <p:pic>
        <p:nvPicPr>
          <p:cNvPr id="4" name="3 Resim" descr="Dosya:Anadolu Selçuklu.png">
            <a:hlinkClick r:id="rId2"/>
          </p:cNvPr>
          <p:cNvPicPr/>
          <p:nvPr/>
        </p:nvPicPr>
        <p:blipFill>
          <a:blip r:embed="rId3" cstate="print"/>
          <a:srcRect/>
          <a:stretch>
            <a:fillRect/>
          </a:stretch>
        </p:blipFill>
        <p:spPr bwMode="auto">
          <a:xfrm>
            <a:off x="323528" y="1340768"/>
            <a:ext cx="8424935" cy="496855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561</TotalTime>
  <Words>521</Words>
  <Application>Microsoft Office PowerPoint</Application>
  <PresentationFormat>Ekran Gösterisi (4:3)</PresentationFormat>
  <Paragraphs>50</Paragraphs>
  <Slides>9</Slides>
  <Notes>7</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Kaynak</vt:lpstr>
      <vt:lpstr>SELÇUKLU DEVLETİ SİYASÎ TARİH </vt:lpstr>
      <vt:lpstr>PowerPoint Sunusu</vt:lpstr>
      <vt:lpstr>PowerPoint Sunusu</vt:lpstr>
      <vt:lpstr>PowerPoint Sunusu</vt:lpstr>
      <vt:lpstr>PowerPoint Sunusu</vt:lpstr>
      <vt:lpstr>PowerPoint Sunusu</vt:lpstr>
      <vt:lpstr>PowerPoint Sunusu</vt:lpstr>
      <vt:lpstr>PowerPoint Sunusu</vt:lpstr>
      <vt:lpstr>TÜRKİYE/ANADOLU SELÇUKLULARI (1075-1308)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SELÇUKLU DEVLETİ SİYASÎ TARİH </dc:title>
  <dc:creator>halide</dc:creator>
  <cp:lastModifiedBy>user</cp:lastModifiedBy>
  <cp:revision>18</cp:revision>
  <dcterms:created xsi:type="dcterms:W3CDTF">2012-09-26T08:57:26Z</dcterms:created>
  <dcterms:modified xsi:type="dcterms:W3CDTF">2018-02-05T15:50:25Z</dcterms:modified>
</cp:coreProperties>
</file>