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7"/>
  </p:sldMasterIdLst>
  <p:sldIdLst>
    <p:sldId id="265" r:id="rId68"/>
    <p:sldId id="257" r:id="rId69"/>
    <p:sldId id="258" r:id="rId70"/>
    <p:sldId id="266" r:id="rId71"/>
    <p:sldId id="260" r:id="rId7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55" autoAdjust="0"/>
    <p:restoredTop sz="94660"/>
  </p:normalViewPr>
  <p:slideViewPr>
    <p:cSldViewPr snapToGrid="0">
      <p:cViewPr>
        <p:scale>
          <a:sx n="100" d="100"/>
          <a:sy n="100" d="100"/>
        </p:scale>
        <p:origin x="-7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slide" Target="slides/slide1.xml"/><Relationship Id="rId76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61" Type="http://schemas.openxmlformats.org/officeDocument/2006/relationships/customXml" Target="../customXml/item6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2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3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9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8.wmf"/><Relationship Id="rId1" Type="http://schemas.openxmlformats.org/officeDocument/2006/relationships/image" Target="../media/image1.e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11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77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55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63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89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6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47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27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9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41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73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D569-9B5F-41E2-A660-D35FB92B2B17}" type="datetimeFigureOut">
              <a:rPr lang="tr-TR" smtClean="0"/>
              <a:t>18.3.2015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336A-26D8-4AAA-8BF9-79C401FD7D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39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9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6.wmf"/><Relationship Id="rId42" Type="http://schemas.openxmlformats.org/officeDocument/2006/relationships/image" Target="../media/image20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36" Type="http://schemas.openxmlformats.org/officeDocument/2006/relationships/image" Target="../media/image17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1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3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35.wmf"/><Relationship Id="rId32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37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0.bin"/><Relationship Id="rId31" Type="http://schemas.openxmlformats.org/officeDocument/2006/relationships/oleObject" Target="../embeddings/oleObject3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39696" y="365125"/>
            <a:ext cx="4814104" cy="1325563"/>
          </a:xfrm>
        </p:spPr>
        <p:txBody>
          <a:bodyPr/>
          <a:lstStyle/>
          <a:p>
            <a:pPr algn="r"/>
            <a:r>
              <a:rPr lang="tr-TR" b="1" dirty="0" smtClean="0"/>
              <a:t>Kartografya</a:t>
            </a:r>
            <a:br>
              <a:rPr lang="tr-TR" b="1" dirty="0" smtClean="0"/>
            </a:br>
            <a:r>
              <a:rPr lang="tr-TR" sz="2800" dirty="0" smtClean="0"/>
              <a:t>Yrd. Doç. Dr. Erkan Yılmaz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Düzlem Projeksiyonlar</a:t>
            </a:r>
          </a:p>
          <a:p>
            <a:pPr lvl="1"/>
            <a:r>
              <a:rPr lang="tr-TR" b="1" dirty="0" err="1" smtClean="0">
                <a:solidFill>
                  <a:srgbClr val="FF0000"/>
                </a:solidFill>
              </a:rPr>
              <a:t>Ekidistan</a:t>
            </a:r>
            <a:r>
              <a:rPr lang="tr-TR" b="1" dirty="0" smtClean="0">
                <a:solidFill>
                  <a:srgbClr val="FF0000"/>
                </a:solidFill>
              </a:rPr>
              <a:t> Projeksiyon</a:t>
            </a:r>
          </a:p>
          <a:p>
            <a:pPr lvl="1"/>
            <a:r>
              <a:rPr lang="tr-TR" b="1" dirty="0" err="1" smtClean="0">
                <a:solidFill>
                  <a:srgbClr val="FF0000"/>
                </a:solidFill>
              </a:rPr>
              <a:t>Ortografik</a:t>
            </a:r>
            <a:r>
              <a:rPr lang="tr-TR" b="1" dirty="0" smtClean="0">
                <a:solidFill>
                  <a:srgbClr val="FF0000"/>
                </a:solidFill>
              </a:rPr>
              <a:t> Projeksiyon</a:t>
            </a:r>
          </a:p>
          <a:p>
            <a:pPr lvl="1"/>
            <a:r>
              <a:rPr lang="tr-TR" b="1" dirty="0" smtClean="0"/>
              <a:t>Merkezi Projeksiyon</a:t>
            </a:r>
          </a:p>
          <a:p>
            <a:pPr lvl="1"/>
            <a:r>
              <a:rPr lang="tr-TR" b="1" dirty="0" smtClean="0"/>
              <a:t>Stereografik Projeksiyon</a:t>
            </a:r>
          </a:p>
          <a:p>
            <a:pPr lvl="1"/>
            <a:r>
              <a:rPr lang="tr-TR" b="1" dirty="0" smtClean="0"/>
              <a:t>Lambert Projeksiyon</a:t>
            </a:r>
          </a:p>
          <a:p>
            <a:pPr lvl="1"/>
            <a:r>
              <a:rPr lang="tr-TR" b="1" dirty="0" err="1" smtClean="0"/>
              <a:t>Stab-Werner</a:t>
            </a:r>
            <a:r>
              <a:rPr lang="tr-TR" b="1" dirty="0" smtClean="0"/>
              <a:t> Projeksiyon</a:t>
            </a:r>
          </a:p>
          <a:p>
            <a:pPr lvl="1"/>
            <a:r>
              <a:rPr lang="tr-TR" b="1" dirty="0" err="1" smtClean="0"/>
              <a:t>Globular</a:t>
            </a:r>
            <a:r>
              <a:rPr lang="tr-TR" b="1" dirty="0" smtClean="0"/>
              <a:t> </a:t>
            </a:r>
            <a:r>
              <a:rPr lang="tr-TR" b="1" dirty="0"/>
              <a:t>Projeksiyon</a:t>
            </a:r>
          </a:p>
        </p:txBody>
      </p:sp>
    </p:spTree>
    <p:extLst>
      <p:ext uri="{BB962C8B-B14F-4D97-AF65-F5344CB8AC3E}">
        <p14:creationId xmlns:p14="http://schemas.microsoft.com/office/powerpoint/2010/main" val="13513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1437" y="231487"/>
            <a:ext cx="5124091" cy="6566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Metin kutusu 95"/>
          <p:cNvSpPr txBox="1"/>
          <p:nvPr/>
        </p:nvSpPr>
        <p:spPr>
          <a:xfrm>
            <a:off x="9646047" y="0"/>
            <a:ext cx="254595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tr-TR" b="1" dirty="0" smtClean="0"/>
              <a:t>EKİDİSTAN PROJEKSİYON</a:t>
            </a:r>
          </a:p>
        </p:txBody>
      </p:sp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6359525" y="3667125"/>
            <a:ext cx="563086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367463" y="3675063"/>
            <a:ext cx="5540375" cy="30607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11695113" y="4481513"/>
            <a:ext cx="0" cy="80963"/>
          </a:xfrm>
          <a:prstGeom prst="line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8181975" y="5321300"/>
            <a:ext cx="88900" cy="42863"/>
          </a:xfrm>
          <a:custGeom>
            <a:avLst/>
            <a:gdLst>
              <a:gd name="T0" fmla="*/ 438 w 438"/>
              <a:gd name="T1" fmla="*/ 219 h 219"/>
              <a:gd name="T2" fmla="*/ 0 w 438"/>
              <a:gd name="T3" fmla="*/ 77 h 2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8" h="219">
                <a:moveTo>
                  <a:pt x="438" y="219"/>
                </a:moveTo>
                <a:cubicBezTo>
                  <a:pt x="387" y="60"/>
                  <a:pt x="233" y="0"/>
                  <a:pt x="0" y="77"/>
                </a:cubicBezTo>
              </a:path>
            </a:pathLst>
          </a:custGeom>
          <a:noFill/>
          <a:ln w="4763" cap="flat">
            <a:solidFill>
              <a:srgbClr val="2105A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8218488" y="5264150"/>
            <a:ext cx="55563" cy="53975"/>
          </a:xfrm>
          <a:custGeom>
            <a:avLst/>
            <a:gdLst>
              <a:gd name="T0" fmla="*/ 219 w 277"/>
              <a:gd name="T1" fmla="*/ 12 h 271"/>
              <a:gd name="T2" fmla="*/ 277 w 277"/>
              <a:gd name="T3" fmla="*/ 15 h 271"/>
              <a:gd name="T4" fmla="*/ 250 w 277"/>
              <a:gd name="T5" fmla="*/ 86 h 271"/>
              <a:gd name="T6" fmla="*/ 237 w 277"/>
              <a:gd name="T7" fmla="*/ 146 h 271"/>
              <a:gd name="T8" fmla="*/ 243 w 277"/>
              <a:gd name="T9" fmla="*/ 205 h 271"/>
              <a:gd name="T10" fmla="*/ 261 w 277"/>
              <a:gd name="T11" fmla="*/ 271 h 271"/>
              <a:gd name="T12" fmla="*/ 204 w 277"/>
              <a:gd name="T13" fmla="*/ 268 h 271"/>
              <a:gd name="T14" fmla="*/ 200 w 277"/>
              <a:gd name="T15" fmla="*/ 254 h 271"/>
              <a:gd name="T16" fmla="*/ 193 w 277"/>
              <a:gd name="T17" fmla="*/ 225 h 271"/>
              <a:gd name="T18" fmla="*/ 106 w 277"/>
              <a:gd name="T19" fmla="*/ 269 h 271"/>
              <a:gd name="T20" fmla="*/ 27 w 277"/>
              <a:gd name="T21" fmla="*/ 222 h 271"/>
              <a:gd name="T22" fmla="*/ 2 w 277"/>
              <a:gd name="T23" fmla="*/ 123 h 271"/>
              <a:gd name="T24" fmla="*/ 36 w 277"/>
              <a:gd name="T25" fmla="*/ 34 h 271"/>
              <a:gd name="T26" fmla="*/ 121 w 277"/>
              <a:gd name="T27" fmla="*/ 1 h 271"/>
              <a:gd name="T28" fmla="*/ 202 w 277"/>
              <a:gd name="T29" fmla="*/ 56 h 271"/>
              <a:gd name="T30" fmla="*/ 219 w 277"/>
              <a:gd name="T31" fmla="*/ 12 h 271"/>
              <a:gd name="T32" fmla="*/ 71 w 277"/>
              <a:gd name="T33" fmla="*/ 134 h 271"/>
              <a:gd name="T34" fmla="*/ 83 w 277"/>
              <a:gd name="T35" fmla="*/ 192 h 271"/>
              <a:gd name="T36" fmla="*/ 121 w 277"/>
              <a:gd name="T37" fmla="*/ 216 h 271"/>
              <a:gd name="T38" fmla="*/ 160 w 277"/>
              <a:gd name="T39" fmla="*/ 198 h 271"/>
              <a:gd name="T40" fmla="*/ 178 w 277"/>
              <a:gd name="T41" fmla="*/ 139 h 271"/>
              <a:gd name="T42" fmla="*/ 165 w 277"/>
              <a:gd name="T43" fmla="*/ 78 h 271"/>
              <a:gd name="T44" fmla="*/ 128 w 277"/>
              <a:gd name="T45" fmla="*/ 56 h 271"/>
              <a:gd name="T46" fmla="*/ 89 w 277"/>
              <a:gd name="T47" fmla="*/ 75 h 271"/>
              <a:gd name="T48" fmla="*/ 71 w 277"/>
              <a:gd name="T49" fmla="*/ 134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7" h="271">
                <a:moveTo>
                  <a:pt x="219" y="12"/>
                </a:moveTo>
                <a:lnTo>
                  <a:pt x="277" y="15"/>
                </a:lnTo>
                <a:cubicBezTo>
                  <a:pt x="267" y="34"/>
                  <a:pt x="258" y="57"/>
                  <a:pt x="250" y="86"/>
                </a:cubicBezTo>
                <a:cubicBezTo>
                  <a:pt x="242" y="114"/>
                  <a:pt x="238" y="134"/>
                  <a:pt x="237" y="146"/>
                </a:cubicBezTo>
                <a:cubicBezTo>
                  <a:pt x="237" y="161"/>
                  <a:pt x="238" y="180"/>
                  <a:pt x="243" y="205"/>
                </a:cubicBezTo>
                <a:cubicBezTo>
                  <a:pt x="247" y="229"/>
                  <a:pt x="253" y="251"/>
                  <a:pt x="261" y="271"/>
                </a:cubicBezTo>
                <a:lnTo>
                  <a:pt x="204" y="268"/>
                </a:lnTo>
                <a:cubicBezTo>
                  <a:pt x="203" y="265"/>
                  <a:pt x="202" y="260"/>
                  <a:pt x="200" y="254"/>
                </a:cubicBezTo>
                <a:cubicBezTo>
                  <a:pt x="197" y="245"/>
                  <a:pt x="195" y="235"/>
                  <a:pt x="193" y="225"/>
                </a:cubicBezTo>
                <a:cubicBezTo>
                  <a:pt x="172" y="256"/>
                  <a:pt x="142" y="271"/>
                  <a:pt x="106" y="269"/>
                </a:cubicBezTo>
                <a:cubicBezTo>
                  <a:pt x="71" y="267"/>
                  <a:pt x="45" y="251"/>
                  <a:pt x="27" y="222"/>
                </a:cubicBezTo>
                <a:cubicBezTo>
                  <a:pt x="8" y="193"/>
                  <a:pt x="0" y="160"/>
                  <a:pt x="2" y="123"/>
                </a:cubicBezTo>
                <a:cubicBezTo>
                  <a:pt x="4" y="87"/>
                  <a:pt x="15" y="58"/>
                  <a:pt x="36" y="34"/>
                </a:cubicBezTo>
                <a:cubicBezTo>
                  <a:pt x="57" y="11"/>
                  <a:pt x="85" y="0"/>
                  <a:pt x="121" y="1"/>
                </a:cubicBezTo>
                <a:cubicBezTo>
                  <a:pt x="155" y="3"/>
                  <a:pt x="183" y="21"/>
                  <a:pt x="202" y="56"/>
                </a:cubicBezTo>
                <a:cubicBezTo>
                  <a:pt x="206" y="44"/>
                  <a:pt x="211" y="30"/>
                  <a:pt x="219" y="12"/>
                </a:cubicBezTo>
                <a:close/>
                <a:moveTo>
                  <a:pt x="71" y="134"/>
                </a:moveTo>
                <a:cubicBezTo>
                  <a:pt x="70" y="157"/>
                  <a:pt x="74" y="177"/>
                  <a:pt x="83" y="192"/>
                </a:cubicBezTo>
                <a:cubicBezTo>
                  <a:pt x="92" y="207"/>
                  <a:pt x="105" y="215"/>
                  <a:pt x="121" y="216"/>
                </a:cubicBezTo>
                <a:cubicBezTo>
                  <a:pt x="136" y="217"/>
                  <a:pt x="149" y="211"/>
                  <a:pt x="160" y="198"/>
                </a:cubicBezTo>
                <a:cubicBezTo>
                  <a:pt x="170" y="186"/>
                  <a:pt x="176" y="166"/>
                  <a:pt x="178" y="139"/>
                </a:cubicBezTo>
                <a:cubicBezTo>
                  <a:pt x="179" y="113"/>
                  <a:pt x="175" y="92"/>
                  <a:pt x="165" y="78"/>
                </a:cubicBezTo>
                <a:cubicBezTo>
                  <a:pt x="155" y="64"/>
                  <a:pt x="143" y="56"/>
                  <a:pt x="128" y="56"/>
                </a:cubicBezTo>
                <a:cubicBezTo>
                  <a:pt x="113" y="55"/>
                  <a:pt x="100" y="61"/>
                  <a:pt x="89" y="75"/>
                </a:cubicBezTo>
                <a:cubicBezTo>
                  <a:pt x="78" y="88"/>
                  <a:pt x="72" y="108"/>
                  <a:pt x="71" y="134"/>
                </a:cubicBezTo>
                <a:close/>
              </a:path>
            </a:pathLst>
          </a:custGeom>
          <a:solidFill>
            <a:srgbClr val="3B2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35" name="Grup 34"/>
          <p:cNvGrpSpPr/>
          <p:nvPr/>
        </p:nvGrpSpPr>
        <p:grpSpPr>
          <a:xfrm>
            <a:off x="8165307" y="3769262"/>
            <a:ext cx="650875" cy="684213"/>
            <a:chOff x="8165307" y="3769262"/>
            <a:chExt cx="650875" cy="684213"/>
          </a:xfrm>
        </p:grpSpPr>
        <p:grpSp>
          <p:nvGrpSpPr>
            <p:cNvPr id="34" name="Grup 33"/>
            <p:cNvGrpSpPr/>
            <p:nvPr/>
          </p:nvGrpSpPr>
          <p:grpSpPr>
            <a:xfrm>
              <a:off x="8165307" y="3769262"/>
              <a:ext cx="650875" cy="684213"/>
              <a:chOff x="8165307" y="3769262"/>
              <a:chExt cx="650875" cy="684213"/>
            </a:xfrm>
          </p:grpSpPr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8451057" y="3824825"/>
                <a:ext cx="76200" cy="96838"/>
              </a:xfrm>
              <a:custGeom>
                <a:avLst/>
                <a:gdLst>
                  <a:gd name="T0" fmla="*/ 278 w 375"/>
                  <a:gd name="T1" fmla="*/ 0 h 489"/>
                  <a:gd name="T2" fmla="*/ 375 w 375"/>
                  <a:gd name="T3" fmla="*/ 114 h 489"/>
                  <a:gd name="T4" fmla="*/ 285 w 375"/>
                  <a:gd name="T5" fmla="*/ 488 h 489"/>
                  <a:gd name="T6" fmla="*/ 123 w 375"/>
                  <a:gd name="T7" fmla="*/ 489 h 489"/>
                  <a:gd name="T8" fmla="*/ 0 w 375"/>
                  <a:gd name="T9" fmla="*/ 110 h 489"/>
                  <a:gd name="T10" fmla="*/ 119 w 375"/>
                  <a:gd name="T11" fmla="*/ 0 h 489"/>
                  <a:gd name="T12" fmla="*/ 278 w 375"/>
                  <a:gd name="T1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5" h="489">
                    <a:moveTo>
                      <a:pt x="278" y="0"/>
                    </a:moveTo>
                    <a:lnTo>
                      <a:pt x="375" y="114"/>
                    </a:lnTo>
                    <a:lnTo>
                      <a:pt x="285" y="488"/>
                    </a:lnTo>
                    <a:lnTo>
                      <a:pt x="123" y="489"/>
                    </a:lnTo>
                    <a:lnTo>
                      <a:pt x="0" y="110"/>
                    </a:lnTo>
                    <a:lnTo>
                      <a:pt x="119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313130"/>
              </a:solidFill>
              <a:ln w="1588" cap="flat">
                <a:solidFill>
                  <a:srgbClr val="14151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grpSp>
            <p:nvGrpSpPr>
              <p:cNvPr id="171" name="Grup 170"/>
              <p:cNvGrpSpPr/>
              <p:nvPr/>
            </p:nvGrpSpPr>
            <p:grpSpPr>
              <a:xfrm>
                <a:off x="8165307" y="3769262"/>
                <a:ext cx="650875" cy="684213"/>
                <a:chOff x="8164513" y="3768725"/>
                <a:chExt cx="650875" cy="684213"/>
              </a:xfrm>
            </p:grpSpPr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8764588" y="4017963"/>
                  <a:ext cx="46038" cy="250825"/>
                </a:xfrm>
                <a:custGeom>
                  <a:avLst/>
                  <a:gdLst>
                    <a:gd name="T0" fmla="*/ 0 w 233"/>
                    <a:gd name="T1" fmla="*/ 1268 h 1268"/>
                    <a:gd name="T2" fmla="*/ 0 w 233"/>
                    <a:gd name="T3" fmla="*/ 9 h 1268"/>
                    <a:gd name="T4" fmla="*/ 233 w 233"/>
                    <a:gd name="T5" fmla="*/ 0 h 1268"/>
                    <a:gd name="T6" fmla="*/ 231 w 233"/>
                    <a:gd name="T7" fmla="*/ 1267 h 1268"/>
                    <a:gd name="T8" fmla="*/ 0 w 233"/>
                    <a:gd name="T9" fmla="*/ 1268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268">
                      <a:moveTo>
                        <a:pt x="0" y="1268"/>
                      </a:moveTo>
                      <a:lnTo>
                        <a:pt x="0" y="9"/>
                      </a:lnTo>
                      <a:lnTo>
                        <a:pt x="233" y="0"/>
                      </a:lnTo>
                      <a:lnTo>
                        <a:pt x="231" y="1267"/>
                      </a:lnTo>
                      <a:lnTo>
                        <a:pt x="0" y="1268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1588" cap="flat">
                  <a:solidFill>
                    <a:srgbClr val="14151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3" name="Freeform 14"/>
                <p:cNvSpPr>
                  <a:spLocks/>
                </p:cNvSpPr>
                <p:nvPr/>
              </p:nvSpPr>
              <p:spPr bwMode="auto">
                <a:xfrm>
                  <a:off x="8761413" y="4332288"/>
                  <a:ext cx="47625" cy="120650"/>
                </a:xfrm>
                <a:custGeom>
                  <a:avLst/>
                  <a:gdLst>
                    <a:gd name="T0" fmla="*/ 238 w 238"/>
                    <a:gd name="T1" fmla="*/ 0 h 616"/>
                    <a:gd name="T2" fmla="*/ 238 w 238"/>
                    <a:gd name="T3" fmla="*/ 399 h 616"/>
                    <a:gd name="T4" fmla="*/ 119 w 238"/>
                    <a:gd name="T5" fmla="*/ 616 h 616"/>
                    <a:gd name="T6" fmla="*/ 2 w 238"/>
                    <a:gd name="T7" fmla="*/ 382 h 616"/>
                    <a:gd name="T8" fmla="*/ 0 w 238"/>
                    <a:gd name="T9" fmla="*/ 0 h 616"/>
                    <a:gd name="T10" fmla="*/ 238 w 238"/>
                    <a:gd name="T11" fmla="*/ 0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616">
                      <a:moveTo>
                        <a:pt x="238" y="0"/>
                      </a:moveTo>
                      <a:lnTo>
                        <a:pt x="238" y="399"/>
                      </a:lnTo>
                      <a:lnTo>
                        <a:pt x="119" y="616"/>
                      </a:lnTo>
                      <a:lnTo>
                        <a:pt x="2" y="382"/>
                      </a:lnTo>
                      <a:lnTo>
                        <a:pt x="0" y="0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1588" cap="flat">
                  <a:solidFill>
                    <a:srgbClr val="14151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grpSp>
              <p:nvGrpSpPr>
                <p:cNvPr id="170" name="Grup 169"/>
                <p:cNvGrpSpPr/>
                <p:nvPr/>
              </p:nvGrpSpPr>
              <p:grpSpPr>
                <a:xfrm>
                  <a:off x="8164513" y="3768725"/>
                  <a:ext cx="650875" cy="563563"/>
                  <a:chOff x="8164513" y="3768725"/>
                  <a:chExt cx="650875" cy="563563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8474075" y="3768725"/>
                    <a:ext cx="31750" cy="55563"/>
                  </a:xfrm>
                  <a:prstGeom prst="rect">
                    <a:avLst/>
                  </a:prstGeom>
                  <a:solidFill>
                    <a:srgbClr val="141515"/>
                  </a:solidFill>
                  <a:ln w="1588" cap="flat">
                    <a:solidFill>
                      <a:srgbClr val="141515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21" name="Freeform 12"/>
                  <p:cNvSpPr>
                    <a:spLocks/>
                  </p:cNvSpPr>
                  <p:nvPr/>
                </p:nvSpPr>
                <p:spPr bwMode="auto">
                  <a:xfrm>
                    <a:off x="8512175" y="3856038"/>
                    <a:ext cx="303213" cy="476250"/>
                  </a:xfrm>
                  <a:custGeom>
                    <a:avLst/>
                    <a:gdLst>
                      <a:gd name="T0" fmla="*/ 1238 w 1512"/>
                      <a:gd name="T1" fmla="*/ 2084 h 2397"/>
                      <a:gd name="T2" fmla="*/ 1133 w 1512"/>
                      <a:gd name="T3" fmla="*/ 1920 h 2397"/>
                      <a:gd name="T4" fmla="*/ 60 w 1512"/>
                      <a:gd name="T5" fmla="*/ 0 h 2397"/>
                      <a:gd name="T6" fmla="*/ 0 w 1512"/>
                      <a:gd name="T7" fmla="*/ 248 h 2397"/>
                      <a:gd name="T8" fmla="*/ 1015 w 1512"/>
                      <a:gd name="T9" fmla="*/ 2150 h 2397"/>
                      <a:gd name="T10" fmla="*/ 1220 w 1512"/>
                      <a:gd name="T11" fmla="*/ 2397 h 2397"/>
                      <a:gd name="T12" fmla="*/ 1512 w 1512"/>
                      <a:gd name="T13" fmla="*/ 2397 h 2397"/>
                      <a:gd name="T14" fmla="*/ 1511 w 1512"/>
                      <a:gd name="T15" fmla="*/ 2082 h 2397"/>
                      <a:gd name="T16" fmla="*/ 1238 w 1512"/>
                      <a:gd name="T17" fmla="*/ 2084 h 2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2" h="2397">
                        <a:moveTo>
                          <a:pt x="1238" y="2084"/>
                        </a:moveTo>
                        <a:lnTo>
                          <a:pt x="1133" y="1920"/>
                        </a:lnTo>
                        <a:lnTo>
                          <a:pt x="60" y="0"/>
                        </a:lnTo>
                        <a:lnTo>
                          <a:pt x="0" y="248"/>
                        </a:lnTo>
                        <a:lnTo>
                          <a:pt x="1015" y="2150"/>
                        </a:lnTo>
                        <a:lnTo>
                          <a:pt x="1220" y="2397"/>
                        </a:lnTo>
                        <a:lnTo>
                          <a:pt x="1512" y="2397"/>
                        </a:lnTo>
                        <a:lnTo>
                          <a:pt x="1511" y="2082"/>
                        </a:lnTo>
                        <a:lnTo>
                          <a:pt x="1238" y="2084"/>
                        </a:lnTo>
                        <a:close/>
                      </a:path>
                    </a:pathLst>
                  </a:custGeom>
                  <a:solidFill>
                    <a:srgbClr val="676766"/>
                  </a:solidFill>
                  <a:ln w="1588" cap="flat">
                    <a:solidFill>
                      <a:srgbClr val="141515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24" name="Freeform 15"/>
                  <p:cNvSpPr>
                    <a:spLocks/>
                  </p:cNvSpPr>
                  <p:nvPr/>
                </p:nvSpPr>
                <p:spPr bwMode="auto">
                  <a:xfrm>
                    <a:off x="8164513" y="3862388"/>
                    <a:ext cx="304800" cy="469900"/>
                  </a:xfrm>
                  <a:custGeom>
                    <a:avLst/>
                    <a:gdLst>
                      <a:gd name="T0" fmla="*/ 1523 w 1523"/>
                      <a:gd name="T1" fmla="*/ 218 h 2371"/>
                      <a:gd name="T2" fmla="*/ 1452 w 1523"/>
                      <a:gd name="T3" fmla="*/ 0 h 2371"/>
                      <a:gd name="T4" fmla="*/ 6 w 1523"/>
                      <a:gd name="T5" fmla="*/ 1991 h 2371"/>
                      <a:gd name="T6" fmla="*/ 0 w 1523"/>
                      <a:gd name="T7" fmla="*/ 2367 h 2371"/>
                      <a:gd name="T8" fmla="*/ 128 w 1523"/>
                      <a:gd name="T9" fmla="*/ 2371 h 2371"/>
                      <a:gd name="T10" fmla="*/ 191 w 1523"/>
                      <a:gd name="T11" fmla="*/ 2097 h 2371"/>
                      <a:gd name="T12" fmla="*/ 1523 w 1523"/>
                      <a:gd name="T13" fmla="*/ 218 h 2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23" h="2371">
                        <a:moveTo>
                          <a:pt x="1523" y="218"/>
                        </a:moveTo>
                        <a:lnTo>
                          <a:pt x="1452" y="0"/>
                        </a:lnTo>
                        <a:lnTo>
                          <a:pt x="6" y="1991"/>
                        </a:lnTo>
                        <a:lnTo>
                          <a:pt x="0" y="2367"/>
                        </a:lnTo>
                        <a:lnTo>
                          <a:pt x="128" y="2371"/>
                        </a:lnTo>
                        <a:lnTo>
                          <a:pt x="191" y="2097"/>
                        </a:lnTo>
                        <a:lnTo>
                          <a:pt x="1523" y="218"/>
                        </a:lnTo>
                        <a:close/>
                      </a:path>
                    </a:pathLst>
                  </a:custGeom>
                  <a:solidFill>
                    <a:srgbClr val="676766"/>
                  </a:solidFill>
                  <a:ln w="1588" cap="flat">
                    <a:solidFill>
                      <a:srgbClr val="141515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r-TR"/>
                  </a:p>
                </p:txBody>
              </p:sp>
            </p:grpSp>
          </p:grpSp>
        </p:grp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8169275" y="4330700"/>
              <a:ext cx="17463" cy="49213"/>
            </a:xfrm>
            <a:custGeom>
              <a:avLst/>
              <a:gdLst>
                <a:gd name="T0" fmla="*/ 43 w 88"/>
                <a:gd name="T1" fmla="*/ 242 h 242"/>
                <a:gd name="T2" fmla="*/ 88 w 88"/>
                <a:gd name="T3" fmla="*/ 3 h 242"/>
                <a:gd name="T4" fmla="*/ 0 w 88"/>
                <a:gd name="T5" fmla="*/ 0 h 242"/>
                <a:gd name="T6" fmla="*/ 43 w 88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42">
                  <a:moveTo>
                    <a:pt x="43" y="242"/>
                  </a:moveTo>
                  <a:lnTo>
                    <a:pt x="88" y="3"/>
                  </a:lnTo>
                  <a:lnTo>
                    <a:pt x="0" y="0"/>
                  </a:lnTo>
                  <a:lnTo>
                    <a:pt x="43" y="242"/>
                  </a:lnTo>
                  <a:close/>
                </a:path>
              </a:pathLst>
            </a:custGeom>
            <a:solidFill>
              <a:srgbClr val="4D4D4D"/>
            </a:solidFill>
            <a:ln w="1588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7178675" y="4522788"/>
            <a:ext cx="2006600" cy="1982788"/>
          </a:xfrm>
          <a:prstGeom prst="ellips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7178675" y="5513388"/>
            <a:ext cx="2006600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7680325" y="4654550"/>
            <a:ext cx="1003300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H="1">
            <a:off x="7313613" y="5018088"/>
            <a:ext cx="1738313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7313613" y="6008688"/>
            <a:ext cx="1738313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7680325" y="6372225"/>
            <a:ext cx="1003300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27"/>
          <p:cNvSpPr>
            <a:spLocks/>
          </p:cNvSpPr>
          <p:nvPr/>
        </p:nvSpPr>
        <p:spPr bwMode="auto">
          <a:xfrm>
            <a:off x="6577013" y="4522788"/>
            <a:ext cx="5118100" cy="0"/>
          </a:xfrm>
          <a:custGeom>
            <a:avLst/>
            <a:gdLst>
              <a:gd name="T0" fmla="*/ 0 w 25500"/>
              <a:gd name="T1" fmla="*/ 12364 w 25500"/>
              <a:gd name="T2" fmla="*/ 25500 w 255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500">
                <a:moveTo>
                  <a:pt x="0" y="0"/>
                </a:moveTo>
                <a:lnTo>
                  <a:pt x="12364" y="0"/>
                </a:lnTo>
                <a:lnTo>
                  <a:pt x="25500" y="0"/>
                </a:lnTo>
              </a:path>
            </a:pathLst>
          </a:cu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7599363" y="4567238"/>
            <a:ext cx="117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7213600" y="4948238"/>
            <a:ext cx="117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7107238" y="5472113"/>
            <a:ext cx="762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7205663" y="5995988"/>
            <a:ext cx="117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7605713" y="6394450"/>
            <a:ext cx="117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8148638" y="6515100"/>
            <a:ext cx="1174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8154988" y="4391025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1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K</a:t>
            </a:r>
            <a:endParaRPr kumimoji="0" lang="tr-TR" alt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8785225" y="4483100"/>
            <a:ext cx="0" cy="80963"/>
          </a:xfrm>
          <a:prstGeom prst="line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9386888" y="4481513"/>
            <a:ext cx="0" cy="80963"/>
          </a:xfrm>
          <a:prstGeom prst="line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9988550" y="4481513"/>
            <a:ext cx="0" cy="80963"/>
          </a:xfrm>
          <a:prstGeom prst="line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>
            <a:off x="10590213" y="4481513"/>
            <a:ext cx="0" cy="80963"/>
          </a:xfrm>
          <a:prstGeom prst="line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11193463" y="4481513"/>
            <a:ext cx="0" cy="80963"/>
          </a:xfrm>
          <a:prstGeom prst="line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Rectangle 40"/>
          <p:cNvSpPr>
            <a:spLocks noChangeArrowheads="1"/>
          </p:cNvSpPr>
          <p:nvPr/>
        </p:nvSpPr>
        <p:spPr bwMode="auto">
          <a:xfrm>
            <a:off x="8685213" y="4545013"/>
            <a:ext cx="1254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8747125" y="4368800"/>
            <a:ext cx="1492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A’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9234488" y="5461000"/>
            <a:ext cx="1254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auto">
          <a:xfrm>
            <a:off x="9097963" y="4910138"/>
            <a:ext cx="1254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4"/>
          <p:cNvSpPr>
            <a:spLocks noChangeArrowheads="1"/>
          </p:cNvSpPr>
          <p:nvPr/>
        </p:nvSpPr>
        <p:spPr bwMode="auto">
          <a:xfrm>
            <a:off x="9090025" y="598805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5"/>
          <p:cNvSpPr>
            <a:spLocks noChangeArrowheads="1"/>
          </p:cNvSpPr>
          <p:nvPr/>
        </p:nvSpPr>
        <p:spPr bwMode="auto">
          <a:xfrm>
            <a:off x="8704263" y="6350000"/>
            <a:ext cx="1301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D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46"/>
          <p:cNvSpPr>
            <a:spLocks noChangeArrowheads="1"/>
          </p:cNvSpPr>
          <p:nvPr/>
        </p:nvSpPr>
        <p:spPr bwMode="auto">
          <a:xfrm>
            <a:off x="8135938" y="6575425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1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G</a:t>
            </a:r>
            <a:endParaRPr kumimoji="0" lang="tr-TR" alt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47"/>
          <p:cNvSpPr>
            <a:spLocks noChangeArrowheads="1"/>
          </p:cNvSpPr>
          <p:nvPr/>
        </p:nvSpPr>
        <p:spPr bwMode="auto">
          <a:xfrm>
            <a:off x="9353550" y="4352925"/>
            <a:ext cx="1492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B’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48"/>
          <p:cNvSpPr>
            <a:spLocks noChangeArrowheads="1"/>
          </p:cNvSpPr>
          <p:nvPr/>
        </p:nvSpPr>
        <p:spPr bwMode="auto">
          <a:xfrm>
            <a:off x="9955213" y="4352925"/>
            <a:ext cx="1492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E’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Freeform 49"/>
          <p:cNvSpPr>
            <a:spLocks/>
          </p:cNvSpPr>
          <p:nvPr/>
        </p:nvSpPr>
        <p:spPr bwMode="auto">
          <a:xfrm>
            <a:off x="8181975" y="4521200"/>
            <a:ext cx="501650" cy="133350"/>
          </a:xfrm>
          <a:custGeom>
            <a:avLst/>
            <a:gdLst>
              <a:gd name="T0" fmla="*/ 0 w 2500"/>
              <a:gd name="T1" fmla="*/ 5 h 675"/>
              <a:gd name="T2" fmla="*/ 2500 w 2500"/>
              <a:gd name="T3" fmla="*/ 675 h 6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0" h="675">
                <a:moveTo>
                  <a:pt x="0" y="5"/>
                </a:moveTo>
                <a:cubicBezTo>
                  <a:pt x="891" y="0"/>
                  <a:pt x="1678" y="196"/>
                  <a:pt x="2500" y="675"/>
                </a:cubicBezTo>
              </a:path>
            </a:pathLst>
          </a:custGeom>
          <a:noFill/>
          <a:ln w="19050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9" name="Rectangle 50"/>
          <p:cNvSpPr>
            <a:spLocks noChangeArrowheads="1"/>
          </p:cNvSpPr>
          <p:nvPr/>
        </p:nvSpPr>
        <p:spPr bwMode="auto">
          <a:xfrm>
            <a:off x="8091488" y="5400675"/>
            <a:ext cx="1444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M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Line 51"/>
          <p:cNvSpPr>
            <a:spLocks noChangeShapeType="1"/>
          </p:cNvSpPr>
          <p:nvPr/>
        </p:nvSpPr>
        <p:spPr bwMode="auto">
          <a:xfrm flipV="1">
            <a:off x="8181975" y="4522788"/>
            <a:ext cx="0" cy="99060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1" name="Oval 52"/>
          <p:cNvSpPr>
            <a:spLocks noChangeArrowheads="1"/>
          </p:cNvSpPr>
          <p:nvPr/>
        </p:nvSpPr>
        <p:spPr bwMode="auto">
          <a:xfrm>
            <a:off x="8669338" y="4640263"/>
            <a:ext cx="30163" cy="30163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2" name="Oval 53"/>
          <p:cNvSpPr>
            <a:spLocks noChangeArrowheads="1"/>
          </p:cNvSpPr>
          <p:nvPr/>
        </p:nvSpPr>
        <p:spPr bwMode="auto">
          <a:xfrm>
            <a:off x="9036050" y="5003800"/>
            <a:ext cx="30163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" name="Oval 54"/>
          <p:cNvSpPr>
            <a:spLocks noChangeArrowheads="1"/>
          </p:cNvSpPr>
          <p:nvPr/>
        </p:nvSpPr>
        <p:spPr bwMode="auto">
          <a:xfrm>
            <a:off x="9170988" y="5497513"/>
            <a:ext cx="30163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4" name="Oval 55"/>
          <p:cNvSpPr>
            <a:spLocks noChangeArrowheads="1"/>
          </p:cNvSpPr>
          <p:nvPr/>
        </p:nvSpPr>
        <p:spPr bwMode="auto">
          <a:xfrm>
            <a:off x="9036050" y="5995988"/>
            <a:ext cx="30163" cy="30163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5" name="Oval 56"/>
          <p:cNvSpPr>
            <a:spLocks noChangeArrowheads="1"/>
          </p:cNvSpPr>
          <p:nvPr/>
        </p:nvSpPr>
        <p:spPr bwMode="auto">
          <a:xfrm>
            <a:off x="8669338" y="6356350"/>
            <a:ext cx="30163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6" name="Oval 57"/>
          <p:cNvSpPr>
            <a:spLocks noChangeArrowheads="1"/>
          </p:cNvSpPr>
          <p:nvPr/>
        </p:nvSpPr>
        <p:spPr bwMode="auto">
          <a:xfrm>
            <a:off x="8167688" y="6489700"/>
            <a:ext cx="30163" cy="30163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7" name="Oval 58"/>
          <p:cNvSpPr>
            <a:spLocks noChangeArrowheads="1"/>
          </p:cNvSpPr>
          <p:nvPr/>
        </p:nvSpPr>
        <p:spPr bwMode="auto">
          <a:xfrm>
            <a:off x="8167688" y="4506913"/>
            <a:ext cx="30163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8" name="Oval 59"/>
          <p:cNvSpPr>
            <a:spLocks noChangeArrowheads="1"/>
          </p:cNvSpPr>
          <p:nvPr/>
        </p:nvSpPr>
        <p:spPr bwMode="auto">
          <a:xfrm>
            <a:off x="7673975" y="4635500"/>
            <a:ext cx="30163" cy="30163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" name="Oval 60"/>
          <p:cNvSpPr>
            <a:spLocks noChangeArrowheads="1"/>
          </p:cNvSpPr>
          <p:nvPr/>
        </p:nvSpPr>
        <p:spPr bwMode="auto">
          <a:xfrm>
            <a:off x="7299325" y="5002213"/>
            <a:ext cx="28575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" name="Oval 61"/>
          <p:cNvSpPr>
            <a:spLocks noChangeArrowheads="1"/>
          </p:cNvSpPr>
          <p:nvPr/>
        </p:nvSpPr>
        <p:spPr bwMode="auto">
          <a:xfrm>
            <a:off x="7164388" y="5497513"/>
            <a:ext cx="30163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1" name="Oval 62"/>
          <p:cNvSpPr>
            <a:spLocks noChangeArrowheads="1"/>
          </p:cNvSpPr>
          <p:nvPr/>
        </p:nvSpPr>
        <p:spPr bwMode="auto">
          <a:xfrm>
            <a:off x="7299325" y="5995988"/>
            <a:ext cx="28575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2" name="Oval 63"/>
          <p:cNvSpPr>
            <a:spLocks noChangeArrowheads="1"/>
          </p:cNvSpPr>
          <p:nvPr/>
        </p:nvSpPr>
        <p:spPr bwMode="auto">
          <a:xfrm>
            <a:off x="7673975" y="6361113"/>
            <a:ext cx="30163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" name="Oval 64"/>
          <p:cNvSpPr>
            <a:spLocks noChangeArrowheads="1"/>
          </p:cNvSpPr>
          <p:nvPr/>
        </p:nvSpPr>
        <p:spPr bwMode="auto">
          <a:xfrm>
            <a:off x="8167688" y="5497513"/>
            <a:ext cx="30163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4" name="Line 65"/>
          <p:cNvSpPr>
            <a:spLocks noChangeShapeType="1"/>
          </p:cNvSpPr>
          <p:nvPr/>
        </p:nvSpPr>
        <p:spPr bwMode="auto">
          <a:xfrm flipH="1">
            <a:off x="8180386" y="4652106"/>
            <a:ext cx="506414" cy="87160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5" name="Line 66"/>
          <p:cNvSpPr>
            <a:spLocks noChangeShapeType="1"/>
          </p:cNvSpPr>
          <p:nvPr/>
        </p:nvSpPr>
        <p:spPr bwMode="auto">
          <a:xfrm flipH="1">
            <a:off x="8188211" y="4521200"/>
            <a:ext cx="603250" cy="0"/>
          </a:xfrm>
          <a:prstGeom prst="line">
            <a:avLst/>
          </a:prstGeom>
          <a:noFill/>
          <a:ln w="15875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6" name="Rectangle 67"/>
          <p:cNvSpPr>
            <a:spLocks noChangeArrowheads="1"/>
          </p:cNvSpPr>
          <p:nvPr/>
        </p:nvSpPr>
        <p:spPr bwMode="auto">
          <a:xfrm>
            <a:off x="10553700" y="4352925"/>
            <a:ext cx="1571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C’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68"/>
          <p:cNvSpPr>
            <a:spLocks noChangeArrowheads="1"/>
          </p:cNvSpPr>
          <p:nvPr/>
        </p:nvSpPr>
        <p:spPr bwMode="auto">
          <a:xfrm>
            <a:off x="11152188" y="4341813"/>
            <a:ext cx="1571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D’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69"/>
          <p:cNvSpPr>
            <a:spLocks noChangeArrowheads="1"/>
          </p:cNvSpPr>
          <p:nvPr/>
        </p:nvSpPr>
        <p:spPr bwMode="auto">
          <a:xfrm>
            <a:off x="11652250" y="4338638"/>
            <a:ext cx="1635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G’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3" name="Nesne 172"/>
          <p:cNvGraphicFramePr>
            <a:graphicFrameLocks noChangeAspect="1"/>
          </p:cNvGraphicFramePr>
          <p:nvPr>
            <p:extLst/>
          </p:nvPr>
        </p:nvGraphicFramePr>
        <p:xfrm>
          <a:off x="7293166" y="1087340"/>
          <a:ext cx="2343150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CorelDRAW" r:id="rId3" imgW="2342490" imgH="2335149" progId="CorelDraw.Graphic.15">
                  <p:embed/>
                </p:oleObj>
              </mc:Choice>
              <mc:Fallback>
                <p:oleObj name="CorelDRAW" r:id="rId3" imgW="2342490" imgH="2335149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3166" y="1087340"/>
                        <a:ext cx="2343150" cy="233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Dikdörtgen 173"/>
          <p:cNvSpPr/>
          <p:nvPr/>
        </p:nvSpPr>
        <p:spPr>
          <a:xfrm>
            <a:off x="6240648" y="-729206"/>
            <a:ext cx="4470216" cy="4008981"/>
          </a:xfrm>
          <a:prstGeom prst="rect">
            <a:avLst/>
          </a:prstGeom>
          <a:gradFill flip="none" rotWithShape="1">
            <a:gsLst>
              <a:gs pos="3000">
                <a:schemeClr val="accent1">
                  <a:tint val="660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5" name="Oval 174"/>
          <p:cNvSpPr/>
          <p:nvPr/>
        </p:nvSpPr>
        <p:spPr>
          <a:xfrm flipV="1">
            <a:off x="8427720" y="1323605"/>
            <a:ext cx="4791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8299347" y="1273705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1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K</a:t>
            </a:r>
            <a:endParaRPr kumimoji="0" lang="tr-TR" alt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40"/>
          <p:cNvSpPr>
            <a:spLocks noChangeArrowheads="1"/>
          </p:cNvSpPr>
          <p:nvPr/>
        </p:nvSpPr>
        <p:spPr bwMode="auto">
          <a:xfrm>
            <a:off x="8925718" y="1629493"/>
            <a:ext cx="1254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52"/>
          <p:cNvSpPr>
            <a:spLocks noChangeArrowheads="1"/>
          </p:cNvSpPr>
          <p:nvPr/>
        </p:nvSpPr>
        <p:spPr bwMode="auto">
          <a:xfrm>
            <a:off x="8863012" y="1660420"/>
            <a:ext cx="30163" cy="30163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4" name="Freeform 89"/>
          <p:cNvSpPr>
            <a:spLocks/>
          </p:cNvSpPr>
          <p:nvPr/>
        </p:nvSpPr>
        <p:spPr bwMode="auto">
          <a:xfrm>
            <a:off x="8450263" y="1366148"/>
            <a:ext cx="427658" cy="310824"/>
          </a:xfrm>
          <a:custGeom>
            <a:avLst/>
            <a:gdLst>
              <a:gd name="T0" fmla="*/ 0 w 1077"/>
              <a:gd name="T1" fmla="*/ 0 h 750"/>
              <a:gd name="T2" fmla="*/ 1077 w 1077"/>
              <a:gd name="T3" fmla="*/ 750 h 750"/>
              <a:gd name="connsiteX0" fmla="*/ 0 w 9527"/>
              <a:gd name="connsiteY0" fmla="*/ 0 h 10251"/>
              <a:gd name="connsiteX1" fmla="*/ 9527 w 9527"/>
              <a:gd name="connsiteY1" fmla="*/ 10251 h 10251"/>
              <a:gd name="connsiteX0" fmla="*/ 0 w 10135"/>
              <a:gd name="connsiteY0" fmla="*/ 0 h 10000"/>
              <a:gd name="connsiteX1" fmla="*/ 10135 w 10135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35" h="10000">
                <a:moveTo>
                  <a:pt x="0" y="0"/>
                </a:moveTo>
                <a:cubicBezTo>
                  <a:pt x="4055" y="2861"/>
                  <a:pt x="7377" y="6241"/>
                  <a:pt x="10135" y="10000"/>
                </a:cubicBezTo>
              </a:path>
            </a:pathLst>
          </a:custGeom>
          <a:noFill/>
          <a:ln w="7938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cxnSp>
        <p:nvCxnSpPr>
          <p:cNvPr id="137" name="Düz Bağlayıcı 136"/>
          <p:cNvCxnSpPr/>
          <p:nvPr/>
        </p:nvCxnSpPr>
        <p:spPr>
          <a:xfrm flipV="1">
            <a:off x="361134" y="667619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Düz Bağlayıcı 137"/>
          <p:cNvCxnSpPr/>
          <p:nvPr/>
        </p:nvCxnSpPr>
        <p:spPr>
          <a:xfrm>
            <a:off x="534672" y="6709694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Düz Bağlayıcı 138"/>
          <p:cNvCxnSpPr/>
          <p:nvPr/>
        </p:nvCxnSpPr>
        <p:spPr>
          <a:xfrm flipV="1">
            <a:off x="542152" y="6676195"/>
            <a:ext cx="0" cy="35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Metin kutusu 139"/>
          <p:cNvSpPr txBox="1"/>
          <p:nvPr/>
        </p:nvSpPr>
        <p:spPr>
          <a:xfrm>
            <a:off x="240825" y="6503988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smtClean="0"/>
              <a:t>0</a:t>
            </a:r>
            <a:endParaRPr lang="tr-TR" sz="800" b="1" dirty="0"/>
          </a:p>
        </p:txBody>
      </p:sp>
      <p:sp>
        <p:nvSpPr>
          <p:cNvPr id="141" name="Metin kutusu 140"/>
          <p:cNvSpPr txBox="1"/>
          <p:nvPr/>
        </p:nvSpPr>
        <p:spPr>
          <a:xfrm>
            <a:off x="453392" y="6507057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smtClean="0"/>
              <a:t>2000 km</a:t>
            </a:r>
            <a:endParaRPr lang="tr-TR" sz="800" b="1" dirty="0"/>
          </a:p>
        </p:txBody>
      </p:sp>
      <p:cxnSp>
        <p:nvCxnSpPr>
          <p:cNvPr id="142" name="Düz Bağlayıcı 141"/>
          <p:cNvCxnSpPr/>
          <p:nvPr/>
        </p:nvCxnSpPr>
        <p:spPr>
          <a:xfrm>
            <a:off x="360409" y="6711441"/>
            <a:ext cx="184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186049"/>
              </p:ext>
            </p:extLst>
          </p:nvPr>
        </p:nvGraphicFramePr>
        <p:xfrm>
          <a:off x="2657475" y="4646613"/>
          <a:ext cx="23669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5" imgW="2641320" imgH="355320" progId="Equation.DSMT4">
                  <p:embed/>
                </p:oleObj>
              </mc:Choice>
              <mc:Fallback>
                <p:oleObj name="Equation" r:id="rId5" imgW="26413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7475" y="4646613"/>
                        <a:ext cx="2366963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Nesne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41254"/>
              </p:ext>
            </p:extLst>
          </p:nvPr>
        </p:nvGraphicFramePr>
        <p:xfrm>
          <a:off x="2646363" y="4994275"/>
          <a:ext cx="23923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7" imgW="2666880" imgH="355320" progId="Equation.DSMT4">
                  <p:embed/>
                </p:oleObj>
              </mc:Choice>
              <mc:Fallback>
                <p:oleObj name="Equation" r:id="rId7" imgW="26668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6363" y="4994275"/>
                        <a:ext cx="2392362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Nesne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44880"/>
              </p:ext>
            </p:extLst>
          </p:nvPr>
        </p:nvGraphicFramePr>
        <p:xfrm>
          <a:off x="2638425" y="5308600"/>
          <a:ext cx="21431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9" imgW="2387520" imgH="355320" progId="Equation.DSMT4">
                  <p:embed/>
                </p:oleObj>
              </mc:Choice>
              <mc:Fallback>
                <p:oleObj name="Equation" r:id="rId9" imgW="23875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8425" y="5308600"/>
                        <a:ext cx="2143125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Nesne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1390"/>
              </p:ext>
            </p:extLst>
          </p:nvPr>
        </p:nvGraphicFramePr>
        <p:xfrm>
          <a:off x="2616200" y="5656263"/>
          <a:ext cx="24812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11" imgW="2768400" imgH="355320" progId="Equation.DSMT4">
                  <p:embed/>
                </p:oleObj>
              </mc:Choice>
              <mc:Fallback>
                <p:oleObj name="Equation" r:id="rId11" imgW="27684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6200" y="5656263"/>
                        <a:ext cx="2481263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Nesne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50819"/>
              </p:ext>
            </p:extLst>
          </p:nvPr>
        </p:nvGraphicFramePr>
        <p:xfrm>
          <a:off x="2570163" y="6005513"/>
          <a:ext cx="24955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13" imgW="2781000" imgH="355320" progId="Equation.DSMT4">
                  <p:embed/>
                </p:oleObj>
              </mc:Choice>
              <mc:Fallback>
                <p:oleObj name="Equation" r:id="rId13" imgW="2781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70163" y="6005513"/>
                        <a:ext cx="249555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" name="Nesne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96958"/>
              </p:ext>
            </p:extLst>
          </p:nvPr>
        </p:nvGraphicFramePr>
        <p:xfrm>
          <a:off x="2606675" y="6346825"/>
          <a:ext cx="23463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15" imgW="2616120" imgH="355320" progId="Equation.DSMT4">
                  <p:embed/>
                </p:oleObj>
              </mc:Choice>
              <mc:Fallback>
                <p:oleObj name="Equation" r:id="rId15" imgW="26161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06675" y="6346825"/>
                        <a:ext cx="2346325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16655" y="249382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Segoe Print" panose="02000600000000000000" pitchFamily="2" charset="0"/>
              </a:rPr>
              <a:t>1/100.000.000 ölçeğinde, paralelleri ve meridyenleri 30º bir geçen </a:t>
            </a:r>
            <a:r>
              <a:rPr lang="tr-TR" sz="900" u="sng" dirty="0" smtClean="0">
                <a:latin typeface="Segoe Print" panose="02000600000000000000" pitchFamily="2" charset="0"/>
              </a:rPr>
              <a:t>ekidistan</a:t>
            </a:r>
            <a:r>
              <a:rPr lang="tr-TR" sz="900" dirty="0" smtClean="0">
                <a:latin typeface="Segoe Print" panose="02000600000000000000" pitchFamily="2" charset="0"/>
              </a:rPr>
              <a:t> </a:t>
            </a:r>
          </a:p>
          <a:p>
            <a:r>
              <a:rPr lang="tr-TR" sz="900" dirty="0" smtClean="0">
                <a:latin typeface="Segoe Print" panose="02000600000000000000" pitchFamily="2" charset="0"/>
              </a:rPr>
              <a:t>projeksiyonun kanevasının çizimi ve Türkiye’nin yerinin gösterimi.</a:t>
            </a:r>
            <a:endParaRPr lang="tr-TR" sz="900" dirty="0">
              <a:latin typeface="Segoe Print" panose="02000600000000000000" pitchFamily="2" charset="0"/>
            </a:endParaRPr>
          </a:p>
        </p:txBody>
      </p:sp>
      <p:sp>
        <p:nvSpPr>
          <p:cNvPr id="277" name="AutoShape 76"/>
          <p:cNvSpPr>
            <a:spLocks noChangeAspect="1" noChangeArrowheads="1" noTextEdit="1"/>
          </p:cNvSpPr>
          <p:nvPr/>
        </p:nvSpPr>
        <p:spPr bwMode="auto">
          <a:xfrm>
            <a:off x="922338" y="820738"/>
            <a:ext cx="363855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8" name="Oval 78"/>
          <p:cNvSpPr>
            <a:spLocks noChangeArrowheads="1"/>
          </p:cNvSpPr>
          <p:nvPr/>
        </p:nvSpPr>
        <p:spPr bwMode="auto">
          <a:xfrm>
            <a:off x="936626" y="835025"/>
            <a:ext cx="3562350" cy="3513137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9" name="Oval 79"/>
          <p:cNvSpPr>
            <a:spLocks noChangeArrowheads="1"/>
          </p:cNvSpPr>
          <p:nvPr/>
        </p:nvSpPr>
        <p:spPr bwMode="auto">
          <a:xfrm>
            <a:off x="1233488" y="1127125"/>
            <a:ext cx="2968625" cy="2928937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0" name="Oval 80"/>
          <p:cNvSpPr>
            <a:spLocks noChangeArrowheads="1"/>
          </p:cNvSpPr>
          <p:nvPr/>
        </p:nvSpPr>
        <p:spPr bwMode="auto">
          <a:xfrm>
            <a:off x="1530351" y="1420813"/>
            <a:ext cx="2374900" cy="2343150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1" name="Oval 81"/>
          <p:cNvSpPr>
            <a:spLocks noChangeArrowheads="1"/>
          </p:cNvSpPr>
          <p:nvPr/>
        </p:nvSpPr>
        <p:spPr bwMode="auto">
          <a:xfrm>
            <a:off x="1827213" y="1712913"/>
            <a:ext cx="1781175" cy="1757362"/>
          </a:xfrm>
          <a:prstGeom prst="ellipse">
            <a:avLst/>
          </a:prstGeom>
          <a:noFill/>
          <a:ln w="3175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2" name="Oval 82"/>
          <p:cNvSpPr>
            <a:spLocks noChangeArrowheads="1"/>
          </p:cNvSpPr>
          <p:nvPr/>
        </p:nvSpPr>
        <p:spPr bwMode="auto">
          <a:xfrm>
            <a:off x="2714626" y="2587625"/>
            <a:ext cx="6350" cy="7937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3" name="Oval 83"/>
          <p:cNvSpPr>
            <a:spLocks noChangeArrowheads="1"/>
          </p:cNvSpPr>
          <p:nvPr/>
        </p:nvSpPr>
        <p:spPr bwMode="auto">
          <a:xfrm>
            <a:off x="2122488" y="2005013"/>
            <a:ext cx="1190625" cy="1173162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4" name="Oval 84"/>
          <p:cNvSpPr>
            <a:spLocks noChangeArrowheads="1"/>
          </p:cNvSpPr>
          <p:nvPr/>
        </p:nvSpPr>
        <p:spPr bwMode="auto">
          <a:xfrm>
            <a:off x="2420938" y="2298700"/>
            <a:ext cx="593725" cy="585787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5" name="Oval 85"/>
          <p:cNvSpPr>
            <a:spLocks noChangeArrowheads="1"/>
          </p:cNvSpPr>
          <p:nvPr/>
        </p:nvSpPr>
        <p:spPr bwMode="auto">
          <a:xfrm>
            <a:off x="2184401" y="2065338"/>
            <a:ext cx="1068388" cy="1054100"/>
          </a:xfrm>
          <a:prstGeom prst="ellipse">
            <a:avLst/>
          </a:prstGeom>
          <a:noFill/>
          <a:ln w="3175" cap="flat">
            <a:solidFill>
              <a:srgbClr val="00A3D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6" name="Oval 86"/>
          <p:cNvSpPr>
            <a:spLocks noChangeArrowheads="1"/>
          </p:cNvSpPr>
          <p:nvPr/>
        </p:nvSpPr>
        <p:spPr bwMode="auto">
          <a:xfrm>
            <a:off x="2243138" y="2122488"/>
            <a:ext cx="950913" cy="938212"/>
          </a:xfrm>
          <a:prstGeom prst="ellipse">
            <a:avLst/>
          </a:prstGeom>
          <a:noFill/>
          <a:ln w="3175" cap="flat">
            <a:solidFill>
              <a:srgbClr val="00A3D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7" name="Line 87"/>
          <p:cNvSpPr>
            <a:spLocks noChangeShapeType="1"/>
          </p:cNvSpPr>
          <p:nvPr/>
        </p:nvSpPr>
        <p:spPr bwMode="auto">
          <a:xfrm>
            <a:off x="2716213" y="835025"/>
            <a:ext cx="3175" cy="3513137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8" name="Line 88"/>
          <p:cNvSpPr>
            <a:spLocks noChangeShapeType="1"/>
          </p:cNvSpPr>
          <p:nvPr/>
        </p:nvSpPr>
        <p:spPr bwMode="auto">
          <a:xfrm flipH="1" flipV="1">
            <a:off x="2717801" y="2590800"/>
            <a:ext cx="1541463" cy="879475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9" name="Line 89"/>
          <p:cNvSpPr>
            <a:spLocks noChangeShapeType="1"/>
          </p:cNvSpPr>
          <p:nvPr/>
        </p:nvSpPr>
        <p:spPr bwMode="auto">
          <a:xfrm flipH="1" flipV="1">
            <a:off x="2717801" y="2592388"/>
            <a:ext cx="890588" cy="1520825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0" name="Line 90"/>
          <p:cNvSpPr>
            <a:spLocks noChangeShapeType="1"/>
          </p:cNvSpPr>
          <p:nvPr/>
        </p:nvSpPr>
        <p:spPr bwMode="auto">
          <a:xfrm flipV="1">
            <a:off x="936626" y="2590800"/>
            <a:ext cx="3562350" cy="1587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1" name="Line 91"/>
          <p:cNvSpPr>
            <a:spLocks noChangeShapeType="1"/>
          </p:cNvSpPr>
          <p:nvPr/>
        </p:nvSpPr>
        <p:spPr bwMode="auto">
          <a:xfrm flipV="1">
            <a:off x="2717801" y="1712913"/>
            <a:ext cx="1543050" cy="877887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2" name="Line 92"/>
          <p:cNvSpPr>
            <a:spLocks noChangeShapeType="1"/>
          </p:cNvSpPr>
          <p:nvPr/>
        </p:nvSpPr>
        <p:spPr bwMode="auto">
          <a:xfrm flipV="1">
            <a:off x="2717801" y="1069975"/>
            <a:ext cx="890588" cy="1520825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3" name="Line 93"/>
          <p:cNvSpPr>
            <a:spLocks noChangeShapeType="1"/>
          </p:cNvSpPr>
          <p:nvPr/>
        </p:nvSpPr>
        <p:spPr bwMode="auto">
          <a:xfrm flipV="1">
            <a:off x="1827213" y="2592388"/>
            <a:ext cx="890588" cy="1520825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4" name="Line 94"/>
          <p:cNvSpPr>
            <a:spLocks noChangeShapeType="1"/>
          </p:cNvSpPr>
          <p:nvPr/>
        </p:nvSpPr>
        <p:spPr bwMode="auto">
          <a:xfrm flipV="1">
            <a:off x="1176338" y="2590800"/>
            <a:ext cx="1541463" cy="877887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5" name="Line 95"/>
          <p:cNvSpPr>
            <a:spLocks noChangeShapeType="1"/>
          </p:cNvSpPr>
          <p:nvPr/>
        </p:nvSpPr>
        <p:spPr bwMode="auto">
          <a:xfrm flipH="1" flipV="1">
            <a:off x="1174751" y="1712913"/>
            <a:ext cx="1543050" cy="877887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6" name="Line 96"/>
          <p:cNvSpPr>
            <a:spLocks noChangeShapeType="1"/>
          </p:cNvSpPr>
          <p:nvPr/>
        </p:nvSpPr>
        <p:spPr bwMode="auto">
          <a:xfrm flipH="1" flipV="1">
            <a:off x="1827213" y="1071563"/>
            <a:ext cx="890588" cy="1520825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" name="Line 97"/>
          <p:cNvSpPr>
            <a:spLocks noChangeShapeType="1"/>
          </p:cNvSpPr>
          <p:nvPr/>
        </p:nvSpPr>
        <p:spPr bwMode="auto">
          <a:xfrm flipH="1" flipV="1">
            <a:off x="2717801" y="2590800"/>
            <a:ext cx="781050" cy="1577975"/>
          </a:xfrm>
          <a:prstGeom prst="line">
            <a:avLst/>
          </a:prstGeom>
          <a:noFill/>
          <a:ln w="3175" cap="flat">
            <a:solidFill>
              <a:srgbClr val="00A3D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8" name="Line 98"/>
          <p:cNvSpPr>
            <a:spLocks noChangeShapeType="1"/>
          </p:cNvSpPr>
          <p:nvPr/>
        </p:nvSpPr>
        <p:spPr bwMode="auto">
          <a:xfrm flipH="1" flipV="1">
            <a:off x="2716213" y="2589213"/>
            <a:ext cx="1258888" cy="1241425"/>
          </a:xfrm>
          <a:prstGeom prst="line">
            <a:avLst/>
          </a:prstGeom>
          <a:noFill/>
          <a:ln w="3175" cap="flat">
            <a:solidFill>
              <a:srgbClr val="00A3D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9" name="Oval 99"/>
          <p:cNvSpPr>
            <a:spLocks noChangeArrowheads="1"/>
          </p:cNvSpPr>
          <p:nvPr/>
        </p:nvSpPr>
        <p:spPr bwMode="auto">
          <a:xfrm>
            <a:off x="2714626" y="2587625"/>
            <a:ext cx="7938" cy="6350"/>
          </a:xfrm>
          <a:prstGeom prst="ellipse">
            <a:avLst/>
          </a:prstGeom>
          <a:solidFill>
            <a:srgbClr val="DD2A1B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0" name="Freeform 100"/>
          <p:cNvSpPr>
            <a:spLocks/>
          </p:cNvSpPr>
          <p:nvPr/>
        </p:nvSpPr>
        <p:spPr bwMode="auto">
          <a:xfrm>
            <a:off x="2927351" y="2922588"/>
            <a:ext cx="169863" cy="142875"/>
          </a:xfrm>
          <a:custGeom>
            <a:avLst/>
            <a:gdLst>
              <a:gd name="T0" fmla="*/ 0 w 478"/>
              <a:gd name="T1" fmla="*/ 256 h 405"/>
              <a:gd name="T2" fmla="*/ 0 w 478"/>
              <a:gd name="T3" fmla="*/ 256 h 405"/>
              <a:gd name="T4" fmla="*/ 79 w 478"/>
              <a:gd name="T5" fmla="*/ 214 h 405"/>
              <a:gd name="T6" fmla="*/ 238 w 478"/>
              <a:gd name="T7" fmla="*/ 111 h 405"/>
              <a:gd name="T8" fmla="*/ 358 w 478"/>
              <a:gd name="T9" fmla="*/ 0 h 405"/>
              <a:gd name="T10" fmla="*/ 478 w 478"/>
              <a:gd name="T11" fmla="*/ 118 h 405"/>
              <a:gd name="T12" fmla="*/ 341 w 478"/>
              <a:gd name="T13" fmla="*/ 236 h 405"/>
              <a:gd name="T14" fmla="*/ 165 w 478"/>
              <a:gd name="T15" fmla="*/ 359 h 405"/>
              <a:gd name="T16" fmla="*/ 72 w 478"/>
              <a:gd name="T17" fmla="*/ 405 h 405"/>
              <a:gd name="T18" fmla="*/ 0 w 478"/>
              <a:gd name="T19" fmla="*/ 256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8" h="405">
                <a:moveTo>
                  <a:pt x="0" y="256"/>
                </a:moveTo>
                <a:lnTo>
                  <a:pt x="0" y="256"/>
                </a:lnTo>
                <a:lnTo>
                  <a:pt x="79" y="214"/>
                </a:lnTo>
                <a:lnTo>
                  <a:pt x="238" y="111"/>
                </a:lnTo>
                <a:lnTo>
                  <a:pt x="358" y="0"/>
                </a:lnTo>
                <a:lnTo>
                  <a:pt x="478" y="118"/>
                </a:lnTo>
                <a:lnTo>
                  <a:pt x="341" y="236"/>
                </a:lnTo>
                <a:lnTo>
                  <a:pt x="165" y="359"/>
                </a:lnTo>
                <a:lnTo>
                  <a:pt x="72" y="405"/>
                </a:lnTo>
                <a:lnTo>
                  <a:pt x="0" y="256"/>
                </a:lnTo>
                <a:close/>
              </a:path>
            </a:pathLst>
          </a:custGeom>
          <a:solidFill>
            <a:srgbClr val="DD2A1B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1" name="Oval 300"/>
          <p:cNvSpPr/>
          <p:nvPr/>
        </p:nvSpPr>
        <p:spPr>
          <a:xfrm flipV="1">
            <a:off x="2696447" y="2572702"/>
            <a:ext cx="4791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2" name="Rectangle 34"/>
          <p:cNvSpPr>
            <a:spLocks noChangeArrowheads="1"/>
          </p:cNvSpPr>
          <p:nvPr/>
        </p:nvSpPr>
        <p:spPr bwMode="auto">
          <a:xfrm>
            <a:off x="2641620" y="2602665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1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K</a:t>
            </a:r>
            <a:endParaRPr kumimoji="0" lang="tr-TR" alt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03" name="Nesne 3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682683"/>
              </p:ext>
            </p:extLst>
          </p:nvPr>
        </p:nvGraphicFramePr>
        <p:xfrm>
          <a:off x="5351461" y="4997212"/>
          <a:ext cx="584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17" imgW="583920" imgH="177480" progId="Equation.DSMT4">
                  <p:embed/>
                </p:oleObj>
              </mc:Choice>
              <mc:Fallback>
                <p:oleObj name="Equation" r:id="rId1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51461" y="4997212"/>
                        <a:ext cx="584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" name="Nesne 3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035981"/>
              </p:ext>
            </p:extLst>
          </p:nvPr>
        </p:nvGraphicFramePr>
        <p:xfrm>
          <a:off x="5360632" y="4706992"/>
          <a:ext cx="622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19" imgW="622080" imgH="190440" progId="Equation.DSMT4">
                  <p:embed/>
                </p:oleObj>
              </mc:Choice>
              <mc:Fallback>
                <p:oleObj name="Equation" r:id="rId19" imgW="6220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60632" y="4706992"/>
                        <a:ext cx="6223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" name="Nesne 3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899913"/>
              </p:ext>
            </p:extLst>
          </p:nvPr>
        </p:nvGraphicFramePr>
        <p:xfrm>
          <a:off x="5370672" y="4258147"/>
          <a:ext cx="647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21" imgW="647640" imgH="368280" progId="Equation.DSMT4">
                  <p:embed/>
                </p:oleObj>
              </mc:Choice>
              <mc:Fallback>
                <p:oleObj name="Equation" r:id="rId21" imgW="6476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70672" y="4258147"/>
                        <a:ext cx="647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" name="Oval 17"/>
          <p:cNvSpPr>
            <a:spLocks noChangeArrowheads="1"/>
          </p:cNvSpPr>
          <p:nvPr/>
        </p:nvSpPr>
        <p:spPr bwMode="auto">
          <a:xfrm>
            <a:off x="7181532" y="4521200"/>
            <a:ext cx="2006600" cy="1982788"/>
          </a:xfrm>
          <a:prstGeom prst="ellipse">
            <a:avLst/>
          </a:prstGeom>
          <a:noFill/>
          <a:ln w="28575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7971688" y="5298916"/>
            <a:ext cx="424758" cy="424180"/>
          </a:xfrm>
          <a:custGeom>
            <a:avLst/>
            <a:gdLst>
              <a:gd name="connsiteX0" fmla="*/ 0 w 424180"/>
              <a:gd name="connsiteY0" fmla="*/ 212090 h 424180"/>
              <a:gd name="connsiteX1" fmla="*/ 212090 w 424180"/>
              <a:gd name="connsiteY1" fmla="*/ 0 h 424180"/>
              <a:gd name="connsiteX2" fmla="*/ 424180 w 424180"/>
              <a:gd name="connsiteY2" fmla="*/ 212090 h 424180"/>
              <a:gd name="connsiteX3" fmla="*/ 212090 w 424180"/>
              <a:gd name="connsiteY3" fmla="*/ 424180 h 424180"/>
              <a:gd name="connsiteX4" fmla="*/ 0 w 424180"/>
              <a:gd name="connsiteY4" fmla="*/ 212090 h 424180"/>
              <a:gd name="connsiteX0" fmla="*/ 212090 w 424180"/>
              <a:gd name="connsiteY0" fmla="*/ 0 h 424180"/>
              <a:gd name="connsiteX1" fmla="*/ 424180 w 424180"/>
              <a:gd name="connsiteY1" fmla="*/ 212090 h 424180"/>
              <a:gd name="connsiteX2" fmla="*/ 212090 w 424180"/>
              <a:gd name="connsiteY2" fmla="*/ 424180 h 424180"/>
              <a:gd name="connsiteX3" fmla="*/ 0 w 424180"/>
              <a:gd name="connsiteY3" fmla="*/ 212090 h 424180"/>
              <a:gd name="connsiteX4" fmla="*/ 303530 w 424180"/>
              <a:gd name="connsiteY4" fmla="*/ 91440 h 424180"/>
              <a:gd name="connsiteX0" fmla="*/ 215777 w 427867"/>
              <a:gd name="connsiteY0" fmla="*/ 9042 h 433222"/>
              <a:gd name="connsiteX1" fmla="*/ 427867 w 427867"/>
              <a:gd name="connsiteY1" fmla="*/ 221132 h 433222"/>
              <a:gd name="connsiteX2" fmla="*/ 215777 w 427867"/>
              <a:gd name="connsiteY2" fmla="*/ 433222 h 433222"/>
              <a:gd name="connsiteX3" fmla="*/ 3687 w 427867"/>
              <a:gd name="connsiteY3" fmla="*/ 221132 h 433222"/>
              <a:gd name="connsiteX4" fmla="*/ 182757 w 427867"/>
              <a:gd name="connsiteY4" fmla="*/ 21742 h 433222"/>
              <a:gd name="connsiteX0" fmla="*/ 212668 w 424758"/>
              <a:gd name="connsiteY0" fmla="*/ 0 h 424180"/>
              <a:gd name="connsiteX1" fmla="*/ 424758 w 424758"/>
              <a:gd name="connsiteY1" fmla="*/ 212090 h 424180"/>
              <a:gd name="connsiteX2" fmla="*/ 212668 w 424758"/>
              <a:gd name="connsiteY2" fmla="*/ 424180 h 424180"/>
              <a:gd name="connsiteX3" fmla="*/ 578 w 424758"/>
              <a:gd name="connsiteY3" fmla="*/ 212090 h 424180"/>
              <a:gd name="connsiteX4" fmla="*/ 179648 w 424758"/>
              <a:gd name="connsiteY4" fmla="*/ 12700 h 42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58" h="424180">
                <a:moveTo>
                  <a:pt x="212668" y="0"/>
                </a:moveTo>
                <a:cubicBezTo>
                  <a:pt x="329802" y="0"/>
                  <a:pt x="424758" y="94956"/>
                  <a:pt x="424758" y="212090"/>
                </a:cubicBezTo>
                <a:cubicBezTo>
                  <a:pt x="424758" y="329224"/>
                  <a:pt x="329802" y="424180"/>
                  <a:pt x="212668" y="424180"/>
                </a:cubicBezTo>
                <a:cubicBezTo>
                  <a:pt x="95534" y="424180"/>
                  <a:pt x="6081" y="280670"/>
                  <a:pt x="578" y="212090"/>
                </a:cubicBezTo>
                <a:cubicBezTo>
                  <a:pt x="-4925" y="143510"/>
                  <a:pt x="26954" y="30480"/>
                  <a:pt x="179648" y="12700"/>
                </a:cubicBez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00442"/>
              </p:ext>
            </p:extLst>
          </p:nvPr>
        </p:nvGraphicFramePr>
        <p:xfrm>
          <a:off x="5288756" y="3667125"/>
          <a:ext cx="711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23" imgW="711000" imgH="177480" progId="Equation.DSMT4">
                  <p:embed/>
                </p:oleObj>
              </mc:Choice>
              <mc:Fallback>
                <p:oleObj name="Equation" r:id="rId23" imgW="711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88756" y="3667125"/>
                        <a:ext cx="711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68694"/>
              </p:ext>
            </p:extLst>
          </p:nvPr>
        </p:nvGraphicFramePr>
        <p:xfrm>
          <a:off x="5322532" y="3949569"/>
          <a:ext cx="660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25" imgW="660240" imgH="177480" progId="Equation.DSMT4">
                  <p:embed/>
                </p:oleObj>
              </mc:Choice>
              <mc:Fallback>
                <p:oleObj name="Equation" r:id="rId25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22532" y="3949569"/>
                        <a:ext cx="660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erbest Form 9"/>
          <p:cNvSpPr/>
          <p:nvPr/>
        </p:nvSpPr>
        <p:spPr>
          <a:xfrm>
            <a:off x="7691120" y="4587098"/>
            <a:ext cx="1005840" cy="76342"/>
          </a:xfrm>
          <a:custGeom>
            <a:avLst/>
            <a:gdLst>
              <a:gd name="connsiteX0" fmla="*/ 0 w 1005840"/>
              <a:gd name="connsiteY0" fmla="*/ 61102 h 76342"/>
              <a:gd name="connsiteX1" fmla="*/ 477520 w 1005840"/>
              <a:gd name="connsiteY1" fmla="*/ 142 h 76342"/>
              <a:gd name="connsiteX2" fmla="*/ 1005840 w 1005840"/>
              <a:gd name="connsiteY2" fmla="*/ 76342 h 7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5840" h="76342">
                <a:moveTo>
                  <a:pt x="0" y="61102"/>
                </a:moveTo>
                <a:cubicBezTo>
                  <a:pt x="154940" y="29352"/>
                  <a:pt x="309880" y="-2398"/>
                  <a:pt x="477520" y="142"/>
                </a:cubicBezTo>
                <a:cubicBezTo>
                  <a:pt x="645160" y="2682"/>
                  <a:pt x="868680" y="34009"/>
                  <a:pt x="1005840" y="763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erbest Form 11"/>
          <p:cNvSpPr/>
          <p:nvPr/>
        </p:nvSpPr>
        <p:spPr>
          <a:xfrm>
            <a:off x="7691120" y="4648200"/>
            <a:ext cx="1005840" cy="96629"/>
          </a:xfrm>
          <a:custGeom>
            <a:avLst/>
            <a:gdLst>
              <a:gd name="connsiteX0" fmla="*/ 0 w 1005840"/>
              <a:gd name="connsiteY0" fmla="*/ 0 h 96629"/>
              <a:gd name="connsiteX1" fmla="*/ 492760 w 1005840"/>
              <a:gd name="connsiteY1" fmla="*/ 96520 h 96629"/>
              <a:gd name="connsiteX2" fmla="*/ 1005840 w 1005840"/>
              <a:gd name="connsiteY2" fmla="*/ 15240 h 9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5840" h="96629">
                <a:moveTo>
                  <a:pt x="0" y="0"/>
                </a:moveTo>
                <a:cubicBezTo>
                  <a:pt x="162560" y="46990"/>
                  <a:pt x="325120" y="93980"/>
                  <a:pt x="492760" y="96520"/>
                </a:cubicBezTo>
                <a:cubicBezTo>
                  <a:pt x="660400" y="99060"/>
                  <a:pt x="833120" y="57150"/>
                  <a:pt x="1005840" y="152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9810789" y="3287713"/>
            <a:ext cx="2097049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noktadan geçen paralelin yarıçapı,</a:t>
            </a:r>
          </a:p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noktanın teğet noktaya uzaklığıdır.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9810789" y="3029743"/>
            <a:ext cx="518091" cy="2308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Mantık</a:t>
            </a:r>
            <a:endParaRPr lang="tr-T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8" name="Grup 217"/>
          <p:cNvGrpSpPr/>
          <p:nvPr/>
        </p:nvGrpSpPr>
        <p:grpSpPr>
          <a:xfrm>
            <a:off x="2717800" y="2163097"/>
            <a:ext cx="310410" cy="458180"/>
            <a:chOff x="8165307" y="3769262"/>
            <a:chExt cx="650875" cy="684213"/>
          </a:xfrm>
        </p:grpSpPr>
        <p:grpSp>
          <p:nvGrpSpPr>
            <p:cNvPr id="219" name="Grup 218"/>
            <p:cNvGrpSpPr/>
            <p:nvPr/>
          </p:nvGrpSpPr>
          <p:grpSpPr>
            <a:xfrm>
              <a:off x="8165307" y="3769262"/>
              <a:ext cx="650875" cy="684213"/>
              <a:chOff x="8165307" y="3769262"/>
              <a:chExt cx="650875" cy="684213"/>
            </a:xfrm>
          </p:grpSpPr>
          <p:sp>
            <p:nvSpPr>
              <p:cNvPr id="221" name="Freeform 11"/>
              <p:cNvSpPr>
                <a:spLocks/>
              </p:cNvSpPr>
              <p:nvPr/>
            </p:nvSpPr>
            <p:spPr bwMode="auto">
              <a:xfrm>
                <a:off x="8451057" y="3824825"/>
                <a:ext cx="76200" cy="96838"/>
              </a:xfrm>
              <a:custGeom>
                <a:avLst/>
                <a:gdLst>
                  <a:gd name="T0" fmla="*/ 278 w 375"/>
                  <a:gd name="T1" fmla="*/ 0 h 489"/>
                  <a:gd name="T2" fmla="*/ 375 w 375"/>
                  <a:gd name="T3" fmla="*/ 114 h 489"/>
                  <a:gd name="T4" fmla="*/ 285 w 375"/>
                  <a:gd name="T5" fmla="*/ 488 h 489"/>
                  <a:gd name="T6" fmla="*/ 123 w 375"/>
                  <a:gd name="T7" fmla="*/ 489 h 489"/>
                  <a:gd name="T8" fmla="*/ 0 w 375"/>
                  <a:gd name="T9" fmla="*/ 110 h 489"/>
                  <a:gd name="T10" fmla="*/ 119 w 375"/>
                  <a:gd name="T11" fmla="*/ 0 h 489"/>
                  <a:gd name="T12" fmla="*/ 278 w 375"/>
                  <a:gd name="T1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5" h="489">
                    <a:moveTo>
                      <a:pt x="278" y="0"/>
                    </a:moveTo>
                    <a:lnTo>
                      <a:pt x="375" y="114"/>
                    </a:lnTo>
                    <a:lnTo>
                      <a:pt x="285" y="488"/>
                    </a:lnTo>
                    <a:lnTo>
                      <a:pt x="123" y="489"/>
                    </a:lnTo>
                    <a:lnTo>
                      <a:pt x="0" y="110"/>
                    </a:lnTo>
                    <a:lnTo>
                      <a:pt x="119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313130"/>
              </a:solidFill>
              <a:ln w="1588" cap="flat">
                <a:solidFill>
                  <a:srgbClr val="14151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grpSp>
            <p:nvGrpSpPr>
              <p:cNvPr id="222" name="Grup 221"/>
              <p:cNvGrpSpPr/>
              <p:nvPr/>
            </p:nvGrpSpPr>
            <p:grpSpPr>
              <a:xfrm>
                <a:off x="8165307" y="3769262"/>
                <a:ext cx="650875" cy="684213"/>
                <a:chOff x="8164513" y="3768725"/>
                <a:chExt cx="650875" cy="684213"/>
              </a:xfrm>
            </p:grpSpPr>
            <p:sp>
              <p:nvSpPr>
                <p:cNvPr id="223" name="Freeform 13"/>
                <p:cNvSpPr>
                  <a:spLocks/>
                </p:cNvSpPr>
                <p:nvPr/>
              </p:nvSpPr>
              <p:spPr bwMode="auto">
                <a:xfrm>
                  <a:off x="8764588" y="4017963"/>
                  <a:ext cx="46038" cy="250825"/>
                </a:xfrm>
                <a:custGeom>
                  <a:avLst/>
                  <a:gdLst>
                    <a:gd name="T0" fmla="*/ 0 w 233"/>
                    <a:gd name="T1" fmla="*/ 1268 h 1268"/>
                    <a:gd name="T2" fmla="*/ 0 w 233"/>
                    <a:gd name="T3" fmla="*/ 9 h 1268"/>
                    <a:gd name="T4" fmla="*/ 233 w 233"/>
                    <a:gd name="T5" fmla="*/ 0 h 1268"/>
                    <a:gd name="T6" fmla="*/ 231 w 233"/>
                    <a:gd name="T7" fmla="*/ 1267 h 1268"/>
                    <a:gd name="T8" fmla="*/ 0 w 233"/>
                    <a:gd name="T9" fmla="*/ 1268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268">
                      <a:moveTo>
                        <a:pt x="0" y="1268"/>
                      </a:moveTo>
                      <a:lnTo>
                        <a:pt x="0" y="9"/>
                      </a:lnTo>
                      <a:lnTo>
                        <a:pt x="233" y="0"/>
                      </a:lnTo>
                      <a:lnTo>
                        <a:pt x="231" y="1267"/>
                      </a:lnTo>
                      <a:lnTo>
                        <a:pt x="0" y="1268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1588" cap="flat">
                  <a:solidFill>
                    <a:srgbClr val="14151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24" name="Freeform 14"/>
                <p:cNvSpPr>
                  <a:spLocks/>
                </p:cNvSpPr>
                <p:nvPr/>
              </p:nvSpPr>
              <p:spPr bwMode="auto">
                <a:xfrm>
                  <a:off x="8761413" y="4332288"/>
                  <a:ext cx="47625" cy="120650"/>
                </a:xfrm>
                <a:custGeom>
                  <a:avLst/>
                  <a:gdLst>
                    <a:gd name="T0" fmla="*/ 238 w 238"/>
                    <a:gd name="T1" fmla="*/ 0 h 616"/>
                    <a:gd name="T2" fmla="*/ 238 w 238"/>
                    <a:gd name="T3" fmla="*/ 399 h 616"/>
                    <a:gd name="T4" fmla="*/ 119 w 238"/>
                    <a:gd name="T5" fmla="*/ 616 h 616"/>
                    <a:gd name="T6" fmla="*/ 2 w 238"/>
                    <a:gd name="T7" fmla="*/ 382 h 616"/>
                    <a:gd name="T8" fmla="*/ 0 w 238"/>
                    <a:gd name="T9" fmla="*/ 0 h 616"/>
                    <a:gd name="T10" fmla="*/ 238 w 238"/>
                    <a:gd name="T11" fmla="*/ 0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616">
                      <a:moveTo>
                        <a:pt x="238" y="0"/>
                      </a:moveTo>
                      <a:lnTo>
                        <a:pt x="238" y="399"/>
                      </a:lnTo>
                      <a:lnTo>
                        <a:pt x="119" y="616"/>
                      </a:lnTo>
                      <a:lnTo>
                        <a:pt x="2" y="382"/>
                      </a:lnTo>
                      <a:lnTo>
                        <a:pt x="0" y="0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1588" cap="flat">
                  <a:solidFill>
                    <a:srgbClr val="14151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grpSp>
              <p:nvGrpSpPr>
                <p:cNvPr id="225" name="Grup 224"/>
                <p:cNvGrpSpPr/>
                <p:nvPr/>
              </p:nvGrpSpPr>
              <p:grpSpPr>
                <a:xfrm>
                  <a:off x="8164513" y="3768725"/>
                  <a:ext cx="650875" cy="563563"/>
                  <a:chOff x="8164513" y="3768725"/>
                  <a:chExt cx="650875" cy="563563"/>
                </a:xfrm>
              </p:grpSpPr>
              <p:sp>
                <p:nvSpPr>
                  <p:cNvPr id="22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8474075" y="3768725"/>
                    <a:ext cx="31750" cy="55563"/>
                  </a:xfrm>
                  <a:prstGeom prst="rect">
                    <a:avLst/>
                  </a:prstGeom>
                  <a:solidFill>
                    <a:srgbClr val="141515"/>
                  </a:solidFill>
                  <a:ln w="1588" cap="flat">
                    <a:solidFill>
                      <a:srgbClr val="141515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227" name="Freeform 12"/>
                  <p:cNvSpPr>
                    <a:spLocks/>
                  </p:cNvSpPr>
                  <p:nvPr/>
                </p:nvSpPr>
                <p:spPr bwMode="auto">
                  <a:xfrm>
                    <a:off x="8512175" y="3856038"/>
                    <a:ext cx="303213" cy="476250"/>
                  </a:xfrm>
                  <a:custGeom>
                    <a:avLst/>
                    <a:gdLst>
                      <a:gd name="T0" fmla="*/ 1238 w 1512"/>
                      <a:gd name="T1" fmla="*/ 2084 h 2397"/>
                      <a:gd name="T2" fmla="*/ 1133 w 1512"/>
                      <a:gd name="T3" fmla="*/ 1920 h 2397"/>
                      <a:gd name="T4" fmla="*/ 60 w 1512"/>
                      <a:gd name="T5" fmla="*/ 0 h 2397"/>
                      <a:gd name="T6" fmla="*/ 0 w 1512"/>
                      <a:gd name="T7" fmla="*/ 248 h 2397"/>
                      <a:gd name="T8" fmla="*/ 1015 w 1512"/>
                      <a:gd name="T9" fmla="*/ 2150 h 2397"/>
                      <a:gd name="T10" fmla="*/ 1220 w 1512"/>
                      <a:gd name="T11" fmla="*/ 2397 h 2397"/>
                      <a:gd name="T12" fmla="*/ 1512 w 1512"/>
                      <a:gd name="T13" fmla="*/ 2397 h 2397"/>
                      <a:gd name="T14" fmla="*/ 1511 w 1512"/>
                      <a:gd name="T15" fmla="*/ 2082 h 2397"/>
                      <a:gd name="T16" fmla="*/ 1238 w 1512"/>
                      <a:gd name="T17" fmla="*/ 2084 h 2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2" h="2397">
                        <a:moveTo>
                          <a:pt x="1238" y="2084"/>
                        </a:moveTo>
                        <a:lnTo>
                          <a:pt x="1133" y="1920"/>
                        </a:lnTo>
                        <a:lnTo>
                          <a:pt x="60" y="0"/>
                        </a:lnTo>
                        <a:lnTo>
                          <a:pt x="0" y="248"/>
                        </a:lnTo>
                        <a:lnTo>
                          <a:pt x="1015" y="2150"/>
                        </a:lnTo>
                        <a:lnTo>
                          <a:pt x="1220" y="2397"/>
                        </a:lnTo>
                        <a:lnTo>
                          <a:pt x="1512" y="2397"/>
                        </a:lnTo>
                        <a:lnTo>
                          <a:pt x="1511" y="2082"/>
                        </a:lnTo>
                        <a:lnTo>
                          <a:pt x="1238" y="2084"/>
                        </a:lnTo>
                        <a:close/>
                      </a:path>
                    </a:pathLst>
                  </a:custGeom>
                  <a:solidFill>
                    <a:srgbClr val="676766"/>
                  </a:solidFill>
                  <a:ln w="1588" cap="flat">
                    <a:solidFill>
                      <a:srgbClr val="141515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228" name="Freeform 15"/>
                  <p:cNvSpPr>
                    <a:spLocks/>
                  </p:cNvSpPr>
                  <p:nvPr/>
                </p:nvSpPr>
                <p:spPr bwMode="auto">
                  <a:xfrm>
                    <a:off x="8164513" y="3862388"/>
                    <a:ext cx="304800" cy="469900"/>
                  </a:xfrm>
                  <a:custGeom>
                    <a:avLst/>
                    <a:gdLst>
                      <a:gd name="T0" fmla="*/ 1523 w 1523"/>
                      <a:gd name="T1" fmla="*/ 218 h 2371"/>
                      <a:gd name="T2" fmla="*/ 1452 w 1523"/>
                      <a:gd name="T3" fmla="*/ 0 h 2371"/>
                      <a:gd name="T4" fmla="*/ 6 w 1523"/>
                      <a:gd name="T5" fmla="*/ 1991 h 2371"/>
                      <a:gd name="T6" fmla="*/ 0 w 1523"/>
                      <a:gd name="T7" fmla="*/ 2367 h 2371"/>
                      <a:gd name="T8" fmla="*/ 128 w 1523"/>
                      <a:gd name="T9" fmla="*/ 2371 h 2371"/>
                      <a:gd name="T10" fmla="*/ 191 w 1523"/>
                      <a:gd name="T11" fmla="*/ 2097 h 2371"/>
                      <a:gd name="T12" fmla="*/ 1523 w 1523"/>
                      <a:gd name="T13" fmla="*/ 218 h 2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23" h="2371">
                        <a:moveTo>
                          <a:pt x="1523" y="218"/>
                        </a:moveTo>
                        <a:lnTo>
                          <a:pt x="1452" y="0"/>
                        </a:lnTo>
                        <a:lnTo>
                          <a:pt x="6" y="1991"/>
                        </a:lnTo>
                        <a:lnTo>
                          <a:pt x="0" y="2367"/>
                        </a:lnTo>
                        <a:lnTo>
                          <a:pt x="128" y="2371"/>
                        </a:lnTo>
                        <a:lnTo>
                          <a:pt x="191" y="2097"/>
                        </a:lnTo>
                        <a:lnTo>
                          <a:pt x="1523" y="218"/>
                        </a:lnTo>
                        <a:close/>
                      </a:path>
                    </a:pathLst>
                  </a:custGeom>
                  <a:solidFill>
                    <a:srgbClr val="676766"/>
                  </a:solidFill>
                  <a:ln w="1588" cap="flat">
                    <a:solidFill>
                      <a:srgbClr val="141515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r-TR"/>
                  </a:p>
                </p:txBody>
              </p:sp>
            </p:grpSp>
          </p:grpSp>
        </p:grpSp>
        <p:sp>
          <p:nvSpPr>
            <p:cNvPr id="220" name="Freeform 16"/>
            <p:cNvSpPr>
              <a:spLocks/>
            </p:cNvSpPr>
            <p:nvPr/>
          </p:nvSpPr>
          <p:spPr bwMode="auto">
            <a:xfrm>
              <a:off x="8169275" y="4330700"/>
              <a:ext cx="17463" cy="49213"/>
            </a:xfrm>
            <a:custGeom>
              <a:avLst/>
              <a:gdLst>
                <a:gd name="T0" fmla="*/ 43 w 88"/>
                <a:gd name="T1" fmla="*/ 242 h 242"/>
                <a:gd name="T2" fmla="*/ 88 w 88"/>
                <a:gd name="T3" fmla="*/ 3 h 242"/>
                <a:gd name="T4" fmla="*/ 0 w 88"/>
                <a:gd name="T5" fmla="*/ 0 h 242"/>
                <a:gd name="T6" fmla="*/ 43 w 88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42">
                  <a:moveTo>
                    <a:pt x="43" y="242"/>
                  </a:moveTo>
                  <a:lnTo>
                    <a:pt x="88" y="3"/>
                  </a:lnTo>
                  <a:lnTo>
                    <a:pt x="0" y="0"/>
                  </a:lnTo>
                  <a:lnTo>
                    <a:pt x="43" y="242"/>
                  </a:lnTo>
                  <a:close/>
                </a:path>
              </a:pathLst>
            </a:custGeom>
            <a:solidFill>
              <a:srgbClr val="4D4D4D"/>
            </a:solidFill>
            <a:ln w="1588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aphicFrame>
        <p:nvGraphicFramePr>
          <p:cNvPr id="57" name="Nesne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82944"/>
              </p:ext>
            </p:extLst>
          </p:nvPr>
        </p:nvGraphicFramePr>
        <p:xfrm>
          <a:off x="10199818" y="6198219"/>
          <a:ext cx="508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27" imgW="507960" imgH="215640" progId="Equation.DSMT4">
                  <p:embed/>
                </p:oleObj>
              </mc:Choice>
              <mc:Fallback>
                <p:oleObj name="Equation" r:id="rId27" imgW="5079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199818" y="6198219"/>
                        <a:ext cx="508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Nesne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250330"/>
              </p:ext>
            </p:extLst>
          </p:nvPr>
        </p:nvGraphicFramePr>
        <p:xfrm>
          <a:off x="10728890" y="6158532"/>
          <a:ext cx="279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29" imgW="279360" imgH="152280" progId="Equation.DSMT4">
                  <p:embed/>
                </p:oleObj>
              </mc:Choice>
              <mc:Fallback>
                <p:oleObj name="Equation" r:id="rId29" imgW="2793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728890" y="6158532"/>
                        <a:ext cx="2794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Düz Bağlayıcı 98"/>
          <p:cNvCxnSpPr/>
          <p:nvPr/>
        </p:nvCxnSpPr>
        <p:spPr>
          <a:xfrm flipV="1">
            <a:off x="10715308" y="6311456"/>
            <a:ext cx="7713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0" name="Nesne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2987"/>
              </p:ext>
            </p:extLst>
          </p:nvPr>
        </p:nvGraphicFramePr>
        <p:xfrm>
          <a:off x="10863250" y="6314123"/>
          <a:ext cx="279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31" imgW="279360" imgH="177480" progId="Equation.DSMT4">
                  <p:embed/>
                </p:oleObj>
              </mc:Choice>
              <mc:Fallback>
                <p:oleObj name="Equation" r:id="rId31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863250" y="6314123"/>
                        <a:ext cx="279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Nesne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235674"/>
              </p:ext>
            </p:extLst>
          </p:nvPr>
        </p:nvGraphicFramePr>
        <p:xfrm>
          <a:off x="10978657" y="6141078"/>
          <a:ext cx="508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33" imgW="507960" imgH="190440" progId="Equation.DSMT4">
                  <p:embed/>
                </p:oleObj>
              </mc:Choice>
              <mc:Fallback>
                <p:oleObj name="Equation" r:id="rId33" imgW="5079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978657" y="6141078"/>
                        <a:ext cx="508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" name="Nesne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02461"/>
              </p:ext>
            </p:extLst>
          </p:nvPr>
        </p:nvGraphicFramePr>
        <p:xfrm>
          <a:off x="10230210" y="5789451"/>
          <a:ext cx="850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35" imgW="850680" imgH="228600" progId="Equation.DSMT4">
                  <p:embed/>
                </p:oleObj>
              </mc:Choice>
              <mc:Fallback>
                <p:oleObj name="Equation" r:id="rId35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230210" y="5789451"/>
                        <a:ext cx="850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4683126" y="4699820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Sol Ayraç 48"/>
          <p:cNvSpPr/>
          <p:nvPr/>
        </p:nvSpPr>
        <p:spPr>
          <a:xfrm rot="16200000">
            <a:off x="2797088" y="2514302"/>
            <a:ext cx="135112" cy="300036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8" name="Metin kutusu 97"/>
          <p:cNvSpPr txBox="1"/>
          <p:nvPr/>
        </p:nvSpPr>
        <p:spPr>
          <a:xfrm>
            <a:off x="2609704" y="2725705"/>
            <a:ext cx="4940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3,33 cm</a:t>
            </a:r>
            <a:endParaRPr lang="tr-TR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7" name="Düz Bağlayıcı 116"/>
          <p:cNvCxnSpPr>
            <a:stCxn id="204" idx="0"/>
          </p:cNvCxnSpPr>
          <p:nvPr/>
        </p:nvCxnSpPr>
        <p:spPr>
          <a:xfrm>
            <a:off x="8184832" y="4521200"/>
            <a:ext cx="1198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Serbest Form 122"/>
          <p:cNvSpPr/>
          <p:nvPr/>
        </p:nvSpPr>
        <p:spPr>
          <a:xfrm>
            <a:off x="8173720" y="4511040"/>
            <a:ext cx="883920" cy="502920"/>
          </a:xfrm>
          <a:custGeom>
            <a:avLst/>
            <a:gdLst>
              <a:gd name="connsiteX0" fmla="*/ 0 w 883920"/>
              <a:gd name="connsiteY0" fmla="*/ 0 h 502920"/>
              <a:gd name="connsiteX1" fmla="*/ 518160 w 883920"/>
              <a:gd name="connsiteY1" fmla="*/ 137160 h 502920"/>
              <a:gd name="connsiteX2" fmla="*/ 883920 w 883920"/>
              <a:gd name="connsiteY2" fmla="*/ 502920 h 502920"/>
              <a:gd name="connsiteX0" fmla="*/ 0 w 883920"/>
              <a:gd name="connsiteY0" fmla="*/ 0 h 502920"/>
              <a:gd name="connsiteX1" fmla="*/ 502920 w 883920"/>
              <a:gd name="connsiteY1" fmla="*/ 142240 h 502920"/>
              <a:gd name="connsiteX2" fmla="*/ 883920 w 883920"/>
              <a:gd name="connsiteY2" fmla="*/ 502920 h 502920"/>
              <a:gd name="connsiteX0" fmla="*/ 0 w 883920"/>
              <a:gd name="connsiteY0" fmla="*/ 0 h 502920"/>
              <a:gd name="connsiteX1" fmla="*/ 518160 w 883920"/>
              <a:gd name="connsiteY1" fmla="*/ 147320 h 502920"/>
              <a:gd name="connsiteX2" fmla="*/ 883920 w 883920"/>
              <a:gd name="connsiteY2" fmla="*/ 502920 h 502920"/>
              <a:gd name="connsiteX0" fmla="*/ 0 w 883920"/>
              <a:gd name="connsiteY0" fmla="*/ 0 h 502920"/>
              <a:gd name="connsiteX1" fmla="*/ 518160 w 883920"/>
              <a:gd name="connsiteY1" fmla="*/ 147320 h 502920"/>
              <a:gd name="connsiteX2" fmla="*/ 883920 w 883920"/>
              <a:gd name="connsiteY2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502920">
                <a:moveTo>
                  <a:pt x="0" y="0"/>
                </a:moveTo>
                <a:cubicBezTo>
                  <a:pt x="185420" y="26670"/>
                  <a:pt x="370840" y="63500"/>
                  <a:pt x="518160" y="147320"/>
                </a:cubicBezTo>
                <a:cubicBezTo>
                  <a:pt x="754380" y="281940"/>
                  <a:pt x="826347" y="441113"/>
                  <a:pt x="883920" y="50292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5" name="Düz Bağlayıcı 124"/>
          <p:cNvCxnSpPr>
            <a:stCxn id="164" idx="1"/>
          </p:cNvCxnSpPr>
          <p:nvPr/>
        </p:nvCxnSpPr>
        <p:spPr>
          <a:xfrm flipV="1">
            <a:off x="8180386" y="5013960"/>
            <a:ext cx="870745" cy="5097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Serbest Form 125"/>
          <p:cNvSpPr/>
          <p:nvPr/>
        </p:nvSpPr>
        <p:spPr>
          <a:xfrm>
            <a:off x="8435340" y="1341120"/>
            <a:ext cx="746760" cy="723900"/>
          </a:xfrm>
          <a:custGeom>
            <a:avLst/>
            <a:gdLst>
              <a:gd name="connsiteX0" fmla="*/ 0 w 746760"/>
              <a:gd name="connsiteY0" fmla="*/ 0 h 723900"/>
              <a:gd name="connsiteX1" fmla="*/ 449580 w 746760"/>
              <a:gd name="connsiteY1" fmla="*/ 327660 h 723900"/>
              <a:gd name="connsiteX2" fmla="*/ 746760 w 74676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23900">
                <a:moveTo>
                  <a:pt x="0" y="0"/>
                </a:moveTo>
                <a:cubicBezTo>
                  <a:pt x="162560" y="103505"/>
                  <a:pt x="325120" y="207010"/>
                  <a:pt x="449580" y="327660"/>
                </a:cubicBezTo>
                <a:cubicBezTo>
                  <a:pt x="574040" y="448310"/>
                  <a:pt x="694690" y="652780"/>
                  <a:pt x="746760" y="7239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7" name="Metin kutusu 126"/>
          <p:cNvSpPr txBox="1"/>
          <p:nvPr/>
        </p:nvSpPr>
        <p:spPr>
          <a:xfrm>
            <a:off x="9138052" y="1900589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9170988" y="2065020"/>
            <a:ext cx="45719" cy="51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7" name="Oval 236"/>
          <p:cNvSpPr/>
          <p:nvPr/>
        </p:nvSpPr>
        <p:spPr>
          <a:xfrm>
            <a:off x="4667411" y="5020495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8" name="Oval 237"/>
          <p:cNvSpPr/>
          <p:nvPr/>
        </p:nvSpPr>
        <p:spPr>
          <a:xfrm>
            <a:off x="4538744" y="5318625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9" name="Oval 238"/>
          <p:cNvSpPr/>
          <p:nvPr/>
        </p:nvSpPr>
        <p:spPr>
          <a:xfrm>
            <a:off x="4653241" y="6029870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0" name="Düz Bağlayıcı 129"/>
          <p:cNvCxnSpPr>
            <a:stCxn id="163" idx="2"/>
          </p:cNvCxnSpPr>
          <p:nvPr/>
        </p:nvCxnSpPr>
        <p:spPr>
          <a:xfrm>
            <a:off x="8167688" y="5513388"/>
            <a:ext cx="898525" cy="495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Metin kutusu 241"/>
          <p:cNvSpPr txBox="1"/>
          <p:nvPr/>
        </p:nvSpPr>
        <p:spPr>
          <a:xfrm>
            <a:off x="9305372" y="235657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243" name="Metin kutusu 242"/>
          <p:cNvSpPr txBox="1"/>
          <p:nvPr/>
        </p:nvSpPr>
        <p:spPr>
          <a:xfrm>
            <a:off x="9353550" y="2692401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Serbest Form 132"/>
          <p:cNvSpPr/>
          <p:nvPr/>
        </p:nvSpPr>
        <p:spPr>
          <a:xfrm>
            <a:off x="8437880" y="1353820"/>
            <a:ext cx="925384" cy="1424940"/>
          </a:xfrm>
          <a:custGeom>
            <a:avLst/>
            <a:gdLst>
              <a:gd name="connsiteX0" fmla="*/ 0 w 925384"/>
              <a:gd name="connsiteY0" fmla="*/ 0 h 1424940"/>
              <a:gd name="connsiteX1" fmla="*/ 447040 w 925384"/>
              <a:gd name="connsiteY1" fmla="*/ 325120 h 1424940"/>
              <a:gd name="connsiteX2" fmla="*/ 759460 w 925384"/>
              <a:gd name="connsiteY2" fmla="*/ 741680 h 1424940"/>
              <a:gd name="connsiteX3" fmla="*/ 909320 w 925384"/>
              <a:gd name="connsiteY3" fmla="*/ 1122680 h 1424940"/>
              <a:gd name="connsiteX4" fmla="*/ 922020 w 925384"/>
              <a:gd name="connsiteY4" fmla="*/ 142494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384" h="1424940">
                <a:moveTo>
                  <a:pt x="0" y="0"/>
                </a:moveTo>
                <a:cubicBezTo>
                  <a:pt x="160231" y="100753"/>
                  <a:pt x="320463" y="201507"/>
                  <a:pt x="447040" y="325120"/>
                </a:cubicBezTo>
                <a:cubicBezTo>
                  <a:pt x="573617" y="448733"/>
                  <a:pt x="682413" y="608753"/>
                  <a:pt x="759460" y="741680"/>
                </a:cubicBezTo>
                <a:cubicBezTo>
                  <a:pt x="836507" y="874607"/>
                  <a:pt x="882227" y="1008803"/>
                  <a:pt x="909320" y="1122680"/>
                </a:cubicBezTo>
                <a:cubicBezTo>
                  <a:pt x="936413" y="1236557"/>
                  <a:pt x="920750" y="1384300"/>
                  <a:pt x="922020" y="142494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5" name="Oval 244"/>
          <p:cNvSpPr/>
          <p:nvPr/>
        </p:nvSpPr>
        <p:spPr>
          <a:xfrm>
            <a:off x="9327729" y="2752211"/>
            <a:ext cx="45719" cy="510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4" name="Serbest Form 133"/>
          <p:cNvSpPr/>
          <p:nvPr/>
        </p:nvSpPr>
        <p:spPr>
          <a:xfrm>
            <a:off x="8173133" y="4518880"/>
            <a:ext cx="1014793" cy="1482090"/>
          </a:xfrm>
          <a:custGeom>
            <a:avLst/>
            <a:gdLst>
              <a:gd name="connsiteX0" fmla="*/ 0 w 1013469"/>
              <a:gd name="connsiteY0" fmla="*/ 0 h 1482090"/>
              <a:gd name="connsiteX1" fmla="*/ 510540 w 1013469"/>
              <a:gd name="connsiteY1" fmla="*/ 121920 h 1482090"/>
              <a:gd name="connsiteX2" fmla="*/ 880110 w 1013469"/>
              <a:gd name="connsiteY2" fmla="*/ 487680 h 1482090"/>
              <a:gd name="connsiteX3" fmla="*/ 1013460 w 1013469"/>
              <a:gd name="connsiteY3" fmla="*/ 982980 h 1482090"/>
              <a:gd name="connsiteX4" fmla="*/ 887730 w 1013469"/>
              <a:gd name="connsiteY4" fmla="*/ 1482090 h 1482090"/>
              <a:gd name="connsiteX0" fmla="*/ 0 w 1017688"/>
              <a:gd name="connsiteY0" fmla="*/ 0 h 1482090"/>
              <a:gd name="connsiteX1" fmla="*/ 510540 w 1017688"/>
              <a:gd name="connsiteY1" fmla="*/ 121920 h 1482090"/>
              <a:gd name="connsiteX2" fmla="*/ 880110 w 1017688"/>
              <a:gd name="connsiteY2" fmla="*/ 487680 h 1482090"/>
              <a:gd name="connsiteX3" fmla="*/ 1013460 w 1017688"/>
              <a:gd name="connsiteY3" fmla="*/ 982980 h 1482090"/>
              <a:gd name="connsiteX4" fmla="*/ 887730 w 1017688"/>
              <a:gd name="connsiteY4" fmla="*/ 1482090 h 1482090"/>
              <a:gd name="connsiteX0" fmla="*/ 0 w 1017688"/>
              <a:gd name="connsiteY0" fmla="*/ 0 h 1482090"/>
              <a:gd name="connsiteX1" fmla="*/ 510540 w 1017688"/>
              <a:gd name="connsiteY1" fmla="*/ 121920 h 1482090"/>
              <a:gd name="connsiteX2" fmla="*/ 880110 w 1017688"/>
              <a:gd name="connsiteY2" fmla="*/ 487680 h 1482090"/>
              <a:gd name="connsiteX3" fmla="*/ 1013460 w 1017688"/>
              <a:gd name="connsiteY3" fmla="*/ 982980 h 1482090"/>
              <a:gd name="connsiteX4" fmla="*/ 887730 w 1017688"/>
              <a:gd name="connsiteY4" fmla="*/ 1482090 h 1482090"/>
              <a:gd name="connsiteX0" fmla="*/ 0 w 1014793"/>
              <a:gd name="connsiteY0" fmla="*/ 0 h 1482090"/>
              <a:gd name="connsiteX1" fmla="*/ 510540 w 1014793"/>
              <a:gd name="connsiteY1" fmla="*/ 121920 h 1482090"/>
              <a:gd name="connsiteX2" fmla="*/ 880110 w 1014793"/>
              <a:gd name="connsiteY2" fmla="*/ 487680 h 1482090"/>
              <a:gd name="connsiteX3" fmla="*/ 1013460 w 1014793"/>
              <a:gd name="connsiteY3" fmla="*/ 982980 h 1482090"/>
              <a:gd name="connsiteX4" fmla="*/ 887730 w 1014793"/>
              <a:gd name="connsiteY4" fmla="*/ 1482090 h 148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793" h="1482090">
                <a:moveTo>
                  <a:pt x="0" y="0"/>
                </a:moveTo>
                <a:cubicBezTo>
                  <a:pt x="181927" y="20320"/>
                  <a:pt x="363855" y="40640"/>
                  <a:pt x="510540" y="121920"/>
                </a:cubicBezTo>
                <a:cubicBezTo>
                  <a:pt x="657225" y="203200"/>
                  <a:pt x="796290" y="344170"/>
                  <a:pt x="880110" y="487680"/>
                </a:cubicBezTo>
                <a:cubicBezTo>
                  <a:pt x="963930" y="631190"/>
                  <a:pt x="989330" y="751205"/>
                  <a:pt x="1013460" y="982980"/>
                </a:cubicBezTo>
                <a:cubicBezTo>
                  <a:pt x="1029970" y="1184275"/>
                  <a:pt x="887730" y="1482090"/>
                  <a:pt x="887730" y="148209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6" name="Serbest Form 135"/>
          <p:cNvSpPr/>
          <p:nvPr/>
        </p:nvSpPr>
        <p:spPr>
          <a:xfrm>
            <a:off x="8183880" y="5176520"/>
            <a:ext cx="294710" cy="436880"/>
          </a:xfrm>
          <a:custGeom>
            <a:avLst/>
            <a:gdLst>
              <a:gd name="connsiteX0" fmla="*/ 0 w 294710"/>
              <a:gd name="connsiteY0" fmla="*/ 0 h 436880"/>
              <a:gd name="connsiteX1" fmla="*/ 218440 w 294710"/>
              <a:gd name="connsiteY1" fmla="*/ 60960 h 436880"/>
              <a:gd name="connsiteX2" fmla="*/ 294640 w 294710"/>
              <a:gd name="connsiteY2" fmla="*/ 248920 h 436880"/>
              <a:gd name="connsiteX3" fmla="*/ 208280 w 294710"/>
              <a:gd name="connsiteY3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710" h="436880">
                <a:moveTo>
                  <a:pt x="0" y="0"/>
                </a:moveTo>
                <a:cubicBezTo>
                  <a:pt x="84667" y="9736"/>
                  <a:pt x="169334" y="19473"/>
                  <a:pt x="218440" y="60960"/>
                </a:cubicBezTo>
                <a:cubicBezTo>
                  <a:pt x="267546" y="102447"/>
                  <a:pt x="296333" y="186267"/>
                  <a:pt x="294640" y="248920"/>
                </a:cubicBezTo>
                <a:cubicBezTo>
                  <a:pt x="292947" y="311573"/>
                  <a:pt x="224367" y="403860"/>
                  <a:pt x="208280" y="43688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49" name="Nesne 2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41223"/>
              </p:ext>
            </p:extLst>
          </p:nvPr>
        </p:nvGraphicFramePr>
        <p:xfrm>
          <a:off x="5370485" y="5282341"/>
          <a:ext cx="584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37" imgW="583920" imgH="177480" progId="Equation.DSMT4">
                  <p:embed/>
                </p:oleObj>
              </mc:Choice>
              <mc:Fallback>
                <p:oleObj name="Equation" r:id="rId3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370485" y="5282341"/>
                        <a:ext cx="584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" name="Oval 249"/>
          <p:cNvSpPr/>
          <p:nvPr/>
        </p:nvSpPr>
        <p:spPr>
          <a:xfrm>
            <a:off x="4722407" y="5676812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72" name="Nesne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25611"/>
              </p:ext>
            </p:extLst>
          </p:nvPr>
        </p:nvGraphicFramePr>
        <p:xfrm>
          <a:off x="5263841" y="5502955"/>
          <a:ext cx="1028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39" imgW="1028520" imgH="355320" progId="Equation.DSMT4">
                  <p:embed/>
                </p:oleObj>
              </mc:Choice>
              <mc:Fallback>
                <p:oleObj name="Equation" r:id="rId39" imgW="10285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263841" y="5502955"/>
                        <a:ext cx="1028700" cy="3556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" name="Oval 274"/>
          <p:cNvSpPr/>
          <p:nvPr/>
        </p:nvSpPr>
        <p:spPr>
          <a:xfrm>
            <a:off x="4667411" y="6394475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04" name="Nesne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75293"/>
              </p:ext>
            </p:extLst>
          </p:nvPr>
        </p:nvGraphicFramePr>
        <p:xfrm>
          <a:off x="168275" y="4799013"/>
          <a:ext cx="223043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41" imgW="2489040" imgH="355320" progId="Equation.DSMT4">
                  <p:embed/>
                </p:oleObj>
              </mc:Choice>
              <mc:Fallback>
                <p:oleObj name="Equation" r:id="rId41" imgW="24890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68275" y="4799013"/>
                        <a:ext cx="2230438" cy="3190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" name="Nesne 3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279126"/>
              </p:ext>
            </p:extLst>
          </p:nvPr>
        </p:nvGraphicFramePr>
        <p:xfrm>
          <a:off x="175555" y="5318916"/>
          <a:ext cx="23796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43" imgW="2654280" imgH="355320" progId="Equation.DSMT4">
                  <p:embed/>
                </p:oleObj>
              </mc:Choice>
              <mc:Fallback>
                <p:oleObj name="Equation" r:id="rId43" imgW="26542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75555" y="5318916"/>
                        <a:ext cx="2379663" cy="3190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" name="Metin kutusu 307"/>
          <p:cNvSpPr txBox="1"/>
          <p:nvPr/>
        </p:nvSpPr>
        <p:spPr>
          <a:xfrm>
            <a:off x="2879772" y="2425302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Metin kutusu 309"/>
          <p:cNvSpPr txBox="1"/>
          <p:nvPr/>
        </p:nvSpPr>
        <p:spPr>
          <a:xfrm>
            <a:off x="4057962" y="2434555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Metin kutusu 310"/>
          <p:cNvSpPr txBox="1"/>
          <p:nvPr/>
        </p:nvSpPr>
        <p:spPr>
          <a:xfrm>
            <a:off x="3173113" y="2437047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Metin kutusu 313"/>
          <p:cNvSpPr txBox="1"/>
          <p:nvPr/>
        </p:nvSpPr>
        <p:spPr>
          <a:xfrm>
            <a:off x="3489062" y="2439084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5" name="Metin kutusu 314"/>
          <p:cNvSpPr txBox="1"/>
          <p:nvPr/>
        </p:nvSpPr>
        <p:spPr>
          <a:xfrm>
            <a:off x="3762921" y="2439084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Metin kutusu 315"/>
          <p:cNvSpPr txBox="1"/>
          <p:nvPr/>
        </p:nvSpPr>
        <p:spPr>
          <a:xfrm>
            <a:off x="4334470" y="2438317"/>
            <a:ext cx="31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Metin kutusu 316"/>
          <p:cNvSpPr txBox="1"/>
          <p:nvPr/>
        </p:nvSpPr>
        <p:spPr>
          <a:xfrm>
            <a:off x="1444096" y="895962"/>
            <a:ext cx="515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B150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Metin kutusu 317"/>
          <p:cNvSpPr txBox="1"/>
          <p:nvPr/>
        </p:nvSpPr>
        <p:spPr>
          <a:xfrm>
            <a:off x="1530351" y="4126369"/>
            <a:ext cx="381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B30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" name="Metin kutusu 318"/>
          <p:cNvSpPr txBox="1"/>
          <p:nvPr/>
        </p:nvSpPr>
        <p:spPr>
          <a:xfrm>
            <a:off x="769579" y="1583973"/>
            <a:ext cx="428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B120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0" name="Metin kutusu 319"/>
          <p:cNvSpPr txBox="1"/>
          <p:nvPr/>
        </p:nvSpPr>
        <p:spPr>
          <a:xfrm>
            <a:off x="2510927" y="627542"/>
            <a:ext cx="404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1" name="Metin kutusu 320"/>
          <p:cNvSpPr txBox="1"/>
          <p:nvPr/>
        </p:nvSpPr>
        <p:spPr>
          <a:xfrm>
            <a:off x="3083782" y="2682051"/>
            <a:ext cx="31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tr-TR" sz="8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Metin kutusu 321"/>
          <p:cNvSpPr txBox="1"/>
          <p:nvPr/>
        </p:nvSpPr>
        <p:spPr>
          <a:xfrm>
            <a:off x="2592975" y="4377602"/>
            <a:ext cx="31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Metin kutusu 322"/>
          <p:cNvSpPr txBox="1"/>
          <p:nvPr/>
        </p:nvSpPr>
        <p:spPr>
          <a:xfrm>
            <a:off x="854025" y="3485273"/>
            <a:ext cx="395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B60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" name="Metin kutusu 323"/>
          <p:cNvSpPr txBox="1"/>
          <p:nvPr/>
        </p:nvSpPr>
        <p:spPr>
          <a:xfrm>
            <a:off x="4211439" y="3430085"/>
            <a:ext cx="424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D60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5" name="Metin kutusu 324"/>
          <p:cNvSpPr txBox="1"/>
          <p:nvPr/>
        </p:nvSpPr>
        <p:spPr>
          <a:xfrm>
            <a:off x="581026" y="2500384"/>
            <a:ext cx="384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B90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Metin kutusu 325"/>
          <p:cNvSpPr txBox="1"/>
          <p:nvPr/>
        </p:nvSpPr>
        <p:spPr>
          <a:xfrm>
            <a:off x="4504809" y="2479903"/>
            <a:ext cx="472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D90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Metin kutusu 326"/>
          <p:cNvSpPr txBox="1"/>
          <p:nvPr/>
        </p:nvSpPr>
        <p:spPr>
          <a:xfrm>
            <a:off x="4212211" y="1590192"/>
            <a:ext cx="448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D120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Metin kutusu 327"/>
          <p:cNvSpPr txBox="1"/>
          <p:nvPr/>
        </p:nvSpPr>
        <p:spPr>
          <a:xfrm>
            <a:off x="3541734" y="869841"/>
            <a:ext cx="503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D150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Metin kutusu 328"/>
          <p:cNvSpPr txBox="1"/>
          <p:nvPr/>
        </p:nvSpPr>
        <p:spPr>
          <a:xfrm>
            <a:off x="3523457" y="4095786"/>
            <a:ext cx="3802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D30</a:t>
            </a:r>
            <a:endParaRPr lang="tr-TR" sz="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Metin kutusu 180"/>
          <p:cNvSpPr txBox="1"/>
          <p:nvPr/>
        </p:nvSpPr>
        <p:spPr>
          <a:xfrm>
            <a:off x="710310" y="4460020"/>
            <a:ext cx="686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Türkiye</a:t>
            </a:r>
            <a:endParaRPr lang="tr-T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2136648" y="4831601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1" name="Oval 330"/>
          <p:cNvSpPr/>
          <p:nvPr/>
        </p:nvSpPr>
        <p:spPr>
          <a:xfrm>
            <a:off x="2204403" y="5342577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3" name="Metin kutusu 332"/>
          <p:cNvSpPr txBox="1"/>
          <p:nvPr/>
        </p:nvSpPr>
        <p:spPr>
          <a:xfrm>
            <a:off x="3027722" y="2568908"/>
            <a:ext cx="31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endParaRPr lang="tr-TR" sz="8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Metin kutusu 333"/>
          <p:cNvSpPr txBox="1"/>
          <p:nvPr/>
        </p:nvSpPr>
        <p:spPr>
          <a:xfrm>
            <a:off x="3379588" y="4189608"/>
            <a:ext cx="31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tr-TR" sz="8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Metin kutusu 334"/>
          <p:cNvSpPr txBox="1"/>
          <p:nvPr/>
        </p:nvSpPr>
        <p:spPr>
          <a:xfrm>
            <a:off x="3892758" y="3833813"/>
            <a:ext cx="316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endParaRPr lang="tr-TR" sz="8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5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52" grpId="0"/>
      <p:bldP spid="54" grpId="0"/>
      <p:bldP spid="55" grpId="0"/>
      <p:bldP spid="56" grpId="0"/>
      <p:bldP spid="145" grpId="0"/>
      <p:bldP spid="146" grpId="0"/>
      <p:bldP spid="147" grpId="0"/>
      <p:bldP spid="148" grpId="0" animBg="1"/>
      <p:bldP spid="149" grpId="0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/>
      <p:bldP spid="167" grpId="0"/>
      <p:bldP spid="168" grpId="0"/>
      <p:bldP spid="174" grpId="0" animBg="1"/>
      <p:bldP spid="175" grpId="0" animBg="1"/>
      <p:bldP spid="119" grpId="0"/>
      <p:bldP spid="120" grpId="0"/>
      <p:bldP spid="121" grpId="0" animBg="1"/>
      <p:bldP spid="114" grpId="0" animBg="1"/>
      <p:bldP spid="5" grpId="0"/>
      <p:bldP spid="278" grpId="0" animBg="1"/>
      <p:bldP spid="279" grpId="0" animBg="1"/>
      <p:bldP spid="280" grpId="0" animBg="1"/>
      <p:bldP spid="281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300" grpId="0" animBg="1"/>
      <p:bldP spid="301" grpId="0" animBg="1"/>
      <p:bldP spid="302" grpId="0"/>
      <p:bldP spid="204" grpId="0" animBg="1"/>
      <p:bldP spid="204" grpId="1" animBg="1"/>
      <p:bldP spid="8" grpId="0" animBg="1"/>
      <p:bldP spid="8" grpId="1" animBg="1"/>
      <p:bldP spid="10" grpId="0" animBg="1"/>
      <p:bldP spid="12" grpId="0" animBg="1"/>
      <p:bldP spid="32" grpId="0" animBg="1"/>
      <p:bldP spid="33" grpId="0" animBg="1"/>
      <p:bldP spid="11" grpId="0" animBg="1"/>
      <p:bldP spid="49" grpId="0" animBg="1"/>
      <p:bldP spid="49" grpId="1" animBg="1"/>
      <p:bldP spid="98" grpId="0"/>
      <p:bldP spid="98" grpId="1"/>
      <p:bldP spid="123" grpId="0" animBg="1"/>
      <p:bldP spid="126" grpId="0" animBg="1"/>
      <p:bldP spid="127" grpId="0"/>
      <p:bldP spid="128" grpId="0" animBg="1"/>
      <p:bldP spid="237" grpId="0" animBg="1"/>
      <p:bldP spid="238" grpId="0" animBg="1"/>
      <p:bldP spid="239" grpId="0" animBg="1"/>
      <p:bldP spid="242" grpId="0"/>
      <p:bldP spid="243" grpId="0"/>
      <p:bldP spid="133" grpId="0" animBg="1"/>
      <p:bldP spid="245" grpId="0" animBg="1"/>
      <p:bldP spid="134" grpId="0" animBg="1"/>
      <p:bldP spid="136" grpId="0" animBg="1"/>
      <p:bldP spid="250" grpId="0" animBg="1"/>
      <p:bldP spid="275" grpId="0" animBg="1"/>
      <p:bldP spid="308" grpId="0"/>
      <p:bldP spid="310" grpId="0"/>
      <p:bldP spid="311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322" grpId="0"/>
      <p:bldP spid="323" grpId="0"/>
      <p:bldP spid="324" grpId="0"/>
      <p:bldP spid="325" grpId="0"/>
      <p:bldP spid="326" grpId="0"/>
      <p:bldP spid="327" grpId="0"/>
      <p:bldP spid="328" grpId="0"/>
      <p:bldP spid="329" grpId="0"/>
      <p:bldP spid="181" grpId="0"/>
      <p:bldP spid="330" grpId="0" animBg="1"/>
      <p:bldP spid="331" grpId="0" animBg="1"/>
      <p:bldP spid="333" grpId="0"/>
      <p:bldP spid="334" grpId="0"/>
      <p:bldP spid="3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473" y="4670"/>
            <a:ext cx="3470031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Projeksiyonun Özellikleri (Kutupsal)</a:t>
            </a: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Dünyanın tümünü gösterir.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r-TR" altLang="tr-TR" sz="1200" dirty="0" smtClean="0"/>
              <a:t>Meridyenler </a:t>
            </a:r>
            <a:r>
              <a:rPr lang="tr-TR" altLang="tr-TR" sz="1200" dirty="0"/>
              <a:t>boyunca uzunluk korur.</a:t>
            </a:r>
          </a:p>
          <a:p>
            <a:pPr lvl="0">
              <a:buFontTx/>
              <a:buChar char="•"/>
            </a:pPr>
            <a:r>
              <a:rPr lang="tr-TR" altLang="tr-TR" sz="1200" dirty="0"/>
              <a:t>Paralelleri aynı merkezli daire yaylarıdır.</a:t>
            </a:r>
          </a:p>
          <a:p>
            <a:pPr lvl="0">
              <a:buFontTx/>
              <a:buChar char="•"/>
            </a:pPr>
            <a:r>
              <a:rPr lang="tr-TR" altLang="tr-TR" sz="1200" dirty="0"/>
              <a:t>Paralellerin arası birbirine eşittir.</a:t>
            </a:r>
          </a:p>
          <a:p>
            <a:pPr lvl="0">
              <a:buFontTx/>
              <a:buChar char="•"/>
            </a:pPr>
            <a:r>
              <a:rPr lang="tr-TR" altLang="tr-TR" sz="1200" dirty="0"/>
              <a:t>Meridyenleri </a:t>
            </a:r>
            <a:r>
              <a:rPr lang="tr-TR" altLang="tr-TR" sz="1200" dirty="0" err="1"/>
              <a:t>ışınsal</a:t>
            </a:r>
            <a:r>
              <a:rPr lang="tr-TR" altLang="tr-TR" sz="1200" dirty="0"/>
              <a:t> doğrular şeklindedir.</a:t>
            </a:r>
          </a:p>
          <a:p>
            <a:pPr lvl="0">
              <a:buFontTx/>
              <a:buChar char="•"/>
            </a:pPr>
            <a:r>
              <a:rPr lang="tr-TR" altLang="tr-TR" sz="1200" dirty="0"/>
              <a:t>Meridyenlerin uzunlukları dünya üzerindeki uzunluklarına eşittir.</a:t>
            </a:r>
          </a:p>
          <a:p>
            <a:pPr lvl="0">
              <a:buFontTx/>
              <a:buChar char="•"/>
            </a:pPr>
            <a:r>
              <a:rPr lang="tr-TR" altLang="tr-TR" sz="1200" dirty="0"/>
              <a:t>En iyi teğet nokta yakın çevresi gösterilir.</a:t>
            </a:r>
          </a:p>
          <a:p>
            <a:pPr lvl="0">
              <a:buFontTx/>
              <a:buChar char="•"/>
            </a:pPr>
            <a:r>
              <a:rPr lang="tr-TR" altLang="tr-TR" sz="1200" dirty="0"/>
              <a:t>Teğet noktadan uzaklaştıkça bozulma oranları artar.</a:t>
            </a:r>
          </a:p>
          <a:p>
            <a:pPr lvl="0">
              <a:buFontTx/>
              <a:buChar char="•"/>
            </a:pPr>
            <a:r>
              <a:rPr lang="tr-TR" altLang="tr-TR" sz="1200" dirty="0"/>
              <a:t>Teğet noktanın </a:t>
            </a:r>
            <a:r>
              <a:rPr lang="tr-TR" altLang="tr-TR" sz="1200" dirty="0" err="1"/>
              <a:t>antipodunda</a:t>
            </a:r>
            <a:r>
              <a:rPr lang="tr-TR" altLang="tr-TR" sz="1200" dirty="0"/>
              <a:t> (merkeze göre simetriğindeki nokta) bozulmalar sonsuzdur.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tr-TR" altLang="tr-TR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040063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412"/>
          <a:stretch/>
        </p:blipFill>
        <p:spPr>
          <a:xfrm>
            <a:off x="9916160" y="2956107"/>
            <a:ext cx="2275840" cy="22417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34" y="2937100"/>
            <a:ext cx="2347894" cy="2347894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0" y="3127014"/>
            <a:ext cx="2512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/>
              <a:t>Azimuthal</a:t>
            </a:r>
            <a:r>
              <a:rPr lang="tr-TR" sz="1400" dirty="0" smtClean="0"/>
              <a:t> </a:t>
            </a:r>
            <a:r>
              <a:rPr lang="tr-TR" sz="1400" dirty="0" err="1" smtClean="0"/>
              <a:t>Equidistant</a:t>
            </a:r>
            <a:endParaRPr lang="tr-TR" sz="1400" dirty="0"/>
          </a:p>
          <a:p>
            <a:r>
              <a:rPr lang="tr-TR" sz="1400" dirty="0" err="1" smtClean="0"/>
              <a:t>Zenithal</a:t>
            </a:r>
            <a:r>
              <a:rPr lang="tr-TR" sz="1400" dirty="0" smtClean="0"/>
              <a:t> </a:t>
            </a:r>
            <a:r>
              <a:rPr lang="tr-TR" sz="1400" dirty="0" err="1" smtClean="0"/>
              <a:t>Equidistant</a:t>
            </a:r>
            <a:endParaRPr lang="tr-TR" sz="1400" dirty="0"/>
          </a:p>
        </p:txBody>
      </p:sp>
      <p:sp>
        <p:nvSpPr>
          <p:cNvPr id="10" name="Dikdörtgen 9"/>
          <p:cNvSpPr/>
          <p:nvPr/>
        </p:nvSpPr>
        <p:spPr>
          <a:xfrm>
            <a:off x="6218962" y="6060905"/>
            <a:ext cx="5810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Meridyenler boyunca uzunluk korumayı amaçlayan haritaların çiziminde kullanılır</a:t>
            </a:r>
            <a:r>
              <a:rPr lang="tr-TR" alt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FontTx/>
              <a:buChar char="•"/>
            </a:pPr>
            <a:r>
              <a:rPr lang="tr-TR" alt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Kutup haritalarının yapımında kullanılır.</a:t>
            </a:r>
            <a:endParaRPr lang="tr-TR" alt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218961" y="5766265"/>
            <a:ext cx="1347923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 Alanı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3580593" y="-6262"/>
            <a:ext cx="2849017" cy="287325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r="24945"/>
          <a:stretch/>
        </p:blipFill>
        <p:spPr>
          <a:xfrm>
            <a:off x="9379258" y="4669"/>
            <a:ext cx="2812742" cy="282255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r="24625"/>
          <a:stretch/>
        </p:blipFill>
        <p:spPr>
          <a:xfrm>
            <a:off x="6510699" y="-6262"/>
            <a:ext cx="2877506" cy="287325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130"/>
            <a:ext cx="5639807" cy="295687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5746450" y="3901130"/>
            <a:ext cx="109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Teğet Nokta</a:t>
            </a:r>
          </a:p>
          <a:p>
            <a:r>
              <a:rPr lang="tr-TR" sz="1200" dirty="0" smtClean="0"/>
              <a:t>45 Derece K.</a:t>
            </a:r>
          </a:p>
          <a:p>
            <a:r>
              <a:rPr lang="tr-TR" sz="1200" dirty="0" smtClean="0"/>
              <a:t>Orta </a:t>
            </a:r>
            <a:r>
              <a:rPr lang="tr-TR" sz="1200" dirty="0" err="1" smtClean="0"/>
              <a:t>Merdiyen</a:t>
            </a:r>
            <a:endParaRPr lang="tr-TR" sz="1200" dirty="0" smtClean="0"/>
          </a:p>
          <a:p>
            <a:r>
              <a:rPr lang="tr-TR" sz="1200" dirty="0" smtClean="0"/>
              <a:t>36 Derece D.</a:t>
            </a:r>
            <a:endParaRPr lang="tr-TR" sz="1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8938079" y="5189829"/>
            <a:ext cx="11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Deformasyonlar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6167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5"/>
          <p:cNvSpPr>
            <a:spLocks noChangeArrowheads="1"/>
          </p:cNvSpPr>
          <p:nvPr/>
        </p:nvSpPr>
        <p:spPr bwMode="auto">
          <a:xfrm>
            <a:off x="6367463" y="3929233"/>
            <a:ext cx="5540375" cy="2912257"/>
          </a:xfrm>
          <a:prstGeom prst="rect">
            <a:avLst/>
          </a:prstGeom>
          <a:solidFill>
            <a:schemeClr val="bg1">
              <a:lumMod val="95000"/>
            </a:schemeClr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22335" y="206740"/>
            <a:ext cx="5124091" cy="6616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Metin kutusu 95"/>
          <p:cNvSpPr txBox="1"/>
          <p:nvPr/>
        </p:nvSpPr>
        <p:spPr>
          <a:xfrm>
            <a:off x="8982467" y="8116"/>
            <a:ext cx="320953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tr-TR" b="1" dirty="0" smtClean="0"/>
              <a:t>ORTOGRAFİK PROJEKSİYON</a:t>
            </a:r>
          </a:p>
        </p:txBody>
      </p:sp>
      <p:graphicFrame>
        <p:nvGraphicFramePr>
          <p:cNvPr id="173" name="Nesne 172"/>
          <p:cNvGraphicFramePr>
            <a:graphicFrameLocks noChangeAspect="1"/>
          </p:cNvGraphicFramePr>
          <p:nvPr>
            <p:extLst/>
          </p:nvPr>
        </p:nvGraphicFramePr>
        <p:xfrm>
          <a:off x="7293166" y="1087340"/>
          <a:ext cx="2343150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CorelDRAW" r:id="rId3" imgW="2342490" imgH="2335149" progId="CorelDraw.Graphic.15">
                  <p:embed/>
                </p:oleObj>
              </mc:Choice>
              <mc:Fallback>
                <p:oleObj name="CorelDRAW" r:id="rId3" imgW="2342490" imgH="2335149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3166" y="1087340"/>
                        <a:ext cx="2343150" cy="233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Dikdörtgen 173"/>
          <p:cNvSpPr/>
          <p:nvPr/>
        </p:nvSpPr>
        <p:spPr>
          <a:xfrm>
            <a:off x="6383204" y="-476747"/>
            <a:ext cx="4184867" cy="3692144"/>
          </a:xfrm>
          <a:prstGeom prst="rect">
            <a:avLst/>
          </a:prstGeom>
          <a:gradFill flip="none" rotWithShape="1">
            <a:gsLst>
              <a:gs pos="3000">
                <a:schemeClr val="accent1">
                  <a:tint val="66000"/>
                  <a:satMod val="160000"/>
                  <a:alpha val="2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5" name="Oval 174"/>
          <p:cNvSpPr/>
          <p:nvPr/>
        </p:nvSpPr>
        <p:spPr>
          <a:xfrm flipV="1">
            <a:off x="8427720" y="1323605"/>
            <a:ext cx="4791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8299347" y="1273705"/>
            <a:ext cx="1254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K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6515100" y="3716338"/>
            <a:ext cx="554037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36" name="Grup 135"/>
          <p:cNvGrpSpPr/>
          <p:nvPr/>
        </p:nvGrpSpPr>
        <p:grpSpPr>
          <a:xfrm>
            <a:off x="240825" y="6503988"/>
            <a:ext cx="773939" cy="218513"/>
            <a:chOff x="1528966" y="5726464"/>
            <a:chExt cx="773939" cy="218513"/>
          </a:xfrm>
        </p:grpSpPr>
        <p:cxnSp>
          <p:nvCxnSpPr>
            <p:cNvPr id="137" name="Düz Bağlayıcı 136"/>
            <p:cNvCxnSpPr/>
            <p:nvPr/>
          </p:nvCxnSpPr>
          <p:spPr>
            <a:xfrm flipV="1">
              <a:off x="1649275" y="5898671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Düz Bağlayıcı 137"/>
            <p:cNvCxnSpPr/>
            <p:nvPr/>
          </p:nvCxnSpPr>
          <p:spPr>
            <a:xfrm>
              <a:off x="1822813" y="5932170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Düz Bağlayıcı 138"/>
            <p:cNvCxnSpPr/>
            <p:nvPr/>
          </p:nvCxnSpPr>
          <p:spPr>
            <a:xfrm flipV="1">
              <a:off x="1830293" y="5898671"/>
              <a:ext cx="0" cy="3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Metin kutusu 139"/>
            <p:cNvSpPr txBox="1"/>
            <p:nvPr/>
          </p:nvSpPr>
          <p:spPr>
            <a:xfrm>
              <a:off x="1528966" y="5726464"/>
              <a:ext cx="2391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b="1" dirty="0" smtClean="0"/>
                <a:t>0</a:t>
              </a:r>
              <a:endParaRPr lang="tr-TR" sz="800" b="1" dirty="0"/>
            </a:p>
          </p:txBody>
        </p:sp>
        <p:sp>
          <p:nvSpPr>
            <p:cNvPr id="141" name="Metin kutusu 140"/>
            <p:cNvSpPr txBox="1"/>
            <p:nvPr/>
          </p:nvSpPr>
          <p:spPr>
            <a:xfrm>
              <a:off x="1741533" y="5729533"/>
              <a:ext cx="5613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b="1" dirty="0" smtClean="0"/>
                <a:t>2000 km</a:t>
              </a:r>
              <a:endParaRPr lang="tr-TR" sz="800" b="1" dirty="0"/>
            </a:p>
          </p:txBody>
        </p:sp>
        <p:cxnSp>
          <p:nvCxnSpPr>
            <p:cNvPr id="142" name="Düz Bağlayıcı 141"/>
            <p:cNvCxnSpPr/>
            <p:nvPr/>
          </p:nvCxnSpPr>
          <p:spPr>
            <a:xfrm>
              <a:off x="1648550" y="5933917"/>
              <a:ext cx="184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7"/>
          <p:cNvSpPr>
            <a:spLocks noChangeArrowheads="1"/>
          </p:cNvSpPr>
          <p:nvPr/>
        </p:nvSpPr>
        <p:spPr bwMode="auto">
          <a:xfrm>
            <a:off x="7321551" y="4557712"/>
            <a:ext cx="1974850" cy="1952625"/>
          </a:xfrm>
          <a:prstGeom prst="ellips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" name="Line 8"/>
          <p:cNvSpPr>
            <a:spLocks noChangeShapeType="1"/>
          </p:cNvSpPr>
          <p:nvPr/>
        </p:nvSpPr>
        <p:spPr bwMode="auto">
          <a:xfrm>
            <a:off x="7321551" y="5534025"/>
            <a:ext cx="1974850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4" name="Line 9"/>
          <p:cNvSpPr>
            <a:spLocks noChangeShapeType="1"/>
          </p:cNvSpPr>
          <p:nvPr/>
        </p:nvSpPr>
        <p:spPr bwMode="auto">
          <a:xfrm>
            <a:off x="7815263" y="4689475"/>
            <a:ext cx="987425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9" name="Line 10"/>
          <p:cNvSpPr>
            <a:spLocks noChangeShapeType="1"/>
          </p:cNvSpPr>
          <p:nvPr/>
        </p:nvSpPr>
        <p:spPr bwMode="auto">
          <a:xfrm flipH="1">
            <a:off x="7453313" y="5046662"/>
            <a:ext cx="1711325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6" name="Line 11"/>
          <p:cNvSpPr>
            <a:spLocks noChangeShapeType="1"/>
          </p:cNvSpPr>
          <p:nvPr/>
        </p:nvSpPr>
        <p:spPr bwMode="auto">
          <a:xfrm>
            <a:off x="7453313" y="6021387"/>
            <a:ext cx="1711325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7" name="Line 12"/>
          <p:cNvSpPr>
            <a:spLocks noChangeShapeType="1"/>
          </p:cNvSpPr>
          <p:nvPr/>
        </p:nvSpPr>
        <p:spPr bwMode="auto">
          <a:xfrm>
            <a:off x="7815263" y="6378575"/>
            <a:ext cx="987425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8" name="Freeform 13"/>
          <p:cNvSpPr>
            <a:spLocks/>
          </p:cNvSpPr>
          <p:nvPr/>
        </p:nvSpPr>
        <p:spPr bwMode="auto">
          <a:xfrm>
            <a:off x="7815263" y="4584700"/>
            <a:ext cx="987425" cy="204787"/>
          </a:xfrm>
          <a:custGeom>
            <a:avLst/>
            <a:gdLst>
              <a:gd name="T0" fmla="*/ 0 w 5000"/>
              <a:gd name="T1" fmla="*/ 531 h 1045"/>
              <a:gd name="T2" fmla="*/ 5000 w 5000"/>
              <a:gd name="T3" fmla="*/ 531 h 1045"/>
              <a:gd name="T4" fmla="*/ 0 w 5000"/>
              <a:gd name="T5" fmla="*/ 531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00" h="1045">
                <a:moveTo>
                  <a:pt x="0" y="531"/>
                </a:moveTo>
                <a:cubicBezTo>
                  <a:pt x="1632" y="4"/>
                  <a:pt x="3298" y="0"/>
                  <a:pt x="5000" y="531"/>
                </a:cubicBezTo>
                <a:cubicBezTo>
                  <a:pt x="3386" y="1044"/>
                  <a:pt x="1720" y="1045"/>
                  <a:pt x="0" y="531"/>
                </a:cubicBezTo>
                <a:close/>
              </a:path>
            </a:pathLst>
          </a:custGeom>
          <a:noFill/>
          <a:ln w="9525" cap="flat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3" name="Freeform 18"/>
          <p:cNvSpPr>
            <a:spLocks/>
          </p:cNvSpPr>
          <p:nvPr/>
        </p:nvSpPr>
        <p:spPr bwMode="auto">
          <a:xfrm>
            <a:off x="6729413" y="4557712"/>
            <a:ext cx="5035550" cy="0"/>
          </a:xfrm>
          <a:custGeom>
            <a:avLst/>
            <a:gdLst>
              <a:gd name="T0" fmla="*/ 0 w 25500"/>
              <a:gd name="T1" fmla="*/ 12364 w 25500"/>
              <a:gd name="T2" fmla="*/ 25500 w 255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5500">
                <a:moveTo>
                  <a:pt x="0" y="0"/>
                </a:moveTo>
                <a:lnTo>
                  <a:pt x="12364" y="0"/>
                </a:lnTo>
                <a:lnTo>
                  <a:pt x="25500" y="0"/>
                </a:lnTo>
              </a:path>
            </a:pathLst>
          </a:cu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" name="Rectangle 19"/>
          <p:cNvSpPr>
            <a:spLocks noChangeArrowheads="1"/>
          </p:cNvSpPr>
          <p:nvPr/>
        </p:nvSpPr>
        <p:spPr bwMode="auto">
          <a:xfrm>
            <a:off x="7734301" y="4602162"/>
            <a:ext cx="1206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20"/>
          <p:cNvSpPr>
            <a:spLocks noChangeArrowheads="1"/>
          </p:cNvSpPr>
          <p:nvPr/>
        </p:nvSpPr>
        <p:spPr bwMode="auto">
          <a:xfrm>
            <a:off x="7354888" y="4976812"/>
            <a:ext cx="1206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21"/>
          <p:cNvSpPr>
            <a:spLocks noChangeArrowheads="1"/>
          </p:cNvSpPr>
          <p:nvPr/>
        </p:nvSpPr>
        <p:spPr bwMode="auto">
          <a:xfrm>
            <a:off x="7250113" y="5492750"/>
            <a:ext cx="7461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22"/>
          <p:cNvSpPr>
            <a:spLocks noChangeArrowheads="1"/>
          </p:cNvSpPr>
          <p:nvPr/>
        </p:nvSpPr>
        <p:spPr bwMode="auto">
          <a:xfrm>
            <a:off x="7348538" y="6007100"/>
            <a:ext cx="1206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23"/>
          <p:cNvSpPr>
            <a:spLocks noChangeArrowheads="1"/>
          </p:cNvSpPr>
          <p:nvPr/>
        </p:nvSpPr>
        <p:spPr bwMode="auto">
          <a:xfrm>
            <a:off x="7742238" y="6400800"/>
            <a:ext cx="1206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Rectangle 24"/>
          <p:cNvSpPr>
            <a:spLocks noChangeArrowheads="1"/>
          </p:cNvSpPr>
          <p:nvPr/>
        </p:nvSpPr>
        <p:spPr bwMode="auto">
          <a:xfrm>
            <a:off x="8274051" y="6519862"/>
            <a:ext cx="1206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Rectangle 25"/>
          <p:cNvSpPr>
            <a:spLocks noChangeArrowheads="1"/>
          </p:cNvSpPr>
          <p:nvPr/>
        </p:nvSpPr>
        <p:spPr bwMode="auto">
          <a:xfrm>
            <a:off x="8281988" y="4429125"/>
            <a:ext cx="1317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K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" name="Line 26"/>
          <p:cNvSpPr>
            <a:spLocks noChangeShapeType="1"/>
          </p:cNvSpPr>
          <p:nvPr/>
        </p:nvSpPr>
        <p:spPr bwMode="auto">
          <a:xfrm>
            <a:off x="8803323" y="4514850"/>
            <a:ext cx="0" cy="79375"/>
          </a:xfrm>
          <a:prstGeom prst="line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2" name="Line 27"/>
          <p:cNvSpPr>
            <a:spLocks noChangeShapeType="1"/>
          </p:cNvSpPr>
          <p:nvPr/>
        </p:nvSpPr>
        <p:spPr bwMode="auto">
          <a:xfrm>
            <a:off x="9169401" y="4518025"/>
            <a:ext cx="0" cy="79375"/>
          </a:xfrm>
          <a:prstGeom prst="line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3" name="Rectangle 28"/>
          <p:cNvSpPr>
            <a:spLocks noChangeArrowheads="1"/>
          </p:cNvSpPr>
          <p:nvPr/>
        </p:nvSpPr>
        <p:spPr bwMode="auto">
          <a:xfrm>
            <a:off x="8834438" y="4603750"/>
            <a:ext cx="1317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" name="Rectangle 29"/>
          <p:cNvSpPr>
            <a:spLocks noChangeArrowheads="1"/>
          </p:cNvSpPr>
          <p:nvPr/>
        </p:nvSpPr>
        <p:spPr bwMode="auto">
          <a:xfrm>
            <a:off x="8782051" y="4398962"/>
            <a:ext cx="1571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A’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30"/>
          <p:cNvSpPr>
            <a:spLocks noChangeArrowheads="1"/>
          </p:cNvSpPr>
          <p:nvPr/>
        </p:nvSpPr>
        <p:spPr bwMode="auto">
          <a:xfrm>
            <a:off x="9344026" y="5481637"/>
            <a:ext cx="1317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31"/>
          <p:cNvSpPr>
            <a:spLocks noChangeArrowheads="1"/>
          </p:cNvSpPr>
          <p:nvPr/>
        </p:nvSpPr>
        <p:spPr bwMode="auto">
          <a:xfrm>
            <a:off x="9209088" y="4940300"/>
            <a:ext cx="1317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32"/>
          <p:cNvSpPr>
            <a:spLocks noChangeArrowheads="1"/>
          </p:cNvSpPr>
          <p:nvPr/>
        </p:nvSpPr>
        <p:spPr bwMode="auto">
          <a:xfrm>
            <a:off x="9201151" y="6000750"/>
            <a:ext cx="1349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33"/>
          <p:cNvSpPr>
            <a:spLocks noChangeArrowheads="1"/>
          </p:cNvSpPr>
          <p:nvPr/>
        </p:nvSpPr>
        <p:spPr bwMode="auto">
          <a:xfrm>
            <a:off x="8823326" y="6356350"/>
            <a:ext cx="1349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D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34"/>
          <p:cNvSpPr>
            <a:spLocks noChangeArrowheads="1"/>
          </p:cNvSpPr>
          <p:nvPr/>
        </p:nvSpPr>
        <p:spPr bwMode="auto">
          <a:xfrm>
            <a:off x="8262938" y="6580187"/>
            <a:ext cx="1428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G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35"/>
          <p:cNvSpPr>
            <a:spLocks noChangeArrowheads="1"/>
          </p:cNvSpPr>
          <p:nvPr/>
        </p:nvSpPr>
        <p:spPr bwMode="auto">
          <a:xfrm>
            <a:off x="9134476" y="4406900"/>
            <a:ext cx="1571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B’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36"/>
          <p:cNvSpPr>
            <a:spLocks noChangeArrowheads="1"/>
          </p:cNvSpPr>
          <p:nvPr/>
        </p:nvSpPr>
        <p:spPr bwMode="auto">
          <a:xfrm>
            <a:off x="8218488" y="5422900"/>
            <a:ext cx="1508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M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Line 37"/>
          <p:cNvSpPr>
            <a:spLocks noChangeShapeType="1"/>
          </p:cNvSpPr>
          <p:nvPr/>
        </p:nvSpPr>
        <p:spPr bwMode="auto">
          <a:xfrm flipV="1">
            <a:off x="8308976" y="4557712"/>
            <a:ext cx="0" cy="976312"/>
          </a:xfrm>
          <a:prstGeom prst="line">
            <a:avLst/>
          </a:prstGeom>
          <a:noFill/>
          <a:ln w="4763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3" name="Oval 38"/>
          <p:cNvSpPr>
            <a:spLocks noChangeArrowheads="1"/>
          </p:cNvSpPr>
          <p:nvPr/>
        </p:nvSpPr>
        <p:spPr bwMode="auto">
          <a:xfrm>
            <a:off x="8788401" y="4673600"/>
            <a:ext cx="28575" cy="3016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" name="Oval 39"/>
          <p:cNvSpPr>
            <a:spLocks noChangeArrowheads="1"/>
          </p:cNvSpPr>
          <p:nvPr/>
        </p:nvSpPr>
        <p:spPr bwMode="auto">
          <a:xfrm>
            <a:off x="9148763" y="5032375"/>
            <a:ext cx="30163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" name="Oval 40"/>
          <p:cNvSpPr>
            <a:spLocks noChangeArrowheads="1"/>
          </p:cNvSpPr>
          <p:nvPr/>
        </p:nvSpPr>
        <p:spPr bwMode="auto">
          <a:xfrm>
            <a:off x="9282113" y="5518150"/>
            <a:ext cx="28575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" name="Oval 41"/>
          <p:cNvSpPr>
            <a:spLocks noChangeArrowheads="1"/>
          </p:cNvSpPr>
          <p:nvPr/>
        </p:nvSpPr>
        <p:spPr bwMode="auto">
          <a:xfrm>
            <a:off x="9148763" y="6008687"/>
            <a:ext cx="28575" cy="3016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7" name="Oval 42"/>
          <p:cNvSpPr>
            <a:spLocks noChangeArrowheads="1"/>
          </p:cNvSpPr>
          <p:nvPr/>
        </p:nvSpPr>
        <p:spPr bwMode="auto">
          <a:xfrm>
            <a:off x="8788401" y="6364287"/>
            <a:ext cx="28575" cy="3016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8" name="Oval 43"/>
          <p:cNvSpPr>
            <a:spLocks noChangeArrowheads="1"/>
          </p:cNvSpPr>
          <p:nvPr/>
        </p:nvSpPr>
        <p:spPr bwMode="auto">
          <a:xfrm>
            <a:off x="8294688" y="6494462"/>
            <a:ext cx="28575" cy="3016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9" name="Oval 44"/>
          <p:cNvSpPr>
            <a:spLocks noChangeArrowheads="1"/>
          </p:cNvSpPr>
          <p:nvPr/>
        </p:nvSpPr>
        <p:spPr bwMode="auto">
          <a:xfrm>
            <a:off x="8294688" y="4543425"/>
            <a:ext cx="28575" cy="3016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0" name="Oval 45"/>
          <p:cNvSpPr>
            <a:spLocks noChangeArrowheads="1"/>
          </p:cNvSpPr>
          <p:nvPr/>
        </p:nvSpPr>
        <p:spPr bwMode="auto">
          <a:xfrm>
            <a:off x="7808913" y="4668837"/>
            <a:ext cx="28575" cy="3016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1" name="Oval 46"/>
          <p:cNvSpPr>
            <a:spLocks noChangeArrowheads="1"/>
          </p:cNvSpPr>
          <p:nvPr/>
        </p:nvSpPr>
        <p:spPr bwMode="auto">
          <a:xfrm>
            <a:off x="7439026" y="5030787"/>
            <a:ext cx="28575" cy="3016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2" name="Oval 47"/>
          <p:cNvSpPr>
            <a:spLocks noChangeArrowheads="1"/>
          </p:cNvSpPr>
          <p:nvPr/>
        </p:nvSpPr>
        <p:spPr bwMode="auto">
          <a:xfrm>
            <a:off x="7307263" y="5518150"/>
            <a:ext cx="28575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3" name="Oval 48"/>
          <p:cNvSpPr>
            <a:spLocks noChangeArrowheads="1"/>
          </p:cNvSpPr>
          <p:nvPr/>
        </p:nvSpPr>
        <p:spPr bwMode="auto">
          <a:xfrm>
            <a:off x="7439026" y="6008687"/>
            <a:ext cx="28575" cy="3016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4" name="Oval 49"/>
          <p:cNvSpPr>
            <a:spLocks noChangeArrowheads="1"/>
          </p:cNvSpPr>
          <p:nvPr/>
        </p:nvSpPr>
        <p:spPr bwMode="auto">
          <a:xfrm>
            <a:off x="7808913" y="6369050"/>
            <a:ext cx="28575" cy="3016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" name="Oval 50"/>
          <p:cNvSpPr>
            <a:spLocks noChangeArrowheads="1"/>
          </p:cNvSpPr>
          <p:nvPr/>
        </p:nvSpPr>
        <p:spPr bwMode="auto">
          <a:xfrm>
            <a:off x="8294688" y="5518150"/>
            <a:ext cx="28575" cy="31750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6" name="Line 51"/>
          <p:cNvSpPr>
            <a:spLocks noChangeShapeType="1"/>
          </p:cNvSpPr>
          <p:nvPr/>
        </p:nvSpPr>
        <p:spPr bwMode="auto">
          <a:xfrm flipH="1">
            <a:off x="8308976" y="4557712"/>
            <a:ext cx="496888" cy="0"/>
          </a:xfrm>
          <a:prstGeom prst="line">
            <a:avLst/>
          </a:prstGeom>
          <a:noFill/>
          <a:ln w="14288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7" name="Freeform 52"/>
          <p:cNvSpPr>
            <a:spLocks/>
          </p:cNvSpPr>
          <p:nvPr/>
        </p:nvSpPr>
        <p:spPr bwMode="auto">
          <a:xfrm>
            <a:off x="8308976" y="5345112"/>
            <a:ext cx="85725" cy="42862"/>
          </a:xfrm>
          <a:custGeom>
            <a:avLst/>
            <a:gdLst>
              <a:gd name="T0" fmla="*/ 438 w 438"/>
              <a:gd name="T1" fmla="*/ 219 h 219"/>
              <a:gd name="T2" fmla="*/ 0 w 438"/>
              <a:gd name="T3" fmla="*/ 77 h 2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8" h="219">
                <a:moveTo>
                  <a:pt x="438" y="219"/>
                </a:moveTo>
                <a:cubicBezTo>
                  <a:pt x="387" y="60"/>
                  <a:pt x="233" y="0"/>
                  <a:pt x="0" y="77"/>
                </a:cubicBezTo>
              </a:path>
            </a:pathLst>
          </a:custGeom>
          <a:noFill/>
          <a:ln w="4763" cap="flat">
            <a:solidFill>
              <a:srgbClr val="2105A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8" name="Freeform 53"/>
          <p:cNvSpPr>
            <a:spLocks noEditPoints="1"/>
          </p:cNvSpPr>
          <p:nvPr/>
        </p:nvSpPr>
        <p:spPr bwMode="auto">
          <a:xfrm>
            <a:off x="8345488" y="5289550"/>
            <a:ext cx="50800" cy="53975"/>
          </a:xfrm>
          <a:custGeom>
            <a:avLst/>
            <a:gdLst>
              <a:gd name="T0" fmla="*/ 214 w 258"/>
              <a:gd name="T1" fmla="*/ 13 h 272"/>
              <a:gd name="T2" fmla="*/ 258 w 258"/>
              <a:gd name="T3" fmla="*/ 15 h 272"/>
              <a:gd name="T4" fmla="*/ 220 w 258"/>
              <a:gd name="T5" fmla="*/ 141 h 272"/>
              <a:gd name="T6" fmla="*/ 245 w 258"/>
              <a:gd name="T7" fmla="*/ 271 h 272"/>
              <a:gd name="T8" fmla="*/ 202 w 258"/>
              <a:gd name="T9" fmla="*/ 269 h 272"/>
              <a:gd name="T10" fmla="*/ 188 w 258"/>
              <a:gd name="T11" fmla="*/ 221 h 272"/>
              <a:gd name="T12" fmla="*/ 102 w 258"/>
              <a:gd name="T13" fmla="*/ 269 h 272"/>
              <a:gd name="T14" fmla="*/ 26 w 258"/>
              <a:gd name="T15" fmla="*/ 229 h 272"/>
              <a:gd name="T16" fmla="*/ 2 w 258"/>
              <a:gd name="T17" fmla="*/ 130 h 272"/>
              <a:gd name="T18" fmla="*/ 37 w 258"/>
              <a:gd name="T19" fmla="*/ 33 h 272"/>
              <a:gd name="T20" fmla="*/ 117 w 258"/>
              <a:gd name="T21" fmla="*/ 2 h 272"/>
              <a:gd name="T22" fmla="*/ 165 w 258"/>
              <a:gd name="T23" fmla="*/ 17 h 272"/>
              <a:gd name="T24" fmla="*/ 199 w 258"/>
              <a:gd name="T25" fmla="*/ 56 h 272"/>
              <a:gd name="T26" fmla="*/ 214 w 258"/>
              <a:gd name="T27" fmla="*/ 13 h 272"/>
              <a:gd name="T28" fmla="*/ 122 w 258"/>
              <a:gd name="T29" fmla="*/ 38 h 272"/>
              <a:gd name="T30" fmla="*/ 72 w 258"/>
              <a:gd name="T31" fmla="*/ 61 h 272"/>
              <a:gd name="T32" fmla="*/ 50 w 258"/>
              <a:gd name="T33" fmla="*/ 132 h 272"/>
              <a:gd name="T34" fmla="*/ 63 w 258"/>
              <a:gd name="T35" fmla="*/ 205 h 272"/>
              <a:gd name="T36" fmla="*/ 109 w 258"/>
              <a:gd name="T37" fmla="*/ 234 h 272"/>
              <a:gd name="T38" fmla="*/ 161 w 258"/>
              <a:gd name="T39" fmla="*/ 211 h 272"/>
              <a:gd name="T40" fmla="*/ 185 w 258"/>
              <a:gd name="T41" fmla="*/ 137 h 272"/>
              <a:gd name="T42" fmla="*/ 170 w 258"/>
              <a:gd name="T43" fmla="*/ 65 h 272"/>
              <a:gd name="T44" fmla="*/ 122 w 258"/>
              <a:gd name="T45" fmla="*/ 3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8" h="272">
                <a:moveTo>
                  <a:pt x="214" y="13"/>
                </a:moveTo>
                <a:lnTo>
                  <a:pt x="258" y="15"/>
                </a:lnTo>
                <a:cubicBezTo>
                  <a:pt x="245" y="50"/>
                  <a:pt x="232" y="92"/>
                  <a:pt x="220" y="141"/>
                </a:cubicBezTo>
                <a:cubicBezTo>
                  <a:pt x="228" y="204"/>
                  <a:pt x="236" y="247"/>
                  <a:pt x="245" y="271"/>
                </a:cubicBezTo>
                <a:lnTo>
                  <a:pt x="202" y="269"/>
                </a:lnTo>
                <a:cubicBezTo>
                  <a:pt x="195" y="252"/>
                  <a:pt x="191" y="236"/>
                  <a:pt x="188" y="221"/>
                </a:cubicBezTo>
                <a:cubicBezTo>
                  <a:pt x="173" y="255"/>
                  <a:pt x="144" y="272"/>
                  <a:pt x="102" y="269"/>
                </a:cubicBezTo>
                <a:cubicBezTo>
                  <a:pt x="70" y="268"/>
                  <a:pt x="45" y="254"/>
                  <a:pt x="26" y="229"/>
                </a:cubicBezTo>
                <a:cubicBezTo>
                  <a:pt x="8" y="204"/>
                  <a:pt x="0" y="171"/>
                  <a:pt x="2" y="130"/>
                </a:cubicBezTo>
                <a:cubicBezTo>
                  <a:pt x="4" y="87"/>
                  <a:pt x="16" y="55"/>
                  <a:pt x="37" y="33"/>
                </a:cubicBezTo>
                <a:cubicBezTo>
                  <a:pt x="58" y="11"/>
                  <a:pt x="84" y="0"/>
                  <a:pt x="117" y="2"/>
                </a:cubicBezTo>
                <a:cubicBezTo>
                  <a:pt x="137" y="3"/>
                  <a:pt x="153" y="8"/>
                  <a:pt x="165" y="17"/>
                </a:cubicBezTo>
                <a:cubicBezTo>
                  <a:pt x="177" y="26"/>
                  <a:pt x="189" y="39"/>
                  <a:pt x="199" y="56"/>
                </a:cubicBezTo>
                <a:cubicBezTo>
                  <a:pt x="200" y="50"/>
                  <a:pt x="205" y="36"/>
                  <a:pt x="214" y="13"/>
                </a:cubicBezTo>
                <a:close/>
                <a:moveTo>
                  <a:pt x="122" y="38"/>
                </a:moveTo>
                <a:cubicBezTo>
                  <a:pt x="101" y="37"/>
                  <a:pt x="85" y="45"/>
                  <a:pt x="72" y="61"/>
                </a:cubicBezTo>
                <a:cubicBezTo>
                  <a:pt x="59" y="77"/>
                  <a:pt x="51" y="101"/>
                  <a:pt x="50" y="132"/>
                </a:cubicBezTo>
                <a:cubicBezTo>
                  <a:pt x="48" y="163"/>
                  <a:pt x="53" y="187"/>
                  <a:pt x="63" y="205"/>
                </a:cubicBezTo>
                <a:cubicBezTo>
                  <a:pt x="74" y="223"/>
                  <a:pt x="89" y="233"/>
                  <a:pt x="109" y="234"/>
                </a:cubicBezTo>
                <a:cubicBezTo>
                  <a:pt x="129" y="235"/>
                  <a:pt x="146" y="227"/>
                  <a:pt x="161" y="211"/>
                </a:cubicBezTo>
                <a:cubicBezTo>
                  <a:pt x="175" y="194"/>
                  <a:pt x="183" y="170"/>
                  <a:pt x="185" y="137"/>
                </a:cubicBezTo>
                <a:cubicBezTo>
                  <a:pt x="186" y="106"/>
                  <a:pt x="181" y="82"/>
                  <a:pt x="170" y="65"/>
                </a:cubicBezTo>
                <a:cubicBezTo>
                  <a:pt x="158" y="48"/>
                  <a:pt x="142" y="39"/>
                  <a:pt x="122" y="38"/>
                </a:cubicBezTo>
                <a:close/>
              </a:path>
            </a:pathLst>
          </a:custGeom>
          <a:solidFill>
            <a:srgbClr val="3B2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9" name="Line 54"/>
          <p:cNvSpPr>
            <a:spLocks noChangeShapeType="1"/>
          </p:cNvSpPr>
          <p:nvPr/>
        </p:nvSpPr>
        <p:spPr bwMode="auto">
          <a:xfrm flipV="1">
            <a:off x="8308976" y="4686300"/>
            <a:ext cx="490538" cy="847725"/>
          </a:xfrm>
          <a:prstGeom prst="line">
            <a:avLst/>
          </a:prstGeom>
          <a:noFill/>
          <a:ln w="4763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7" name="Rectangle 62"/>
          <p:cNvSpPr>
            <a:spLocks noChangeArrowheads="1"/>
          </p:cNvSpPr>
          <p:nvPr/>
        </p:nvSpPr>
        <p:spPr bwMode="auto">
          <a:xfrm>
            <a:off x="8799513" y="4700587"/>
            <a:ext cx="4763" cy="3175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8" name="Rectangle 63"/>
          <p:cNvSpPr>
            <a:spLocks noChangeArrowheads="1"/>
          </p:cNvSpPr>
          <p:nvPr/>
        </p:nvSpPr>
        <p:spPr bwMode="auto">
          <a:xfrm>
            <a:off x="8799513" y="4692650"/>
            <a:ext cx="6350" cy="476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9" name="Freeform 64"/>
          <p:cNvSpPr>
            <a:spLocks/>
          </p:cNvSpPr>
          <p:nvPr/>
        </p:nvSpPr>
        <p:spPr bwMode="auto">
          <a:xfrm>
            <a:off x="8799513" y="4684712"/>
            <a:ext cx="6350" cy="4762"/>
          </a:xfrm>
          <a:custGeom>
            <a:avLst/>
            <a:gdLst>
              <a:gd name="T0" fmla="*/ 1 w 4"/>
              <a:gd name="T1" fmla="*/ 0 h 3"/>
              <a:gd name="T2" fmla="*/ 4 w 4"/>
              <a:gd name="T3" fmla="*/ 1 h 3"/>
              <a:gd name="T4" fmla="*/ 4 w 4"/>
              <a:gd name="T5" fmla="*/ 3 h 3"/>
              <a:gd name="T6" fmla="*/ 0 w 4"/>
              <a:gd name="T7" fmla="*/ 3 h 3"/>
              <a:gd name="T8" fmla="*/ 1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4" y="1"/>
                </a:lnTo>
                <a:lnTo>
                  <a:pt x="4" y="3"/>
                </a:lnTo>
                <a:lnTo>
                  <a:pt x="0" y="3"/>
                </a:lnTo>
                <a:lnTo>
                  <a:pt x="1" y="0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8801101" y="4678362"/>
            <a:ext cx="4763" cy="3175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3" name="Rectangle 78"/>
          <p:cNvSpPr>
            <a:spLocks noChangeArrowheads="1"/>
          </p:cNvSpPr>
          <p:nvPr/>
        </p:nvSpPr>
        <p:spPr bwMode="auto">
          <a:xfrm>
            <a:off x="9166226" y="5057775"/>
            <a:ext cx="4763" cy="476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4" name="Rectangle 79"/>
          <p:cNvSpPr>
            <a:spLocks noChangeArrowheads="1"/>
          </p:cNvSpPr>
          <p:nvPr/>
        </p:nvSpPr>
        <p:spPr bwMode="auto">
          <a:xfrm>
            <a:off x="9166226" y="5048250"/>
            <a:ext cx="4763" cy="476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" name="Rectangle 80"/>
          <p:cNvSpPr>
            <a:spLocks noChangeArrowheads="1"/>
          </p:cNvSpPr>
          <p:nvPr/>
        </p:nvSpPr>
        <p:spPr bwMode="auto">
          <a:xfrm>
            <a:off x="9166226" y="5040312"/>
            <a:ext cx="4763" cy="3175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6" name="Rectangle 131"/>
          <p:cNvSpPr>
            <a:spLocks noChangeArrowheads="1"/>
          </p:cNvSpPr>
          <p:nvPr/>
        </p:nvSpPr>
        <p:spPr bwMode="auto">
          <a:xfrm>
            <a:off x="9293226" y="5545137"/>
            <a:ext cx="4763" cy="476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" name="Rectangle 132"/>
          <p:cNvSpPr>
            <a:spLocks noChangeArrowheads="1"/>
          </p:cNvSpPr>
          <p:nvPr/>
        </p:nvSpPr>
        <p:spPr bwMode="auto">
          <a:xfrm>
            <a:off x="9293226" y="5535612"/>
            <a:ext cx="4763" cy="476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8" name="Rectangle 133"/>
          <p:cNvSpPr>
            <a:spLocks noChangeArrowheads="1"/>
          </p:cNvSpPr>
          <p:nvPr/>
        </p:nvSpPr>
        <p:spPr bwMode="auto">
          <a:xfrm>
            <a:off x="9293226" y="5526087"/>
            <a:ext cx="4763" cy="476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9" name="Rectangle 134"/>
          <p:cNvSpPr>
            <a:spLocks noChangeArrowheads="1"/>
          </p:cNvSpPr>
          <p:nvPr/>
        </p:nvSpPr>
        <p:spPr bwMode="auto">
          <a:xfrm>
            <a:off x="9293226" y="5516562"/>
            <a:ext cx="4763" cy="476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7" name="Line 235"/>
          <p:cNvSpPr>
            <a:spLocks noChangeShapeType="1"/>
          </p:cNvSpPr>
          <p:nvPr/>
        </p:nvSpPr>
        <p:spPr bwMode="auto">
          <a:xfrm>
            <a:off x="9296400" y="4518025"/>
            <a:ext cx="0" cy="79375"/>
          </a:xfrm>
          <a:prstGeom prst="line">
            <a:avLst/>
          </a:prstGeom>
          <a:noFill/>
          <a:ln w="63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3" name="Rectangle 236"/>
          <p:cNvSpPr>
            <a:spLocks noChangeArrowheads="1"/>
          </p:cNvSpPr>
          <p:nvPr/>
        </p:nvSpPr>
        <p:spPr bwMode="auto">
          <a:xfrm>
            <a:off x="9264650" y="4403725"/>
            <a:ext cx="1571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E’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885951" y="1911351"/>
            <a:ext cx="1136650" cy="1122363"/>
          </a:xfrm>
          <a:prstGeom prst="ellipse">
            <a:avLst/>
          </a:prstGeom>
          <a:noFill/>
          <a:ln w="3175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451101" y="2468563"/>
            <a:ext cx="6350" cy="7938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960563" y="1984376"/>
            <a:ext cx="987425" cy="976313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171701" y="2192338"/>
            <a:ext cx="566738" cy="560388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1993901" y="2017713"/>
            <a:ext cx="920750" cy="909638"/>
          </a:xfrm>
          <a:prstGeom prst="ellipse">
            <a:avLst/>
          </a:prstGeom>
          <a:noFill/>
          <a:ln w="3175" cap="flat">
            <a:solidFill>
              <a:srgbClr val="00A3D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033588" y="2057401"/>
            <a:ext cx="841375" cy="830263"/>
          </a:xfrm>
          <a:prstGeom prst="ellipse">
            <a:avLst/>
          </a:prstGeom>
          <a:noFill/>
          <a:ln w="3175" cap="flat">
            <a:solidFill>
              <a:srgbClr val="00A3D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2452688" y="1911351"/>
            <a:ext cx="3175" cy="1122363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 flipV="1">
            <a:off x="2454276" y="2471738"/>
            <a:ext cx="492125" cy="280988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 flipV="1">
            <a:off x="2454276" y="2473326"/>
            <a:ext cx="284163" cy="485775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1887538" y="2471738"/>
            <a:ext cx="1135063" cy="1588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V="1">
            <a:off x="2454276" y="2192338"/>
            <a:ext cx="492125" cy="279400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2454276" y="1987551"/>
            <a:ext cx="284163" cy="485775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V="1">
            <a:off x="2170113" y="2473326"/>
            <a:ext cx="284163" cy="485775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 flipV="1">
            <a:off x="1962151" y="2471738"/>
            <a:ext cx="492125" cy="280988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 flipV="1">
            <a:off x="1962151" y="2192338"/>
            <a:ext cx="492125" cy="280988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H="1" flipV="1">
            <a:off x="2170113" y="1987551"/>
            <a:ext cx="284163" cy="485775"/>
          </a:xfrm>
          <a:prstGeom prst="lin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H="1" flipV="1">
            <a:off x="2454276" y="2471738"/>
            <a:ext cx="249238" cy="504825"/>
          </a:xfrm>
          <a:prstGeom prst="line">
            <a:avLst/>
          </a:prstGeom>
          <a:noFill/>
          <a:ln w="3175" cap="flat">
            <a:solidFill>
              <a:srgbClr val="00A3D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H="1" flipV="1">
            <a:off x="2452688" y="2470151"/>
            <a:ext cx="404813" cy="398463"/>
          </a:xfrm>
          <a:prstGeom prst="line">
            <a:avLst/>
          </a:prstGeom>
          <a:noFill/>
          <a:ln w="3175" cap="flat">
            <a:solidFill>
              <a:srgbClr val="00A3D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2451101" y="2468563"/>
            <a:ext cx="7938" cy="7938"/>
          </a:xfrm>
          <a:prstGeom prst="ellipse">
            <a:avLst/>
          </a:prstGeom>
          <a:solidFill>
            <a:srgbClr val="DD2A1B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>
            <a:off x="2640013" y="2767013"/>
            <a:ext cx="139700" cy="114300"/>
          </a:xfrm>
          <a:custGeom>
            <a:avLst/>
            <a:gdLst>
              <a:gd name="T0" fmla="*/ 0 w 394"/>
              <a:gd name="T1" fmla="*/ 226 h 325"/>
              <a:gd name="T2" fmla="*/ 69 w 394"/>
              <a:gd name="T3" fmla="*/ 189 h 325"/>
              <a:gd name="T4" fmla="*/ 316 w 394"/>
              <a:gd name="T5" fmla="*/ 0 h 325"/>
              <a:gd name="T6" fmla="*/ 394 w 394"/>
              <a:gd name="T7" fmla="*/ 77 h 325"/>
              <a:gd name="T8" fmla="*/ 124 w 394"/>
              <a:gd name="T9" fmla="*/ 285 h 325"/>
              <a:gd name="T10" fmla="*/ 48 w 394"/>
              <a:gd name="T11" fmla="*/ 325 h 325"/>
              <a:gd name="T12" fmla="*/ 0 w 394"/>
              <a:gd name="T13" fmla="*/ 22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4" h="325">
                <a:moveTo>
                  <a:pt x="0" y="226"/>
                </a:moveTo>
                <a:lnTo>
                  <a:pt x="69" y="189"/>
                </a:lnTo>
                <a:cubicBezTo>
                  <a:pt x="166" y="133"/>
                  <a:pt x="230" y="84"/>
                  <a:pt x="316" y="0"/>
                </a:cubicBezTo>
                <a:lnTo>
                  <a:pt x="394" y="77"/>
                </a:lnTo>
                <a:cubicBezTo>
                  <a:pt x="294" y="173"/>
                  <a:pt x="224" y="223"/>
                  <a:pt x="124" y="285"/>
                </a:cubicBezTo>
                <a:lnTo>
                  <a:pt x="48" y="325"/>
                </a:lnTo>
                <a:lnTo>
                  <a:pt x="0" y="226"/>
                </a:lnTo>
                <a:close/>
              </a:path>
            </a:pathLst>
          </a:custGeom>
          <a:solidFill>
            <a:srgbClr val="DD2A1B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4" name="Metin kutusu 393"/>
          <p:cNvSpPr txBox="1"/>
          <p:nvPr/>
        </p:nvSpPr>
        <p:spPr>
          <a:xfrm>
            <a:off x="116655" y="249382"/>
            <a:ext cx="487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Segoe Print" panose="02000600000000000000" pitchFamily="2" charset="0"/>
              </a:rPr>
              <a:t>1/100.000.000 ölçeğinde, paralelleri ve meridyenleri 30º bir geçen </a:t>
            </a:r>
            <a:r>
              <a:rPr lang="tr-TR" sz="900" u="sng" dirty="0" err="1" smtClean="0">
                <a:latin typeface="Segoe Print" panose="02000600000000000000" pitchFamily="2" charset="0"/>
              </a:rPr>
              <a:t>ortografik</a:t>
            </a:r>
            <a:r>
              <a:rPr lang="tr-TR" sz="900" dirty="0" smtClean="0">
                <a:latin typeface="Segoe Print" panose="02000600000000000000" pitchFamily="2" charset="0"/>
              </a:rPr>
              <a:t> </a:t>
            </a:r>
          </a:p>
          <a:p>
            <a:r>
              <a:rPr lang="tr-TR" sz="900" dirty="0" smtClean="0">
                <a:latin typeface="Segoe Print" panose="02000600000000000000" pitchFamily="2" charset="0"/>
              </a:rPr>
              <a:t>projeksiyonun kanevasının çizimi ve Türkiye’nin yerinin gösterimi.</a:t>
            </a:r>
            <a:endParaRPr lang="tr-TR" sz="900" dirty="0">
              <a:latin typeface="Segoe Print" panose="02000600000000000000" pitchFamily="2" charset="0"/>
            </a:endParaRPr>
          </a:p>
        </p:txBody>
      </p:sp>
      <p:cxnSp>
        <p:nvCxnSpPr>
          <p:cNvPr id="45" name="Düz Bağlayıcı 44"/>
          <p:cNvCxnSpPr>
            <a:endCxn id="219" idx="1"/>
          </p:cNvCxnSpPr>
          <p:nvPr/>
        </p:nvCxnSpPr>
        <p:spPr>
          <a:xfrm flipH="1" flipV="1">
            <a:off x="8799514" y="4686300"/>
            <a:ext cx="9524" cy="2171700"/>
          </a:xfrm>
          <a:prstGeom prst="line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Düz Bağlayıcı 395"/>
          <p:cNvCxnSpPr/>
          <p:nvPr/>
        </p:nvCxnSpPr>
        <p:spPr>
          <a:xfrm flipH="1" flipV="1">
            <a:off x="9165839" y="5041555"/>
            <a:ext cx="9912" cy="1821207"/>
          </a:xfrm>
          <a:prstGeom prst="line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Düz Bağlayıcı 396"/>
          <p:cNvCxnSpPr/>
          <p:nvPr/>
        </p:nvCxnSpPr>
        <p:spPr>
          <a:xfrm flipH="1" flipV="1">
            <a:off x="9290052" y="5535612"/>
            <a:ext cx="19050" cy="1327150"/>
          </a:xfrm>
          <a:prstGeom prst="line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Düz Bağlayıcı 397"/>
          <p:cNvCxnSpPr/>
          <p:nvPr/>
        </p:nvCxnSpPr>
        <p:spPr>
          <a:xfrm flipH="1" flipV="1">
            <a:off x="7830367" y="4692650"/>
            <a:ext cx="9524" cy="2171700"/>
          </a:xfrm>
          <a:prstGeom prst="line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Düz Bağlayıcı 398"/>
          <p:cNvCxnSpPr/>
          <p:nvPr/>
        </p:nvCxnSpPr>
        <p:spPr>
          <a:xfrm flipH="1" flipV="1">
            <a:off x="7459173" y="5046345"/>
            <a:ext cx="9912" cy="1821207"/>
          </a:xfrm>
          <a:prstGeom prst="line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Düz Bağlayıcı 399"/>
          <p:cNvCxnSpPr/>
          <p:nvPr/>
        </p:nvCxnSpPr>
        <p:spPr>
          <a:xfrm flipH="1" flipV="1">
            <a:off x="7319329" y="5521325"/>
            <a:ext cx="19050" cy="1327150"/>
          </a:xfrm>
          <a:prstGeom prst="line">
            <a:avLst/>
          </a:prstGeom>
          <a:ln w="127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Metin kutusu 400"/>
          <p:cNvSpPr txBox="1"/>
          <p:nvPr/>
        </p:nvSpPr>
        <p:spPr>
          <a:xfrm>
            <a:off x="9810789" y="3203892"/>
            <a:ext cx="2244686" cy="5078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Teğet noktaya doğru paralel ışık demetleri gelmekte ve </a:t>
            </a:r>
            <a:r>
              <a:rPr lang="tr-T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paralelin izini </a:t>
            </a:r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düzlem üzerine düşmektedir</a:t>
            </a:r>
          </a:p>
        </p:txBody>
      </p:sp>
      <p:sp>
        <p:nvSpPr>
          <p:cNvPr id="402" name="Metin kutusu 401"/>
          <p:cNvSpPr txBox="1"/>
          <p:nvPr/>
        </p:nvSpPr>
        <p:spPr>
          <a:xfrm>
            <a:off x="9810789" y="2945923"/>
            <a:ext cx="518091" cy="2308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Mantık</a:t>
            </a:r>
            <a:endParaRPr lang="tr-T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2" name="Düz Bağlayıcı 51"/>
          <p:cNvCxnSpPr/>
          <p:nvPr/>
        </p:nvCxnSpPr>
        <p:spPr>
          <a:xfrm flipV="1">
            <a:off x="7553961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Düz Bağlayıcı 402"/>
          <p:cNvCxnSpPr/>
          <p:nvPr/>
        </p:nvCxnSpPr>
        <p:spPr>
          <a:xfrm flipV="1">
            <a:off x="7729975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Düz Bağlayıcı 403"/>
          <p:cNvCxnSpPr/>
          <p:nvPr/>
        </p:nvCxnSpPr>
        <p:spPr>
          <a:xfrm flipV="1">
            <a:off x="7942581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Düz Bağlayıcı 404"/>
          <p:cNvCxnSpPr/>
          <p:nvPr/>
        </p:nvCxnSpPr>
        <p:spPr>
          <a:xfrm flipV="1">
            <a:off x="8175309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Düz Bağlayıcı 405"/>
          <p:cNvCxnSpPr/>
          <p:nvPr/>
        </p:nvCxnSpPr>
        <p:spPr>
          <a:xfrm flipV="1">
            <a:off x="8369301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Düz Bağlayıcı 406"/>
          <p:cNvCxnSpPr/>
          <p:nvPr/>
        </p:nvCxnSpPr>
        <p:spPr>
          <a:xfrm flipV="1">
            <a:off x="8552181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Düz Bağlayıcı 407"/>
          <p:cNvCxnSpPr/>
          <p:nvPr/>
        </p:nvCxnSpPr>
        <p:spPr>
          <a:xfrm flipV="1">
            <a:off x="8728195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Düz Bağlayıcı 408"/>
          <p:cNvCxnSpPr/>
          <p:nvPr/>
        </p:nvCxnSpPr>
        <p:spPr>
          <a:xfrm flipV="1">
            <a:off x="8940801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Düz Bağlayıcı 409"/>
          <p:cNvCxnSpPr/>
          <p:nvPr/>
        </p:nvCxnSpPr>
        <p:spPr>
          <a:xfrm flipV="1">
            <a:off x="9173529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Düz Bağlayıcı 410"/>
          <p:cNvCxnSpPr/>
          <p:nvPr/>
        </p:nvCxnSpPr>
        <p:spPr>
          <a:xfrm flipV="1">
            <a:off x="9367521" y="3551703"/>
            <a:ext cx="0" cy="32004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53"/>
          <p:cNvCxnSpPr>
            <a:stCxn id="212" idx="0"/>
          </p:cNvCxnSpPr>
          <p:nvPr/>
        </p:nvCxnSpPr>
        <p:spPr>
          <a:xfrm flipV="1">
            <a:off x="7321551" y="4554537"/>
            <a:ext cx="14287" cy="963613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Düz Bağlayıcı 59"/>
          <p:cNvCxnSpPr>
            <a:stCxn id="211" idx="0"/>
          </p:cNvCxnSpPr>
          <p:nvPr/>
        </p:nvCxnSpPr>
        <p:spPr>
          <a:xfrm flipV="1">
            <a:off x="7453314" y="4554537"/>
            <a:ext cx="12063" cy="47625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Düz Bağlayıcı 65"/>
          <p:cNvCxnSpPr>
            <a:stCxn id="210" idx="7"/>
          </p:cNvCxnSpPr>
          <p:nvPr/>
        </p:nvCxnSpPr>
        <p:spPr>
          <a:xfrm flipV="1">
            <a:off x="7833303" y="4562475"/>
            <a:ext cx="2598" cy="110779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Düz Bağlayıcı 67"/>
          <p:cNvCxnSpPr>
            <a:stCxn id="204" idx="6"/>
            <a:endCxn id="192" idx="1"/>
          </p:cNvCxnSpPr>
          <p:nvPr/>
        </p:nvCxnSpPr>
        <p:spPr>
          <a:xfrm flipH="1" flipV="1">
            <a:off x="9169402" y="4597400"/>
            <a:ext cx="9524" cy="45085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Düz Bağlayıcı 69"/>
          <p:cNvCxnSpPr>
            <a:endCxn id="143" idx="1"/>
          </p:cNvCxnSpPr>
          <p:nvPr/>
        </p:nvCxnSpPr>
        <p:spPr>
          <a:xfrm flipH="1">
            <a:off x="9296401" y="4602162"/>
            <a:ext cx="1588" cy="93186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Düz Bağlayıcı 74"/>
          <p:cNvCxnSpPr>
            <a:stCxn id="219" idx="1"/>
            <a:endCxn id="216" idx="0"/>
          </p:cNvCxnSpPr>
          <p:nvPr/>
        </p:nvCxnSpPr>
        <p:spPr>
          <a:xfrm flipV="1">
            <a:off x="8799514" y="4557712"/>
            <a:ext cx="6350" cy="128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Düz Bağlayıcı 79"/>
          <p:cNvCxnSpPr>
            <a:endCxn id="203" idx="6"/>
          </p:cNvCxnSpPr>
          <p:nvPr/>
        </p:nvCxnSpPr>
        <p:spPr>
          <a:xfrm flipV="1">
            <a:off x="8308976" y="4688681"/>
            <a:ext cx="508000" cy="396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2" name="Nesne 411"/>
          <p:cNvGraphicFramePr>
            <a:graphicFrameLocks noChangeAspect="1"/>
          </p:cNvGraphicFramePr>
          <p:nvPr>
            <p:extLst/>
          </p:nvPr>
        </p:nvGraphicFramePr>
        <p:xfrm>
          <a:off x="5351461" y="4997212"/>
          <a:ext cx="584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5" imgW="583920" imgH="177480" progId="Equation.DSMT4">
                  <p:embed/>
                </p:oleObj>
              </mc:Choice>
              <mc:Fallback>
                <p:oleObj name="Equation" r:id="rId5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1461" y="4997212"/>
                        <a:ext cx="584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" name="Nesne 412"/>
          <p:cNvGraphicFramePr>
            <a:graphicFrameLocks noChangeAspect="1"/>
          </p:cNvGraphicFramePr>
          <p:nvPr>
            <p:extLst/>
          </p:nvPr>
        </p:nvGraphicFramePr>
        <p:xfrm>
          <a:off x="5360632" y="4706992"/>
          <a:ext cx="622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7" imgW="622080" imgH="190440" progId="Equation.DSMT4">
                  <p:embed/>
                </p:oleObj>
              </mc:Choice>
              <mc:Fallback>
                <p:oleObj name="Equation" r:id="rId7" imgW="6220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0632" y="4706992"/>
                        <a:ext cx="6223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Dik Üçgen 80"/>
          <p:cNvSpPr/>
          <p:nvPr/>
        </p:nvSpPr>
        <p:spPr>
          <a:xfrm flipV="1">
            <a:off x="5487356" y="3251198"/>
            <a:ext cx="584477" cy="82296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4" name="Freeform 52"/>
          <p:cNvSpPr>
            <a:spLocks/>
          </p:cNvSpPr>
          <p:nvPr/>
        </p:nvSpPr>
        <p:spPr bwMode="auto">
          <a:xfrm>
            <a:off x="5487356" y="3894370"/>
            <a:ext cx="85725" cy="42862"/>
          </a:xfrm>
          <a:custGeom>
            <a:avLst/>
            <a:gdLst>
              <a:gd name="T0" fmla="*/ 438 w 438"/>
              <a:gd name="T1" fmla="*/ 219 h 219"/>
              <a:gd name="T2" fmla="*/ 0 w 438"/>
              <a:gd name="T3" fmla="*/ 77 h 2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8" h="219">
                <a:moveTo>
                  <a:pt x="438" y="219"/>
                </a:moveTo>
                <a:cubicBezTo>
                  <a:pt x="387" y="60"/>
                  <a:pt x="233" y="0"/>
                  <a:pt x="0" y="77"/>
                </a:cubicBezTo>
              </a:path>
            </a:pathLst>
          </a:custGeom>
          <a:noFill/>
          <a:ln w="4763" cap="flat">
            <a:solidFill>
              <a:srgbClr val="2105A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5" name="Freeform 53"/>
          <p:cNvSpPr>
            <a:spLocks noEditPoints="1"/>
          </p:cNvSpPr>
          <p:nvPr/>
        </p:nvSpPr>
        <p:spPr bwMode="auto">
          <a:xfrm>
            <a:off x="5523868" y="3816181"/>
            <a:ext cx="50800" cy="53975"/>
          </a:xfrm>
          <a:custGeom>
            <a:avLst/>
            <a:gdLst>
              <a:gd name="T0" fmla="*/ 214 w 258"/>
              <a:gd name="T1" fmla="*/ 13 h 272"/>
              <a:gd name="T2" fmla="*/ 258 w 258"/>
              <a:gd name="T3" fmla="*/ 15 h 272"/>
              <a:gd name="T4" fmla="*/ 220 w 258"/>
              <a:gd name="T5" fmla="*/ 141 h 272"/>
              <a:gd name="T6" fmla="*/ 245 w 258"/>
              <a:gd name="T7" fmla="*/ 271 h 272"/>
              <a:gd name="T8" fmla="*/ 202 w 258"/>
              <a:gd name="T9" fmla="*/ 269 h 272"/>
              <a:gd name="T10" fmla="*/ 188 w 258"/>
              <a:gd name="T11" fmla="*/ 221 h 272"/>
              <a:gd name="T12" fmla="*/ 102 w 258"/>
              <a:gd name="T13" fmla="*/ 269 h 272"/>
              <a:gd name="T14" fmla="*/ 26 w 258"/>
              <a:gd name="T15" fmla="*/ 229 h 272"/>
              <a:gd name="T16" fmla="*/ 2 w 258"/>
              <a:gd name="T17" fmla="*/ 130 h 272"/>
              <a:gd name="T18" fmla="*/ 37 w 258"/>
              <a:gd name="T19" fmla="*/ 33 h 272"/>
              <a:gd name="T20" fmla="*/ 117 w 258"/>
              <a:gd name="T21" fmla="*/ 2 h 272"/>
              <a:gd name="T22" fmla="*/ 165 w 258"/>
              <a:gd name="T23" fmla="*/ 17 h 272"/>
              <a:gd name="T24" fmla="*/ 199 w 258"/>
              <a:gd name="T25" fmla="*/ 56 h 272"/>
              <a:gd name="T26" fmla="*/ 214 w 258"/>
              <a:gd name="T27" fmla="*/ 13 h 272"/>
              <a:gd name="T28" fmla="*/ 122 w 258"/>
              <a:gd name="T29" fmla="*/ 38 h 272"/>
              <a:gd name="T30" fmla="*/ 72 w 258"/>
              <a:gd name="T31" fmla="*/ 61 h 272"/>
              <a:gd name="T32" fmla="*/ 50 w 258"/>
              <a:gd name="T33" fmla="*/ 132 h 272"/>
              <a:gd name="T34" fmla="*/ 63 w 258"/>
              <a:gd name="T35" fmla="*/ 205 h 272"/>
              <a:gd name="T36" fmla="*/ 109 w 258"/>
              <a:gd name="T37" fmla="*/ 234 h 272"/>
              <a:gd name="T38" fmla="*/ 161 w 258"/>
              <a:gd name="T39" fmla="*/ 211 h 272"/>
              <a:gd name="T40" fmla="*/ 185 w 258"/>
              <a:gd name="T41" fmla="*/ 137 h 272"/>
              <a:gd name="T42" fmla="*/ 170 w 258"/>
              <a:gd name="T43" fmla="*/ 65 h 272"/>
              <a:gd name="T44" fmla="*/ 122 w 258"/>
              <a:gd name="T45" fmla="*/ 3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8" h="272">
                <a:moveTo>
                  <a:pt x="214" y="13"/>
                </a:moveTo>
                <a:lnTo>
                  <a:pt x="258" y="15"/>
                </a:lnTo>
                <a:cubicBezTo>
                  <a:pt x="245" y="50"/>
                  <a:pt x="232" y="92"/>
                  <a:pt x="220" y="141"/>
                </a:cubicBezTo>
                <a:cubicBezTo>
                  <a:pt x="228" y="204"/>
                  <a:pt x="236" y="247"/>
                  <a:pt x="245" y="271"/>
                </a:cubicBezTo>
                <a:lnTo>
                  <a:pt x="202" y="269"/>
                </a:lnTo>
                <a:cubicBezTo>
                  <a:pt x="195" y="252"/>
                  <a:pt x="191" y="236"/>
                  <a:pt x="188" y="221"/>
                </a:cubicBezTo>
                <a:cubicBezTo>
                  <a:pt x="173" y="255"/>
                  <a:pt x="144" y="272"/>
                  <a:pt x="102" y="269"/>
                </a:cubicBezTo>
                <a:cubicBezTo>
                  <a:pt x="70" y="268"/>
                  <a:pt x="45" y="254"/>
                  <a:pt x="26" y="229"/>
                </a:cubicBezTo>
                <a:cubicBezTo>
                  <a:pt x="8" y="204"/>
                  <a:pt x="0" y="171"/>
                  <a:pt x="2" y="130"/>
                </a:cubicBezTo>
                <a:cubicBezTo>
                  <a:pt x="4" y="87"/>
                  <a:pt x="16" y="55"/>
                  <a:pt x="37" y="33"/>
                </a:cubicBezTo>
                <a:cubicBezTo>
                  <a:pt x="58" y="11"/>
                  <a:pt x="84" y="0"/>
                  <a:pt x="117" y="2"/>
                </a:cubicBezTo>
                <a:cubicBezTo>
                  <a:pt x="137" y="3"/>
                  <a:pt x="153" y="8"/>
                  <a:pt x="165" y="17"/>
                </a:cubicBezTo>
                <a:cubicBezTo>
                  <a:pt x="177" y="26"/>
                  <a:pt x="189" y="39"/>
                  <a:pt x="199" y="56"/>
                </a:cubicBezTo>
                <a:cubicBezTo>
                  <a:pt x="200" y="50"/>
                  <a:pt x="205" y="36"/>
                  <a:pt x="214" y="13"/>
                </a:cubicBezTo>
                <a:close/>
                <a:moveTo>
                  <a:pt x="122" y="38"/>
                </a:moveTo>
                <a:cubicBezTo>
                  <a:pt x="101" y="37"/>
                  <a:pt x="85" y="45"/>
                  <a:pt x="72" y="61"/>
                </a:cubicBezTo>
                <a:cubicBezTo>
                  <a:pt x="59" y="77"/>
                  <a:pt x="51" y="101"/>
                  <a:pt x="50" y="132"/>
                </a:cubicBezTo>
                <a:cubicBezTo>
                  <a:pt x="48" y="163"/>
                  <a:pt x="53" y="187"/>
                  <a:pt x="63" y="205"/>
                </a:cubicBezTo>
                <a:cubicBezTo>
                  <a:pt x="74" y="223"/>
                  <a:pt x="89" y="233"/>
                  <a:pt x="109" y="234"/>
                </a:cubicBezTo>
                <a:cubicBezTo>
                  <a:pt x="129" y="235"/>
                  <a:pt x="146" y="227"/>
                  <a:pt x="161" y="211"/>
                </a:cubicBezTo>
                <a:cubicBezTo>
                  <a:pt x="175" y="194"/>
                  <a:pt x="183" y="170"/>
                  <a:pt x="185" y="137"/>
                </a:cubicBezTo>
                <a:cubicBezTo>
                  <a:pt x="186" y="106"/>
                  <a:pt x="181" y="82"/>
                  <a:pt x="170" y="65"/>
                </a:cubicBezTo>
                <a:cubicBezTo>
                  <a:pt x="158" y="48"/>
                  <a:pt x="142" y="39"/>
                  <a:pt x="122" y="38"/>
                </a:cubicBezTo>
                <a:close/>
              </a:path>
            </a:pathLst>
          </a:custGeom>
          <a:solidFill>
            <a:srgbClr val="3B2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6" name="Rectangle 28"/>
          <p:cNvSpPr>
            <a:spLocks noChangeArrowheads="1"/>
          </p:cNvSpPr>
          <p:nvPr/>
        </p:nvSpPr>
        <p:spPr bwMode="auto">
          <a:xfrm>
            <a:off x="6161703" y="3215397"/>
            <a:ext cx="13176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7" name="Rectangle 36"/>
          <p:cNvSpPr>
            <a:spLocks noChangeArrowheads="1"/>
          </p:cNvSpPr>
          <p:nvPr/>
        </p:nvSpPr>
        <p:spPr bwMode="auto">
          <a:xfrm>
            <a:off x="5448461" y="4098373"/>
            <a:ext cx="1508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M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2" name="Nesne 81"/>
          <p:cNvGraphicFramePr>
            <a:graphicFrameLocks noChangeAspect="1"/>
          </p:cNvGraphicFramePr>
          <p:nvPr>
            <p:extLst/>
          </p:nvPr>
        </p:nvGraphicFramePr>
        <p:xfrm>
          <a:off x="5796811" y="3641873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6811" y="3641873"/>
                        <a:ext cx="1397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" name="Nesne 417"/>
          <p:cNvGraphicFramePr>
            <a:graphicFrameLocks noChangeAspect="1"/>
          </p:cNvGraphicFramePr>
          <p:nvPr>
            <p:extLst/>
          </p:nvPr>
        </p:nvGraphicFramePr>
        <p:xfrm>
          <a:off x="8562976" y="5095875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62976" y="5095875"/>
                        <a:ext cx="1397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" name="Nesne 4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76116"/>
              </p:ext>
            </p:extLst>
          </p:nvPr>
        </p:nvGraphicFramePr>
        <p:xfrm>
          <a:off x="5365750" y="5257800"/>
          <a:ext cx="647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13" imgW="647640" imgH="164880" progId="Equation.DSMT4">
                  <p:embed/>
                </p:oleObj>
              </mc:Choice>
              <mc:Fallback>
                <p:oleObj name="Equation" r:id="rId13" imgW="6476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5750" y="5257800"/>
                        <a:ext cx="6477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0" name="Düz Bağlayıcı 419"/>
          <p:cNvCxnSpPr>
            <a:stCxn id="81" idx="2"/>
            <a:endCxn id="81" idx="4"/>
          </p:cNvCxnSpPr>
          <p:nvPr/>
        </p:nvCxnSpPr>
        <p:spPr>
          <a:xfrm>
            <a:off x="5487356" y="3251198"/>
            <a:ext cx="5844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Nesne 84"/>
          <p:cNvGraphicFramePr>
            <a:graphicFrameLocks noChangeAspect="1"/>
          </p:cNvGraphicFramePr>
          <p:nvPr>
            <p:extLst/>
          </p:nvPr>
        </p:nvGraphicFramePr>
        <p:xfrm>
          <a:off x="5529001" y="2134563"/>
          <a:ext cx="129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15" imgW="1295280" imgH="380880" progId="Equation.DSMT4">
                  <p:embed/>
                </p:oleObj>
              </mc:Choice>
              <mc:Fallback>
                <p:oleObj name="Equation" r:id="rId15" imgW="1295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29001" y="2134563"/>
                        <a:ext cx="1295400" cy="3810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Nesne 86"/>
          <p:cNvGraphicFramePr>
            <a:graphicFrameLocks noChangeAspect="1"/>
          </p:cNvGraphicFramePr>
          <p:nvPr>
            <p:extLst/>
          </p:nvPr>
        </p:nvGraphicFramePr>
        <p:xfrm>
          <a:off x="6273674" y="3097899"/>
          <a:ext cx="1117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17" imgW="1117440" imgH="215640" progId="Equation.DSMT4">
                  <p:embed/>
                </p:oleObj>
              </mc:Choice>
              <mc:Fallback>
                <p:oleObj name="Equation" r:id="rId17" imgW="1117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73674" y="3097899"/>
                        <a:ext cx="1117600" cy="2159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" name="Nesne 420"/>
          <p:cNvGraphicFramePr>
            <a:graphicFrameLocks noChangeAspect="1"/>
          </p:cNvGraphicFramePr>
          <p:nvPr>
            <p:extLst/>
          </p:nvPr>
        </p:nvGraphicFramePr>
        <p:xfrm>
          <a:off x="6199900" y="2608108"/>
          <a:ext cx="96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19" imgW="965160" imgH="368280" progId="Equation.DSMT4">
                  <p:embed/>
                </p:oleObj>
              </mc:Choice>
              <mc:Fallback>
                <p:oleObj name="Equation" r:id="rId19" imgW="965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99900" y="2608108"/>
                        <a:ext cx="965200" cy="3683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path path="circle">
                          <a:fillToRect l="100000" t="100000"/>
                        </a:path>
                        <a:tileRect r="-100000" b="-1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" name="Nesne 421"/>
          <p:cNvGraphicFramePr>
            <a:graphicFrameLocks noChangeAspect="1"/>
          </p:cNvGraphicFramePr>
          <p:nvPr>
            <p:extLst/>
          </p:nvPr>
        </p:nvGraphicFramePr>
        <p:xfrm>
          <a:off x="2794000" y="4708525"/>
          <a:ext cx="2095500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Equation" r:id="rId21" imgW="2336760" imgH="215640" progId="Equation.DSMT4">
                  <p:embed/>
                </p:oleObj>
              </mc:Choice>
              <mc:Fallback>
                <p:oleObj name="Equation" r:id="rId21" imgW="23367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94000" y="4708525"/>
                        <a:ext cx="2095500" cy="19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" name="Nesne 4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32557"/>
              </p:ext>
            </p:extLst>
          </p:nvPr>
        </p:nvGraphicFramePr>
        <p:xfrm>
          <a:off x="2840038" y="4999038"/>
          <a:ext cx="2220912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23" imgW="2476440" imgH="215640" progId="Equation.DSMT4">
                  <p:embed/>
                </p:oleObj>
              </mc:Choice>
              <mc:Fallback>
                <p:oleObj name="Equation" r:id="rId23" imgW="2476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840038" y="4999038"/>
                        <a:ext cx="2220912" cy="19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5" name="Nesne 424"/>
          <p:cNvGraphicFramePr>
            <a:graphicFrameLocks noChangeAspect="1"/>
          </p:cNvGraphicFramePr>
          <p:nvPr>
            <p:extLst/>
          </p:nvPr>
        </p:nvGraphicFramePr>
        <p:xfrm>
          <a:off x="2862263" y="5316538"/>
          <a:ext cx="1809750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25" imgW="2019240" imgH="215640" progId="Equation.DSMT4">
                  <p:embed/>
                </p:oleObj>
              </mc:Choice>
              <mc:Fallback>
                <p:oleObj name="Equation" r:id="rId25" imgW="2019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862263" y="5316538"/>
                        <a:ext cx="1809750" cy="19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" name="Oval 425"/>
          <p:cNvSpPr/>
          <p:nvPr/>
        </p:nvSpPr>
        <p:spPr>
          <a:xfrm>
            <a:off x="4575709" y="4671376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7" name="Oval 426"/>
          <p:cNvSpPr/>
          <p:nvPr/>
        </p:nvSpPr>
        <p:spPr>
          <a:xfrm>
            <a:off x="4712456" y="4950793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8" name="Oval 427"/>
          <p:cNvSpPr/>
          <p:nvPr/>
        </p:nvSpPr>
        <p:spPr>
          <a:xfrm>
            <a:off x="4332015" y="5312743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5" name="Dik Üçgen 144"/>
          <p:cNvSpPr/>
          <p:nvPr/>
        </p:nvSpPr>
        <p:spPr>
          <a:xfrm flipV="1">
            <a:off x="8312274" y="4679949"/>
            <a:ext cx="495178" cy="834073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/>
          </p:nvPr>
        </p:nvGraphicFramePr>
        <p:xfrm>
          <a:off x="5681212" y="3032004"/>
          <a:ext cx="241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27" imgW="241200" imgH="177480" progId="Equation.DSMT4">
                  <p:embed/>
                </p:oleObj>
              </mc:Choice>
              <mc:Fallback>
                <p:oleObj name="Equation" r:id="rId27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81212" y="3032004"/>
                        <a:ext cx="241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6" name="Grup 145"/>
          <p:cNvGrpSpPr/>
          <p:nvPr/>
        </p:nvGrpSpPr>
        <p:grpSpPr>
          <a:xfrm>
            <a:off x="2447658" y="2014779"/>
            <a:ext cx="310410" cy="458180"/>
            <a:chOff x="8165307" y="3769262"/>
            <a:chExt cx="650875" cy="684213"/>
          </a:xfrm>
        </p:grpSpPr>
        <p:grpSp>
          <p:nvGrpSpPr>
            <p:cNvPr id="147" name="Grup 146"/>
            <p:cNvGrpSpPr/>
            <p:nvPr/>
          </p:nvGrpSpPr>
          <p:grpSpPr>
            <a:xfrm>
              <a:off x="8165307" y="3769262"/>
              <a:ext cx="650875" cy="684213"/>
              <a:chOff x="8165307" y="3769262"/>
              <a:chExt cx="650875" cy="684213"/>
            </a:xfrm>
          </p:grpSpPr>
          <p:sp>
            <p:nvSpPr>
              <p:cNvPr id="149" name="Freeform 11"/>
              <p:cNvSpPr>
                <a:spLocks/>
              </p:cNvSpPr>
              <p:nvPr/>
            </p:nvSpPr>
            <p:spPr bwMode="auto">
              <a:xfrm>
                <a:off x="8451057" y="3824825"/>
                <a:ext cx="76200" cy="96838"/>
              </a:xfrm>
              <a:custGeom>
                <a:avLst/>
                <a:gdLst>
                  <a:gd name="T0" fmla="*/ 278 w 375"/>
                  <a:gd name="T1" fmla="*/ 0 h 489"/>
                  <a:gd name="T2" fmla="*/ 375 w 375"/>
                  <a:gd name="T3" fmla="*/ 114 h 489"/>
                  <a:gd name="T4" fmla="*/ 285 w 375"/>
                  <a:gd name="T5" fmla="*/ 488 h 489"/>
                  <a:gd name="T6" fmla="*/ 123 w 375"/>
                  <a:gd name="T7" fmla="*/ 489 h 489"/>
                  <a:gd name="T8" fmla="*/ 0 w 375"/>
                  <a:gd name="T9" fmla="*/ 110 h 489"/>
                  <a:gd name="T10" fmla="*/ 119 w 375"/>
                  <a:gd name="T11" fmla="*/ 0 h 489"/>
                  <a:gd name="T12" fmla="*/ 278 w 375"/>
                  <a:gd name="T1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5" h="489">
                    <a:moveTo>
                      <a:pt x="278" y="0"/>
                    </a:moveTo>
                    <a:lnTo>
                      <a:pt x="375" y="114"/>
                    </a:lnTo>
                    <a:lnTo>
                      <a:pt x="285" y="488"/>
                    </a:lnTo>
                    <a:lnTo>
                      <a:pt x="123" y="489"/>
                    </a:lnTo>
                    <a:lnTo>
                      <a:pt x="0" y="110"/>
                    </a:lnTo>
                    <a:lnTo>
                      <a:pt x="119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313130"/>
              </a:solidFill>
              <a:ln w="1588" cap="flat">
                <a:solidFill>
                  <a:srgbClr val="14151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grpSp>
            <p:nvGrpSpPr>
              <p:cNvPr id="150" name="Grup 149"/>
              <p:cNvGrpSpPr/>
              <p:nvPr/>
            </p:nvGrpSpPr>
            <p:grpSpPr>
              <a:xfrm>
                <a:off x="8165307" y="3769262"/>
                <a:ext cx="650875" cy="684213"/>
                <a:chOff x="8164513" y="3768725"/>
                <a:chExt cx="650875" cy="684213"/>
              </a:xfrm>
            </p:grpSpPr>
            <p:sp>
              <p:nvSpPr>
                <p:cNvPr id="151" name="Freeform 13"/>
                <p:cNvSpPr>
                  <a:spLocks/>
                </p:cNvSpPr>
                <p:nvPr/>
              </p:nvSpPr>
              <p:spPr bwMode="auto">
                <a:xfrm>
                  <a:off x="8764588" y="4017963"/>
                  <a:ext cx="46038" cy="250825"/>
                </a:xfrm>
                <a:custGeom>
                  <a:avLst/>
                  <a:gdLst>
                    <a:gd name="T0" fmla="*/ 0 w 233"/>
                    <a:gd name="T1" fmla="*/ 1268 h 1268"/>
                    <a:gd name="T2" fmla="*/ 0 w 233"/>
                    <a:gd name="T3" fmla="*/ 9 h 1268"/>
                    <a:gd name="T4" fmla="*/ 233 w 233"/>
                    <a:gd name="T5" fmla="*/ 0 h 1268"/>
                    <a:gd name="T6" fmla="*/ 231 w 233"/>
                    <a:gd name="T7" fmla="*/ 1267 h 1268"/>
                    <a:gd name="T8" fmla="*/ 0 w 233"/>
                    <a:gd name="T9" fmla="*/ 1268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1268">
                      <a:moveTo>
                        <a:pt x="0" y="1268"/>
                      </a:moveTo>
                      <a:lnTo>
                        <a:pt x="0" y="9"/>
                      </a:lnTo>
                      <a:lnTo>
                        <a:pt x="233" y="0"/>
                      </a:lnTo>
                      <a:lnTo>
                        <a:pt x="231" y="1267"/>
                      </a:lnTo>
                      <a:lnTo>
                        <a:pt x="0" y="1268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1588" cap="flat">
                  <a:solidFill>
                    <a:srgbClr val="14151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152" name="Freeform 14"/>
                <p:cNvSpPr>
                  <a:spLocks/>
                </p:cNvSpPr>
                <p:nvPr/>
              </p:nvSpPr>
              <p:spPr bwMode="auto">
                <a:xfrm>
                  <a:off x="8761413" y="4332288"/>
                  <a:ext cx="47625" cy="120650"/>
                </a:xfrm>
                <a:custGeom>
                  <a:avLst/>
                  <a:gdLst>
                    <a:gd name="T0" fmla="*/ 238 w 238"/>
                    <a:gd name="T1" fmla="*/ 0 h 616"/>
                    <a:gd name="T2" fmla="*/ 238 w 238"/>
                    <a:gd name="T3" fmla="*/ 399 h 616"/>
                    <a:gd name="T4" fmla="*/ 119 w 238"/>
                    <a:gd name="T5" fmla="*/ 616 h 616"/>
                    <a:gd name="T6" fmla="*/ 2 w 238"/>
                    <a:gd name="T7" fmla="*/ 382 h 616"/>
                    <a:gd name="T8" fmla="*/ 0 w 238"/>
                    <a:gd name="T9" fmla="*/ 0 h 616"/>
                    <a:gd name="T10" fmla="*/ 238 w 238"/>
                    <a:gd name="T11" fmla="*/ 0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616">
                      <a:moveTo>
                        <a:pt x="238" y="0"/>
                      </a:moveTo>
                      <a:lnTo>
                        <a:pt x="238" y="399"/>
                      </a:lnTo>
                      <a:lnTo>
                        <a:pt x="119" y="616"/>
                      </a:lnTo>
                      <a:lnTo>
                        <a:pt x="2" y="382"/>
                      </a:lnTo>
                      <a:lnTo>
                        <a:pt x="0" y="0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989898"/>
                </a:solidFill>
                <a:ln w="1588" cap="flat">
                  <a:solidFill>
                    <a:srgbClr val="14151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grpSp>
              <p:nvGrpSpPr>
                <p:cNvPr id="153" name="Grup 152"/>
                <p:cNvGrpSpPr/>
                <p:nvPr/>
              </p:nvGrpSpPr>
              <p:grpSpPr>
                <a:xfrm>
                  <a:off x="8164513" y="3768725"/>
                  <a:ext cx="650875" cy="563563"/>
                  <a:chOff x="8164513" y="3768725"/>
                  <a:chExt cx="650875" cy="563563"/>
                </a:xfrm>
              </p:grpSpPr>
              <p:sp>
                <p:nvSpPr>
                  <p:cNvPr id="15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8474075" y="3768725"/>
                    <a:ext cx="31750" cy="55563"/>
                  </a:xfrm>
                  <a:prstGeom prst="rect">
                    <a:avLst/>
                  </a:prstGeom>
                  <a:solidFill>
                    <a:srgbClr val="141515"/>
                  </a:solidFill>
                  <a:ln w="1588" cap="flat">
                    <a:solidFill>
                      <a:srgbClr val="141515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155" name="Freeform 12"/>
                  <p:cNvSpPr>
                    <a:spLocks/>
                  </p:cNvSpPr>
                  <p:nvPr/>
                </p:nvSpPr>
                <p:spPr bwMode="auto">
                  <a:xfrm>
                    <a:off x="8512175" y="3856038"/>
                    <a:ext cx="303213" cy="476250"/>
                  </a:xfrm>
                  <a:custGeom>
                    <a:avLst/>
                    <a:gdLst>
                      <a:gd name="T0" fmla="*/ 1238 w 1512"/>
                      <a:gd name="T1" fmla="*/ 2084 h 2397"/>
                      <a:gd name="T2" fmla="*/ 1133 w 1512"/>
                      <a:gd name="T3" fmla="*/ 1920 h 2397"/>
                      <a:gd name="T4" fmla="*/ 60 w 1512"/>
                      <a:gd name="T5" fmla="*/ 0 h 2397"/>
                      <a:gd name="T6" fmla="*/ 0 w 1512"/>
                      <a:gd name="T7" fmla="*/ 248 h 2397"/>
                      <a:gd name="T8" fmla="*/ 1015 w 1512"/>
                      <a:gd name="T9" fmla="*/ 2150 h 2397"/>
                      <a:gd name="T10" fmla="*/ 1220 w 1512"/>
                      <a:gd name="T11" fmla="*/ 2397 h 2397"/>
                      <a:gd name="T12" fmla="*/ 1512 w 1512"/>
                      <a:gd name="T13" fmla="*/ 2397 h 2397"/>
                      <a:gd name="T14" fmla="*/ 1511 w 1512"/>
                      <a:gd name="T15" fmla="*/ 2082 h 2397"/>
                      <a:gd name="T16" fmla="*/ 1238 w 1512"/>
                      <a:gd name="T17" fmla="*/ 2084 h 2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2" h="2397">
                        <a:moveTo>
                          <a:pt x="1238" y="2084"/>
                        </a:moveTo>
                        <a:lnTo>
                          <a:pt x="1133" y="1920"/>
                        </a:lnTo>
                        <a:lnTo>
                          <a:pt x="60" y="0"/>
                        </a:lnTo>
                        <a:lnTo>
                          <a:pt x="0" y="248"/>
                        </a:lnTo>
                        <a:lnTo>
                          <a:pt x="1015" y="2150"/>
                        </a:lnTo>
                        <a:lnTo>
                          <a:pt x="1220" y="2397"/>
                        </a:lnTo>
                        <a:lnTo>
                          <a:pt x="1512" y="2397"/>
                        </a:lnTo>
                        <a:lnTo>
                          <a:pt x="1511" y="2082"/>
                        </a:lnTo>
                        <a:lnTo>
                          <a:pt x="1238" y="2084"/>
                        </a:lnTo>
                        <a:close/>
                      </a:path>
                    </a:pathLst>
                  </a:custGeom>
                  <a:solidFill>
                    <a:srgbClr val="676766"/>
                  </a:solidFill>
                  <a:ln w="1588" cap="flat">
                    <a:solidFill>
                      <a:srgbClr val="141515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156" name="Freeform 15"/>
                  <p:cNvSpPr>
                    <a:spLocks/>
                  </p:cNvSpPr>
                  <p:nvPr/>
                </p:nvSpPr>
                <p:spPr bwMode="auto">
                  <a:xfrm>
                    <a:off x="8164513" y="3862388"/>
                    <a:ext cx="304800" cy="469900"/>
                  </a:xfrm>
                  <a:custGeom>
                    <a:avLst/>
                    <a:gdLst>
                      <a:gd name="T0" fmla="*/ 1523 w 1523"/>
                      <a:gd name="T1" fmla="*/ 218 h 2371"/>
                      <a:gd name="T2" fmla="*/ 1452 w 1523"/>
                      <a:gd name="T3" fmla="*/ 0 h 2371"/>
                      <a:gd name="T4" fmla="*/ 6 w 1523"/>
                      <a:gd name="T5" fmla="*/ 1991 h 2371"/>
                      <a:gd name="T6" fmla="*/ 0 w 1523"/>
                      <a:gd name="T7" fmla="*/ 2367 h 2371"/>
                      <a:gd name="T8" fmla="*/ 128 w 1523"/>
                      <a:gd name="T9" fmla="*/ 2371 h 2371"/>
                      <a:gd name="T10" fmla="*/ 191 w 1523"/>
                      <a:gd name="T11" fmla="*/ 2097 h 2371"/>
                      <a:gd name="T12" fmla="*/ 1523 w 1523"/>
                      <a:gd name="T13" fmla="*/ 218 h 2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23" h="2371">
                        <a:moveTo>
                          <a:pt x="1523" y="218"/>
                        </a:moveTo>
                        <a:lnTo>
                          <a:pt x="1452" y="0"/>
                        </a:lnTo>
                        <a:lnTo>
                          <a:pt x="6" y="1991"/>
                        </a:lnTo>
                        <a:lnTo>
                          <a:pt x="0" y="2367"/>
                        </a:lnTo>
                        <a:lnTo>
                          <a:pt x="128" y="2371"/>
                        </a:lnTo>
                        <a:lnTo>
                          <a:pt x="191" y="2097"/>
                        </a:lnTo>
                        <a:lnTo>
                          <a:pt x="1523" y="218"/>
                        </a:lnTo>
                        <a:close/>
                      </a:path>
                    </a:pathLst>
                  </a:custGeom>
                  <a:solidFill>
                    <a:srgbClr val="676766"/>
                  </a:solidFill>
                  <a:ln w="1588" cap="flat">
                    <a:solidFill>
                      <a:srgbClr val="141515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r-TR"/>
                  </a:p>
                </p:txBody>
              </p:sp>
            </p:grpSp>
          </p:grpSp>
        </p:grpSp>
        <p:sp>
          <p:nvSpPr>
            <p:cNvPr id="148" name="Freeform 16"/>
            <p:cNvSpPr>
              <a:spLocks/>
            </p:cNvSpPr>
            <p:nvPr/>
          </p:nvSpPr>
          <p:spPr bwMode="auto">
            <a:xfrm>
              <a:off x="8169275" y="4330700"/>
              <a:ext cx="17463" cy="49213"/>
            </a:xfrm>
            <a:custGeom>
              <a:avLst/>
              <a:gdLst>
                <a:gd name="T0" fmla="*/ 43 w 88"/>
                <a:gd name="T1" fmla="*/ 242 h 242"/>
                <a:gd name="T2" fmla="*/ 88 w 88"/>
                <a:gd name="T3" fmla="*/ 3 h 242"/>
                <a:gd name="T4" fmla="*/ 0 w 88"/>
                <a:gd name="T5" fmla="*/ 0 h 242"/>
                <a:gd name="T6" fmla="*/ 43 w 88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42">
                  <a:moveTo>
                    <a:pt x="43" y="242"/>
                  </a:moveTo>
                  <a:lnTo>
                    <a:pt x="88" y="3"/>
                  </a:lnTo>
                  <a:lnTo>
                    <a:pt x="0" y="0"/>
                  </a:lnTo>
                  <a:lnTo>
                    <a:pt x="43" y="242"/>
                  </a:lnTo>
                  <a:close/>
                </a:path>
              </a:pathLst>
            </a:custGeom>
            <a:solidFill>
              <a:srgbClr val="4D4D4D"/>
            </a:solidFill>
            <a:ln w="1588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57" name="Sol Ayraç 156"/>
          <p:cNvSpPr/>
          <p:nvPr/>
        </p:nvSpPr>
        <p:spPr>
          <a:xfrm rot="16200000">
            <a:off x="2526946" y="2365984"/>
            <a:ext cx="135112" cy="300036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8" name="Metin kutusu 157"/>
          <p:cNvSpPr txBox="1"/>
          <p:nvPr/>
        </p:nvSpPr>
        <p:spPr>
          <a:xfrm>
            <a:off x="2339562" y="2577387"/>
            <a:ext cx="4940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3,19 </a:t>
            </a:r>
            <a:r>
              <a:rPr lang="tr-TR" sz="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endParaRPr lang="tr-TR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 flipV="1">
            <a:off x="2429704" y="2450766"/>
            <a:ext cx="4791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0" name="Rectangle 34"/>
          <p:cNvSpPr>
            <a:spLocks noChangeArrowheads="1"/>
          </p:cNvSpPr>
          <p:nvPr/>
        </p:nvSpPr>
        <p:spPr bwMode="auto">
          <a:xfrm>
            <a:off x="2312155" y="2414681"/>
            <a:ext cx="1254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K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70759" y="4316591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Thoma"/>
              </a:rPr>
              <a:t>Türkiye</a:t>
            </a:r>
            <a:endParaRPr lang="tr-TR" sz="1200" dirty="0">
              <a:latin typeface="Thoma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886407" y="5847704"/>
            <a:ext cx="189083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Thoma"/>
              </a:rPr>
              <a:t>Teğet noktanın tersindeki</a:t>
            </a:r>
          </a:p>
          <a:p>
            <a:r>
              <a:rPr lang="tr-TR" sz="1200" dirty="0" smtClean="0">
                <a:latin typeface="Thoma"/>
              </a:rPr>
              <a:t>Yarıküre çizilemez</a:t>
            </a:r>
            <a:endParaRPr lang="tr-TR" sz="1200" dirty="0">
              <a:latin typeface="Thoma"/>
            </a:endParaRPr>
          </a:p>
        </p:txBody>
      </p:sp>
      <p:graphicFrame>
        <p:nvGraphicFramePr>
          <p:cNvPr id="161" name="Nesne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0271"/>
              </p:ext>
            </p:extLst>
          </p:nvPr>
        </p:nvGraphicFramePr>
        <p:xfrm>
          <a:off x="237489" y="4707491"/>
          <a:ext cx="2206625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Equation" r:id="rId29" imgW="2463480" imgH="215640" progId="Equation.DSMT4">
                  <p:embed/>
                </p:oleObj>
              </mc:Choice>
              <mc:Fallback>
                <p:oleObj name="Equation" r:id="rId29" imgW="2463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37489" y="4707491"/>
                        <a:ext cx="2206625" cy="19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Nesne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901838"/>
              </p:ext>
            </p:extLst>
          </p:nvPr>
        </p:nvGraphicFramePr>
        <p:xfrm>
          <a:off x="213020" y="4999038"/>
          <a:ext cx="2219325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31" imgW="2476440" imgH="215640" progId="Equation.DSMT4">
                  <p:embed/>
                </p:oleObj>
              </mc:Choice>
              <mc:Fallback>
                <p:oleObj name="Equation" r:id="rId31" imgW="2476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3020" y="4999038"/>
                        <a:ext cx="2219325" cy="19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Oval 162"/>
          <p:cNvSpPr/>
          <p:nvPr/>
        </p:nvSpPr>
        <p:spPr>
          <a:xfrm>
            <a:off x="2148047" y="4652789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4" name="Oval 163"/>
          <p:cNvSpPr/>
          <p:nvPr/>
        </p:nvSpPr>
        <p:spPr>
          <a:xfrm>
            <a:off x="2144828" y="4951577"/>
            <a:ext cx="45307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5" name="Metin kutusu 164"/>
          <p:cNvSpPr txBox="1"/>
          <p:nvPr/>
        </p:nvSpPr>
        <p:spPr>
          <a:xfrm>
            <a:off x="2590079" y="2338054"/>
            <a:ext cx="2680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Metin kutusu 165"/>
          <p:cNvSpPr txBox="1"/>
          <p:nvPr/>
        </p:nvSpPr>
        <p:spPr>
          <a:xfrm>
            <a:off x="2802712" y="2332038"/>
            <a:ext cx="2680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Metin kutusu 166"/>
          <p:cNvSpPr txBox="1"/>
          <p:nvPr/>
        </p:nvSpPr>
        <p:spPr>
          <a:xfrm>
            <a:off x="2915032" y="2332038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Metin kutusu 167"/>
          <p:cNvSpPr txBox="1"/>
          <p:nvPr/>
        </p:nvSpPr>
        <p:spPr>
          <a:xfrm>
            <a:off x="2754622" y="2528277"/>
            <a:ext cx="3161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tr-TR" sz="6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Metin kutusu 169"/>
          <p:cNvSpPr txBox="1"/>
          <p:nvPr/>
        </p:nvSpPr>
        <p:spPr>
          <a:xfrm>
            <a:off x="2687251" y="2476521"/>
            <a:ext cx="3161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endParaRPr lang="tr-TR" sz="6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Metin kutusu 170"/>
          <p:cNvSpPr txBox="1"/>
          <p:nvPr/>
        </p:nvSpPr>
        <p:spPr>
          <a:xfrm>
            <a:off x="2592625" y="2937314"/>
            <a:ext cx="3161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tr-TR" sz="6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Metin kutusu 171"/>
          <p:cNvSpPr txBox="1"/>
          <p:nvPr/>
        </p:nvSpPr>
        <p:spPr>
          <a:xfrm>
            <a:off x="2770629" y="2831645"/>
            <a:ext cx="3161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endParaRPr lang="tr-TR" sz="6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Metin kutusu 178"/>
          <p:cNvSpPr txBox="1"/>
          <p:nvPr/>
        </p:nvSpPr>
        <p:spPr>
          <a:xfrm>
            <a:off x="1889299" y="1845489"/>
            <a:ext cx="5152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B150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Metin kutusu 179"/>
          <p:cNvSpPr txBox="1"/>
          <p:nvPr/>
        </p:nvSpPr>
        <p:spPr>
          <a:xfrm>
            <a:off x="1930879" y="2912180"/>
            <a:ext cx="3812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B30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Metin kutusu 180"/>
          <p:cNvSpPr txBox="1"/>
          <p:nvPr/>
        </p:nvSpPr>
        <p:spPr>
          <a:xfrm>
            <a:off x="1684763" y="2075489"/>
            <a:ext cx="4284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B120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Metin kutusu 181"/>
          <p:cNvSpPr txBox="1"/>
          <p:nvPr/>
        </p:nvSpPr>
        <p:spPr>
          <a:xfrm>
            <a:off x="2286315" y="1744707"/>
            <a:ext cx="4042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Metin kutusu 219"/>
          <p:cNvSpPr txBox="1"/>
          <p:nvPr/>
        </p:nvSpPr>
        <p:spPr>
          <a:xfrm>
            <a:off x="2334138" y="2996296"/>
            <a:ext cx="31611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Metin kutusu 220"/>
          <p:cNvSpPr txBox="1"/>
          <p:nvPr/>
        </p:nvSpPr>
        <p:spPr>
          <a:xfrm>
            <a:off x="1704523" y="2671990"/>
            <a:ext cx="3956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B60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Metin kutusu 221"/>
          <p:cNvSpPr txBox="1"/>
          <p:nvPr/>
        </p:nvSpPr>
        <p:spPr>
          <a:xfrm>
            <a:off x="2880569" y="2657759"/>
            <a:ext cx="4244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D60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Metin kutusu 222"/>
          <p:cNvSpPr txBox="1"/>
          <p:nvPr/>
        </p:nvSpPr>
        <p:spPr>
          <a:xfrm>
            <a:off x="1628915" y="2373906"/>
            <a:ext cx="3840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B90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Metin kutusu 223"/>
          <p:cNvSpPr txBox="1"/>
          <p:nvPr/>
        </p:nvSpPr>
        <p:spPr>
          <a:xfrm>
            <a:off x="2955210" y="2383887"/>
            <a:ext cx="472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D90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Metin kutusu 224"/>
          <p:cNvSpPr txBox="1"/>
          <p:nvPr/>
        </p:nvSpPr>
        <p:spPr>
          <a:xfrm>
            <a:off x="2875945" y="2073345"/>
            <a:ext cx="4486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D120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Metin kutusu 225"/>
          <p:cNvSpPr txBox="1"/>
          <p:nvPr/>
        </p:nvSpPr>
        <p:spPr>
          <a:xfrm>
            <a:off x="2650238" y="1861162"/>
            <a:ext cx="5035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D150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Metin kutusu 230"/>
          <p:cNvSpPr txBox="1"/>
          <p:nvPr/>
        </p:nvSpPr>
        <p:spPr>
          <a:xfrm>
            <a:off x="2649340" y="2882372"/>
            <a:ext cx="3802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D30</a:t>
            </a:r>
            <a:endParaRPr lang="tr-TR" sz="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19" grpId="0"/>
      <p:bldP spid="135" grpId="0" animBg="1"/>
      <p:bldP spid="143" grpId="0" animBg="1"/>
      <p:bldP spid="144" grpId="0" animBg="1"/>
      <p:bldP spid="169" grpId="0" animBg="1"/>
      <p:bldP spid="176" grpId="0" animBg="1"/>
      <p:bldP spid="177" grpId="0" animBg="1"/>
      <p:bldP spid="178" grpId="0" animBg="1"/>
      <p:bldP spid="183" grpId="0" animBg="1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 animBg="1"/>
      <p:bldP spid="192" grpId="0" animBg="1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7" grpId="0" animBg="1"/>
      <p:bldP spid="228" grpId="0" animBg="1"/>
      <p:bldP spid="229" grpId="0" animBg="1"/>
      <p:bldP spid="230" grpId="0" animBg="1"/>
      <p:bldP spid="243" grpId="0" animBg="1"/>
      <p:bldP spid="244" grpId="0" animBg="1"/>
      <p:bldP spid="245" grpId="0" animBg="1"/>
      <p:bldP spid="296" grpId="0" animBg="1"/>
      <p:bldP spid="297" grpId="0" animBg="1"/>
      <p:bldP spid="298" grpId="0" animBg="1"/>
      <p:bldP spid="299" grpId="0" animBg="1"/>
      <p:bldP spid="117" grpId="0" animBg="1"/>
      <p:bldP spid="133" grpId="0"/>
      <p:bldP spid="13" grpId="0" animBg="1"/>
      <p:bldP spid="16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394" grpId="0"/>
      <p:bldP spid="401" grpId="0" animBg="1"/>
      <p:bldP spid="402" grpId="0" animBg="1"/>
      <p:bldP spid="81" grpId="0" animBg="1"/>
      <p:bldP spid="414" grpId="0" animBg="1"/>
      <p:bldP spid="415" grpId="0" animBg="1"/>
      <p:bldP spid="416" grpId="0"/>
      <p:bldP spid="417" grpId="0"/>
      <p:bldP spid="426" grpId="0" animBg="1"/>
      <p:bldP spid="427" grpId="0" animBg="1"/>
      <p:bldP spid="428" grpId="0" animBg="1"/>
      <p:bldP spid="145" grpId="0" animBg="1"/>
      <p:bldP spid="145" grpId="1" animBg="1"/>
      <p:bldP spid="157" grpId="0" animBg="1"/>
      <p:bldP spid="157" grpId="1" animBg="1"/>
      <p:bldP spid="158" grpId="0"/>
      <p:bldP spid="158" grpId="1"/>
      <p:bldP spid="159" grpId="0" animBg="1"/>
      <p:bldP spid="160" grpId="0"/>
      <p:bldP spid="4" grpId="0"/>
      <p:bldP spid="6" grpId="0" animBg="1"/>
      <p:bldP spid="163" grpId="0" animBg="1"/>
      <p:bldP spid="164" grpId="0" animBg="1"/>
      <p:bldP spid="165" grpId="0"/>
      <p:bldP spid="166" grpId="0"/>
      <p:bldP spid="167" grpId="0"/>
      <p:bldP spid="168" grpId="0"/>
      <p:bldP spid="170" grpId="0"/>
      <p:bldP spid="171" grpId="0"/>
      <p:bldP spid="172" grpId="0"/>
      <p:bldP spid="179" grpId="0"/>
      <p:bldP spid="180" grpId="0"/>
      <p:bldP spid="181" grpId="0"/>
      <p:bldP spid="182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33" y="2951903"/>
            <a:ext cx="2262137" cy="226213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611071" y="5749096"/>
            <a:ext cx="6156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Yarımküre haritalarının çiziminde kullanılır.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Yeryüzünde gece ve gündüz uzunluklarının hesaplanmasında kullanılır</a:t>
            </a:r>
            <a:r>
              <a:rPr lang="tr-TR" sz="1200" dirty="0" smtClean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1200" dirty="0" smtClean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Dünyanın uzaydan gösterimi için kullanılır</a:t>
            </a:r>
            <a:endParaRPr lang="tr-TR" sz="1200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611071" y="5454456"/>
            <a:ext cx="124968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tr-TR" sz="1200" dirty="0" smtClean="0"/>
              <a:t>Kullanım Alanı</a:t>
            </a:r>
            <a:endParaRPr lang="tr-TR" sz="12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1" t="7608" r="4887" b="6620"/>
          <a:stretch/>
        </p:blipFill>
        <p:spPr>
          <a:xfrm>
            <a:off x="7037831" y="3007674"/>
            <a:ext cx="2104675" cy="21046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" y="4421769"/>
            <a:ext cx="4223030" cy="221407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r="24000"/>
          <a:stretch/>
        </p:blipFill>
        <p:spPr>
          <a:xfrm>
            <a:off x="9389241" y="0"/>
            <a:ext cx="2770927" cy="270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r="24750"/>
          <a:stretch/>
        </p:blipFill>
        <p:spPr>
          <a:xfrm>
            <a:off x="9507603" y="2912732"/>
            <a:ext cx="2534201" cy="251799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r="25000"/>
          <a:stretch/>
        </p:blipFill>
        <p:spPr>
          <a:xfrm>
            <a:off x="6698631" y="47549"/>
            <a:ext cx="2690610" cy="2700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r="24750"/>
          <a:stretch/>
        </p:blipFill>
        <p:spPr>
          <a:xfrm>
            <a:off x="3850374" y="44019"/>
            <a:ext cx="2703996" cy="2700000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0" y="0"/>
            <a:ext cx="3808772" cy="27392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indent="450215">
              <a:spcAft>
                <a:spcPts val="600"/>
              </a:spcAft>
            </a:pP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Ortografik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Projeksiyon (Kutupsal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200" dirty="0" smtClean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Dünyanın </a:t>
            </a: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yarısını gösterir.</a:t>
            </a:r>
            <a:endParaRPr lang="tr-TR" sz="12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Paraleller boyunca uzunluk korur.</a:t>
            </a:r>
            <a:endParaRPr lang="tr-TR" sz="12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Paralelleri aynı merkezli daire yaylarıdır.</a:t>
            </a:r>
            <a:endParaRPr lang="tr-TR" sz="12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Merkezden çevreye doğru paralellerin araları açılır.</a:t>
            </a:r>
            <a:endParaRPr lang="tr-TR" sz="12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Meridyenler </a:t>
            </a:r>
            <a:r>
              <a:rPr lang="tr-TR" sz="1200" dirty="0" err="1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ışınsal</a:t>
            </a: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doğrular şeklindedir.</a:t>
            </a:r>
            <a:endParaRPr lang="tr-TR" sz="12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Meridyenler arasındaki açı, dünya üzerindeki değerlerine eşittir.</a:t>
            </a:r>
            <a:endParaRPr lang="tr-TR" sz="12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En iyi teğet nokta çevresi gösterilir. Teğet noktadan uzaklaştıkça bozulma oranları artar.</a:t>
            </a:r>
            <a:endParaRPr lang="tr-TR" sz="12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Projeksiyonun her üç tipi de kullanılır</a:t>
            </a:r>
            <a:r>
              <a:rPr lang="tr-TR" sz="1200" dirty="0" smtClean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..</a:t>
            </a:r>
            <a:endParaRPr lang="tr-TR" sz="1200" b="1" dirty="0">
              <a:effectLst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325949" y="5421924"/>
            <a:ext cx="109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Teğet Nokta</a:t>
            </a:r>
          </a:p>
          <a:p>
            <a:r>
              <a:rPr lang="tr-TR" sz="1200" dirty="0" smtClean="0"/>
              <a:t>45 Derece K.</a:t>
            </a:r>
          </a:p>
          <a:p>
            <a:r>
              <a:rPr lang="tr-TR" sz="1200" dirty="0" smtClean="0"/>
              <a:t>Orta </a:t>
            </a:r>
            <a:r>
              <a:rPr lang="tr-TR" sz="1200" dirty="0" err="1" smtClean="0"/>
              <a:t>Merdiyen</a:t>
            </a:r>
            <a:endParaRPr lang="tr-TR" sz="1200" dirty="0" smtClean="0"/>
          </a:p>
          <a:p>
            <a:r>
              <a:rPr lang="tr-TR" sz="1200" dirty="0" smtClean="0"/>
              <a:t>36 Derece D.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951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 animBg="1"/>
      <p:bldP spid="16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C7CC2AA-BEBB-46A0-A65F-E7C72952B51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AEEE3B0-8D93-40CF-A646-5868ED63545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411E406-C6DE-4F48-9798-848B9399CA2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24D0C4C-1A88-4BE4-A674-A0691534F89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8E6828B-7C20-4B70-B70A-9A21C0A3EFBE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AC4E0D2-782E-470E-A316-FEEB740FAC5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3A1F0D3-98B2-46AE-953E-D9EB99BEB02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E1213BE-BD5C-4F04-85E9-7769BAD8A2A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978D70C-019D-49CB-B7CB-9464B46563A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B739347-AA6B-474C-9641-F31B166A216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CFE2074-055E-4AEC-96D4-B97A44123BF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89A67E3-A82F-4C87-90F0-1EEB59F0ED5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22B71A7-AE94-46E3-8467-06F44266000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0BEF356-8A8F-4E0A-8E89-362A7A20F2D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C2134C2-DF13-483A-B47E-04660651A98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C8097AD-7F82-4569-8DD6-9CAFA2C3F50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4AB7B10-1D74-41D7-A19A-F9420352CAB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9147B40-384D-46C1-808C-D3EDCCB24D8D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D4E6A38-839C-491A-B364-951F28D784D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85E3941-779C-47D7-B360-11B401C401BA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5688547-7556-49F9-8CDA-1BB4F2ACFC2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B76B889-75AD-430E-8707-8237B8EFDEE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C674B61-714F-4ECE-9530-07B362AE635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A39C5CC-6E70-4367-9A21-56085588F02D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3AD31A55-8038-465D-8BC7-1A5B57AD268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BEAAB2B6-6D1B-409C-AE0D-6191FB9EBC0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804D9CE-D139-46EB-A1F2-7FAC7C46E9F7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5002D33D-4186-4682-9853-AE228D14880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0B1DE6D-3F76-469D-AB6F-9B179CA169E8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166818E-F585-44A9-B89E-763A5EB27EAD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EF5C591-506C-43E7-843D-0470D2D825F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8CAA59E9-73A7-4092-9ECE-0ED8BF04E84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4A5524F-317E-46D7-926E-944F2AE1877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E266793-AE24-4C3B-81F8-3E91A89BD43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7A224157-030B-4414-86D8-5491EF08B1E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BF9CAE3-E5E2-4A74-B480-D1D7272D198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25809B5-CA27-4344-BEC3-95F9EAED3874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091E7A80-07CC-433F-92B6-4D924BA89500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639DC0ED-C981-4F00-AC4D-93D1BC9DBA50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A7A86B74-4A9A-47EA-AD61-69C1A874590B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9F3F3656-0E1A-4911-AC8D-E9A7E3BCB078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47639E1C-F8F7-4F7B-8C9A-F03CF1C84440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60DF450-466F-49EB-95B4-41ED7C60291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731DADA-C459-46DE-BDF5-BC1F17513FB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FF54E00-802B-486B-8EA6-95F02E4D9975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6413DFCD-0768-4DE9-A02D-B4338F221023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85909F2E-D208-4ADD-9F11-4E56CC11D8C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404A8792-FB40-4DBF-A081-E3851F48A13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1CB9AAB6-2145-4C3D-B288-D0DCDDC4721A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00B42FE6-E043-48C5-96CC-503042BDCB65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C37A0995-EA27-4D2C-A2E6-7657019F0A1B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740A48A0-9EB6-4539-8981-9E4F35F6F9A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89FBF158-F0CC-4BE3-988D-3891842F93D6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798265C-A233-4C68-B0EA-F042FEA9FD3B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751A7DD6-7D8F-441E-89A9-495BC26E0E9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103D5BD-23C8-4F1A-9304-EEDD49BFC9E6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DDE12029-3972-47EE-84E9-936356BF097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33E7D7F-4C3E-4EA2-A4A7-7CE20016701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B8C66026-5D5B-4C11-8628-D3B55D21334D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C2CA69AD-535A-4370-ADF2-CD7CF5DED39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5734C71-D900-4E49-81D9-89DA32189DD3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28466358-9214-4880-9D4D-F5318089397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1A17482-E26F-4D92-A7F8-643B64DC8E8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A11EDF3-5638-48B8-AF06-97609071A8D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B335274-756D-4DF7-91D5-C6B5EDD1A5F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391000B-AA8A-4F55-8AAC-C1B79700F29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390</Words>
  <Application>Microsoft Office PowerPoint</Application>
  <PresentationFormat>Özel</PresentationFormat>
  <Paragraphs>155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Office Teması</vt:lpstr>
      <vt:lpstr>CorelDRAW</vt:lpstr>
      <vt:lpstr>Equation</vt:lpstr>
      <vt:lpstr>Kartografya Yrd. Doç. Dr. Erkan Yılmaz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Makale Değer</dc:creator>
  <cp:lastModifiedBy>Coğrafya Bölümü</cp:lastModifiedBy>
  <cp:revision>112</cp:revision>
  <dcterms:created xsi:type="dcterms:W3CDTF">2015-02-24T18:11:35Z</dcterms:created>
  <dcterms:modified xsi:type="dcterms:W3CDTF">2015-03-18T11:19:15Z</dcterms:modified>
</cp:coreProperties>
</file>