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0" autoAdjust="0"/>
    <p:restoredTop sz="94660"/>
  </p:normalViewPr>
  <p:slideViewPr>
    <p:cSldViewPr snapToGrid="0">
      <p:cViewPr varScale="1">
        <p:scale>
          <a:sx n="77" d="100"/>
          <a:sy n="77" d="100"/>
        </p:scale>
        <p:origin x="4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4C9DD3B-3A40-4BD6-86BE-AF43CC0D6E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YÖNETİM BİLİMİNİN DOĞUŞU VE TARİHİ GELİŞİMİ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1AFAF3D-A093-4C92-B475-5F02D1DA48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3377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00461AA-443B-4C6B-B664-F13049E89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KLASİK </a:t>
            </a:r>
            <a:r>
              <a:rPr lang="tr-TR"/>
              <a:t>YÖNeTİM</a:t>
            </a:r>
            <a:r>
              <a:rPr lang="tr-TR" dirty="0"/>
              <a:t> DÜŞÜNCESİ 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474A0EC-D639-476D-891B-D731F4ABB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Sanayi Devrimi (1778)  ile birlikte gelişen buhar makinesi, benzin ve elektrik motorunun gelişmesi  modern toplum ve modern organizasyonların ortaya çıkmasına büyük katkıda bulunmuştur. Sanayi devrimi ile birlikte  yeni üretim 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yöntemlerinin uygulanmaya konulması büyük fabrikaların kurulmasına, büyük miktarlarda hammaddelerin  alınmasına, 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çok sayıda işçinin işe alınmasına ve büyük pazarların araştırılmasına yol açmıştır. </a:t>
            </a:r>
          </a:p>
        </p:txBody>
      </p:sp>
    </p:spTree>
    <p:extLst>
      <p:ext uri="{BB962C8B-B14F-4D97-AF65-F5344CB8AC3E}">
        <p14:creationId xmlns:p14="http://schemas.microsoft.com/office/powerpoint/2010/main" val="213767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00461AA-443B-4C6B-B664-F13049E89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KLASİK </a:t>
            </a:r>
            <a:r>
              <a:rPr lang="tr-TR"/>
              <a:t>YÖNeTİM</a:t>
            </a:r>
            <a:r>
              <a:rPr lang="tr-TR" dirty="0"/>
              <a:t> DÜŞÜNCESİ 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474A0EC-D639-476D-891B-D731F4ABB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Klasik yaklaşımda organizasyon yani işletme sadece ekonomik ve teknik bir birim olarak ekonomik hedeflerin 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gerçekleştirilmesi aracı olarak görülmüş, sosyal yönü düşünülmemiştir. 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Organizasyon kapalı bir sistemdir, çevre  unsurlarıyla ve teknolojik gelişmelerle ilişkisi yoktur. 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Kontrol edilemeyen çevre faktörleri bir veri olarak kabul edilmiştir.  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Organizasyonda  her şey işlevseldir, yani organizasyondaki tüm elemanların sonuçlara pozitif veya optimal katkısı vardır.  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Bütün faaliyet ve davranışlar amaçlara yönelik olup sonuçları önceden tahmin edilebilir olarak 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değerlendirilmektedir. </a:t>
            </a:r>
          </a:p>
        </p:txBody>
      </p:sp>
    </p:spTree>
    <p:extLst>
      <p:ext uri="{BB962C8B-B14F-4D97-AF65-F5344CB8AC3E}">
        <p14:creationId xmlns:p14="http://schemas.microsoft.com/office/powerpoint/2010/main" val="3710427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00461AA-443B-4C6B-B664-F13049E89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KLASİK </a:t>
            </a:r>
            <a:r>
              <a:rPr lang="tr-TR"/>
              <a:t>YÖNeTİM</a:t>
            </a:r>
            <a:r>
              <a:rPr lang="tr-TR" dirty="0"/>
              <a:t> DÜŞÜNCESİ 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474A0EC-D639-476D-891B-D731F4ABB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 İleri derecede işbölümü ve uzmanlaşma 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Görevler, roller, yetki ve sorumluluklar açık  şekilde belirlenmiş ve standartlaştırılmış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Kontrol ve haberleşme hiyerarşiktir, sadece alt-üst ilişkisi var ve sadece şeklî  (formel) ilişkiler kabul görür.  Organizasyonunun 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amaçlara en iyi şekilde ulaştırılması, kaynak israfını önleyerek etkin ve verimli bir yönetim yapısı  uygulamak için 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günümüze kadar bir takım prensipler geliştirilmiştir. </a:t>
            </a:r>
          </a:p>
        </p:txBody>
      </p:sp>
    </p:spTree>
    <p:extLst>
      <p:ext uri="{BB962C8B-B14F-4D97-AF65-F5344CB8AC3E}">
        <p14:creationId xmlns:p14="http://schemas.microsoft.com/office/powerpoint/2010/main" val="19122080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00461AA-443B-4C6B-B664-F13049E89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Klasik organizasyon ilkeleri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474A0EC-D639-476D-891B-D731F4ABB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1.  Amaç birliği ilkesi, 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2.  İşbölümü ve uzmanlaşma ilkesi, 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3.  Kontrol alanı ilkesi, 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4.  Hiyerarşik yapı ilkesi, 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5.  Emir kumanda birliği ilkesi, 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6.  Sorumluluk ilkesi, 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7.  Yetki devri ilkesi, 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8.  İstisna ilkesi, 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9.  Açıklama ilkesi, 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10.  Denge ilkesi, 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11.  Basit ve anlaşılırlık ilkesi, 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12.  </a:t>
            </a:r>
            <a:r>
              <a:rPr lang="tr-TR" dirty="0" err="1"/>
              <a:t>Değişebilirlik</a:t>
            </a:r>
            <a:r>
              <a:rPr lang="tr-TR" dirty="0"/>
              <a:t> veya reorganizasyon ilkesi,</a:t>
            </a:r>
          </a:p>
        </p:txBody>
      </p:sp>
    </p:spTree>
    <p:extLst>
      <p:ext uri="{BB962C8B-B14F-4D97-AF65-F5344CB8AC3E}">
        <p14:creationId xmlns:p14="http://schemas.microsoft.com/office/powerpoint/2010/main" val="7708355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00461AA-443B-4C6B-B664-F13049E89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Klasik Teorilerin Gelişimi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474A0EC-D639-476D-891B-D731F4ABB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Klasik yönetim teorileri normatiftir, olanı değil olması gerekeni belirler. 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Klasik organizasyon teorisi ile ilgili üç temel yaklaşım (Taylor-Bilimsel Yönetim, </a:t>
            </a:r>
            <a:r>
              <a:rPr lang="tr-TR" dirty="0" err="1"/>
              <a:t>Fayol</a:t>
            </a:r>
            <a:r>
              <a:rPr lang="tr-TR" dirty="0"/>
              <a:t>-Yönetim Süreci Yaklaşımı ve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 err="1"/>
              <a:t>Weber</a:t>
            </a:r>
            <a:r>
              <a:rPr lang="tr-TR" dirty="0"/>
              <a:t>- Bürokrasi Yaklaşımı) etkinlik ve verimliliğin arttırılması için hangi kaidelere  uyulması gerektiğini 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araştırmış ve en iyi organizasyon yapısı ve yönetim tarzı için uyulması gereken kuralları belirlemiş ve bu kaideleri her organizasyon için her zaman geçerli olduğunu savunmuştur. Klasik organizasyon teorisi “</a:t>
            </a:r>
            <a:r>
              <a:rPr lang="tr-TR" b="1" dirty="0"/>
              <a:t>etkinlik</a:t>
            </a:r>
            <a:r>
              <a:rPr lang="tr-TR" dirty="0"/>
              <a:t>”,  “</a:t>
            </a:r>
            <a:r>
              <a:rPr lang="tr-TR" b="1" dirty="0"/>
              <a:t>düzen</a:t>
            </a:r>
            <a:r>
              <a:rPr lang="tr-TR" dirty="0"/>
              <a:t>” ve 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“</a:t>
            </a:r>
            <a:r>
              <a:rPr lang="tr-TR" b="1" dirty="0"/>
              <a:t>rasyonellik</a:t>
            </a:r>
            <a:r>
              <a:rPr lang="tr-TR" dirty="0"/>
              <a:t>” kavramları çerçevesinde ve organizasyonun mekanik unsurları üzerinde durarak ve aynı  zamanda bir sosyal sistem olan organizasyonların, önceden belirlenmiş kurallara göre, aynen bir </a:t>
            </a:r>
            <a:r>
              <a:rPr lang="tr-TR" b="1" dirty="0"/>
              <a:t>makine</a:t>
            </a:r>
            <a:r>
              <a:rPr lang="tr-TR" dirty="0"/>
              <a:t> gibi işlemesi  üzerine 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kurulmuştur. </a:t>
            </a:r>
          </a:p>
        </p:txBody>
      </p:sp>
    </p:spTree>
    <p:extLst>
      <p:ext uri="{BB962C8B-B14F-4D97-AF65-F5344CB8AC3E}">
        <p14:creationId xmlns:p14="http://schemas.microsoft.com/office/powerpoint/2010/main" val="36653777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00461AA-443B-4C6B-B664-F13049E89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Klasik Teorilerin Gelişimi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474A0EC-D639-476D-891B-D731F4ABB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Klasik yönetim düşüncesini oluşturan yaklaşımların </a:t>
            </a:r>
            <a:r>
              <a:rPr lang="tr-TR" b="1" dirty="0"/>
              <a:t>temel amacı; </a:t>
            </a:r>
            <a:r>
              <a:rPr lang="tr-TR" dirty="0"/>
              <a:t>rasyonellik kavramını somutlaştıracak metotlar 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geliştirerek işletmelerde bilimsel kriterlere dayalı etkin ve verimli bir düzen oluşturmaktır. Bunun için klasik 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yönetim  bilimcileri, yönetim işlevlerini belirlemeye ve etkin organizasyon yapısı oluşturmaya temel teşkil edecek 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prensipleri  ortaya koymaya çalışmışlardır.  Klasik teori daha çok mühendis kökenli düşünür ve yöneticiler tarafından 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geliştirilmiştir.  Bunlar insanı bir </a:t>
            </a:r>
            <a:r>
              <a:rPr lang="tr-TR" b="1" dirty="0"/>
              <a:t>makine</a:t>
            </a:r>
            <a:r>
              <a:rPr lang="tr-TR" dirty="0"/>
              <a:t> ile özdeşleştirmişler ve onun </a:t>
            </a:r>
            <a:r>
              <a:rPr lang="tr-TR" b="1" dirty="0"/>
              <a:t>sosyal ve psikolojik</a:t>
            </a:r>
            <a:r>
              <a:rPr lang="tr-TR" dirty="0"/>
              <a:t> tarafına hiç önem 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vermemişlerdir.</a:t>
            </a:r>
          </a:p>
        </p:txBody>
      </p:sp>
    </p:spTree>
    <p:extLst>
      <p:ext uri="{BB962C8B-B14F-4D97-AF65-F5344CB8AC3E}">
        <p14:creationId xmlns:p14="http://schemas.microsoft.com/office/powerpoint/2010/main" val="21833143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00461AA-443B-4C6B-B664-F13049E89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Klasik Teorilerin Gelişimi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474A0EC-D639-476D-891B-D731F4ABB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Klasik düşünürlere göre insan: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çalışmayı sevmeyen, 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tembel, 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çalışmaya zorlanmalı, 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pasif, 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bencil, 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kendi  çıkarlarını gözeten, 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karar </a:t>
            </a:r>
            <a:r>
              <a:rPr lang="tr-TR" dirty="0" err="1"/>
              <a:t>vegörme</a:t>
            </a:r>
            <a:r>
              <a:rPr lang="tr-TR" dirty="0"/>
              <a:t> yeteneği zayıf, 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sorumluluktan kaçan, 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hata yapmaya yatkın, 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güvenilir olmayan, ancak  ekonomik ödüllendirme ile motive olan bir yapıda görmektedirler. </a:t>
            </a:r>
          </a:p>
        </p:txBody>
      </p:sp>
    </p:spTree>
    <p:extLst>
      <p:ext uri="{BB962C8B-B14F-4D97-AF65-F5344CB8AC3E}">
        <p14:creationId xmlns:p14="http://schemas.microsoft.com/office/powerpoint/2010/main" val="20030876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00461AA-443B-4C6B-B664-F13049E89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Klasik Teorilerin Gelişimi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474A0EC-D639-476D-891B-D731F4ABB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İnsanın sosyal ve psikolojik yönleri klasik yönetim  düşüncesinde tamamen göz ardı edilmiştir. 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İnsan makinenin bir parçası gibi görülür, standartlaştırılmıştır, biri diğerinin  yerine kolayca geçebilir.   </a:t>
            </a:r>
          </a:p>
        </p:txBody>
      </p:sp>
    </p:spTree>
    <p:extLst>
      <p:ext uri="{BB962C8B-B14F-4D97-AF65-F5344CB8AC3E}">
        <p14:creationId xmlns:p14="http://schemas.microsoft.com/office/powerpoint/2010/main" val="36648577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00461AA-443B-4C6B-B664-F13049E89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Klasik Teori – Bilimsel yönetim yaklaşımı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474A0EC-D639-476D-891B-D731F4ABB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err="1"/>
              <a:t>Frederick</a:t>
            </a:r>
            <a:r>
              <a:rPr lang="tr-TR" dirty="0"/>
              <a:t> </a:t>
            </a:r>
            <a:r>
              <a:rPr lang="tr-TR" dirty="0" err="1"/>
              <a:t>Winslow</a:t>
            </a:r>
            <a:r>
              <a:rPr lang="tr-TR" dirty="0"/>
              <a:t> Taylor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 İşletmenin tüm alanları için geçerli genel bir yönetim teorisi değil, sadece üretimin teknik yönüne  uygulanabilecek bir 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takım kaidelerin bütününü ifade eder.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Bilimsel yönetim, insan dâhil tüm üretim faktörlerini en verimli bir şekilde kullanmak amacıyla geliştirilmiş bir  takım 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prensipler bütününden oluşmaktadır.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err="1"/>
              <a:t>Taylorizm</a:t>
            </a:r>
            <a:r>
              <a:rPr lang="tr-TR" dirty="0"/>
              <a:t> 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b="1" dirty="0">
                <a:solidFill>
                  <a:srgbClr val="FF0000"/>
                </a:solidFill>
              </a:rPr>
              <a:t>İşletmelerde verimi artırmasına karşılık, çalışanın bedeni ve  ruhi yıpranmasına neden olmuştur. </a:t>
            </a:r>
            <a:r>
              <a:rPr lang="tr-TR" dirty="0"/>
              <a:t>Dolayısıyla bu yaklaşım 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işletmenin yalnızca teknik yönüyle ilgilenmekte, işletmenin  sosyal yönünü dikkate almadığı söylenebilir. Sendikaların bu sisteme karşı 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çıkmalarıyla yeni arayışlar gündeme gelmiştir. </a:t>
            </a:r>
          </a:p>
        </p:txBody>
      </p:sp>
    </p:spTree>
    <p:extLst>
      <p:ext uri="{BB962C8B-B14F-4D97-AF65-F5344CB8AC3E}">
        <p14:creationId xmlns:p14="http://schemas.microsoft.com/office/powerpoint/2010/main" val="5624910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00461AA-443B-4C6B-B664-F13049E89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Klasik Teori –  Yönetim Süreci yaklaşımı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474A0EC-D639-476D-891B-D731F4ABB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 </a:t>
            </a:r>
            <a:r>
              <a:rPr lang="tr-TR" dirty="0" err="1"/>
              <a:t>Henri</a:t>
            </a:r>
            <a:r>
              <a:rPr lang="tr-TR" dirty="0"/>
              <a:t> FAYOL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İlk kez işlevsel bir </a:t>
            </a:r>
            <a:r>
              <a:rPr lang="tr-TR" b="1" dirty="0"/>
              <a:t>süreç</a:t>
            </a:r>
            <a:r>
              <a:rPr lang="tr-TR" dirty="0"/>
              <a:t> olarak düşünmüş ve işletmedeki faaliyetleri, işletme işlevleri ve yönetim  işlevleri olarak 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ikiye ayırmıştır.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err="1"/>
              <a:t>Fayol’un</a:t>
            </a:r>
            <a:r>
              <a:rPr lang="tr-TR" dirty="0"/>
              <a:t> yönetime ikinci bir katkısı da, bir takım yönetim kuralları ortaya koyarak bunları açıklamıştır. </a:t>
            </a:r>
          </a:p>
        </p:txBody>
      </p:sp>
    </p:spTree>
    <p:extLst>
      <p:ext uri="{BB962C8B-B14F-4D97-AF65-F5344CB8AC3E}">
        <p14:creationId xmlns:p14="http://schemas.microsoft.com/office/powerpoint/2010/main" val="524159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C61BFC1-64AA-49E3-8237-B0E9C763D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66C98FF-FABD-44A3-9B04-6C69E84CE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İnsanlar  gruplar halinde çalışmaya başladıklarından itibaren etkin bir koordinasyonun sağlandığı ortak kuruluşlara </a:t>
            </a:r>
          </a:p>
          <a:p>
            <a:pPr marL="0" indent="0">
              <a:buNone/>
            </a:pPr>
            <a:r>
              <a:rPr lang="tr-TR" dirty="0"/>
              <a:t>ihtiyaç  duymuştur.  </a:t>
            </a:r>
          </a:p>
          <a:p>
            <a:r>
              <a:rPr lang="tr-TR" dirty="0"/>
              <a:t>Milattan Önce 3000 yıllarına kadar yönetimle </a:t>
            </a:r>
            <a:r>
              <a:rPr lang="tr-TR" dirty="0" err="1"/>
              <a:t>ilgil</a:t>
            </a:r>
            <a:r>
              <a:rPr lang="tr-TR" dirty="0"/>
              <a:t>, belgelere rastlanır.</a:t>
            </a:r>
          </a:p>
          <a:p>
            <a:r>
              <a:rPr lang="tr-TR" dirty="0"/>
              <a:t>Endüstri Devrimine kadar süren çok uzun dönem bir tarafa bırakıldığında, kronolojik olarak günümüz  yönetim </a:t>
            </a:r>
          </a:p>
          <a:p>
            <a:pPr marL="0" indent="0">
              <a:buNone/>
            </a:pPr>
            <a:r>
              <a:rPr lang="tr-TR" dirty="0"/>
              <a:t>anlayışına temel teşkil edecek; </a:t>
            </a:r>
            <a:r>
              <a:rPr lang="tr-TR" b="1" dirty="0"/>
              <a:t>klasik, </a:t>
            </a:r>
            <a:r>
              <a:rPr lang="tr-TR" b="1" dirty="0" err="1"/>
              <a:t>neoklasik</a:t>
            </a:r>
            <a:r>
              <a:rPr lang="tr-TR" b="1" dirty="0"/>
              <a:t> ve modern yönetim teorisi</a:t>
            </a:r>
            <a:r>
              <a:rPr lang="tr-TR" dirty="0"/>
              <a:t> (yaklaşımı) olarak üç büyük  yönetim teorisinden söz edilir. </a:t>
            </a:r>
          </a:p>
          <a:p>
            <a:r>
              <a:rPr lang="tr-TR" dirty="0"/>
              <a:t>Yönetimin başlı başına, farklı bir faaliyet alanı olarak yoğun bir şekilde incelenmesi </a:t>
            </a:r>
            <a:r>
              <a:rPr lang="tr-TR" b="1" dirty="0"/>
              <a:t>Endüstri Devrimi’nden </a:t>
            </a:r>
          </a:p>
          <a:p>
            <a:pPr marL="0" indent="0">
              <a:buNone/>
            </a:pPr>
            <a:r>
              <a:rPr lang="tr-TR" b="1" dirty="0"/>
              <a:t>sonra</a:t>
            </a:r>
            <a:r>
              <a:rPr lang="tr-TR" dirty="0"/>
              <a:t>  bilhassa 1900’lerden itibaren sistemli bir şekilde gelişmeye başlamış ve belirli kurallara sahip bir çalışma alanı </a:t>
            </a:r>
          </a:p>
          <a:p>
            <a:pPr marL="0" indent="0">
              <a:buNone/>
            </a:pPr>
            <a:r>
              <a:rPr lang="tr-TR" dirty="0"/>
              <a:t>olarak 20.  yüzyılın bir ürünü olarak kabul edilmektedir. </a:t>
            </a:r>
          </a:p>
        </p:txBody>
      </p:sp>
    </p:spTree>
    <p:extLst>
      <p:ext uri="{BB962C8B-B14F-4D97-AF65-F5344CB8AC3E}">
        <p14:creationId xmlns:p14="http://schemas.microsoft.com/office/powerpoint/2010/main" val="14545575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00461AA-443B-4C6B-B664-F13049E89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Klasik Teori –  Yönetim Süreci yaklaşımı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474A0EC-D639-476D-891B-D731F4ABB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err="1"/>
              <a:t>Henri</a:t>
            </a:r>
            <a:r>
              <a:rPr lang="tr-TR" dirty="0"/>
              <a:t> FAYOL işletmedeki faaliyetleri altı alt kısımda incelemiştir: </a:t>
            </a:r>
          </a:p>
          <a:p>
            <a:pPr marL="594000" lvl="2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1.  Teknik faaliyetler </a:t>
            </a:r>
          </a:p>
          <a:p>
            <a:pPr marL="594000" lvl="2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2. Ticari faaliyetler </a:t>
            </a:r>
          </a:p>
          <a:p>
            <a:pPr marL="594000" lvl="2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3. Finansal faaliyetler  </a:t>
            </a:r>
          </a:p>
          <a:p>
            <a:pPr marL="594000" lvl="2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4. Emniyet faaliyetleri </a:t>
            </a:r>
          </a:p>
          <a:p>
            <a:pPr marL="594000" lvl="2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5. Muhasebe faaliyetleri </a:t>
            </a:r>
          </a:p>
          <a:p>
            <a:pPr marL="594000" lvl="2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6. Yönetim faaliyetleri</a:t>
            </a:r>
          </a:p>
        </p:txBody>
      </p:sp>
    </p:spTree>
    <p:extLst>
      <p:ext uri="{BB962C8B-B14F-4D97-AF65-F5344CB8AC3E}">
        <p14:creationId xmlns:p14="http://schemas.microsoft.com/office/powerpoint/2010/main" val="37547746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00461AA-443B-4C6B-B664-F13049E89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Klasik Teori –  Yönetim Süreci yaklaşımı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D3DECA30-5E02-4F1E-8012-1B90C9A175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9828027"/>
              </p:ext>
            </p:extLst>
          </p:nvPr>
        </p:nvGraphicFramePr>
        <p:xfrm>
          <a:off x="581192" y="2052436"/>
          <a:ext cx="1102995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14975">
                  <a:extLst>
                    <a:ext uri="{9D8B030D-6E8A-4147-A177-3AD203B41FA5}">
                      <a16:colId xmlns:a16="http://schemas.microsoft.com/office/drawing/2014/main" val="2787963931"/>
                    </a:ext>
                  </a:extLst>
                </a:gridCol>
                <a:gridCol w="5514975">
                  <a:extLst>
                    <a:ext uri="{9D8B030D-6E8A-4147-A177-3AD203B41FA5}">
                      <a16:colId xmlns:a16="http://schemas.microsoft.com/office/drawing/2014/main" val="19562655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837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1. İş bolümü ve uzmanlaşma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2. Yönetim birliği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359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3. Merkezileşme ilkesi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4. Yetki ve sorumluluk ilkesi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896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5. Hiyerarşi ilkesi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6. Kumanda birliği ilkesi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120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7. Disiplin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8. Hakkaniyet ilkesi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7899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9. Genel çıkarların kişisel çıkarlara üstünlüğü ilkesi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10. Çalışanların ödüllendirilmesi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19220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11. Düzen ilkesi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12. Personelin devamlılığı ve denge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68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13. Girişim ilkesi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/>
                        <a:t>14. Birlik ruhu ilkesi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272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42023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00461AA-443B-4C6B-B664-F13049E89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Klasik Teori –  bürokrasi yaklaşımı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C321B8C-8FE2-414C-B403-67887A497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/>
              <a:t>Max</a:t>
            </a:r>
            <a:r>
              <a:rPr lang="tr-TR" dirty="0"/>
              <a:t> </a:t>
            </a:r>
            <a:r>
              <a:rPr lang="tr-TR" dirty="0" err="1"/>
              <a:t>Weber</a:t>
            </a:r>
            <a:endParaRPr lang="tr-TR" dirty="0"/>
          </a:p>
          <a:p>
            <a:r>
              <a:rPr lang="tr-TR" dirty="0"/>
              <a:t>Bürokrasi, günlük dilde kullanıldığı gibi işlerin yürütülmesini aksatan, gereksiz yazışma ve zaman kayıplarına yol  </a:t>
            </a:r>
          </a:p>
          <a:p>
            <a:pPr marL="0" indent="0">
              <a:buNone/>
            </a:pPr>
            <a:r>
              <a:rPr lang="tr-TR" dirty="0"/>
              <a:t>açan bir kavram değil, aksine ideal manada bir yönetim düzeni ve şeklidir. </a:t>
            </a:r>
          </a:p>
          <a:p>
            <a:r>
              <a:rPr lang="tr-TR" dirty="0"/>
              <a:t>Bürokrasi, bir toplumda tabandan yukarıya  doğru çıktıkça daralan bir yapı içinde organize </a:t>
            </a:r>
          </a:p>
          <a:p>
            <a:pPr marL="0" indent="0">
              <a:buNone/>
            </a:pPr>
            <a:r>
              <a:rPr lang="tr-TR" dirty="0"/>
              <a:t>olan, genel kurallara göre çalışan profesyonel atanmış görevliler  topluluğudur. Diğer bir tanımla bürokrasi, devlet </a:t>
            </a:r>
          </a:p>
          <a:p>
            <a:pPr marL="0" indent="0">
              <a:buNone/>
            </a:pPr>
            <a:r>
              <a:rPr lang="tr-TR" dirty="0"/>
              <a:t>idaresinde bir işi yapabilmek için alınması gereken izin, onay, imza ve  uyulması gereken kurallar bütününü ifade eder. </a:t>
            </a:r>
          </a:p>
          <a:p>
            <a:r>
              <a:rPr lang="tr-TR" dirty="0"/>
              <a:t>Bu yaklaşımın kuralları diğer klasik yaklaşımın kurallarına  benzer ancak, bürokratik yönetim yaklaşımında kuralları </a:t>
            </a:r>
          </a:p>
          <a:p>
            <a:pPr marL="0" indent="0">
              <a:buNone/>
            </a:pPr>
            <a:r>
              <a:rPr lang="tr-TR" dirty="0"/>
              <a:t>kesin bir </a:t>
            </a:r>
            <a:r>
              <a:rPr lang="tr-TR" b="1" dirty="0"/>
              <a:t>itaat</a:t>
            </a:r>
            <a:r>
              <a:rPr lang="tr-TR" dirty="0"/>
              <a:t> ister ve bundan dolayı “</a:t>
            </a:r>
            <a:r>
              <a:rPr lang="tr-TR" b="1" dirty="0"/>
              <a:t>normatif</a:t>
            </a:r>
            <a:r>
              <a:rPr lang="tr-TR" dirty="0"/>
              <a:t>” bir nitelik taşır.  </a:t>
            </a:r>
          </a:p>
          <a:p>
            <a:r>
              <a:rPr lang="tr-TR" dirty="0" err="1"/>
              <a:t>Weber</a:t>
            </a:r>
            <a:r>
              <a:rPr lang="tr-TR" dirty="0"/>
              <a:t> bürokratik yapının herhangi diğer bir yapıya nazaran çok üstün olduğunu belirtmiş ve en büyük </a:t>
            </a:r>
          </a:p>
          <a:p>
            <a:pPr marL="0" indent="0">
              <a:buNone/>
            </a:pPr>
            <a:r>
              <a:rPr lang="tr-TR" dirty="0"/>
              <a:t>sağlayabilmek  için mikro bir model olarak bürokratik organizasyon yapısını geliştirmiştir. </a:t>
            </a:r>
          </a:p>
        </p:txBody>
      </p:sp>
    </p:spTree>
    <p:extLst>
      <p:ext uri="{BB962C8B-B14F-4D97-AF65-F5344CB8AC3E}">
        <p14:creationId xmlns:p14="http://schemas.microsoft.com/office/powerpoint/2010/main" val="10751074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00461AA-443B-4C6B-B664-F13049E89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Klasik Teorinin eleştirisi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C321B8C-8FE2-414C-B403-67887A497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İnsanı yok sayar. İnsanı makinenin bir parçası gibi görür.</a:t>
            </a:r>
          </a:p>
          <a:p>
            <a:r>
              <a:rPr lang="tr-TR" dirty="0"/>
              <a:t>İnsan unsuru, diğer üretim faktörleriyle bir tutulmuştur.  </a:t>
            </a:r>
          </a:p>
        </p:txBody>
      </p:sp>
    </p:spTree>
    <p:extLst>
      <p:ext uri="{BB962C8B-B14F-4D97-AF65-F5344CB8AC3E}">
        <p14:creationId xmlns:p14="http://schemas.microsoft.com/office/powerpoint/2010/main" val="3559863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854C595-1D88-4868-83C5-FDC9DFA06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Yönetimin doğuşu (endüstri öncesi)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39777F8-A1EB-4ECD-BBD8-5EB059189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Bilimsel Yönetim Öncesi ­Endüstri Öncesi  Yönetim: MÖ 3000 – 1770)</a:t>
            </a:r>
          </a:p>
          <a:p>
            <a:r>
              <a:rPr lang="tr-TR" dirty="0"/>
              <a:t> İnsanların birlikte yaşama ve çalışmasıyla</a:t>
            </a:r>
          </a:p>
          <a:p>
            <a:r>
              <a:rPr lang="tr-TR" dirty="0"/>
              <a:t> Yöneticiler, işlerinde sınırsız yetkiler içinde, </a:t>
            </a:r>
            <a:r>
              <a:rPr lang="tr-TR" dirty="0" err="1"/>
              <a:t>otokratik</a:t>
            </a:r>
            <a:r>
              <a:rPr lang="tr-TR" dirty="0"/>
              <a:t> liderler  </a:t>
            </a:r>
          </a:p>
        </p:txBody>
      </p:sp>
    </p:spTree>
    <p:extLst>
      <p:ext uri="{BB962C8B-B14F-4D97-AF65-F5344CB8AC3E}">
        <p14:creationId xmlns:p14="http://schemas.microsoft.com/office/powerpoint/2010/main" val="3434366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00461AA-443B-4C6B-B664-F13049E89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Yönetimin doğuşu (endüstri öncesi)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474A0EC-D639-476D-891B-D731F4ABB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>
              <a:lnSpc>
                <a:spcPct val="160000"/>
              </a:lnSpc>
              <a:spcBef>
                <a:spcPts val="600"/>
              </a:spcBef>
            </a:pPr>
            <a:r>
              <a:rPr lang="tr-TR" dirty="0"/>
              <a:t>Lonca Sistemi ve Ahilik Sistemi gibi mesleki uygulamalarla üretim ve  işletmecilik alanında önemli gelişmeler olmuştur. </a:t>
            </a:r>
          </a:p>
          <a:p>
            <a:pPr marL="0">
              <a:lnSpc>
                <a:spcPct val="160000"/>
              </a:lnSpc>
              <a:spcBef>
                <a:spcPts val="600"/>
              </a:spcBef>
            </a:pPr>
            <a:r>
              <a:rPr lang="tr-TR" dirty="0"/>
              <a:t>Ahilik; Anadolu'da XIII. yüzyılda görülmeye başlayan, Selçuklu  devletinin yıkılma dönemine girmesinden sonra sosyal </a:t>
            </a:r>
          </a:p>
          <a:p>
            <a:pPr marL="0" indent="0">
              <a:lnSpc>
                <a:spcPct val="160000"/>
              </a:lnSpc>
              <a:spcBef>
                <a:spcPts val="600"/>
              </a:spcBef>
              <a:buNone/>
            </a:pPr>
            <a:r>
              <a:rPr lang="tr-TR" dirty="0"/>
              <a:t>düzeni sağlamada ve Osmanlı Devletinin kurulmasında büyük  rolü olan bir tür meslek ve dayanışma organizasyonu. Batıdaki lonca tipi organizasyonun  benzeridir. Kardeşlik esasına  dayanan ahilik teşkilatının </a:t>
            </a:r>
            <a:r>
              <a:rPr lang="tr-TR" dirty="0" err="1"/>
              <a:t>kurcusu</a:t>
            </a:r>
            <a:r>
              <a:rPr lang="tr-TR" dirty="0"/>
              <a:t> 1171–1262 yılları arasında yaşayan Ahi Evran, Horasan’dan Anadolu’ya göç etmiş,  önce Kayseri ve bilahare Kırşehir’ e yerleşmiş ve orada </a:t>
            </a:r>
            <a:r>
              <a:rPr lang="tr-TR" dirty="0" err="1"/>
              <a:t>Ahiyan</a:t>
            </a:r>
            <a:r>
              <a:rPr lang="tr-TR" dirty="0"/>
              <a:t> yani kardeşler ve hanımı da </a:t>
            </a:r>
            <a:r>
              <a:rPr lang="tr-TR" dirty="0" err="1"/>
              <a:t>Bacıyan</a:t>
            </a:r>
            <a:r>
              <a:rPr lang="tr-TR" dirty="0"/>
              <a:t> yani bacılar olarak ifade edilen mesleki teşkilatı kurmuşlar. </a:t>
            </a:r>
          </a:p>
        </p:txBody>
      </p:sp>
    </p:spTree>
    <p:extLst>
      <p:ext uri="{BB962C8B-B14F-4D97-AF65-F5344CB8AC3E}">
        <p14:creationId xmlns:p14="http://schemas.microsoft.com/office/powerpoint/2010/main" val="1882362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00461AA-443B-4C6B-B664-F13049E89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Yönetimin doğuşu (endüstri öncesi)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474A0EC-D639-476D-891B-D731F4ABB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13. Yüzyılda yerleşik Bizans esnafıyla rekabet edebilmek için Müslüman esnafın  kendi aralarında oluşturdukları bir nevi dayanışma sistemi olan “</a:t>
            </a:r>
            <a:r>
              <a:rPr lang="tr-TR" b="1" dirty="0" err="1"/>
              <a:t>ortasandık</a:t>
            </a:r>
            <a:r>
              <a:rPr lang="tr-TR" dirty="0"/>
              <a:t>” uygulaması bir ahilik uygulaması olarak  görülmektedir. Esnaf sandığı ve esnaf kesesi 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olarak bilinen “</a:t>
            </a:r>
            <a:r>
              <a:rPr lang="tr-TR" dirty="0" err="1"/>
              <a:t>Ortasandık</a:t>
            </a:r>
            <a:r>
              <a:rPr lang="tr-TR" dirty="0"/>
              <a:t>” esnafın kendi arasında yardımlaşmak amacıyla  oluşturduğu bir finans sistemi olarak; üyelerin 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bağış ve aidatları ile biriken fon zora düşen ve çıraklık ve kalfalık  safhalarını geçerek ustalığa yükselip de kendi işini kurmak 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isteyenlere faizsiz olarak kullandırılan </a:t>
            </a:r>
            <a:r>
              <a:rPr lang="tr-TR" b="1" dirty="0"/>
              <a:t>sermayedir</a:t>
            </a:r>
            <a:r>
              <a:rPr lang="tr-TR" dirty="0"/>
              <a:t>.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Lonca; herhangi bir iş kolunda usta, kalfa ve çırakları içine alan Avrupa kaynaklı mesleki bir dernektir. Loncalar;  7. ve 8. 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yüzyıldan itibaren Batı’da faaliyet yürüten ve bir pirin, üstadın yani  ustanın yönetimi altında oluşturdukları özel mesleki bir 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dernektir. </a:t>
            </a:r>
          </a:p>
        </p:txBody>
      </p:sp>
    </p:spTree>
    <p:extLst>
      <p:ext uri="{BB962C8B-B14F-4D97-AF65-F5344CB8AC3E}">
        <p14:creationId xmlns:p14="http://schemas.microsoft.com/office/powerpoint/2010/main" val="618367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00461AA-443B-4C6B-B664-F13049E89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Yönetimin doğuşu (Klasik Yönetim Düşüncesi)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474A0EC-D639-476D-891B-D731F4ABB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b="1" dirty="0"/>
              <a:t> 2. Klasik Yönetim Düşüncesi: </a:t>
            </a:r>
            <a:r>
              <a:rPr lang="tr-TR" dirty="0"/>
              <a:t>Yönetimin günümüz anlamında bilimsel gelişimi 1800’ler Klasik Yönetim 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Dönemi’nde atıldığı kabul edilir. Yönetim düşünceleri ve uygulamaları üzerinde etkili olan; Klasik Yönetim Düşüncesi; 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James </a:t>
            </a:r>
            <a:r>
              <a:rPr lang="tr-TR" dirty="0" err="1"/>
              <a:t>Watt’ın</a:t>
            </a:r>
            <a:r>
              <a:rPr lang="tr-TR" dirty="0"/>
              <a:t> 1778 ‘ de ilk kullanılabilir buhar makinesini yaparak başlattığı Endüstri Devriminden II. Dünya Savaşı’na  kadar geçen dönemde görülen uygulamalardır. Organizasyonu teknik ve ekonomik bir birim olarak ele alan Klasik 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Yönetim Teorisi kendi içinde; Bilimsel Yönetim, Yönetim Süreci ve Bürokrasi Yaklaşımı olarak üç alt bölümde  incelenir.                                                    </a:t>
            </a:r>
          </a:p>
        </p:txBody>
      </p:sp>
    </p:spTree>
    <p:extLst>
      <p:ext uri="{BB962C8B-B14F-4D97-AF65-F5344CB8AC3E}">
        <p14:creationId xmlns:p14="http://schemas.microsoft.com/office/powerpoint/2010/main" val="2208321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00461AA-443B-4C6B-B664-F13049E89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Yönetimin doğuşu (</a:t>
            </a:r>
            <a:r>
              <a:rPr lang="tr-TR" dirty="0" err="1"/>
              <a:t>neoKlasik</a:t>
            </a:r>
            <a:r>
              <a:rPr lang="tr-TR" dirty="0"/>
              <a:t> Yönetim Düşüncesi)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474A0EC-D639-476D-891B-D731F4ABB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b="1" dirty="0"/>
              <a:t>3. </a:t>
            </a:r>
            <a:r>
              <a:rPr lang="tr-TR" b="1" dirty="0" err="1"/>
              <a:t>NeoKlasik</a:t>
            </a:r>
            <a:r>
              <a:rPr lang="tr-TR" b="1" dirty="0"/>
              <a:t> Yönetim Düşüncesi:</a:t>
            </a:r>
            <a:r>
              <a:rPr lang="tr-TR" dirty="0"/>
              <a:t> Bu yaklaşım, yönetim sorunlarının klasik yönetim teorisi ile 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çözülemeyeceğinin  anlaşılmasıyla 1940’lı yıllardan başlayıp 1960’lı yıllara kadar süren dönemde etkili olmuş ve 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yönetime insan unsurunu  öne alan davranışçı bir yaklaşım getirilmiştir. Bu dönemde yönetim ile ilgili; X Teorisi, Y Teorisi, Z Teorisi ve Sistem 1­  Sistem 4 Yaklaşımı ile Olgunlaşma Yaklaşımları geliştirilmiştir.</a:t>
            </a:r>
          </a:p>
        </p:txBody>
      </p:sp>
    </p:spTree>
    <p:extLst>
      <p:ext uri="{BB962C8B-B14F-4D97-AF65-F5344CB8AC3E}">
        <p14:creationId xmlns:p14="http://schemas.microsoft.com/office/powerpoint/2010/main" val="1232516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00461AA-443B-4C6B-B664-F13049E89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Yönetimin doğuşu (modern Yönetim Düşüncesi)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474A0EC-D639-476D-891B-D731F4ABB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b="1" dirty="0"/>
              <a:t> 4. Modern Yönetim Düşüncesi: </a:t>
            </a:r>
            <a:r>
              <a:rPr lang="tr-TR" dirty="0"/>
              <a:t>Bu yaklaşım 1960’lı yıllardan bu tarafa kadar sürmekte ve kendi içinde; Sistem  Yaklaşımı, </a:t>
            </a:r>
            <a:r>
              <a:rPr lang="tr-TR" dirty="0" err="1"/>
              <a:t>Durumsallık</a:t>
            </a:r>
            <a:r>
              <a:rPr lang="tr-TR" dirty="0"/>
              <a:t> Yaklaşımı ve Dinamik Yönetim Yaklaşımı olarak üç alt bölüme ayrılmaktadır. </a:t>
            </a:r>
          </a:p>
        </p:txBody>
      </p:sp>
    </p:spTree>
    <p:extLst>
      <p:ext uri="{BB962C8B-B14F-4D97-AF65-F5344CB8AC3E}">
        <p14:creationId xmlns:p14="http://schemas.microsoft.com/office/powerpoint/2010/main" val="2027515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00461AA-443B-4C6B-B664-F13049E89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KLASİK </a:t>
            </a:r>
            <a:r>
              <a:rPr lang="tr-TR"/>
              <a:t>YÖNeTİM</a:t>
            </a:r>
            <a:r>
              <a:rPr lang="tr-TR" dirty="0"/>
              <a:t> DÜŞÜNCESİ 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474A0EC-D639-476D-891B-D731F4ABB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b="1" dirty="0"/>
              <a:t> </a:t>
            </a:r>
            <a:r>
              <a:rPr lang="tr-TR" dirty="0"/>
              <a:t>Yönetime  bilim ölçülerinde yaklaşılmasından dolayı bu döneme aynı zamanda</a:t>
            </a:r>
            <a:r>
              <a:rPr lang="tr-TR" b="1" dirty="0"/>
              <a:t> “Bilimsel Yönetim Dönemi”</a:t>
            </a:r>
            <a:r>
              <a:rPr lang="tr-TR" dirty="0"/>
              <a:t> de denir. 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James  </a:t>
            </a:r>
            <a:r>
              <a:rPr lang="tr-TR" dirty="0" err="1"/>
              <a:t>Watt’ın</a:t>
            </a:r>
            <a:r>
              <a:rPr lang="tr-TR" dirty="0"/>
              <a:t>, 1778’ de ilk kullanılabilir buhar makinesini yaparak başlattığı endüstri devriminden, ikinci dünya savaşına </a:t>
            </a:r>
            <a:r>
              <a:rPr lang="tr-TR" dirty="0" err="1"/>
              <a:t>kadargeçen</a:t>
            </a:r>
            <a:r>
              <a:rPr lang="tr-TR" dirty="0"/>
              <a:t> dönemde görülen uygulamalar, “Klasik (geleneksel) Yönetim Yaklaşımı” olarak bilinir.  Klasik yönetim yaklaşımının 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Amerika’daki öncüsü Taylor, Fransa’daki öncüsü </a:t>
            </a:r>
            <a:r>
              <a:rPr lang="tr-TR" dirty="0" err="1"/>
              <a:t>Fayol</a:t>
            </a:r>
            <a:r>
              <a:rPr lang="tr-TR" dirty="0"/>
              <a:t>,  Almanya’daki öncüsü </a:t>
            </a:r>
            <a:r>
              <a:rPr lang="tr-TR" dirty="0" err="1"/>
              <a:t>Max</a:t>
            </a:r>
            <a:r>
              <a:rPr lang="tr-TR" dirty="0"/>
              <a:t>  </a:t>
            </a:r>
            <a:r>
              <a:rPr lang="tr-TR" dirty="0" err="1"/>
              <a:t>Weber’dir</a:t>
            </a:r>
            <a:r>
              <a:rPr lang="tr-TR" dirty="0"/>
              <a:t>.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Klasik yönetim düşüncesi, organizasyon konusunda ilk teoridir. Klasik teoride organizasyon, gaye ve hedeflerin 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gerçekleştirilmesi için  bir araç olarak düşünülmekte, mevcut kaynaklardan maksimum düzeyde faydalanarak organizasyonun gayelerinin  gerçekleştirilmesi ön planda ele alınmaktadır. 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Hareketi doğuran temel nedenler, teknolojik gelişmeler, organizasyonlara ihtiyaç duyulması, ürünlerin  standartlaştırılması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ve işbölümü ve uzmanlaşma ile ilgili gelişmeler olarak sıralanabilir.  </a:t>
            </a:r>
          </a:p>
          <a:p>
            <a:pPr marL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7701631"/>
      </p:ext>
    </p:extLst>
  </p:cSld>
  <p:clrMapOvr>
    <a:masterClrMapping/>
  </p:clrMapOvr>
</p:sld>
</file>

<file path=ppt/theme/theme1.xml><?xml version="1.0" encoding="utf-8"?>
<a:theme xmlns:a="http://schemas.openxmlformats.org/drawingml/2006/main" name="Kar Payı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TM03457464[[fn=Kar Payı]]</Template>
  <TotalTime>394</TotalTime>
  <Words>111</Words>
  <Application>Microsoft Office PowerPoint</Application>
  <PresentationFormat>Geniş ekran</PresentationFormat>
  <Paragraphs>156</Paragraphs>
  <Slides>23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6" baseType="lpstr">
      <vt:lpstr>Gill Sans MT</vt:lpstr>
      <vt:lpstr>Wingdings 2</vt:lpstr>
      <vt:lpstr>Kar Payı</vt:lpstr>
      <vt:lpstr>YÖNETİM BİLİMİNİN DOĞUŞU VE TARİHİ GELİŞİMİ</vt:lpstr>
      <vt:lpstr>PowerPoint Sunusu</vt:lpstr>
      <vt:lpstr>Yönetimin doğuşu (endüstri öncesi)</vt:lpstr>
      <vt:lpstr>Yönetimin doğuşu (endüstri öncesi)</vt:lpstr>
      <vt:lpstr>Yönetimin doğuşu (endüstri öncesi)</vt:lpstr>
      <vt:lpstr>Yönetimin doğuşu (Klasik Yönetim Düşüncesi)</vt:lpstr>
      <vt:lpstr>Yönetimin doğuşu (neoKlasik Yönetim Düşüncesi)</vt:lpstr>
      <vt:lpstr>Yönetimin doğuşu (modern Yönetim Düşüncesi)</vt:lpstr>
      <vt:lpstr>KLASİK YÖNeTİM DÜŞÜNCESİ </vt:lpstr>
      <vt:lpstr>KLASİK YÖNeTİM DÜŞÜNCESİ </vt:lpstr>
      <vt:lpstr>KLASİK YÖNeTİM DÜŞÜNCESİ </vt:lpstr>
      <vt:lpstr>KLASİK YÖNeTİM DÜŞÜNCESİ </vt:lpstr>
      <vt:lpstr>Klasik organizasyon ilkeleri</vt:lpstr>
      <vt:lpstr>Klasik Teorilerin Gelişimi</vt:lpstr>
      <vt:lpstr>Klasik Teorilerin Gelişimi</vt:lpstr>
      <vt:lpstr>Klasik Teorilerin Gelişimi</vt:lpstr>
      <vt:lpstr>Klasik Teorilerin Gelişimi</vt:lpstr>
      <vt:lpstr>Klasik Teori – Bilimsel yönetim yaklaşımı</vt:lpstr>
      <vt:lpstr>Klasik Teori –  Yönetim Süreci yaklaşımı</vt:lpstr>
      <vt:lpstr>Klasik Teori –  Yönetim Süreci yaklaşımı</vt:lpstr>
      <vt:lpstr>Klasik Teori –  Yönetim Süreci yaklaşımı</vt:lpstr>
      <vt:lpstr>Klasik Teori –  bürokrasi yaklaşımı</vt:lpstr>
      <vt:lpstr>Klasik Teorinin eleştirisi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Erinc Miser</dc:creator>
  <cp:lastModifiedBy>evin miser</cp:lastModifiedBy>
  <cp:revision>21</cp:revision>
  <dcterms:created xsi:type="dcterms:W3CDTF">2017-10-13T07:03:06Z</dcterms:created>
  <dcterms:modified xsi:type="dcterms:W3CDTF">2018-02-06T11:59:18Z</dcterms:modified>
</cp:coreProperties>
</file>