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72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97" d="100"/>
          <a:sy n="97" d="100"/>
        </p:scale>
        <p:origin x="-114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36E882-39CE-44EC-94C7-6422D09514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7ECC7-7321-4561-A1CF-FF9E050370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06C52-0B15-4575-9860-6BFE3C15DD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9BDD93-B3A6-44AC-88FC-577045095A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A9AE20-8166-41CA-9D0E-E54DAB723A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865EA-FADC-48ED-8E15-F165BDA88F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6453B2-D28B-4CA8-B856-6AB3B4BF70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3496A-40E7-46EB-B0DE-DA256BA370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C034B8-D664-4054-9C68-F6C538C5AC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39BE9-8313-4892-AFA6-BB32344552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1F3C7-5D16-4E8C-B135-501742A958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>
                <a:gamma/>
                <a:shade val="46275"/>
                <a:invGamma/>
              </a:srgbClr>
            </a:gs>
            <a:gs pos="100000">
              <a:srgbClr val="00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209AEF4-D88B-423F-AE2E-4A3F984D068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FFFF00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FFFF00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FFFF00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21" Type="http://schemas.openxmlformats.org/officeDocument/2006/relationships/image" Target="../media/image20.jpeg"/><Relationship Id="rId7" Type="http://schemas.openxmlformats.org/officeDocument/2006/relationships/image" Target="../media/image6.gif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gif"/><Relationship Id="rId15" Type="http://schemas.openxmlformats.org/officeDocument/2006/relationships/image" Target="../media/image14.jpeg"/><Relationship Id="rId23" Type="http://schemas.openxmlformats.org/officeDocument/2006/relationships/image" Target="../media/image22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ctrTitle"/>
          </p:nvPr>
        </p:nvSpPr>
        <p:spPr>
          <a:xfrm>
            <a:off x="611560" y="1268760"/>
            <a:ext cx="7772400" cy="1470025"/>
          </a:xfrm>
        </p:spPr>
        <p:txBody>
          <a:bodyPr/>
          <a:lstStyle/>
          <a:p>
            <a:r>
              <a:rPr lang="tr-TR" dirty="0" smtClean="0"/>
              <a:t>KONJENİTAL EL FARKLILIKLARI</a:t>
            </a:r>
            <a:br>
              <a:rPr lang="tr-TR" dirty="0" smtClean="0"/>
            </a:br>
            <a:r>
              <a:rPr lang="tr-TR" dirty="0" smtClean="0"/>
              <a:t>(ANOMALİLERİ)</a:t>
            </a:r>
            <a:endParaRPr lang="tr-TR" dirty="0"/>
          </a:p>
        </p:txBody>
      </p:sp>
      <p:sp>
        <p:nvSpPr>
          <p:cNvPr id="5" name="4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Prof. Dr. S. Sinan Bilgin</a:t>
            </a:r>
          </a:p>
          <a:p>
            <a:r>
              <a:rPr lang="tr-TR" dirty="0" smtClean="0"/>
              <a:t>EL CERRAHİSİ BİLİM DALI</a:t>
            </a:r>
            <a:endParaRPr lang="tr-T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533400"/>
            <a:ext cx="7772400" cy="48768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tr-TR" sz="2800"/>
              <a:t>6. Konjenital konstrüktif band sendromu</a:t>
            </a:r>
          </a:p>
          <a:p>
            <a:pPr marL="609600" indent="-609600">
              <a:buFontTx/>
              <a:buNone/>
            </a:pPr>
            <a:endParaRPr lang="tr-TR" sz="2800"/>
          </a:p>
          <a:p>
            <a:pPr marL="609600" indent="-609600"/>
            <a:r>
              <a:rPr lang="tr-TR" sz="2800"/>
              <a:t>Parmak veya ekstremite çevresinde</a:t>
            </a:r>
          </a:p>
          <a:p>
            <a:pPr marL="609600" indent="-609600"/>
            <a:r>
              <a:rPr lang="tr-TR" sz="2800"/>
              <a:t>Mezodermal  diğer defektler sık</a:t>
            </a:r>
          </a:p>
          <a:p>
            <a:pPr marL="609600" indent="-609600"/>
            <a:r>
              <a:rPr lang="tr-TR" sz="2800"/>
              <a:t>Dört tip mevcut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tr-TR" sz="2800"/>
              <a:t>Basit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tr-TR" sz="2800"/>
              <a:t>Distalde deformite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tr-TR" sz="2800"/>
              <a:t>Distalde füzyon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tr-TR" sz="2800"/>
              <a:t>Amputasyon sebebi </a:t>
            </a:r>
          </a:p>
          <a:p>
            <a:pPr marL="609600" indent="-609600">
              <a:buFontTx/>
              <a:buNone/>
            </a:pPr>
            <a:endParaRPr lang="en-US" sz="2800"/>
          </a:p>
        </p:txBody>
      </p:sp>
      <p:pic>
        <p:nvPicPr>
          <p:cNvPr id="11268" name="Picture 4" descr="C:\My Documents\My Pictures\pedortpre\DSC016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2209800"/>
            <a:ext cx="2362200" cy="1771650"/>
          </a:xfrm>
          <a:prstGeom prst="rect">
            <a:avLst/>
          </a:prstGeom>
          <a:noFill/>
        </p:spPr>
      </p:pic>
      <p:pic>
        <p:nvPicPr>
          <p:cNvPr id="11269" name="Picture 5" descr="H:\DSC099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038600"/>
            <a:ext cx="2286000" cy="1714500"/>
          </a:xfrm>
          <a:prstGeom prst="rect">
            <a:avLst/>
          </a:prstGeom>
          <a:noFill/>
        </p:spPr>
      </p:pic>
      <p:pic>
        <p:nvPicPr>
          <p:cNvPr id="11270" name="Picture 6" descr="H:\DSC099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858000" y="4953000"/>
            <a:ext cx="2057400" cy="1543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2192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tr-TR"/>
              <a:t>7. Yaygın iskelet anomalileri</a:t>
            </a:r>
          </a:p>
          <a:p>
            <a:endParaRPr lang="tr-TR"/>
          </a:p>
          <a:p>
            <a:r>
              <a:rPr lang="tr-TR"/>
              <a:t>Genelde kromozomal</a:t>
            </a:r>
          </a:p>
          <a:p>
            <a:r>
              <a:rPr lang="tr-TR"/>
              <a:t>Değişik paternler mevcut</a:t>
            </a:r>
          </a:p>
          <a:p>
            <a:r>
              <a:rPr lang="tr-TR"/>
              <a:t>Komplike olabilir</a:t>
            </a:r>
            <a:endParaRPr lang="en-US"/>
          </a:p>
        </p:txBody>
      </p:sp>
      <p:pic>
        <p:nvPicPr>
          <p:cNvPr id="12292" name="Picture 4" descr="H:\DSC086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886200"/>
            <a:ext cx="3200400" cy="2400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8229600" cy="1143000"/>
          </a:xfrm>
        </p:spPr>
        <p:txBody>
          <a:bodyPr/>
          <a:lstStyle/>
          <a:p>
            <a:r>
              <a:rPr lang="tr-TR"/>
              <a:t>Konjenital El Deformitelerinde Tedavide Genel Yaklaşım</a:t>
            </a: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Yaş, genel sağlık durumu, tıbbi öykü</a:t>
            </a:r>
          </a:p>
          <a:p>
            <a:r>
              <a:rPr lang="tr-TR"/>
              <a:t>Deformitenin yaygınlığı</a:t>
            </a:r>
          </a:p>
          <a:p>
            <a:r>
              <a:rPr lang="tr-TR"/>
              <a:t>Deformitenin sebebi</a:t>
            </a:r>
          </a:p>
          <a:p>
            <a:r>
              <a:rPr lang="tr-TR"/>
              <a:t>Olgunun cerrahi yada tedaviye toleransı</a:t>
            </a:r>
          </a:p>
          <a:p>
            <a:r>
              <a:rPr lang="tr-TR"/>
              <a:t>Deformitenin seyri</a:t>
            </a:r>
          </a:p>
          <a:p>
            <a:r>
              <a:rPr lang="tr-TR"/>
              <a:t>Ebeveynlerin düşünce ve tercihleri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382000" cy="1143000"/>
          </a:xfrm>
        </p:spPr>
        <p:txBody>
          <a:bodyPr/>
          <a:lstStyle/>
          <a:p>
            <a:r>
              <a:rPr lang="tr-TR"/>
              <a:t>Konjenital El Deformitelerinde Tedavide Uygulanan Teknikler</a:t>
            </a: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2800"/>
              <a:t>Manüplasyon ve germe egzersizleri</a:t>
            </a:r>
          </a:p>
          <a:p>
            <a:r>
              <a:rPr lang="tr-TR" sz="2800"/>
              <a:t>Splintleme</a:t>
            </a:r>
          </a:p>
          <a:p>
            <a:r>
              <a:rPr lang="tr-TR" sz="2800"/>
              <a:t>Tendon transferleri</a:t>
            </a:r>
          </a:p>
          <a:p>
            <a:r>
              <a:rPr lang="tr-TR" sz="2800"/>
              <a:t>Fizyoterapi</a:t>
            </a:r>
          </a:p>
          <a:p>
            <a:r>
              <a:rPr lang="tr-TR" sz="2800"/>
              <a:t>Ostetomi</a:t>
            </a:r>
          </a:p>
          <a:p>
            <a:r>
              <a:rPr lang="tr-TR" sz="2800"/>
              <a:t>Kontraktürlerin düzeltilmesi</a:t>
            </a:r>
          </a:p>
          <a:p>
            <a:r>
              <a:rPr lang="tr-TR" sz="2800"/>
              <a:t>Cilt greftlemeleri</a:t>
            </a:r>
          </a:p>
          <a:p>
            <a:r>
              <a:rPr lang="tr-TR" sz="2800"/>
              <a:t>Protez uygulamaları</a:t>
            </a:r>
            <a:endParaRPr lang="en-US" sz="2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Sindaktili</a:t>
            </a: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Basit </a:t>
            </a:r>
          </a:p>
          <a:p>
            <a:r>
              <a:rPr lang="tr-TR"/>
              <a:t>Komplike</a:t>
            </a:r>
          </a:p>
          <a:p>
            <a:r>
              <a:rPr lang="tr-TR"/>
              <a:t>Parsiyel</a:t>
            </a:r>
          </a:p>
          <a:p>
            <a:r>
              <a:rPr lang="tr-TR"/>
              <a:t>Komplet</a:t>
            </a:r>
            <a:endParaRPr lang="en-US"/>
          </a:p>
        </p:txBody>
      </p:sp>
      <p:pic>
        <p:nvPicPr>
          <p:cNvPr id="15364" name="Picture 4" descr="C:\My Documents\My Pictures\konjenital ve son\DSC01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447800"/>
            <a:ext cx="2590800" cy="1943100"/>
          </a:xfrm>
          <a:prstGeom prst="rect">
            <a:avLst/>
          </a:prstGeom>
          <a:noFill/>
        </p:spPr>
      </p:pic>
      <p:pic>
        <p:nvPicPr>
          <p:cNvPr id="15365" name="Picture 5" descr="C:\My Documents\My Pictures\konjenital ve son\DSC016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447800"/>
            <a:ext cx="2590800" cy="1943100"/>
          </a:xfrm>
          <a:prstGeom prst="rect">
            <a:avLst/>
          </a:prstGeom>
          <a:noFill/>
        </p:spPr>
      </p:pic>
      <p:pic>
        <p:nvPicPr>
          <p:cNvPr id="15366" name="Picture 6" descr="C:\My Documents\My Pictures\konjenital ve son\DSC016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3962400"/>
            <a:ext cx="2895600" cy="2171700"/>
          </a:xfrm>
          <a:prstGeom prst="rect">
            <a:avLst/>
          </a:prstGeom>
          <a:noFill/>
        </p:spPr>
      </p:pic>
      <p:pic>
        <p:nvPicPr>
          <p:cNvPr id="15367" name="Picture 7" descr="C:\My Documents\My Pictures\konjenital ve son\DSC016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3962400"/>
            <a:ext cx="2590800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C:\My Documents\My Pictures\pedortpre\DSC016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457200"/>
            <a:ext cx="3657600" cy="2743200"/>
          </a:xfrm>
          <a:prstGeom prst="rect">
            <a:avLst/>
          </a:prstGeom>
          <a:noFill/>
        </p:spPr>
      </p:pic>
      <p:pic>
        <p:nvPicPr>
          <p:cNvPr id="16389" name="Picture 5" descr="C:\My Documents\My Pictures\pedortpre\DSC016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57200"/>
            <a:ext cx="3657600" cy="2743200"/>
          </a:xfrm>
          <a:prstGeom prst="rect">
            <a:avLst/>
          </a:prstGeom>
          <a:noFill/>
        </p:spPr>
      </p:pic>
      <p:pic>
        <p:nvPicPr>
          <p:cNvPr id="16390" name="Picture 6" descr="C:\My Documents\My Pictures\pedortpre\DSC017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3810000"/>
            <a:ext cx="3581400" cy="2686050"/>
          </a:xfrm>
          <a:prstGeom prst="rect">
            <a:avLst/>
          </a:prstGeom>
          <a:noFill/>
        </p:spPr>
      </p:pic>
      <p:pic>
        <p:nvPicPr>
          <p:cNvPr id="16391" name="Picture 7" descr="C:\My Documents\My Pictures\pedortpre\DSC017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3733800"/>
            <a:ext cx="3733800" cy="2800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C:\My Documents\My Pictures\pedortpre\DSC016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28600"/>
            <a:ext cx="4114800" cy="3086100"/>
          </a:xfrm>
          <a:prstGeom prst="rect">
            <a:avLst/>
          </a:prstGeom>
          <a:noFill/>
        </p:spPr>
      </p:pic>
      <p:pic>
        <p:nvPicPr>
          <p:cNvPr id="17413" name="Picture 5" descr="C:\My Documents\My Pictures\pedortpre\DSC016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429000"/>
            <a:ext cx="426720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C:\My Documents\My Pictures\pedortpre\DSC017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28600"/>
            <a:ext cx="3581400" cy="3200400"/>
          </a:xfrm>
          <a:prstGeom prst="rect">
            <a:avLst/>
          </a:prstGeom>
          <a:noFill/>
        </p:spPr>
      </p:pic>
      <p:pic>
        <p:nvPicPr>
          <p:cNvPr id="18437" name="Picture 5" descr="C:\My Documents\My Pictures\pedortpre\DSC017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524000"/>
            <a:ext cx="3429000" cy="3105150"/>
          </a:xfrm>
          <a:prstGeom prst="rect">
            <a:avLst/>
          </a:prstGeom>
          <a:noFill/>
        </p:spPr>
      </p:pic>
      <p:pic>
        <p:nvPicPr>
          <p:cNvPr id="18438" name="Picture 6" descr="C:\My Documents\My Pictures\pedortpre\DSC016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867150"/>
            <a:ext cx="3581400" cy="2686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KONJENİTAL EL DEFORMİTELERİ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 dirty="0"/>
              <a:t>Yeni </a:t>
            </a:r>
            <a:r>
              <a:rPr lang="tr-TR" dirty="0" smtClean="0"/>
              <a:t>doğanların %1-2 sinde </a:t>
            </a:r>
            <a:r>
              <a:rPr lang="tr-TR" dirty="0" err="1" smtClean="0"/>
              <a:t>konjenital</a:t>
            </a:r>
            <a:r>
              <a:rPr lang="tr-TR" dirty="0" smtClean="0"/>
              <a:t> anomali mevcut, bunları %10 civarında da üst </a:t>
            </a:r>
            <a:r>
              <a:rPr lang="tr-TR" dirty="0" err="1" smtClean="0"/>
              <a:t>ekstremite</a:t>
            </a:r>
            <a:r>
              <a:rPr lang="tr-TR" dirty="0" smtClean="0"/>
              <a:t> anomalisi var</a:t>
            </a:r>
          </a:p>
          <a:p>
            <a:pPr>
              <a:lnSpc>
                <a:spcPct val="90000"/>
              </a:lnSpc>
            </a:pPr>
            <a:r>
              <a:rPr lang="tr-TR" dirty="0" smtClean="0"/>
              <a:t>Spektrum </a:t>
            </a:r>
            <a:r>
              <a:rPr lang="tr-TR" dirty="0"/>
              <a:t>çok geniştir</a:t>
            </a:r>
          </a:p>
          <a:p>
            <a:pPr>
              <a:lnSpc>
                <a:spcPct val="90000"/>
              </a:lnSpc>
            </a:pPr>
            <a:r>
              <a:rPr lang="tr-TR" dirty="0"/>
              <a:t>Çocuğun dış dünya ile iletişiminde problemler </a:t>
            </a:r>
            <a:r>
              <a:rPr lang="tr-TR" dirty="0" smtClean="0"/>
              <a:t>yaratabilir</a:t>
            </a:r>
          </a:p>
          <a:p>
            <a:pPr>
              <a:lnSpc>
                <a:spcPct val="90000"/>
              </a:lnSpc>
            </a:pPr>
            <a:r>
              <a:rPr lang="tr-TR" dirty="0" smtClean="0"/>
              <a:t>Bazı anomaliler izoleyken, bazıları sistemik durumlarla beraberdir</a:t>
            </a:r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3207902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http://www.casereports.in/uploads/25july1.jpg"/>
          <p:cNvPicPr>
            <a:picLocks noChangeAspect="1" noChangeArrowheads="1"/>
          </p:cNvPicPr>
          <p:nvPr/>
        </p:nvPicPr>
        <p:blipFill>
          <a:blip r:embed="rId3" cstate="print"/>
          <a:srcRect b="14228"/>
          <a:stretch>
            <a:fillRect/>
          </a:stretch>
        </p:blipFill>
        <p:spPr bwMode="auto">
          <a:xfrm>
            <a:off x="3707904" y="548680"/>
            <a:ext cx="2857500" cy="3096344"/>
          </a:xfrm>
          <a:prstGeom prst="rect">
            <a:avLst/>
          </a:prstGeom>
          <a:noFill/>
        </p:spPr>
      </p:pic>
      <p:pic>
        <p:nvPicPr>
          <p:cNvPr id="19462" name="Picture 6" descr="http://healthosphere.com/wp-content/uploads/2012/03/Phocomel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548680"/>
            <a:ext cx="3162300" cy="5791201"/>
          </a:xfrm>
          <a:prstGeom prst="rect">
            <a:avLst/>
          </a:prstGeom>
          <a:noFill/>
        </p:spPr>
      </p:pic>
      <p:pic>
        <p:nvPicPr>
          <p:cNvPr id="19464" name="Picture 8" descr="http://a248.e.akamai.net/7/248/432/20120426191646/www.msdlatinamerica.com/ebooks/HandSurgery/files/9f02f1a3e66834aa0ef5cd4ceeb50a95.gif"/>
          <p:cNvPicPr>
            <a:picLocks noChangeAspect="1" noChangeArrowheads="1"/>
          </p:cNvPicPr>
          <p:nvPr/>
        </p:nvPicPr>
        <p:blipFill>
          <a:blip r:embed="rId5" cstate="print"/>
          <a:srcRect l="4124"/>
          <a:stretch>
            <a:fillRect/>
          </a:stretch>
        </p:blipFill>
        <p:spPr bwMode="auto">
          <a:xfrm>
            <a:off x="3635896" y="1772816"/>
            <a:ext cx="5022726" cy="2476501"/>
          </a:xfrm>
          <a:prstGeom prst="rect">
            <a:avLst/>
          </a:prstGeom>
          <a:noFill/>
        </p:spPr>
      </p:pic>
      <p:pic>
        <p:nvPicPr>
          <p:cNvPr id="19466" name="Picture 10" descr="http://elementsofmorphology.nih.gov/images/terms/Hand,Split-larg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1556792"/>
            <a:ext cx="3810000" cy="3829051"/>
          </a:xfrm>
          <a:prstGeom prst="rect">
            <a:avLst/>
          </a:prstGeom>
          <a:noFill/>
        </p:spPr>
      </p:pic>
      <p:pic>
        <p:nvPicPr>
          <p:cNvPr id="19468" name="Picture 12" descr="http://a248.e.akamai.net/7/248/432/20120426191652/www.msdlatinamerica.com/ebooks/HandSurgery/files/c358099a164bbceb152ba7c06d268da1.gif"/>
          <p:cNvPicPr>
            <a:picLocks noChangeAspect="1" noChangeArrowheads="1"/>
          </p:cNvPicPr>
          <p:nvPr/>
        </p:nvPicPr>
        <p:blipFill>
          <a:blip r:embed="rId7" cstate="print"/>
          <a:srcRect l="53759" t="52482"/>
          <a:stretch>
            <a:fillRect/>
          </a:stretch>
        </p:blipFill>
        <p:spPr bwMode="auto">
          <a:xfrm>
            <a:off x="4932040" y="980728"/>
            <a:ext cx="3168352" cy="4377341"/>
          </a:xfrm>
          <a:prstGeom prst="rect">
            <a:avLst/>
          </a:prstGeom>
          <a:noFill/>
        </p:spPr>
      </p:pic>
      <p:pic>
        <p:nvPicPr>
          <p:cNvPr id="19470" name="Picture 14" descr="http://images.radiopaedia.org/images/871957/b38b5f19c62ef68870151a82c7930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3928" y="1412776"/>
            <a:ext cx="4529146" cy="3600400"/>
          </a:xfrm>
          <a:prstGeom prst="rect">
            <a:avLst/>
          </a:prstGeom>
          <a:noFill/>
        </p:spPr>
      </p:pic>
      <p:pic>
        <p:nvPicPr>
          <p:cNvPr id="19472" name="Picture 16" descr="http://images.radiopaedia.org/images/530284/fe98593f2ce65c37726ea3570f86b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5976" y="1196752"/>
            <a:ext cx="4104456" cy="4104457"/>
          </a:xfrm>
          <a:prstGeom prst="rect">
            <a:avLst/>
          </a:prstGeom>
          <a:noFill/>
        </p:spPr>
      </p:pic>
      <p:pic>
        <p:nvPicPr>
          <p:cNvPr id="19474" name="Picture 18" descr="http://jmg.bmj.com/content/vol41/issue6/images/large/mg13904.f4.jpe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95936" y="2708920"/>
            <a:ext cx="4243698" cy="3045743"/>
          </a:xfrm>
          <a:prstGeom prst="rect">
            <a:avLst/>
          </a:prstGeom>
          <a:noFill/>
        </p:spPr>
      </p:pic>
      <p:pic>
        <p:nvPicPr>
          <p:cNvPr id="19476" name="Picture 20" descr="http://www.eatonhand.com/jpg/138580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95936" y="1628800"/>
            <a:ext cx="4392488" cy="3292904"/>
          </a:xfrm>
          <a:prstGeom prst="rect">
            <a:avLst/>
          </a:prstGeom>
          <a:noFill/>
        </p:spPr>
      </p:pic>
      <p:pic>
        <p:nvPicPr>
          <p:cNvPr id="19478" name="Picture 22" descr="http://2.bp.blogspot.com/-_z3WAKNoxfc/Tgj8i0T41lI/AAAAAAAAA78/tvbuPYcEYrw/s640/JessCouch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355976" y="2492896"/>
            <a:ext cx="4295800" cy="2577480"/>
          </a:xfrm>
          <a:prstGeom prst="rect">
            <a:avLst/>
          </a:prstGeom>
          <a:noFill/>
        </p:spPr>
      </p:pic>
      <p:pic>
        <p:nvPicPr>
          <p:cNvPr id="19480" name="Picture 24" descr="http://www.ijps.org/articles/2012/45/1/images/ijps_2012_45_1_128_96610_u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211960" y="1916832"/>
            <a:ext cx="3904773" cy="2942879"/>
          </a:xfrm>
          <a:prstGeom prst="rect">
            <a:avLst/>
          </a:prstGeom>
          <a:noFill/>
        </p:spPr>
      </p:pic>
      <p:pic>
        <p:nvPicPr>
          <p:cNvPr id="19482" name="Picture 26" descr="http://www.domesticallyseasoned.com/wp-content/uploads/2012/04/Final_Trigger-Thumb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499992" y="1628800"/>
            <a:ext cx="3486944" cy="3486945"/>
          </a:xfrm>
          <a:prstGeom prst="rect">
            <a:avLst/>
          </a:prstGeom>
          <a:noFill/>
        </p:spPr>
      </p:pic>
      <p:pic>
        <p:nvPicPr>
          <p:cNvPr id="19484" name="Picture 28" descr="http://3.bp.blogspot.com/-MpOwLheHgG4/Tgk1aD1nu5I/AAAAAAAAACY/hCXaexHTpMk/s1600/DiagramFLAT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427984" y="1196752"/>
            <a:ext cx="3960440" cy="3499924"/>
          </a:xfrm>
          <a:prstGeom prst="rect">
            <a:avLst/>
          </a:prstGeom>
          <a:noFill/>
        </p:spPr>
      </p:pic>
      <p:pic>
        <p:nvPicPr>
          <p:cNvPr id="19486" name="Picture 30" descr="http://www.ijps.org/articles/2011/44/2/images/ijps_2011_44_2_253_85347_f2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491880" y="2348880"/>
            <a:ext cx="5430426" cy="1728192"/>
          </a:xfrm>
          <a:prstGeom prst="rect">
            <a:avLst/>
          </a:prstGeom>
          <a:noFill/>
        </p:spPr>
      </p:pic>
      <p:pic>
        <p:nvPicPr>
          <p:cNvPr id="19488" name="Picture 32" descr="http://upload.wikimedia.org/wikipedia/commons/9/96/Congenital_clasped_thumb_right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220072" y="1340768"/>
            <a:ext cx="2592288" cy="3872510"/>
          </a:xfrm>
          <a:prstGeom prst="rect">
            <a:avLst/>
          </a:prstGeom>
          <a:noFill/>
        </p:spPr>
      </p:pic>
      <p:pic>
        <p:nvPicPr>
          <p:cNvPr id="19490" name="Picture 34" descr="http://data3.whicdn.com/images/253050/thumb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292080" y="2276872"/>
            <a:ext cx="2286000" cy="1905000"/>
          </a:xfrm>
          <a:prstGeom prst="rect">
            <a:avLst/>
          </a:prstGeom>
          <a:noFill/>
        </p:spPr>
      </p:pic>
      <p:pic>
        <p:nvPicPr>
          <p:cNvPr id="19492" name="Picture 36" descr="http://e08595.medialib.glogster.com/media/88/881d47edbc444e5cf3c0236e635d0ef94de59275bdfdc5f69f3c7ca1625bfe89/edit-jpg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427984" y="1340768"/>
            <a:ext cx="3774976" cy="3774977"/>
          </a:xfrm>
          <a:prstGeom prst="rect">
            <a:avLst/>
          </a:prstGeom>
          <a:noFill/>
        </p:spPr>
      </p:pic>
      <p:pic>
        <p:nvPicPr>
          <p:cNvPr id="19494" name="Picture 38" descr="http://4.bp.blogspot.com/-u8N0PT8z6qg/UUMtWxfPdxI/AAAAAAAAAf4/A7snKrxNsy0/s1600/left+ap.jpg"/>
          <p:cNvPicPr>
            <a:picLocks noChangeAspect="1" noChangeArrowheads="1"/>
          </p:cNvPicPr>
          <p:nvPr/>
        </p:nvPicPr>
        <p:blipFill>
          <a:blip r:embed="rId20" cstate="print"/>
          <a:srcRect l="51958"/>
          <a:stretch>
            <a:fillRect/>
          </a:stretch>
        </p:blipFill>
        <p:spPr bwMode="auto">
          <a:xfrm>
            <a:off x="5220072" y="1412776"/>
            <a:ext cx="3168352" cy="4249335"/>
          </a:xfrm>
          <a:prstGeom prst="rect">
            <a:avLst/>
          </a:prstGeom>
          <a:noFill/>
        </p:spPr>
      </p:pic>
      <p:pic>
        <p:nvPicPr>
          <p:cNvPr id="19496" name="Picture 40" descr="http://2.bp.blogspot.com/-e9x4L_L519Q/UPI6285bOuI/AAAAAAAAAX4/5GKdD7EbiDE/s1600/clino3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508104" y="980728"/>
            <a:ext cx="2808312" cy="4493300"/>
          </a:xfrm>
          <a:prstGeom prst="rect">
            <a:avLst/>
          </a:prstGeom>
          <a:noFill/>
        </p:spPr>
      </p:pic>
      <p:pic>
        <p:nvPicPr>
          <p:cNvPr id="19497" name="Picture 41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788024" y="1772816"/>
            <a:ext cx="27908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9" name="Picture 43" descr="http://www.eatonhand.com/jpg/jpg01168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355976" y="1268760"/>
            <a:ext cx="4301531" cy="4149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Sınıflandırma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tr-TR"/>
              <a:t>Gelişme bozukluğu olan grup</a:t>
            </a:r>
          </a:p>
          <a:p>
            <a:pPr marL="609600" indent="-609600">
              <a:buFontTx/>
              <a:buNone/>
            </a:pPr>
            <a:endParaRPr lang="tr-TR"/>
          </a:p>
          <a:p>
            <a:pPr marL="609600" indent="-609600">
              <a:buFont typeface="Wingdings" pitchFamily="2" charset="2"/>
              <a:buAutoNum type="alphaUcPeriod"/>
            </a:pPr>
            <a:r>
              <a:rPr lang="tr-TR"/>
              <a:t>Radial klub el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tr-TR"/>
              <a:t>Ulnar klub el</a:t>
            </a:r>
            <a:endParaRPr lang="en-US"/>
          </a:p>
        </p:txBody>
      </p:sp>
      <p:pic>
        <p:nvPicPr>
          <p:cNvPr id="5124" name="Picture 4" descr="C:\My Documents\My Pictures\pedortpre\DSC016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743200"/>
            <a:ext cx="4343400" cy="3257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219200"/>
            <a:ext cx="7772400" cy="4953000"/>
          </a:xfrm>
        </p:spPr>
        <p:txBody>
          <a:bodyPr/>
          <a:lstStyle/>
          <a:p>
            <a:pPr>
              <a:buFontTx/>
              <a:buNone/>
            </a:pPr>
            <a:r>
              <a:rPr lang="tr-TR"/>
              <a:t>2. El bölümlerinin ayrışmasındaki yetersizlik</a:t>
            </a:r>
          </a:p>
          <a:p>
            <a:endParaRPr lang="tr-TR"/>
          </a:p>
          <a:p>
            <a:r>
              <a:rPr lang="tr-TR"/>
              <a:t>Sindaktili</a:t>
            </a:r>
          </a:p>
          <a:p>
            <a:pPr>
              <a:buFontTx/>
              <a:buNone/>
            </a:pPr>
            <a:endParaRPr lang="tr-TR"/>
          </a:p>
          <a:p>
            <a:pPr>
              <a:buFontTx/>
              <a:buNone/>
            </a:pPr>
            <a:r>
              <a:rPr lang="tr-TR"/>
              <a:t> </a:t>
            </a:r>
          </a:p>
          <a:p>
            <a:pPr>
              <a:buFontTx/>
              <a:buNone/>
            </a:pPr>
            <a:r>
              <a:rPr lang="tr-TR"/>
              <a:t>Elde görülen kontraktürlerde bu grupta</a:t>
            </a:r>
          </a:p>
          <a:p>
            <a:r>
              <a:rPr lang="tr-TR"/>
              <a:t>Konjenital tetik parmak </a:t>
            </a:r>
            <a:endParaRPr lang="en-US"/>
          </a:p>
        </p:txBody>
      </p:sp>
      <p:pic>
        <p:nvPicPr>
          <p:cNvPr id="6148" name="Picture 4" descr="C:\My Documents\My Pictures\konjenital ve son\DSC016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828800"/>
            <a:ext cx="2895600" cy="2171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My Documents\My Pictures\romel+obstet+diğer\DSC013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8600"/>
            <a:ext cx="3886200" cy="2914650"/>
          </a:xfrm>
          <a:prstGeom prst="rect">
            <a:avLst/>
          </a:prstGeom>
          <a:noFill/>
        </p:spPr>
      </p:pic>
      <p:pic>
        <p:nvPicPr>
          <p:cNvPr id="7173" name="Picture 5" descr="C:\My Documents\My Pictures\romel+obstet+diğer\DSC013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524000"/>
            <a:ext cx="3733800" cy="2800350"/>
          </a:xfrm>
          <a:prstGeom prst="rect">
            <a:avLst/>
          </a:prstGeom>
          <a:noFill/>
        </p:spPr>
      </p:pic>
      <p:pic>
        <p:nvPicPr>
          <p:cNvPr id="7174" name="Picture 6" descr="C:\My Documents\My Pictures\romel+obstet+diğer\DSC013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65760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28600"/>
            <a:ext cx="7772400" cy="4114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tr-TR"/>
              <a:t>3. Parmakların dublikasyonu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tr-TR"/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lphaUcPeriod"/>
            </a:pPr>
            <a:r>
              <a:rPr lang="tr-TR"/>
              <a:t>Tip I polidaktili: cilt ve sinirle bağlantı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lphaUcPeriod"/>
            </a:pPr>
            <a:r>
              <a:rPr lang="tr-TR"/>
              <a:t>Tip II polidaktili: normal bölümleri ile eklem ve kemiğe bağlı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lphaUcPeriod"/>
            </a:pPr>
            <a:r>
              <a:rPr lang="tr-TR"/>
              <a:t>Tip III polidaktili: fazla metakarpta mevcut</a:t>
            </a:r>
            <a:endParaRPr lang="en-US"/>
          </a:p>
        </p:txBody>
      </p:sp>
      <p:pic>
        <p:nvPicPr>
          <p:cNvPr id="8196" name="Picture 4" descr="C:\My Documents\My Pictures\pedortpre\DSC016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4114800"/>
            <a:ext cx="2209800" cy="2017713"/>
          </a:xfrm>
          <a:prstGeom prst="rect">
            <a:avLst/>
          </a:prstGeom>
          <a:noFill/>
        </p:spPr>
      </p:pic>
      <p:pic>
        <p:nvPicPr>
          <p:cNvPr id="8198" name="Picture 6" descr="H:\DSC09960.JPG"/>
          <p:cNvPicPr>
            <a:picLocks noChangeAspect="1" noChangeArrowheads="1"/>
          </p:cNvPicPr>
          <p:nvPr/>
        </p:nvPicPr>
        <p:blipFill>
          <a:blip r:embed="rId3" cstate="print"/>
          <a:srcRect t="8974"/>
          <a:stretch>
            <a:fillRect/>
          </a:stretch>
        </p:blipFill>
        <p:spPr bwMode="auto">
          <a:xfrm>
            <a:off x="228600" y="4419600"/>
            <a:ext cx="2590800" cy="1768475"/>
          </a:xfrm>
          <a:prstGeom prst="rect">
            <a:avLst/>
          </a:prstGeom>
          <a:noFill/>
        </p:spPr>
      </p:pic>
      <p:pic>
        <p:nvPicPr>
          <p:cNvPr id="8199" name="Picture 7" descr="H:\DSC099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3886200"/>
            <a:ext cx="2895600" cy="2171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066800"/>
            <a:ext cx="7772400" cy="5029200"/>
          </a:xfrm>
        </p:spPr>
        <p:txBody>
          <a:bodyPr/>
          <a:lstStyle/>
          <a:p>
            <a:pPr>
              <a:buFontTx/>
              <a:buNone/>
            </a:pPr>
            <a:r>
              <a:rPr lang="tr-TR"/>
              <a:t>4. Parmakların az gelişmesi</a:t>
            </a:r>
            <a:endParaRPr lang="en-US"/>
          </a:p>
        </p:txBody>
      </p:sp>
      <p:pic>
        <p:nvPicPr>
          <p:cNvPr id="9220" name="Picture 4" descr="C:\My Documents\My Pictures\romel+obstet+diğer\DSC01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76400"/>
            <a:ext cx="4038600" cy="2754313"/>
          </a:xfrm>
          <a:prstGeom prst="rect">
            <a:avLst/>
          </a:prstGeom>
          <a:noFill/>
        </p:spPr>
      </p:pic>
      <p:pic>
        <p:nvPicPr>
          <p:cNvPr id="9221" name="Picture 5" descr="C:\My Documents\My Pictures\romel+obstet+diğer\DSC013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600450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"/>
            <a:ext cx="7772400" cy="4876800"/>
          </a:xfrm>
        </p:spPr>
        <p:txBody>
          <a:bodyPr/>
          <a:lstStyle/>
          <a:p>
            <a:pPr>
              <a:buFontTx/>
              <a:buNone/>
            </a:pPr>
            <a:r>
              <a:rPr lang="tr-TR"/>
              <a:t>5. Parmakların fazla gelişmesi</a:t>
            </a:r>
          </a:p>
          <a:p>
            <a:pPr>
              <a:buFontTx/>
              <a:buNone/>
            </a:pPr>
            <a:endParaRPr lang="tr-TR"/>
          </a:p>
          <a:p>
            <a:r>
              <a:rPr lang="tr-TR"/>
              <a:t>Makrodaktili; nadir, en çok işaret parmak ve erkeklerde görülür</a:t>
            </a:r>
          </a:p>
          <a:p>
            <a:r>
              <a:rPr lang="tr-TR"/>
              <a:t>Fonksiyonel ve estetik sonuçlar iyi olmayabilir</a:t>
            </a:r>
          </a:p>
          <a:p>
            <a:r>
              <a:rPr lang="tr-TR"/>
              <a:t>Amputasyon gerekebilir</a:t>
            </a:r>
            <a:endParaRPr lang="en-US"/>
          </a:p>
        </p:txBody>
      </p:sp>
      <p:pic>
        <p:nvPicPr>
          <p:cNvPr id="10245" name="Picture 5" descr="H:\DSC082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4191000"/>
            <a:ext cx="2895600" cy="2171700"/>
          </a:xfrm>
          <a:prstGeom prst="rect">
            <a:avLst/>
          </a:prstGeom>
          <a:noFill/>
        </p:spPr>
      </p:pic>
      <p:pic>
        <p:nvPicPr>
          <p:cNvPr id="10246" name="Picture 6" descr="H:\DSC092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3200400"/>
            <a:ext cx="2514600" cy="1885950"/>
          </a:xfrm>
          <a:prstGeom prst="rect">
            <a:avLst/>
          </a:prstGeom>
          <a:noFill/>
        </p:spPr>
      </p:pic>
      <p:pic>
        <p:nvPicPr>
          <p:cNvPr id="10247" name="Picture 7" descr="H:\DSC082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191000"/>
            <a:ext cx="2971800" cy="2228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231</Words>
  <Application>Microsoft Office PowerPoint</Application>
  <PresentationFormat>Ekran Gösterisi (4:3)</PresentationFormat>
  <Paragraphs>66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1" baseType="lpstr">
      <vt:lpstr>Times New Roman</vt:lpstr>
      <vt:lpstr>Wingdings</vt:lpstr>
      <vt:lpstr>Comic Sans MS</vt:lpstr>
      <vt:lpstr>Default Design</vt:lpstr>
      <vt:lpstr>KONJENİTAL EL FARKLILIKLARI (ANOMALİLERİ)</vt:lpstr>
      <vt:lpstr>KONJENİTAL EL DEFORMİTELERİ</vt:lpstr>
      <vt:lpstr>Slayt 3</vt:lpstr>
      <vt:lpstr>Sınıflandırma</vt:lpstr>
      <vt:lpstr>Slayt 5</vt:lpstr>
      <vt:lpstr>Slayt 6</vt:lpstr>
      <vt:lpstr>Slayt 7</vt:lpstr>
      <vt:lpstr>Slayt 8</vt:lpstr>
      <vt:lpstr>Slayt 9</vt:lpstr>
      <vt:lpstr>Slayt 10</vt:lpstr>
      <vt:lpstr>Slayt 11</vt:lpstr>
      <vt:lpstr>Konjenital El Deformitelerinde Tedavide Genel Yaklaşım</vt:lpstr>
      <vt:lpstr>Konjenital El Deformitelerinde Tedavide Uygulanan Teknikler</vt:lpstr>
      <vt:lpstr>Sindaktili</vt:lpstr>
      <vt:lpstr>Slayt 15</vt:lpstr>
      <vt:lpstr>Slayt 16</vt:lpstr>
      <vt:lpstr>Slayt 17</vt:lpstr>
    </vt:vector>
  </TitlesOfParts>
  <Company>Hewlett 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KONJENİTAL EL DEFORMİTELERİ</dc:title>
  <dc:creator>Omnibook</dc:creator>
  <cp:lastModifiedBy>user</cp:lastModifiedBy>
  <cp:revision>19</cp:revision>
  <dcterms:created xsi:type="dcterms:W3CDTF">2004-01-12T10:43:46Z</dcterms:created>
  <dcterms:modified xsi:type="dcterms:W3CDTF">2014-08-21T13:29:38Z</dcterms:modified>
</cp:coreProperties>
</file>