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85737-6F24-4DB8-947B-EC3BBA2B1008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575B7-CA91-404B-9815-74B054A62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15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85737-6F24-4DB8-947B-EC3BBA2B1008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575B7-CA91-404B-9815-74B054A62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270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85737-6F24-4DB8-947B-EC3BBA2B1008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575B7-CA91-404B-9815-74B054A62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219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85737-6F24-4DB8-947B-EC3BBA2B1008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575B7-CA91-404B-9815-74B054A62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966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85737-6F24-4DB8-947B-EC3BBA2B1008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575B7-CA91-404B-9815-74B054A62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126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85737-6F24-4DB8-947B-EC3BBA2B1008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575B7-CA91-404B-9815-74B054A62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333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85737-6F24-4DB8-947B-EC3BBA2B1008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575B7-CA91-404B-9815-74B054A62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379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85737-6F24-4DB8-947B-EC3BBA2B1008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575B7-CA91-404B-9815-74B054A62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63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85737-6F24-4DB8-947B-EC3BBA2B1008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575B7-CA91-404B-9815-74B054A62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986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85737-6F24-4DB8-947B-EC3BBA2B1008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575B7-CA91-404B-9815-74B054A62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484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85737-6F24-4DB8-947B-EC3BBA2B1008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575B7-CA91-404B-9815-74B054A62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407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85737-6F24-4DB8-947B-EC3BBA2B1008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575B7-CA91-404B-9815-74B054A62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070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83267"/>
            <a:ext cx="9144000" cy="1240971"/>
          </a:xfrm>
        </p:spPr>
        <p:txBody>
          <a:bodyPr>
            <a:normAutofit/>
          </a:bodyPr>
          <a:lstStyle/>
          <a:p>
            <a:r>
              <a:rPr lang="tr-TR" dirty="0" smtClean="0"/>
              <a:t>Anarko Sendikacılık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581095" y="2285153"/>
            <a:ext cx="7029810" cy="661720"/>
          </a:xfrm>
          <a:prstGeom prst="rect">
            <a:avLst/>
          </a:prstGeom>
          <a:solidFill>
            <a:srgbClr val="F5E08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000" b="1" i="0" u="none" strike="noStrike" cap="none" normalizeH="0" baseline="0" dirty="0" err="1" smtClean="0">
                <a:ln>
                  <a:noFill/>
                </a:ln>
                <a:solidFill>
                  <a:srgbClr val="8A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Anarşizmin</a:t>
            </a:r>
            <a:r>
              <a:rPr kumimoji="0" lang="en-US" altLang="en-US" sz="4000" b="1" i="0" u="none" strike="noStrike" cap="none" normalizeH="0" baseline="0" dirty="0" smtClean="0">
                <a:ln>
                  <a:noFill/>
                </a:ln>
                <a:solidFill>
                  <a:srgbClr val="8A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000" b="1" i="0" u="none" strike="noStrike" cap="none" normalizeH="0" baseline="0" dirty="0" err="1" smtClean="0">
                <a:ln>
                  <a:noFill/>
                </a:ln>
                <a:solidFill>
                  <a:srgbClr val="8A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Babası</a:t>
            </a:r>
            <a:r>
              <a:rPr kumimoji="0" lang="en-US" altLang="en-US" sz="4000" b="1" i="0" u="none" strike="noStrike" cap="none" normalizeH="0" baseline="0" dirty="0" smtClean="0">
                <a:ln>
                  <a:noFill/>
                </a:ln>
                <a:solidFill>
                  <a:srgbClr val="8A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Proudhon</a:t>
            </a:r>
            <a:endParaRPr kumimoji="0" lang="en-US" alt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AutoShape 3" descr="Pierre-Joseph Proudhon.jpg (14591 bytes)"/>
          <p:cNvSpPr>
            <a:spLocks noChangeAspect="1" noChangeArrowheads="1"/>
          </p:cNvSpPr>
          <p:nvPr/>
        </p:nvSpPr>
        <p:spPr bwMode="auto">
          <a:xfrm>
            <a:off x="7158446" y="4323034"/>
            <a:ext cx="2452459" cy="2452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3934" y="2946873"/>
            <a:ext cx="1524132" cy="254225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294293" y="5489125"/>
            <a:ext cx="3786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8A0000"/>
                </a:solidFill>
                <a:latin typeface="Times New Roman" panose="02020603050405020304" pitchFamily="18" charset="0"/>
              </a:rPr>
              <a:t>Pierre Joseph Proudhon</a:t>
            </a:r>
            <a:r>
              <a:rPr lang="en-US" dirty="0">
                <a:solidFill>
                  <a:srgbClr val="8A0000"/>
                </a:solidFill>
                <a:latin typeface="Times New Roman" panose="02020603050405020304" pitchFamily="18" charset="0"/>
              </a:rPr>
              <a:t> (1809-1865)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630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306283" y="845910"/>
            <a:ext cx="10110653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/>
              <a:t>Fransız</a:t>
            </a:r>
            <a:r>
              <a:rPr lang="en-US" sz="1400" dirty="0"/>
              <a:t> </a:t>
            </a:r>
            <a:r>
              <a:rPr lang="en-US" sz="1400" dirty="0" err="1"/>
              <a:t>düşünürü</a:t>
            </a:r>
            <a:r>
              <a:rPr lang="en-US" sz="1400" dirty="0"/>
              <a:t> Pierre Joseph Proudhon (1809-1865), </a:t>
            </a:r>
            <a:r>
              <a:rPr lang="en-US" sz="1400" dirty="0" err="1"/>
              <a:t>iktisadi</a:t>
            </a:r>
            <a:r>
              <a:rPr lang="en-US" sz="1400" dirty="0"/>
              <a:t> </a:t>
            </a:r>
            <a:r>
              <a:rPr lang="en-US" sz="1400" dirty="0" err="1"/>
              <a:t>doktrinler</a:t>
            </a:r>
            <a:r>
              <a:rPr lang="en-US" sz="1400" dirty="0"/>
              <a:t> </a:t>
            </a:r>
            <a:r>
              <a:rPr lang="en-US" sz="1400" dirty="0" err="1"/>
              <a:t>tarihi</a:t>
            </a:r>
            <a:r>
              <a:rPr lang="en-US" sz="1400" dirty="0"/>
              <a:t> </a:t>
            </a:r>
            <a:r>
              <a:rPr lang="en-US" sz="1400" dirty="0" err="1"/>
              <a:t>içinde</a:t>
            </a:r>
            <a:r>
              <a:rPr lang="en-US" sz="1400" dirty="0"/>
              <a:t>, </a:t>
            </a:r>
            <a:r>
              <a:rPr lang="en-US" sz="1400" dirty="0" err="1"/>
              <a:t>anarşizmin</a:t>
            </a:r>
            <a:r>
              <a:rPr lang="en-US" sz="1400" dirty="0"/>
              <a:t> </a:t>
            </a:r>
            <a:r>
              <a:rPr lang="en-US" sz="1400" dirty="0" err="1"/>
              <a:t>babası</a:t>
            </a:r>
            <a:r>
              <a:rPr lang="en-US" sz="1400" dirty="0"/>
              <a:t> </a:t>
            </a:r>
            <a:r>
              <a:rPr lang="en-US" sz="1400" dirty="0" err="1"/>
              <a:t>olarak</a:t>
            </a:r>
            <a:r>
              <a:rPr lang="en-US" sz="1400" dirty="0"/>
              <a:t> </a:t>
            </a:r>
            <a:r>
              <a:rPr lang="en-US" sz="1400" dirty="0" err="1"/>
              <a:t>nitelendirilebilir</a:t>
            </a:r>
            <a:r>
              <a:rPr lang="en-US" sz="1400" dirty="0"/>
              <a:t>. </a:t>
            </a:r>
            <a:r>
              <a:rPr lang="en-US" sz="1400" dirty="0" err="1"/>
              <a:t>Siyaset</a:t>
            </a:r>
            <a:r>
              <a:rPr lang="en-US" sz="1400" dirty="0"/>
              <a:t> </a:t>
            </a:r>
            <a:r>
              <a:rPr lang="en-US" sz="1400" dirty="0" err="1"/>
              <a:t>bilimi</a:t>
            </a:r>
            <a:r>
              <a:rPr lang="en-US" sz="1400" dirty="0"/>
              <a:t> </a:t>
            </a:r>
            <a:r>
              <a:rPr lang="en-US" sz="1400" dirty="0" err="1"/>
              <a:t>alanında</a:t>
            </a:r>
            <a:r>
              <a:rPr lang="en-US" sz="1400" dirty="0"/>
              <a:t> </a:t>
            </a:r>
            <a:r>
              <a:rPr lang="en-US" sz="1400" dirty="0" err="1"/>
              <a:t>anarşizm</a:t>
            </a:r>
            <a:r>
              <a:rPr lang="en-US" sz="1400" dirty="0"/>
              <a:t> </a:t>
            </a:r>
            <a:r>
              <a:rPr lang="en-US" sz="1400" dirty="0" err="1"/>
              <a:t>deyimini</a:t>
            </a:r>
            <a:r>
              <a:rPr lang="en-US" sz="1400" dirty="0"/>
              <a:t> ilk </a:t>
            </a:r>
            <a:r>
              <a:rPr lang="en-US" sz="1400" dirty="0" err="1"/>
              <a:t>defa</a:t>
            </a:r>
            <a:r>
              <a:rPr lang="en-US" sz="1400" dirty="0"/>
              <a:t> </a:t>
            </a:r>
            <a:r>
              <a:rPr lang="en-US" sz="1400" dirty="0" err="1"/>
              <a:t>kullanan</a:t>
            </a:r>
            <a:r>
              <a:rPr lang="en-US" sz="1400" dirty="0"/>
              <a:t> da Proudhon </a:t>
            </a:r>
            <a:r>
              <a:rPr lang="en-US" sz="1400" dirty="0" err="1"/>
              <a:t>olmuştur</a:t>
            </a:r>
            <a:r>
              <a:rPr lang="en-US" sz="1400" dirty="0"/>
              <a:t>.[2] Bu </a:t>
            </a:r>
            <a:r>
              <a:rPr lang="en-US" sz="1400" dirty="0" err="1"/>
              <a:t>niteliğini</a:t>
            </a:r>
            <a:r>
              <a:rPr lang="en-US" sz="1400" dirty="0"/>
              <a:t> </a:t>
            </a:r>
            <a:r>
              <a:rPr lang="en-US" sz="1400" dirty="0" err="1"/>
              <a:t>bütünleyen</a:t>
            </a:r>
            <a:r>
              <a:rPr lang="en-US" sz="1400" dirty="0"/>
              <a:t> </a:t>
            </a:r>
            <a:r>
              <a:rPr lang="en-US" sz="1400" dirty="0" err="1"/>
              <a:t>bir</a:t>
            </a:r>
            <a:r>
              <a:rPr lang="en-US" sz="1400" dirty="0"/>
              <a:t> </a:t>
            </a:r>
            <a:r>
              <a:rPr lang="en-US" sz="1400" dirty="0" err="1"/>
              <a:t>diğer</a:t>
            </a:r>
            <a:r>
              <a:rPr lang="en-US" sz="1400" dirty="0"/>
              <a:t> </a:t>
            </a:r>
            <a:r>
              <a:rPr lang="en-US" sz="1400" dirty="0" err="1"/>
              <a:t>özelliği</a:t>
            </a:r>
            <a:r>
              <a:rPr lang="en-US" sz="1400" dirty="0"/>
              <a:t> de </a:t>
            </a:r>
            <a:r>
              <a:rPr lang="en-US" sz="1400" dirty="0" err="1"/>
              <a:t>tekelleşmenin</a:t>
            </a:r>
            <a:r>
              <a:rPr lang="en-US" sz="1400" dirty="0"/>
              <a:t> </a:t>
            </a:r>
            <a:r>
              <a:rPr lang="en-US" sz="1400" dirty="0" err="1"/>
              <a:t>ağır</a:t>
            </a:r>
            <a:r>
              <a:rPr lang="en-US" sz="1400" dirty="0"/>
              <a:t> </a:t>
            </a:r>
            <a:r>
              <a:rPr lang="en-US" sz="1400" dirty="0" err="1"/>
              <a:t>baskısı</a:t>
            </a:r>
            <a:r>
              <a:rPr lang="en-US" sz="1400" dirty="0"/>
              <a:t> </a:t>
            </a:r>
            <a:r>
              <a:rPr lang="en-US" sz="1400" dirty="0" err="1"/>
              <a:t>altında</a:t>
            </a:r>
            <a:r>
              <a:rPr lang="en-US" sz="1400" dirty="0"/>
              <a:t> </a:t>
            </a:r>
            <a:r>
              <a:rPr lang="en-US" sz="1400" dirty="0" err="1"/>
              <a:t>ölmeye</a:t>
            </a:r>
            <a:r>
              <a:rPr lang="en-US" sz="1400" dirty="0"/>
              <a:t> </a:t>
            </a:r>
            <a:r>
              <a:rPr lang="en-US" sz="1400" dirty="0" err="1"/>
              <a:t>mahkum</a:t>
            </a:r>
            <a:r>
              <a:rPr lang="en-US" sz="1400" dirty="0"/>
              <a:t> </a:t>
            </a:r>
            <a:r>
              <a:rPr lang="en-US" sz="1400" dirty="0" err="1"/>
              <a:t>duruma</a:t>
            </a:r>
            <a:r>
              <a:rPr lang="en-US" sz="1400" dirty="0"/>
              <a:t> </a:t>
            </a:r>
            <a:r>
              <a:rPr lang="en-US" sz="1400" dirty="0" err="1"/>
              <a:t>düşen</a:t>
            </a:r>
            <a:r>
              <a:rPr lang="en-US" sz="1400" dirty="0"/>
              <a:t> </a:t>
            </a:r>
            <a:r>
              <a:rPr lang="en-US" sz="1400" dirty="0" err="1"/>
              <a:t>ve</a:t>
            </a:r>
            <a:r>
              <a:rPr lang="en-US" sz="1400" dirty="0"/>
              <a:t> “</a:t>
            </a:r>
            <a:r>
              <a:rPr lang="en-US" sz="1400" dirty="0" err="1"/>
              <a:t>ölmek</a:t>
            </a:r>
            <a:r>
              <a:rPr lang="en-US" sz="1400" dirty="0"/>
              <a:t> </a:t>
            </a:r>
            <a:r>
              <a:rPr lang="en-US" sz="1400" dirty="0" err="1"/>
              <a:t>istemeyen</a:t>
            </a:r>
            <a:r>
              <a:rPr lang="en-US" sz="1400" dirty="0"/>
              <a:t> </a:t>
            </a:r>
            <a:r>
              <a:rPr lang="en-US" sz="1400" dirty="0" err="1"/>
              <a:t>orta</a:t>
            </a:r>
            <a:r>
              <a:rPr lang="en-US" sz="1400" dirty="0"/>
              <a:t> </a:t>
            </a:r>
            <a:r>
              <a:rPr lang="en-US" sz="1400" dirty="0" err="1"/>
              <a:t>sınıfların</a:t>
            </a:r>
            <a:r>
              <a:rPr lang="en-US" sz="1400" dirty="0"/>
              <a:t> </a:t>
            </a:r>
            <a:r>
              <a:rPr lang="en-US" sz="1400" dirty="0" err="1"/>
              <a:t>sözcüsü</a:t>
            </a:r>
            <a:r>
              <a:rPr lang="en-US" sz="1400" dirty="0"/>
              <a:t>”[3] </a:t>
            </a:r>
            <a:r>
              <a:rPr lang="en-US" sz="1400" dirty="0" err="1"/>
              <a:t>olmasıdır</a:t>
            </a:r>
            <a:r>
              <a:rPr lang="en-US" sz="1400" dirty="0"/>
              <a:t>. </a:t>
            </a:r>
            <a:r>
              <a:rPr lang="en-US" sz="1400" dirty="0" err="1"/>
              <a:t>Nitekim</a:t>
            </a:r>
            <a:r>
              <a:rPr lang="en-US" sz="1400" dirty="0"/>
              <a:t>, </a:t>
            </a:r>
            <a:r>
              <a:rPr lang="en-US" sz="1400" dirty="0" err="1"/>
              <a:t>anarşizm</a:t>
            </a:r>
            <a:r>
              <a:rPr lang="en-US" sz="1400" dirty="0"/>
              <a:t>, </a:t>
            </a:r>
            <a:r>
              <a:rPr lang="en-US" sz="1400" dirty="0" err="1"/>
              <a:t>özü</a:t>
            </a:r>
            <a:r>
              <a:rPr lang="en-US" sz="1400" dirty="0"/>
              <a:t> </a:t>
            </a:r>
            <a:r>
              <a:rPr lang="en-US" sz="1400" dirty="0" err="1"/>
              <a:t>itibariyle</a:t>
            </a:r>
            <a:r>
              <a:rPr lang="en-US" sz="1400" dirty="0"/>
              <a:t> </a:t>
            </a:r>
            <a:r>
              <a:rPr lang="en-US" sz="1400" dirty="0" err="1"/>
              <a:t>bir</a:t>
            </a:r>
            <a:r>
              <a:rPr lang="en-US" sz="1400" dirty="0"/>
              <a:t> </a:t>
            </a:r>
            <a:r>
              <a:rPr lang="en-US" sz="1400" dirty="0" err="1"/>
              <a:t>orta</a:t>
            </a:r>
            <a:r>
              <a:rPr lang="en-US" sz="1400" dirty="0"/>
              <a:t> </a:t>
            </a:r>
            <a:r>
              <a:rPr lang="en-US" sz="1400" dirty="0" err="1"/>
              <a:t>sınıf</a:t>
            </a:r>
            <a:r>
              <a:rPr lang="en-US" sz="1400" dirty="0"/>
              <a:t> (</a:t>
            </a:r>
            <a:r>
              <a:rPr lang="en-US" sz="1400" dirty="0" err="1"/>
              <a:t>küçük</a:t>
            </a:r>
            <a:r>
              <a:rPr lang="en-US" sz="1400" dirty="0"/>
              <a:t> </a:t>
            </a:r>
            <a:r>
              <a:rPr lang="en-US" sz="1400" dirty="0" err="1"/>
              <a:t>burjuva</a:t>
            </a:r>
            <a:r>
              <a:rPr lang="en-US" sz="1400" dirty="0"/>
              <a:t>) </a:t>
            </a:r>
            <a:r>
              <a:rPr lang="en-US" sz="1400" dirty="0" err="1"/>
              <a:t>ideolojisidir</a:t>
            </a:r>
            <a:r>
              <a:rPr lang="en-US" sz="1400" dirty="0"/>
              <a:t>. </a:t>
            </a:r>
            <a:r>
              <a:rPr lang="en-US" sz="1400" dirty="0" err="1"/>
              <a:t>Lenin’in</a:t>
            </a:r>
            <a:r>
              <a:rPr lang="en-US" sz="1400" dirty="0"/>
              <a:t> “</a:t>
            </a:r>
            <a:r>
              <a:rPr lang="en-US" sz="1400" dirty="0" err="1"/>
              <a:t>Çocukluk</a:t>
            </a:r>
            <a:r>
              <a:rPr lang="en-US" sz="1400" dirty="0"/>
              <a:t> </a:t>
            </a:r>
            <a:r>
              <a:rPr lang="en-US" sz="1400" dirty="0" err="1"/>
              <a:t>Hastalığı</a:t>
            </a:r>
            <a:r>
              <a:rPr lang="en-US" sz="1400" dirty="0"/>
              <a:t>…” </a:t>
            </a:r>
            <a:r>
              <a:rPr lang="en-US" sz="1400" dirty="0" err="1"/>
              <a:t>isimli</a:t>
            </a:r>
            <a:r>
              <a:rPr lang="en-US" sz="1400" dirty="0"/>
              <a:t> </a:t>
            </a:r>
            <a:r>
              <a:rPr lang="en-US" sz="1400" dirty="0" err="1"/>
              <a:t>kitabında</a:t>
            </a:r>
            <a:r>
              <a:rPr lang="en-US" sz="1400" dirty="0"/>
              <a:t> </a:t>
            </a:r>
            <a:r>
              <a:rPr lang="en-US" sz="1400" dirty="0" err="1"/>
              <a:t>belirlediği</a:t>
            </a:r>
            <a:r>
              <a:rPr lang="en-US" sz="1400" dirty="0"/>
              <a:t> </a:t>
            </a:r>
            <a:r>
              <a:rPr lang="en-US" sz="1400" dirty="0" err="1"/>
              <a:t>gibi</a:t>
            </a:r>
            <a:r>
              <a:rPr lang="en-US" sz="1400" dirty="0"/>
              <a:t>,  “</a:t>
            </a:r>
            <a:r>
              <a:rPr lang="en-US" sz="1400" dirty="0" err="1"/>
              <a:t>kapitalizmin</a:t>
            </a:r>
            <a:r>
              <a:rPr lang="en-US" sz="1400" dirty="0"/>
              <a:t> </a:t>
            </a:r>
            <a:r>
              <a:rPr lang="en-US" sz="1400" dirty="0" err="1"/>
              <a:t>hoyratlıkları</a:t>
            </a:r>
            <a:r>
              <a:rPr lang="en-US" sz="1400" dirty="0"/>
              <a:t> </a:t>
            </a:r>
            <a:r>
              <a:rPr lang="en-US" sz="1400" dirty="0" err="1"/>
              <a:t>karşısında</a:t>
            </a:r>
            <a:r>
              <a:rPr lang="en-US" sz="1400" dirty="0"/>
              <a:t> </a:t>
            </a:r>
            <a:r>
              <a:rPr lang="en-US" sz="1400" dirty="0" err="1"/>
              <a:t>çılgına</a:t>
            </a:r>
            <a:r>
              <a:rPr lang="en-US" sz="1400" dirty="0"/>
              <a:t> </a:t>
            </a:r>
            <a:r>
              <a:rPr lang="en-US" sz="1400" dirty="0" err="1"/>
              <a:t>dönen</a:t>
            </a:r>
            <a:r>
              <a:rPr lang="en-US" sz="1400" dirty="0"/>
              <a:t> </a:t>
            </a:r>
            <a:r>
              <a:rPr lang="en-US" sz="1400" dirty="0" err="1"/>
              <a:t>küçük</a:t>
            </a:r>
            <a:r>
              <a:rPr lang="en-US" sz="1400" dirty="0"/>
              <a:t> </a:t>
            </a:r>
            <a:r>
              <a:rPr lang="en-US" sz="1400" dirty="0" err="1"/>
              <a:t>burjuva</a:t>
            </a:r>
            <a:r>
              <a:rPr lang="en-US" sz="1400" dirty="0"/>
              <a:t> da, </a:t>
            </a:r>
            <a:r>
              <a:rPr lang="en-US" sz="1400" dirty="0" err="1"/>
              <a:t>anarşizm</a:t>
            </a:r>
            <a:r>
              <a:rPr lang="en-US" sz="1400" dirty="0"/>
              <a:t> de </a:t>
            </a:r>
            <a:r>
              <a:rPr lang="en-US" sz="1400" dirty="0" err="1"/>
              <a:t>kapitalizme</a:t>
            </a:r>
            <a:r>
              <a:rPr lang="en-US" sz="1400" dirty="0"/>
              <a:t> </a:t>
            </a:r>
            <a:r>
              <a:rPr lang="en-US" sz="1400" dirty="0" err="1"/>
              <a:t>özgü</a:t>
            </a:r>
            <a:r>
              <a:rPr lang="en-US" sz="1400" dirty="0"/>
              <a:t> </a:t>
            </a:r>
            <a:r>
              <a:rPr lang="en-US" sz="1400" dirty="0" err="1"/>
              <a:t>birer</a:t>
            </a:r>
            <a:r>
              <a:rPr lang="en-US" sz="1400" dirty="0"/>
              <a:t> </a:t>
            </a:r>
            <a:r>
              <a:rPr lang="en-US" sz="1400" dirty="0" err="1"/>
              <a:t>olgudur</a:t>
            </a:r>
            <a:r>
              <a:rPr lang="en-US" sz="1400" dirty="0"/>
              <a:t>. Bu </a:t>
            </a:r>
            <a:r>
              <a:rPr lang="en-US" sz="1400" dirty="0" err="1"/>
              <a:t>tür</a:t>
            </a:r>
            <a:r>
              <a:rPr lang="en-US" sz="1400" dirty="0"/>
              <a:t> </a:t>
            </a:r>
            <a:r>
              <a:rPr lang="en-US" sz="1400" dirty="0" err="1"/>
              <a:t>bir</a:t>
            </a:r>
            <a:r>
              <a:rPr lang="en-US" sz="1400" dirty="0"/>
              <a:t> </a:t>
            </a:r>
            <a:r>
              <a:rPr lang="en-US" sz="1400" dirty="0" err="1"/>
              <a:t>devrimciliğin</a:t>
            </a:r>
            <a:r>
              <a:rPr lang="en-US" sz="1400" dirty="0"/>
              <a:t> </a:t>
            </a:r>
            <a:r>
              <a:rPr lang="en-US" sz="1400" dirty="0" err="1"/>
              <a:t>kararsızlığı</a:t>
            </a:r>
            <a:r>
              <a:rPr lang="en-US" sz="1400" dirty="0"/>
              <a:t>, </a:t>
            </a:r>
            <a:r>
              <a:rPr lang="en-US" sz="1400" dirty="0" err="1"/>
              <a:t>boşluğu</a:t>
            </a:r>
            <a:r>
              <a:rPr lang="en-US" sz="1400" dirty="0"/>
              <a:t>, </a:t>
            </a:r>
            <a:r>
              <a:rPr lang="en-US" sz="1400" dirty="0" err="1"/>
              <a:t>hızla</a:t>
            </a:r>
            <a:r>
              <a:rPr lang="en-US" sz="1400" dirty="0"/>
              <a:t> </a:t>
            </a:r>
            <a:r>
              <a:rPr lang="en-US" sz="1400" dirty="0" err="1"/>
              <a:t>teslimiyete</a:t>
            </a:r>
            <a:r>
              <a:rPr lang="en-US" sz="1400" dirty="0"/>
              <a:t>, </a:t>
            </a:r>
            <a:r>
              <a:rPr lang="en-US" sz="1400" dirty="0" err="1"/>
              <a:t>duyarsızlığa</a:t>
            </a:r>
            <a:r>
              <a:rPr lang="en-US" sz="1400" dirty="0"/>
              <a:t>, </a:t>
            </a:r>
            <a:r>
              <a:rPr lang="en-US" sz="1400" dirty="0" err="1"/>
              <a:t>boş</a:t>
            </a:r>
            <a:r>
              <a:rPr lang="en-US" sz="1400" dirty="0"/>
              <a:t> </a:t>
            </a:r>
            <a:r>
              <a:rPr lang="en-US" sz="1400" dirty="0" err="1"/>
              <a:t>fanteziye</a:t>
            </a:r>
            <a:r>
              <a:rPr lang="en-US" sz="1400" dirty="0"/>
              <a:t> </a:t>
            </a:r>
            <a:r>
              <a:rPr lang="en-US" sz="1400" dirty="0" err="1"/>
              <a:t>ve</a:t>
            </a:r>
            <a:r>
              <a:rPr lang="en-US" sz="1400" dirty="0"/>
              <a:t> </a:t>
            </a:r>
            <a:r>
              <a:rPr lang="en-US" sz="1400" dirty="0" err="1"/>
              <a:t>hatta</a:t>
            </a:r>
            <a:r>
              <a:rPr lang="en-US" sz="1400" dirty="0"/>
              <a:t> </a:t>
            </a:r>
            <a:r>
              <a:rPr lang="en-US" sz="1400" dirty="0" err="1"/>
              <a:t>moda</a:t>
            </a:r>
            <a:r>
              <a:rPr lang="en-US" sz="1400" dirty="0"/>
              <a:t> </a:t>
            </a:r>
            <a:r>
              <a:rPr lang="en-US" sz="1400" dirty="0" err="1"/>
              <a:t>olan</a:t>
            </a:r>
            <a:r>
              <a:rPr lang="en-US" sz="1400" dirty="0"/>
              <a:t> </a:t>
            </a:r>
            <a:r>
              <a:rPr lang="en-US" sz="1400" dirty="0" err="1"/>
              <a:t>şu</a:t>
            </a:r>
            <a:r>
              <a:rPr lang="en-US" sz="1400" dirty="0"/>
              <a:t> </a:t>
            </a:r>
            <a:r>
              <a:rPr lang="en-US" sz="1400" dirty="0" err="1"/>
              <a:t>veya</a:t>
            </a:r>
            <a:r>
              <a:rPr lang="en-US" sz="1400" dirty="0"/>
              <a:t> </a:t>
            </a:r>
            <a:r>
              <a:rPr lang="en-US" sz="1400" dirty="0" err="1"/>
              <a:t>bu</a:t>
            </a:r>
            <a:r>
              <a:rPr lang="en-US" sz="1400" dirty="0"/>
              <a:t> </a:t>
            </a:r>
            <a:r>
              <a:rPr lang="en-US" sz="1400" dirty="0" err="1"/>
              <a:t>çeşit</a:t>
            </a:r>
            <a:r>
              <a:rPr lang="en-US" sz="1400" dirty="0"/>
              <a:t> </a:t>
            </a:r>
            <a:r>
              <a:rPr lang="en-US" sz="1400" dirty="0" err="1"/>
              <a:t>burjuva</a:t>
            </a:r>
            <a:r>
              <a:rPr lang="en-US" sz="1400" dirty="0"/>
              <a:t> </a:t>
            </a:r>
            <a:r>
              <a:rPr lang="en-US" sz="1400" dirty="0" err="1"/>
              <a:t>eğilimi</a:t>
            </a:r>
            <a:r>
              <a:rPr lang="en-US" sz="1400" dirty="0"/>
              <a:t> </a:t>
            </a:r>
            <a:r>
              <a:rPr lang="en-US" sz="1400" dirty="0" err="1"/>
              <a:t>yönünde</a:t>
            </a:r>
            <a:r>
              <a:rPr lang="en-US" sz="1400" dirty="0"/>
              <a:t> </a:t>
            </a:r>
            <a:r>
              <a:rPr lang="en-US" sz="1400" dirty="0" err="1"/>
              <a:t>çılgın</a:t>
            </a:r>
            <a:r>
              <a:rPr lang="en-US" sz="1400" dirty="0"/>
              <a:t> </a:t>
            </a:r>
            <a:r>
              <a:rPr lang="en-US" sz="1400" dirty="0" err="1"/>
              <a:t>bir</a:t>
            </a:r>
            <a:r>
              <a:rPr lang="en-US" sz="1400" dirty="0"/>
              <a:t> </a:t>
            </a:r>
            <a:r>
              <a:rPr lang="en-US" sz="1400" dirty="0" err="1"/>
              <a:t>tutkuya</a:t>
            </a:r>
            <a:r>
              <a:rPr lang="en-US" sz="1400" dirty="0"/>
              <a:t> </a:t>
            </a:r>
            <a:r>
              <a:rPr lang="en-US" sz="1400" dirty="0" err="1"/>
              <a:t>dönüşme</a:t>
            </a:r>
            <a:r>
              <a:rPr lang="en-US" sz="1400" dirty="0"/>
              <a:t> </a:t>
            </a:r>
            <a:r>
              <a:rPr lang="en-US" sz="1400" dirty="0" err="1"/>
              <a:t>özelliği</a:t>
            </a:r>
            <a:r>
              <a:rPr lang="en-US" sz="1400" dirty="0"/>
              <a:t> </a:t>
            </a:r>
            <a:r>
              <a:rPr lang="en-US" sz="1400" dirty="0" err="1"/>
              <a:t>herkesçe</a:t>
            </a:r>
            <a:r>
              <a:rPr lang="en-US" sz="1400" dirty="0"/>
              <a:t> </a:t>
            </a:r>
            <a:r>
              <a:rPr lang="en-US" sz="1400" dirty="0" err="1"/>
              <a:t>bilinmektedir</a:t>
            </a:r>
            <a:r>
              <a:rPr lang="en-US" sz="1400" dirty="0" smtClean="0"/>
              <a:t>.”</a:t>
            </a:r>
            <a:r>
              <a:rPr lang="tr-TR" sz="1400" dirty="0" smtClean="0"/>
              <a:t> (Alpaslan IŞIKLI)</a:t>
            </a:r>
            <a:endParaRPr lang="en-US" sz="1400" dirty="0"/>
          </a:p>
        </p:txBody>
      </p:sp>
      <p:sp>
        <p:nvSpPr>
          <p:cNvPr id="11" name="Rectangle 10"/>
          <p:cNvSpPr/>
          <p:nvPr/>
        </p:nvSpPr>
        <p:spPr>
          <a:xfrm>
            <a:off x="1423851" y="2892149"/>
            <a:ext cx="10241279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Proudhon, </a:t>
            </a:r>
            <a:r>
              <a:rPr lang="en-US" sz="1400" dirty="0" err="1"/>
              <a:t>yalnızca</a:t>
            </a:r>
            <a:r>
              <a:rPr lang="en-US" sz="1400" dirty="0"/>
              <a:t> </a:t>
            </a:r>
            <a:r>
              <a:rPr lang="en-US" sz="1400" dirty="0" err="1"/>
              <a:t>despotik</a:t>
            </a:r>
            <a:r>
              <a:rPr lang="en-US" sz="1400" dirty="0"/>
              <a:t> </a:t>
            </a:r>
            <a:r>
              <a:rPr lang="en-US" sz="1400" dirty="0" err="1"/>
              <a:t>iktidara</a:t>
            </a:r>
            <a:r>
              <a:rPr lang="en-US" sz="1400" dirty="0"/>
              <a:t> </a:t>
            </a:r>
            <a:r>
              <a:rPr lang="en-US" sz="1400" dirty="0" err="1"/>
              <a:t>değil</a:t>
            </a:r>
            <a:r>
              <a:rPr lang="en-US" sz="1400" dirty="0"/>
              <a:t>, her </a:t>
            </a:r>
            <a:r>
              <a:rPr lang="en-US" sz="1400" dirty="0" err="1"/>
              <a:t>türlü</a:t>
            </a:r>
            <a:r>
              <a:rPr lang="en-US" sz="1400" dirty="0"/>
              <a:t> </a:t>
            </a:r>
            <a:r>
              <a:rPr lang="en-US" sz="1400" dirty="0" err="1"/>
              <a:t>demokratik</a:t>
            </a:r>
            <a:r>
              <a:rPr lang="en-US" sz="1400" dirty="0"/>
              <a:t> </a:t>
            </a:r>
            <a:r>
              <a:rPr lang="en-US" sz="1400" dirty="0" err="1"/>
              <a:t>iktidara</a:t>
            </a:r>
            <a:r>
              <a:rPr lang="en-US" sz="1400" dirty="0"/>
              <a:t> da </a:t>
            </a:r>
            <a:r>
              <a:rPr lang="en-US" sz="1400" dirty="0" err="1"/>
              <a:t>karşı</a:t>
            </a:r>
            <a:r>
              <a:rPr lang="en-US" sz="1400" dirty="0"/>
              <a:t> </a:t>
            </a:r>
            <a:r>
              <a:rPr lang="en-US" sz="1400" dirty="0" err="1"/>
              <a:t>çıkmıştır</a:t>
            </a:r>
            <a:r>
              <a:rPr lang="en-US" sz="1400" dirty="0"/>
              <a:t>. 1848’de </a:t>
            </a:r>
            <a:r>
              <a:rPr lang="en-US" sz="1400" dirty="0" err="1"/>
              <a:t>Fransa’da</a:t>
            </a:r>
            <a:r>
              <a:rPr lang="en-US" sz="1400" dirty="0"/>
              <a:t> </a:t>
            </a:r>
            <a:r>
              <a:rPr lang="en-US" sz="1400" dirty="0" err="1"/>
              <a:t>genel</a:t>
            </a:r>
            <a:r>
              <a:rPr lang="en-US" sz="1400" dirty="0"/>
              <a:t> oy </a:t>
            </a:r>
            <a:r>
              <a:rPr lang="en-US" sz="1400" dirty="0" err="1"/>
              <a:t>hakkının</a:t>
            </a:r>
            <a:r>
              <a:rPr lang="en-US" sz="1400" dirty="0"/>
              <a:t> </a:t>
            </a:r>
            <a:r>
              <a:rPr lang="en-US" sz="1400" dirty="0" err="1"/>
              <a:t>sağlanmasına</a:t>
            </a:r>
            <a:r>
              <a:rPr lang="en-US" sz="1400" dirty="0"/>
              <a:t> “</a:t>
            </a:r>
            <a:r>
              <a:rPr lang="en-US" sz="1400" dirty="0" err="1"/>
              <a:t>insanın</a:t>
            </a:r>
            <a:r>
              <a:rPr lang="en-US" sz="1400" dirty="0"/>
              <a:t> </a:t>
            </a:r>
            <a:r>
              <a:rPr lang="en-US" sz="1400" dirty="0" err="1"/>
              <a:t>insan</a:t>
            </a:r>
            <a:r>
              <a:rPr lang="en-US" sz="1400" dirty="0"/>
              <a:t> </a:t>
            </a:r>
            <a:r>
              <a:rPr lang="en-US" sz="1400" dirty="0" err="1"/>
              <a:t>tarafından</a:t>
            </a:r>
            <a:r>
              <a:rPr lang="en-US" sz="1400" dirty="0"/>
              <a:t> </a:t>
            </a:r>
            <a:r>
              <a:rPr lang="en-US" sz="1400" dirty="0" err="1"/>
              <a:t>daha</a:t>
            </a:r>
            <a:r>
              <a:rPr lang="en-US" sz="1400" dirty="0"/>
              <a:t> </a:t>
            </a:r>
            <a:r>
              <a:rPr lang="en-US" sz="1400" dirty="0" err="1"/>
              <a:t>çok</a:t>
            </a:r>
            <a:r>
              <a:rPr lang="en-US" sz="1400" dirty="0"/>
              <a:t> </a:t>
            </a:r>
            <a:r>
              <a:rPr lang="en-US" sz="1400" dirty="0" err="1"/>
              <a:t>yönetilmesi</a:t>
            </a:r>
            <a:r>
              <a:rPr lang="en-US" sz="1400" dirty="0"/>
              <a:t>” </a:t>
            </a:r>
            <a:r>
              <a:rPr lang="en-US" sz="1400" dirty="0" err="1"/>
              <a:t>olarak</a:t>
            </a:r>
            <a:r>
              <a:rPr lang="en-US" sz="1400" dirty="0"/>
              <a:t> </a:t>
            </a:r>
            <a:r>
              <a:rPr lang="en-US" sz="1400" dirty="0" err="1"/>
              <a:t>gördüğü</a:t>
            </a:r>
            <a:r>
              <a:rPr lang="en-US" sz="1400" dirty="0"/>
              <a:t> </a:t>
            </a:r>
            <a:r>
              <a:rPr lang="en-US" sz="1400" dirty="0" err="1"/>
              <a:t>için</a:t>
            </a:r>
            <a:r>
              <a:rPr lang="en-US" sz="1400" dirty="0"/>
              <a:t> </a:t>
            </a:r>
            <a:r>
              <a:rPr lang="en-US" sz="1400" dirty="0" err="1"/>
              <a:t>karşı</a:t>
            </a:r>
            <a:r>
              <a:rPr lang="en-US" sz="1400" dirty="0"/>
              <a:t> </a:t>
            </a:r>
            <a:r>
              <a:rPr lang="en-US" sz="1400" dirty="0" err="1"/>
              <a:t>çıkmıştır</a:t>
            </a:r>
            <a:r>
              <a:rPr lang="en-US" sz="1400" dirty="0"/>
              <a:t>.</a:t>
            </a:r>
          </a:p>
          <a:p>
            <a:endParaRPr lang="tr-TR" sz="1400" dirty="0" smtClean="0"/>
          </a:p>
          <a:p>
            <a:r>
              <a:rPr lang="en-US" sz="1400" dirty="0" smtClean="0"/>
              <a:t>Bu </a:t>
            </a:r>
            <a:r>
              <a:rPr lang="en-US" sz="1400" dirty="0" err="1"/>
              <a:t>yöndeki</a:t>
            </a:r>
            <a:r>
              <a:rPr lang="en-US" sz="1400" dirty="0"/>
              <a:t> </a:t>
            </a:r>
            <a:r>
              <a:rPr lang="en-US" sz="1400" dirty="0" err="1"/>
              <a:t>düşüncelerinin</a:t>
            </a:r>
            <a:r>
              <a:rPr lang="en-US" sz="1400" dirty="0"/>
              <a:t> </a:t>
            </a:r>
            <a:r>
              <a:rPr lang="en-US" sz="1400" dirty="0" err="1"/>
              <a:t>uzantısı</a:t>
            </a:r>
            <a:r>
              <a:rPr lang="en-US" sz="1400" dirty="0"/>
              <a:t> </a:t>
            </a:r>
            <a:r>
              <a:rPr lang="en-US" sz="1400" dirty="0" err="1"/>
              <a:t>olarak</a:t>
            </a:r>
            <a:r>
              <a:rPr lang="en-US" sz="1400" dirty="0"/>
              <a:t> </a:t>
            </a:r>
            <a:r>
              <a:rPr lang="en-US" sz="1400" dirty="0" err="1"/>
              <a:t>işçilerin</a:t>
            </a:r>
            <a:r>
              <a:rPr lang="en-US" sz="1400" dirty="0"/>
              <a:t> </a:t>
            </a:r>
            <a:r>
              <a:rPr lang="en-US" sz="1400" dirty="0" err="1"/>
              <a:t>siyasal</a:t>
            </a:r>
            <a:r>
              <a:rPr lang="en-US" sz="1400" dirty="0"/>
              <a:t> </a:t>
            </a:r>
            <a:r>
              <a:rPr lang="en-US" sz="1400" dirty="0" err="1"/>
              <a:t>parti</a:t>
            </a:r>
            <a:r>
              <a:rPr lang="en-US" sz="1400" dirty="0"/>
              <a:t> </a:t>
            </a:r>
            <a:r>
              <a:rPr lang="en-US" sz="1400" dirty="0" err="1"/>
              <a:t>içinde</a:t>
            </a:r>
            <a:r>
              <a:rPr lang="en-US" sz="1400" dirty="0"/>
              <a:t> </a:t>
            </a:r>
            <a:r>
              <a:rPr lang="en-US" sz="1400" dirty="0" err="1"/>
              <a:t>örgütlenmelerine</a:t>
            </a:r>
            <a:r>
              <a:rPr lang="en-US" sz="1400" dirty="0"/>
              <a:t> </a:t>
            </a:r>
            <a:r>
              <a:rPr lang="en-US" sz="1400" dirty="0" err="1"/>
              <a:t>karşı</a:t>
            </a:r>
            <a:r>
              <a:rPr lang="en-US" sz="1400" dirty="0"/>
              <a:t> </a:t>
            </a:r>
            <a:r>
              <a:rPr lang="en-US" sz="1400" dirty="0" err="1"/>
              <a:t>çıkmış</a:t>
            </a:r>
            <a:r>
              <a:rPr lang="en-US" sz="1400" dirty="0"/>
              <a:t>; “</a:t>
            </a:r>
            <a:r>
              <a:rPr lang="en-US" sz="1400" dirty="0" err="1"/>
              <a:t>iktidar</a:t>
            </a:r>
            <a:r>
              <a:rPr lang="en-US" sz="1400" dirty="0"/>
              <a:t>, </a:t>
            </a:r>
            <a:r>
              <a:rPr lang="en-US" sz="1400" dirty="0" err="1"/>
              <a:t>tiranlık</a:t>
            </a:r>
            <a:r>
              <a:rPr lang="en-US" sz="1400" dirty="0"/>
              <a:t> </a:t>
            </a:r>
            <a:r>
              <a:rPr lang="en-US" sz="1400" dirty="0" err="1"/>
              <a:t>kalesinin</a:t>
            </a:r>
            <a:r>
              <a:rPr lang="en-US" sz="1400" dirty="0"/>
              <a:t> </a:t>
            </a:r>
            <a:r>
              <a:rPr lang="en-US" sz="1400" dirty="0" err="1"/>
              <a:t>aracı</a:t>
            </a:r>
            <a:r>
              <a:rPr lang="en-US" sz="1400" dirty="0"/>
              <a:t> </a:t>
            </a:r>
            <a:r>
              <a:rPr lang="en-US" sz="1400" dirty="0" err="1"/>
              <a:t>ise</a:t>
            </a:r>
            <a:r>
              <a:rPr lang="en-US" sz="1400" dirty="0"/>
              <a:t> </a:t>
            </a:r>
            <a:r>
              <a:rPr lang="en-US" sz="1400" dirty="0" err="1"/>
              <a:t>partiler</a:t>
            </a:r>
            <a:r>
              <a:rPr lang="en-US" sz="1400" dirty="0"/>
              <a:t> </a:t>
            </a:r>
            <a:r>
              <a:rPr lang="en-US" sz="1400" dirty="0" err="1"/>
              <a:t>onun</a:t>
            </a:r>
            <a:r>
              <a:rPr lang="en-US" sz="1400" dirty="0"/>
              <a:t> </a:t>
            </a:r>
            <a:r>
              <a:rPr lang="en-US" sz="1400" dirty="0" err="1"/>
              <a:t>hayatı</a:t>
            </a:r>
            <a:r>
              <a:rPr lang="en-US" sz="1400" dirty="0"/>
              <a:t> </a:t>
            </a:r>
            <a:r>
              <a:rPr lang="en-US" sz="1400" dirty="0" err="1"/>
              <a:t>ve</a:t>
            </a:r>
            <a:r>
              <a:rPr lang="en-US" sz="1400" dirty="0"/>
              <a:t> </a:t>
            </a:r>
            <a:r>
              <a:rPr lang="en-US" sz="1400" dirty="0" err="1"/>
              <a:t>düşüncesidir</a:t>
            </a:r>
            <a:r>
              <a:rPr lang="en-US" sz="1400" dirty="0"/>
              <a:t>” </a:t>
            </a:r>
            <a:r>
              <a:rPr lang="en-US" sz="1400" dirty="0" err="1"/>
              <a:t>görüşünü</a:t>
            </a:r>
            <a:r>
              <a:rPr lang="en-US" sz="1400" dirty="0"/>
              <a:t> </a:t>
            </a:r>
            <a:r>
              <a:rPr lang="en-US" sz="1400" dirty="0" err="1"/>
              <a:t>savunmuştur</a:t>
            </a:r>
            <a:r>
              <a:rPr lang="en-US" sz="1400" dirty="0"/>
              <a:t>.[5] </a:t>
            </a:r>
            <a:r>
              <a:rPr lang="en-US" sz="1400" dirty="0" err="1"/>
              <a:t>Nihayet</a:t>
            </a:r>
            <a:r>
              <a:rPr lang="en-US" sz="1400" dirty="0"/>
              <a:t>, </a:t>
            </a:r>
            <a:r>
              <a:rPr lang="en-US" sz="1400" dirty="0" err="1"/>
              <a:t>işçilere</a:t>
            </a:r>
            <a:r>
              <a:rPr lang="en-US" sz="1400" dirty="0"/>
              <a:t> </a:t>
            </a:r>
            <a:r>
              <a:rPr lang="en-US" sz="1400" dirty="0" err="1"/>
              <a:t>seçimlerde</a:t>
            </a:r>
            <a:r>
              <a:rPr lang="en-US" sz="1400" dirty="0"/>
              <a:t> </a:t>
            </a:r>
            <a:r>
              <a:rPr lang="en-US" sz="1400" dirty="0" err="1"/>
              <a:t>çekimser</a:t>
            </a:r>
            <a:r>
              <a:rPr lang="en-US" sz="1400" dirty="0"/>
              <a:t> </a:t>
            </a:r>
            <a:r>
              <a:rPr lang="en-US" sz="1400" dirty="0" err="1"/>
              <a:t>davranmayı</a:t>
            </a:r>
            <a:r>
              <a:rPr lang="en-US" sz="1400" dirty="0"/>
              <a:t> </a:t>
            </a:r>
            <a:r>
              <a:rPr lang="en-US" sz="1400" dirty="0" err="1"/>
              <a:t>öğütlemekle</a:t>
            </a:r>
            <a:r>
              <a:rPr lang="en-US" sz="1400" dirty="0"/>
              <a:t> </a:t>
            </a:r>
            <a:r>
              <a:rPr lang="en-US" sz="1400" dirty="0" err="1"/>
              <a:t>meydanın</a:t>
            </a:r>
            <a:r>
              <a:rPr lang="en-US" sz="1400" dirty="0"/>
              <a:t> </a:t>
            </a:r>
            <a:r>
              <a:rPr lang="en-US" sz="1400" dirty="0" err="1"/>
              <a:t>varlıklı</a:t>
            </a:r>
            <a:r>
              <a:rPr lang="en-US" sz="1400" dirty="0"/>
              <a:t> </a:t>
            </a:r>
            <a:r>
              <a:rPr lang="en-US" sz="1400" dirty="0" err="1"/>
              <a:t>sınıflara</a:t>
            </a:r>
            <a:r>
              <a:rPr lang="en-US" sz="1400" dirty="0"/>
              <a:t> </a:t>
            </a:r>
            <a:r>
              <a:rPr lang="en-US" sz="1400" dirty="0" err="1"/>
              <a:t>kalmasına</a:t>
            </a:r>
            <a:r>
              <a:rPr lang="en-US" sz="1400" dirty="0"/>
              <a:t> </a:t>
            </a:r>
            <a:r>
              <a:rPr lang="en-US" sz="1400" dirty="0" err="1"/>
              <a:t>hizmet</a:t>
            </a:r>
            <a:r>
              <a:rPr lang="en-US" sz="1400" dirty="0"/>
              <a:t> </a:t>
            </a:r>
            <a:r>
              <a:rPr lang="en-US" sz="1400" dirty="0" err="1"/>
              <a:t>etmiştir</a:t>
            </a:r>
            <a:r>
              <a:rPr lang="en-US" sz="1400" dirty="0"/>
              <a:t>. </a:t>
            </a:r>
            <a:r>
              <a:rPr lang="en-US" sz="1400" dirty="0" err="1"/>
              <a:t>Proudhon’un</a:t>
            </a:r>
            <a:r>
              <a:rPr lang="en-US" sz="1400" dirty="0"/>
              <a:t> </a:t>
            </a:r>
            <a:r>
              <a:rPr lang="en-US" sz="1400" dirty="0" err="1"/>
              <a:t>örgütlü</a:t>
            </a:r>
            <a:r>
              <a:rPr lang="en-US" sz="1400" dirty="0"/>
              <a:t> </a:t>
            </a:r>
            <a:r>
              <a:rPr lang="en-US" sz="1400" dirty="0" err="1"/>
              <a:t>işçi</a:t>
            </a:r>
            <a:r>
              <a:rPr lang="en-US" sz="1400" dirty="0"/>
              <a:t> </a:t>
            </a:r>
            <a:r>
              <a:rPr lang="en-US" sz="1400" dirty="0" err="1"/>
              <a:t>hareketi</a:t>
            </a:r>
            <a:r>
              <a:rPr lang="en-US" sz="1400" dirty="0"/>
              <a:t> </a:t>
            </a:r>
            <a:r>
              <a:rPr lang="en-US" sz="1400" dirty="0" err="1"/>
              <a:t>karşısındaki</a:t>
            </a:r>
            <a:r>
              <a:rPr lang="en-US" sz="1400" dirty="0"/>
              <a:t> </a:t>
            </a:r>
            <a:r>
              <a:rPr lang="en-US" sz="1400" dirty="0" err="1"/>
              <a:t>tavrı</a:t>
            </a:r>
            <a:r>
              <a:rPr lang="en-US" sz="1400" dirty="0"/>
              <a:t>, </a:t>
            </a:r>
            <a:r>
              <a:rPr lang="en-US" sz="1400" dirty="0" err="1"/>
              <a:t>büyük</a:t>
            </a:r>
            <a:r>
              <a:rPr lang="en-US" sz="1400" dirty="0"/>
              <a:t> </a:t>
            </a:r>
            <a:r>
              <a:rPr lang="en-US" sz="1400" dirty="0" err="1"/>
              <a:t>balıkların</a:t>
            </a:r>
            <a:r>
              <a:rPr lang="en-US" sz="1400" dirty="0"/>
              <a:t> </a:t>
            </a:r>
            <a:r>
              <a:rPr lang="en-US" sz="1400" dirty="0" err="1"/>
              <a:t>küçük</a:t>
            </a:r>
            <a:r>
              <a:rPr lang="en-US" sz="1400" dirty="0"/>
              <a:t> </a:t>
            </a:r>
            <a:r>
              <a:rPr lang="en-US" sz="1400" dirty="0" err="1"/>
              <a:t>balıkları</a:t>
            </a:r>
            <a:r>
              <a:rPr lang="en-US" sz="1400" dirty="0"/>
              <a:t> </a:t>
            </a:r>
            <a:r>
              <a:rPr lang="en-US" sz="1400" dirty="0" err="1"/>
              <a:t>yuttuğu</a:t>
            </a:r>
            <a:r>
              <a:rPr lang="en-US" sz="1400" dirty="0"/>
              <a:t> </a:t>
            </a:r>
            <a:r>
              <a:rPr lang="en-US" sz="1400" dirty="0" err="1"/>
              <a:t>bir</a:t>
            </a:r>
            <a:r>
              <a:rPr lang="en-US" sz="1400" dirty="0"/>
              <a:t> </a:t>
            </a:r>
            <a:r>
              <a:rPr lang="en-US" sz="1400" dirty="0" err="1"/>
              <a:t>ortamda</a:t>
            </a:r>
            <a:r>
              <a:rPr lang="en-US" sz="1400" dirty="0"/>
              <a:t>, </a:t>
            </a:r>
            <a:r>
              <a:rPr lang="en-US" sz="1400" dirty="0" err="1"/>
              <a:t>birleşerek</a:t>
            </a:r>
            <a:r>
              <a:rPr lang="en-US" sz="1400" dirty="0"/>
              <a:t> </a:t>
            </a:r>
            <a:r>
              <a:rPr lang="en-US" sz="1400" dirty="0" err="1"/>
              <a:t>kolay</a:t>
            </a:r>
            <a:r>
              <a:rPr lang="en-US" sz="1400" dirty="0"/>
              <a:t> </a:t>
            </a:r>
            <a:r>
              <a:rPr lang="en-US" sz="1400" dirty="0" err="1"/>
              <a:t>yutulur</a:t>
            </a:r>
            <a:r>
              <a:rPr lang="en-US" sz="1400" dirty="0"/>
              <a:t> </a:t>
            </a:r>
            <a:r>
              <a:rPr lang="en-US" sz="1400" dirty="0" err="1"/>
              <a:t>lokma</a:t>
            </a:r>
            <a:r>
              <a:rPr lang="en-US" sz="1400" dirty="0"/>
              <a:t> </a:t>
            </a:r>
            <a:r>
              <a:rPr lang="en-US" sz="1400" dirty="0" err="1"/>
              <a:t>olmaktan</a:t>
            </a:r>
            <a:r>
              <a:rPr lang="en-US" sz="1400" dirty="0"/>
              <a:t> </a:t>
            </a:r>
            <a:r>
              <a:rPr lang="en-US" sz="1400" dirty="0" err="1"/>
              <a:t>kurtulan</a:t>
            </a:r>
            <a:r>
              <a:rPr lang="en-US" sz="1400" dirty="0"/>
              <a:t> </a:t>
            </a:r>
            <a:r>
              <a:rPr lang="en-US" sz="1400" dirty="0" err="1"/>
              <a:t>küçük</a:t>
            </a:r>
            <a:r>
              <a:rPr lang="en-US" sz="1400" dirty="0"/>
              <a:t> </a:t>
            </a:r>
            <a:r>
              <a:rPr lang="en-US" sz="1400" dirty="0" err="1"/>
              <a:t>balıklara</a:t>
            </a:r>
            <a:r>
              <a:rPr lang="en-US" sz="1400" dirty="0"/>
              <a:t> </a:t>
            </a:r>
            <a:r>
              <a:rPr lang="en-US" sz="1400" dirty="0" err="1"/>
              <a:t>kızan</a:t>
            </a:r>
            <a:r>
              <a:rPr lang="en-US" sz="1400" dirty="0"/>
              <a:t> </a:t>
            </a:r>
            <a:r>
              <a:rPr lang="en-US" sz="1400" dirty="0" err="1"/>
              <a:t>ortanca</a:t>
            </a:r>
            <a:r>
              <a:rPr lang="en-US" sz="1400" dirty="0"/>
              <a:t> </a:t>
            </a:r>
            <a:r>
              <a:rPr lang="en-US" sz="1400" dirty="0" err="1"/>
              <a:t>balıkların</a:t>
            </a:r>
            <a:r>
              <a:rPr lang="en-US" sz="1400" dirty="0"/>
              <a:t> </a:t>
            </a:r>
            <a:r>
              <a:rPr lang="en-US" sz="1400" dirty="0" err="1"/>
              <a:t>halini</a:t>
            </a:r>
            <a:r>
              <a:rPr lang="en-US" sz="1400" dirty="0"/>
              <a:t> </a:t>
            </a:r>
            <a:r>
              <a:rPr lang="en-US" sz="1400" dirty="0" err="1"/>
              <a:t>hatırlatmaktadır</a:t>
            </a:r>
            <a:r>
              <a:rPr lang="en-US" sz="1400" dirty="0"/>
              <a:t>.</a:t>
            </a:r>
          </a:p>
          <a:p>
            <a:endParaRPr lang="en-US" sz="1400" dirty="0"/>
          </a:p>
          <a:p>
            <a:r>
              <a:rPr lang="en-US" sz="1400" dirty="0"/>
              <a:t>Proudhon, </a:t>
            </a:r>
            <a:r>
              <a:rPr lang="en-US" sz="1400" dirty="0" err="1"/>
              <a:t>işçi</a:t>
            </a:r>
            <a:r>
              <a:rPr lang="en-US" sz="1400" dirty="0"/>
              <a:t> </a:t>
            </a:r>
            <a:r>
              <a:rPr lang="en-US" sz="1400" dirty="0" err="1"/>
              <a:t>sınıfı</a:t>
            </a:r>
            <a:r>
              <a:rPr lang="en-US" sz="1400" dirty="0"/>
              <a:t> </a:t>
            </a:r>
            <a:r>
              <a:rPr lang="en-US" sz="1400" dirty="0" err="1"/>
              <a:t>için</a:t>
            </a:r>
            <a:r>
              <a:rPr lang="en-US" sz="1400" dirty="0"/>
              <a:t> </a:t>
            </a:r>
            <a:r>
              <a:rPr lang="en-US" sz="1400" dirty="0" err="1"/>
              <a:t>hiç</a:t>
            </a:r>
            <a:r>
              <a:rPr lang="en-US" sz="1400" dirty="0"/>
              <a:t> </a:t>
            </a:r>
            <a:r>
              <a:rPr lang="en-US" sz="1400" dirty="0" err="1"/>
              <a:t>bir</a:t>
            </a:r>
            <a:r>
              <a:rPr lang="en-US" sz="1400" dirty="0"/>
              <a:t> </a:t>
            </a:r>
            <a:r>
              <a:rPr lang="en-US" sz="1400" dirty="0" err="1"/>
              <a:t>kurtuluş</a:t>
            </a:r>
            <a:r>
              <a:rPr lang="en-US" sz="1400" dirty="0"/>
              <a:t> </a:t>
            </a:r>
            <a:r>
              <a:rPr lang="en-US" sz="1400" dirty="0" err="1"/>
              <a:t>yolu</a:t>
            </a:r>
            <a:r>
              <a:rPr lang="en-US" sz="1400" dirty="0"/>
              <a:t> </a:t>
            </a:r>
            <a:r>
              <a:rPr lang="en-US" sz="1400" dirty="0" err="1"/>
              <a:t>tanımaz</a:t>
            </a:r>
            <a:r>
              <a:rPr lang="en-US" sz="1400" dirty="0"/>
              <a:t>. “</a:t>
            </a:r>
            <a:r>
              <a:rPr lang="en-US" sz="1400" dirty="0" err="1"/>
              <a:t>Sefaletin</a:t>
            </a:r>
            <a:r>
              <a:rPr lang="en-US" sz="1400" dirty="0"/>
              <a:t> </a:t>
            </a:r>
            <a:r>
              <a:rPr lang="en-US" sz="1400" dirty="0" err="1"/>
              <a:t>Felsefesi</a:t>
            </a:r>
            <a:r>
              <a:rPr lang="en-US" sz="1400" dirty="0"/>
              <a:t>” </a:t>
            </a:r>
            <a:r>
              <a:rPr lang="en-US" sz="1400" dirty="0" err="1"/>
              <a:t>isimli</a:t>
            </a:r>
            <a:r>
              <a:rPr lang="en-US" sz="1400" dirty="0"/>
              <a:t> </a:t>
            </a:r>
            <a:r>
              <a:rPr lang="en-US" sz="1400" dirty="0" err="1"/>
              <a:t>kitabında</a:t>
            </a:r>
            <a:r>
              <a:rPr lang="en-US" sz="1400" dirty="0"/>
              <a:t>, </a:t>
            </a:r>
            <a:r>
              <a:rPr lang="en-US" sz="1400" dirty="0" err="1"/>
              <a:t>bu</a:t>
            </a:r>
            <a:r>
              <a:rPr lang="en-US" sz="1400" dirty="0"/>
              <a:t> </a:t>
            </a:r>
            <a:r>
              <a:rPr lang="en-US" sz="1400" dirty="0" err="1"/>
              <a:t>yöndeki</a:t>
            </a:r>
            <a:r>
              <a:rPr lang="en-US" sz="1400" dirty="0"/>
              <a:t> </a:t>
            </a:r>
            <a:r>
              <a:rPr lang="en-US" sz="1400" dirty="0" err="1"/>
              <a:t>iddialarını</a:t>
            </a:r>
            <a:r>
              <a:rPr lang="en-US" sz="1400" dirty="0"/>
              <a:t>, </a:t>
            </a:r>
            <a:r>
              <a:rPr lang="en-US" sz="1400" dirty="0" err="1"/>
              <a:t>grevci</a:t>
            </a:r>
            <a:r>
              <a:rPr lang="en-US" sz="1400" dirty="0"/>
              <a:t> </a:t>
            </a:r>
            <a:r>
              <a:rPr lang="en-US" sz="1400" dirty="0" err="1"/>
              <a:t>işçilerin</a:t>
            </a:r>
            <a:r>
              <a:rPr lang="en-US" sz="1400" dirty="0"/>
              <a:t> </a:t>
            </a:r>
            <a:r>
              <a:rPr lang="en-US" sz="1400" dirty="0" err="1"/>
              <a:t>kurşunlanmalarının</a:t>
            </a:r>
            <a:r>
              <a:rPr lang="en-US" sz="1400" dirty="0"/>
              <a:t> </a:t>
            </a:r>
            <a:r>
              <a:rPr lang="en-US" sz="1400" dirty="0" err="1"/>
              <a:t>meşru</a:t>
            </a:r>
            <a:r>
              <a:rPr lang="en-US" sz="1400" dirty="0"/>
              <a:t> </a:t>
            </a:r>
            <a:r>
              <a:rPr lang="en-US" sz="1400" dirty="0" err="1"/>
              <a:t>olduğu</a:t>
            </a:r>
            <a:r>
              <a:rPr lang="en-US" sz="1400" dirty="0"/>
              <a:t> </a:t>
            </a:r>
            <a:r>
              <a:rPr lang="en-US" sz="1400" dirty="0" err="1"/>
              <a:t>yolunda</a:t>
            </a:r>
            <a:r>
              <a:rPr lang="en-US" sz="1400" dirty="0"/>
              <a:t> </a:t>
            </a:r>
            <a:r>
              <a:rPr lang="en-US" sz="1400" dirty="0" err="1"/>
              <a:t>ideolojik</a:t>
            </a:r>
            <a:r>
              <a:rPr lang="en-US" sz="1400" dirty="0"/>
              <a:t> </a:t>
            </a:r>
            <a:r>
              <a:rPr lang="en-US" sz="1400" dirty="0" err="1"/>
              <a:t>fetva</a:t>
            </a:r>
            <a:r>
              <a:rPr lang="en-US" sz="1400" dirty="0"/>
              <a:t> </a:t>
            </a:r>
            <a:r>
              <a:rPr lang="en-US" sz="1400" dirty="0" err="1"/>
              <a:t>vermeye</a:t>
            </a:r>
            <a:r>
              <a:rPr lang="en-US" sz="1400" dirty="0"/>
              <a:t> </a:t>
            </a:r>
            <a:r>
              <a:rPr lang="en-US" sz="1400" dirty="0" err="1"/>
              <a:t>kadar</a:t>
            </a:r>
            <a:r>
              <a:rPr lang="en-US" sz="1400" dirty="0"/>
              <a:t> </a:t>
            </a:r>
            <a:r>
              <a:rPr lang="en-US" sz="1400" dirty="0" err="1"/>
              <a:t>vardırır</a:t>
            </a:r>
            <a:r>
              <a:rPr lang="en-US" sz="1400" dirty="0"/>
              <a:t>. Ona </a:t>
            </a:r>
            <a:r>
              <a:rPr lang="en-US" sz="1400" dirty="0" err="1"/>
              <a:t>göre</a:t>
            </a:r>
            <a:r>
              <a:rPr lang="en-US" sz="1400" dirty="0"/>
              <a:t> “</a:t>
            </a:r>
            <a:r>
              <a:rPr lang="en-US" sz="1400" dirty="0" err="1"/>
              <a:t>işçiler</a:t>
            </a:r>
            <a:r>
              <a:rPr lang="en-US" sz="1400" dirty="0"/>
              <a:t> </a:t>
            </a:r>
            <a:r>
              <a:rPr lang="en-US" sz="1400" dirty="0" err="1"/>
              <a:t>hükümdar</a:t>
            </a:r>
            <a:r>
              <a:rPr lang="en-US" sz="1400" dirty="0"/>
              <a:t> </a:t>
            </a:r>
            <a:r>
              <a:rPr lang="en-US" sz="1400" dirty="0" err="1"/>
              <a:t>olmadıkları</a:t>
            </a:r>
            <a:r>
              <a:rPr lang="en-US" sz="1400" dirty="0"/>
              <a:t> </a:t>
            </a:r>
            <a:r>
              <a:rPr lang="en-US" sz="1400" dirty="0" err="1"/>
              <a:t>sürece</a:t>
            </a:r>
            <a:r>
              <a:rPr lang="en-US" sz="1400" dirty="0"/>
              <a:t> </a:t>
            </a:r>
            <a:r>
              <a:rPr lang="en-US" sz="1400" dirty="0" err="1"/>
              <a:t>esir</a:t>
            </a:r>
            <a:r>
              <a:rPr lang="en-US" sz="1400" dirty="0"/>
              <a:t> </a:t>
            </a:r>
            <a:r>
              <a:rPr lang="en-US" sz="1400" dirty="0" err="1"/>
              <a:t>kalmak</a:t>
            </a:r>
            <a:r>
              <a:rPr lang="en-US" sz="1400" dirty="0"/>
              <a:t> </a:t>
            </a:r>
            <a:r>
              <a:rPr lang="en-US" sz="1400" dirty="0" err="1"/>
              <a:t>zorundadırlar</a:t>
            </a:r>
            <a:r>
              <a:rPr lang="en-US" sz="1400" dirty="0" smtClean="0"/>
              <a:t>”.</a:t>
            </a:r>
            <a:r>
              <a:rPr lang="tr-TR" sz="1400" dirty="0" smtClean="0"/>
              <a:t> </a:t>
            </a:r>
            <a:r>
              <a:rPr lang="tr-TR" sz="1400" dirty="0"/>
              <a:t>(Alpaslan IŞIKLI)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92000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2972" y="357168"/>
            <a:ext cx="10515600" cy="1325563"/>
          </a:xfrm>
        </p:spPr>
        <p:txBody>
          <a:bodyPr/>
          <a:lstStyle/>
          <a:p>
            <a:r>
              <a:rPr lang="tr-TR" dirty="0" smtClean="0"/>
              <a:t>Anarko Sendikalizmin Eylemcisi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0975" y="1682731"/>
            <a:ext cx="2371725" cy="27432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278977" y="4536871"/>
            <a:ext cx="30957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srgbClr val="8A0000"/>
                </a:solidFill>
                <a:latin typeface="Times New Roman" panose="02020603050405020304" pitchFamily="18" charset="0"/>
              </a:rPr>
              <a:t>Micheal</a:t>
            </a:r>
            <a:r>
              <a:rPr lang="en-US" b="1" dirty="0">
                <a:solidFill>
                  <a:srgbClr val="8A0000"/>
                </a:solidFill>
                <a:latin typeface="Times New Roman" panose="02020603050405020304" pitchFamily="18" charset="0"/>
              </a:rPr>
              <a:t> Bakunin</a:t>
            </a:r>
            <a:r>
              <a:rPr lang="en-US" dirty="0">
                <a:solidFill>
                  <a:srgbClr val="8A0000"/>
                </a:solidFill>
                <a:latin typeface="Times New Roman" panose="02020603050405020304" pitchFamily="18" charset="0"/>
              </a:rPr>
              <a:t> (1814-1876)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736693" y="1571792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1. </a:t>
            </a:r>
            <a:r>
              <a:rPr lang="en-US" dirty="0" err="1"/>
              <a:t>Enternasyonal’de</a:t>
            </a:r>
            <a:r>
              <a:rPr lang="en-US" dirty="0"/>
              <a:t> 1868 </a:t>
            </a:r>
            <a:r>
              <a:rPr lang="en-US" dirty="0" err="1"/>
              <a:t>Brüksel</a:t>
            </a:r>
            <a:r>
              <a:rPr lang="en-US" dirty="0"/>
              <a:t> </a:t>
            </a:r>
            <a:r>
              <a:rPr lang="en-US" dirty="0" err="1"/>
              <a:t>Kongresinden</a:t>
            </a:r>
            <a:r>
              <a:rPr lang="en-US" dirty="0"/>
              <a:t> </a:t>
            </a:r>
            <a:r>
              <a:rPr lang="en-US" dirty="0" err="1"/>
              <a:t>itibaren</a:t>
            </a:r>
            <a:r>
              <a:rPr lang="en-US" dirty="0"/>
              <a:t> </a:t>
            </a:r>
            <a:r>
              <a:rPr lang="en-US" dirty="0" err="1"/>
              <a:t>anarşistler</a:t>
            </a:r>
            <a:r>
              <a:rPr lang="en-US" dirty="0"/>
              <a:t>, </a:t>
            </a:r>
            <a:r>
              <a:rPr lang="en-US" dirty="0" err="1"/>
              <a:t>Marks’a</a:t>
            </a:r>
            <a:r>
              <a:rPr lang="en-US" dirty="0"/>
              <a:t> </a:t>
            </a:r>
            <a:r>
              <a:rPr lang="en-US" dirty="0" err="1"/>
              <a:t>karşı</a:t>
            </a:r>
            <a:r>
              <a:rPr lang="en-US" dirty="0"/>
              <a:t> </a:t>
            </a:r>
            <a:r>
              <a:rPr lang="en-US" dirty="0" err="1"/>
              <a:t>muhalefetlerini</a:t>
            </a:r>
            <a:r>
              <a:rPr lang="en-US" dirty="0"/>
              <a:t> Bakunin (1814-1876)’in </a:t>
            </a:r>
            <a:r>
              <a:rPr lang="en-US" dirty="0" err="1"/>
              <a:t>önderliğinde</a:t>
            </a:r>
            <a:r>
              <a:rPr lang="en-US" dirty="0"/>
              <a:t> </a:t>
            </a:r>
            <a:r>
              <a:rPr lang="en-US" dirty="0" err="1"/>
              <a:t>sürdürdüler</a:t>
            </a:r>
            <a:r>
              <a:rPr lang="en-US" dirty="0"/>
              <a:t>. Marks, 1872’de La </a:t>
            </a:r>
            <a:r>
              <a:rPr lang="en-US" dirty="0" err="1"/>
              <a:t>Haye</a:t>
            </a:r>
            <a:r>
              <a:rPr lang="en-US" dirty="0"/>
              <a:t> </a:t>
            </a:r>
            <a:r>
              <a:rPr lang="en-US" dirty="0" err="1"/>
              <a:t>kongresinde</a:t>
            </a:r>
            <a:r>
              <a:rPr lang="en-US" dirty="0"/>
              <a:t>, </a:t>
            </a:r>
            <a:r>
              <a:rPr lang="en-US" dirty="0" err="1"/>
              <a:t>siyasal</a:t>
            </a:r>
            <a:r>
              <a:rPr lang="en-US" dirty="0"/>
              <a:t> </a:t>
            </a:r>
            <a:r>
              <a:rPr lang="en-US" dirty="0" err="1"/>
              <a:t>eylem</a:t>
            </a:r>
            <a:r>
              <a:rPr lang="en-US" dirty="0"/>
              <a:t> </a:t>
            </a:r>
            <a:r>
              <a:rPr lang="en-US" dirty="0" err="1"/>
              <a:t>fikrini</a:t>
            </a:r>
            <a:r>
              <a:rPr lang="en-US" dirty="0"/>
              <a:t> </a:t>
            </a:r>
            <a:r>
              <a:rPr lang="en-US" dirty="0" err="1"/>
              <a:t>reddetmeleri</a:t>
            </a:r>
            <a:r>
              <a:rPr lang="en-US" dirty="0"/>
              <a:t> </a:t>
            </a:r>
            <a:r>
              <a:rPr lang="en-US" dirty="0" err="1"/>
              <a:t>nedeniyle</a:t>
            </a:r>
            <a:r>
              <a:rPr lang="en-US" dirty="0"/>
              <a:t> Bakunin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yandaşlarını</a:t>
            </a:r>
            <a:r>
              <a:rPr lang="en-US" dirty="0"/>
              <a:t> </a:t>
            </a:r>
            <a:r>
              <a:rPr lang="en-US" dirty="0" err="1"/>
              <a:t>Enternasyonal’den</a:t>
            </a:r>
            <a:r>
              <a:rPr lang="en-US" dirty="0"/>
              <a:t> </a:t>
            </a:r>
            <a:r>
              <a:rPr lang="en-US" dirty="0" err="1"/>
              <a:t>ihraç</a:t>
            </a:r>
            <a:r>
              <a:rPr lang="en-US" dirty="0"/>
              <a:t> </a:t>
            </a:r>
            <a:r>
              <a:rPr lang="en-US" dirty="0" err="1"/>
              <a:t>etme</a:t>
            </a:r>
            <a:r>
              <a:rPr lang="en-US" dirty="0"/>
              <a:t> </a:t>
            </a:r>
            <a:r>
              <a:rPr lang="en-US" dirty="0" err="1"/>
              <a:t>kararının</a:t>
            </a:r>
            <a:r>
              <a:rPr lang="en-US" dirty="0"/>
              <a:t> </a:t>
            </a:r>
            <a:r>
              <a:rPr lang="en-US" dirty="0" err="1"/>
              <a:t>alınmasını</a:t>
            </a:r>
            <a:r>
              <a:rPr lang="en-US" dirty="0"/>
              <a:t> </a:t>
            </a:r>
            <a:r>
              <a:rPr lang="en-US" dirty="0" err="1"/>
              <a:t>sağladı</a:t>
            </a:r>
            <a:r>
              <a:rPr lang="en-US" dirty="0"/>
              <a:t>. </a:t>
            </a:r>
            <a:r>
              <a:rPr lang="en-US" dirty="0" err="1"/>
              <a:t>Ancak</a:t>
            </a:r>
            <a:r>
              <a:rPr lang="en-US" dirty="0"/>
              <a:t>, Marks, </a:t>
            </a:r>
            <a:r>
              <a:rPr lang="en-US" dirty="0" err="1"/>
              <a:t>anarşistler</a:t>
            </a:r>
            <a:r>
              <a:rPr lang="en-US" dirty="0"/>
              <a:t> </a:t>
            </a:r>
            <a:r>
              <a:rPr lang="en-US" dirty="0" err="1"/>
              <a:t>yüzünden</a:t>
            </a:r>
            <a:r>
              <a:rPr lang="en-US" dirty="0"/>
              <a:t> </a:t>
            </a:r>
            <a:r>
              <a:rPr lang="en-US" dirty="0" err="1"/>
              <a:t>Enternasyonal’i</a:t>
            </a:r>
            <a:r>
              <a:rPr lang="en-US" dirty="0"/>
              <a:t> </a:t>
            </a:r>
            <a:r>
              <a:rPr lang="en-US" dirty="0" err="1"/>
              <a:t>Avrupa’da</a:t>
            </a:r>
            <a:r>
              <a:rPr lang="en-US" dirty="0"/>
              <a:t> </a:t>
            </a:r>
            <a:r>
              <a:rPr lang="en-US" dirty="0" err="1"/>
              <a:t>yaşatmanın</a:t>
            </a:r>
            <a:r>
              <a:rPr lang="en-US" dirty="0"/>
              <a:t> </a:t>
            </a:r>
            <a:r>
              <a:rPr lang="en-US" dirty="0" err="1"/>
              <a:t>olanaksızlığını</a:t>
            </a:r>
            <a:r>
              <a:rPr lang="en-US" dirty="0"/>
              <a:t> </a:t>
            </a:r>
            <a:r>
              <a:rPr lang="en-US" dirty="0" err="1"/>
              <a:t>görmüştü</a:t>
            </a:r>
            <a:r>
              <a:rPr lang="en-US" dirty="0"/>
              <a:t>. </a:t>
            </a:r>
            <a:r>
              <a:rPr lang="en-US" dirty="0" err="1"/>
              <a:t>Çaresizlik</a:t>
            </a:r>
            <a:r>
              <a:rPr lang="en-US" dirty="0"/>
              <a:t> </a:t>
            </a:r>
            <a:r>
              <a:rPr lang="en-US" dirty="0" err="1"/>
              <a:t>içinde</a:t>
            </a:r>
            <a:r>
              <a:rPr lang="en-US" dirty="0"/>
              <a:t> </a:t>
            </a:r>
            <a:r>
              <a:rPr lang="en-US" dirty="0" err="1"/>
              <a:t>Enternasyonal’in</a:t>
            </a:r>
            <a:r>
              <a:rPr lang="en-US" dirty="0"/>
              <a:t> </a:t>
            </a:r>
            <a:r>
              <a:rPr lang="en-US" dirty="0" err="1"/>
              <a:t>merkezini</a:t>
            </a:r>
            <a:r>
              <a:rPr lang="en-US" dirty="0"/>
              <a:t> </a:t>
            </a:r>
            <a:r>
              <a:rPr lang="en-US" dirty="0" err="1"/>
              <a:t>Amerika’ya</a:t>
            </a:r>
            <a:r>
              <a:rPr lang="en-US" dirty="0"/>
              <a:t> </a:t>
            </a:r>
            <a:r>
              <a:rPr lang="en-US" dirty="0" err="1"/>
              <a:t>taşıdı</a:t>
            </a:r>
            <a:r>
              <a:rPr lang="en-US" dirty="0"/>
              <a:t>. </a:t>
            </a:r>
            <a:r>
              <a:rPr lang="en-US" dirty="0" err="1"/>
              <a:t>Enternasyonal</a:t>
            </a:r>
            <a:r>
              <a:rPr lang="en-US" dirty="0"/>
              <a:t>, </a:t>
            </a:r>
            <a:r>
              <a:rPr lang="en-US" dirty="0" err="1"/>
              <a:t>orada</a:t>
            </a:r>
            <a:r>
              <a:rPr lang="en-US" dirty="0"/>
              <a:t> da </a:t>
            </a:r>
            <a:r>
              <a:rPr lang="en-US" dirty="0" err="1"/>
              <a:t>ancak</a:t>
            </a:r>
            <a:r>
              <a:rPr lang="en-US" dirty="0"/>
              <a:t> 1874’e 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en-US" dirty="0" err="1"/>
              <a:t>varlığını</a:t>
            </a:r>
            <a:r>
              <a:rPr lang="en-US" dirty="0"/>
              <a:t> </a:t>
            </a:r>
            <a:r>
              <a:rPr lang="en-US" dirty="0" err="1"/>
              <a:t>sürdürebildi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Bakunin, 1876’da </a:t>
            </a:r>
            <a:r>
              <a:rPr lang="en-US" dirty="0" err="1"/>
              <a:t>öldü</a:t>
            </a:r>
            <a:r>
              <a:rPr lang="en-US" dirty="0"/>
              <a:t>. </a:t>
            </a:r>
            <a:r>
              <a:rPr lang="en-US" dirty="0" err="1"/>
              <a:t>Rus</a:t>
            </a:r>
            <a:r>
              <a:rPr lang="en-US" dirty="0"/>
              <a:t> </a:t>
            </a:r>
            <a:r>
              <a:rPr lang="en-US" dirty="0" err="1"/>
              <a:t>Çarına</a:t>
            </a:r>
            <a:r>
              <a:rPr lang="en-US" dirty="0"/>
              <a:t> </a:t>
            </a:r>
            <a:r>
              <a:rPr lang="en-US" dirty="0" err="1"/>
              <a:t>hitaben</a:t>
            </a:r>
            <a:r>
              <a:rPr lang="en-US" dirty="0"/>
              <a:t> </a:t>
            </a:r>
            <a:r>
              <a:rPr lang="en-US" dirty="0" err="1"/>
              <a:t>yazdığı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“</a:t>
            </a:r>
            <a:r>
              <a:rPr lang="en-US" dirty="0" err="1"/>
              <a:t>muhterem</a:t>
            </a:r>
            <a:r>
              <a:rPr lang="en-US" dirty="0"/>
              <a:t> </a:t>
            </a:r>
            <a:r>
              <a:rPr lang="en-US" dirty="0" err="1"/>
              <a:t>pederim</a:t>
            </a:r>
            <a:r>
              <a:rPr lang="en-US" dirty="0"/>
              <a:t>” </a:t>
            </a:r>
            <a:r>
              <a:rPr lang="en-US" dirty="0" err="1"/>
              <a:t>diye</a:t>
            </a:r>
            <a:r>
              <a:rPr lang="en-US" dirty="0"/>
              <a:t> </a:t>
            </a:r>
            <a:r>
              <a:rPr lang="en-US" dirty="0" err="1"/>
              <a:t>başlayan</a:t>
            </a:r>
            <a:r>
              <a:rPr lang="en-US" dirty="0"/>
              <a:t> </a:t>
            </a:r>
            <a:r>
              <a:rPr lang="en-US" dirty="0" err="1"/>
              <a:t>mektupları</a:t>
            </a:r>
            <a:r>
              <a:rPr lang="en-US" dirty="0"/>
              <a:t>, </a:t>
            </a:r>
            <a:r>
              <a:rPr lang="en-US" dirty="0" err="1"/>
              <a:t>hakkında</a:t>
            </a:r>
            <a:r>
              <a:rPr lang="en-US" dirty="0"/>
              <a:t> </a:t>
            </a:r>
            <a:r>
              <a:rPr lang="en-US" dirty="0" err="1"/>
              <a:t>çeşitli</a:t>
            </a:r>
            <a:r>
              <a:rPr lang="en-US" dirty="0"/>
              <a:t> </a:t>
            </a:r>
            <a:r>
              <a:rPr lang="en-US" dirty="0" err="1"/>
              <a:t>yorumların</a:t>
            </a:r>
            <a:r>
              <a:rPr lang="en-US" dirty="0"/>
              <a:t> </a:t>
            </a:r>
            <a:r>
              <a:rPr lang="en-US" dirty="0" err="1"/>
              <a:t>yapılmasına</a:t>
            </a:r>
            <a:r>
              <a:rPr lang="en-US" dirty="0"/>
              <a:t> </a:t>
            </a:r>
            <a:r>
              <a:rPr lang="en-US" dirty="0" err="1"/>
              <a:t>yol</a:t>
            </a:r>
            <a:r>
              <a:rPr lang="en-US" dirty="0"/>
              <a:t> </a:t>
            </a:r>
            <a:r>
              <a:rPr lang="en-US" dirty="0" err="1"/>
              <a:t>açtı</a:t>
            </a:r>
            <a:r>
              <a:rPr lang="en-US" dirty="0"/>
              <a:t>. Her ne </a:t>
            </a:r>
            <a:r>
              <a:rPr lang="en-US" dirty="0" err="1"/>
              <a:t>olursa</a:t>
            </a:r>
            <a:r>
              <a:rPr lang="en-US" dirty="0"/>
              <a:t> </a:t>
            </a:r>
            <a:r>
              <a:rPr lang="en-US" dirty="0" err="1"/>
              <a:t>olsun</a:t>
            </a:r>
            <a:r>
              <a:rPr lang="en-US" dirty="0"/>
              <a:t>, </a:t>
            </a:r>
            <a:r>
              <a:rPr lang="en-US" dirty="0" err="1"/>
              <a:t>Avrupa</a:t>
            </a:r>
            <a:r>
              <a:rPr lang="en-US" dirty="0"/>
              <a:t> </a:t>
            </a:r>
            <a:r>
              <a:rPr lang="en-US" dirty="0" err="1"/>
              <a:t>işçi</a:t>
            </a:r>
            <a:r>
              <a:rPr lang="en-US" dirty="0"/>
              <a:t> </a:t>
            </a:r>
            <a:r>
              <a:rPr lang="en-US" dirty="0" err="1"/>
              <a:t>hareketinde</a:t>
            </a:r>
            <a:r>
              <a:rPr lang="en-US" dirty="0"/>
              <a:t> </a:t>
            </a:r>
            <a:r>
              <a:rPr lang="en-US" dirty="0" err="1"/>
              <a:t>meydana</a:t>
            </a:r>
            <a:r>
              <a:rPr lang="en-US" dirty="0"/>
              <a:t> </a:t>
            </a:r>
            <a:r>
              <a:rPr lang="en-US" dirty="0" err="1"/>
              <a:t>getirdiği</a:t>
            </a:r>
            <a:r>
              <a:rPr lang="en-US" dirty="0"/>
              <a:t> </a:t>
            </a:r>
            <a:r>
              <a:rPr lang="en-US" dirty="0" err="1"/>
              <a:t>tahribatın</a:t>
            </a:r>
            <a:r>
              <a:rPr lang="en-US" dirty="0"/>
              <a:t> “</a:t>
            </a:r>
            <a:r>
              <a:rPr lang="en-US" dirty="0" err="1"/>
              <a:t>muhterem</a:t>
            </a:r>
            <a:r>
              <a:rPr lang="en-US" dirty="0"/>
              <a:t> </a:t>
            </a:r>
            <a:r>
              <a:rPr lang="en-US" dirty="0" err="1"/>
              <a:t>peder”inin</a:t>
            </a:r>
            <a:r>
              <a:rPr lang="en-US" dirty="0"/>
              <a:t> </a:t>
            </a:r>
            <a:r>
              <a:rPr lang="en-US" dirty="0" err="1"/>
              <a:t>arzularına</a:t>
            </a:r>
            <a:r>
              <a:rPr lang="en-US" dirty="0"/>
              <a:t> </a:t>
            </a:r>
            <a:r>
              <a:rPr lang="en-US" dirty="0" err="1"/>
              <a:t>denk</a:t>
            </a:r>
            <a:r>
              <a:rPr lang="en-US" dirty="0"/>
              <a:t> </a:t>
            </a:r>
            <a:r>
              <a:rPr lang="en-US" dirty="0" err="1"/>
              <a:t>düştüğünde</a:t>
            </a:r>
            <a:r>
              <a:rPr lang="en-US" dirty="0"/>
              <a:t> </a:t>
            </a:r>
            <a:r>
              <a:rPr lang="en-US" dirty="0" err="1"/>
              <a:t>kuşku</a:t>
            </a:r>
            <a:r>
              <a:rPr lang="en-US" dirty="0"/>
              <a:t> </a:t>
            </a:r>
            <a:r>
              <a:rPr lang="en-US" dirty="0" err="1"/>
              <a:t>yoktur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90413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427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Anarko Sendikacılık</vt:lpstr>
      <vt:lpstr>PowerPoint Presentation</vt:lpstr>
      <vt:lpstr>Anarko Sendikalizmin Eylemcisi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Anarko Sendikacılık</dc:title>
  <dc:creator>Ayse Su Ozugurlu</dc:creator>
  <cp:lastModifiedBy>Ayse Su Ozugurlu</cp:lastModifiedBy>
  <cp:revision>5</cp:revision>
  <dcterms:created xsi:type="dcterms:W3CDTF">2018-02-06T15:01:54Z</dcterms:created>
  <dcterms:modified xsi:type="dcterms:W3CDTF">2018-02-06T15:15:57Z</dcterms:modified>
</cp:coreProperties>
</file>