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8"/>
  </p:notesMasterIdLst>
  <p:sldIdLst>
    <p:sldId id="256" r:id="rId2"/>
    <p:sldId id="263" r:id="rId3"/>
    <p:sldId id="258" r:id="rId4"/>
    <p:sldId id="259" r:id="rId5"/>
    <p:sldId id="264" r:id="rId6"/>
    <p:sldId id="265" r:id="rId7"/>
    <p:sldId id="266" r:id="rId8"/>
    <p:sldId id="267" r:id="rId9"/>
    <p:sldId id="268" r:id="rId10"/>
    <p:sldId id="270" r:id="rId11"/>
    <p:sldId id="272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2" r:id="rId20"/>
    <p:sldId id="284" r:id="rId21"/>
    <p:sldId id="291" r:id="rId22"/>
    <p:sldId id="286" r:id="rId23"/>
    <p:sldId id="287" r:id="rId24"/>
    <p:sldId id="288" r:id="rId25"/>
    <p:sldId id="289" r:id="rId26"/>
    <p:sldId id="292" r:id="rId2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649ED2-6C74-400A-89C7-65C6B989C9C9}" type="datetimeFigureOut">
              <a:rPr lang="tr-TR" smtClean="0"/>
              <a:t>07.02.2018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F71BD5-0CBD-4470-B17E-CD6DE211AC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2796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71BD5-0CBD-4470-B17E-CD6DE211AC04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8231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Başlık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Veri Yer Tutucus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C60F-059C-4223-BBA7-510CCF534423}" type="datetimeFigureOut">
              <a:rPr lang="tr-TR" smtClean="0"/>
              <a:t>07.02.2018</a:t>
            </a:fld>
            <a:endParaRPr 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Slayt Numarası Yer Tutucus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50B1211-8B55-4C7E-9A46-C77A256CAA4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C60F-059C-4223-BBA7-510CCF534423}" type="datetimeFigureOut">
              <a:rPr lang="tr-TR" smtClean="0"/>
              <a:t>07.02.2018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1211-8B55-4C7E-9A46-C77A256CAA4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C60F-059C-4223-BBA7-510CCF534423}" type="datetimeFigureOut">
              <a:rPr lang="tr-TR" smtClean="0"/>
              <a:t>07.02.2018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1211-8B55-4C7E-9A46-C77A256CAA4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aşlık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İçerik Yer Tutucus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Veri Yer Tutucus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C60F-059C-4223-BBA7-510CCF534423}" type="datetimeFigureOut">
              <a:rPr lang="tr-TR" smtClean="0"/>
              <a:t>07.02.2018</a:t>
            </a:fld>
            <a:endParaRPr lang="tr-TR"/>
          </a:p>
        </p:txBody>
      </p:sp>
      <p:sp>
        <p:nvSpPr>
          <p:cNvPr id="19" name="Altbilgi Yer Tutucusu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Slayt Numarası Yer Tutucus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50B1211-8B55-4C7E-9A46-C77A256CAA4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Veri Yer Tutucus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C60F-059C-4223-BBA7-510CCF534423}" type="datetimeFigureOut">
              <a:rPr lang="tr-TR" smtClean="0"/>
              <a:t>07.02.2018</a:t>
            </a:fld>
            <a:endParaRPr lang="tr-TR"/>
          </a:p>
        </p:txBody>
      </p:sp>
      <p:sp>
        <p:nvSpPr>
          <p:cNvPr id="11" name="Altbilgi Yer Tutucusu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Slayt Numarası Yer Tutucus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1211-8B55-4C7E-9A46-C77A256CAA42}" type="slidenum">
              <a:rPr lang="tr-TR" smtClean="0"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aşlık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İçerik Yer Tutucus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C60F-059C-4223-BBA7-510CCF534423}" type="datetimeFigureOut">
              <a:rPr lang="tr-TR" smtClean="0"/>
              <a:t>07.02.2018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Slayt Numarası Yer Tutucus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1211-8B55-4C7E-9A46-C77A256CAA4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Başlık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Metin Yer Tutucus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İçerik Yer Tutucus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C60F-059C-4223-BBA7-510CCF534423}" type="datetimeFigureOut">
              <a:rPr lang="tr-TR" smtClean="0"/>
              <a:t>07.02.2018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50B1211-8B55-4C7E-9A46-C77A256CAA42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Başlık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Veri Yer Tutucus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C60F-059C-4223-BBA7-510CCF534423}" type="datetimeFigureOut">
              <a:rPr lang="tr-TR" smtClean="0"/>
              <a:t>07.02.2018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1211-8B55-4C7E-9A46-C77A256CAA4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C60F-059C-4223-BBA7-510CCF534423}" type="datetimeFigureOut">
              <a:rPr lang="tr-TR" smtClean="0"/>
              <a:t>07.02.2018</a:t>
            </a:fld>
            <a:endParaRPr lang="tr-TR"/>
          </a:p>
        </p:txBody>
      </p:sp>
      <p:sp>
        <p:nvSpPr>
          <p:cNvPr id="24" name="Altbilgi Yer Tutucusu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1211-8B55-4C7E-9A46-C77A256CAA4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Başlık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Metin Yer Tutucus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İçerik Yer Tutucus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Veri Yer Tutucus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C60F-059C-4223-BBA7-510CCF534423}" type="datetimeFigureOut">
              <a:rPr lang="tr-TR" smtClean="0"/>
              <a:t>07.02.2018</a:t>
            </a:fld>
            <a:endParaRPr lang="tr-TR"/>
          </a:p>
        </p:txBody>
      </p:sp>
      <p:sp>
        <p:nvSpPr>
          <p:cNvPr id="29" name="Altbilgi Yer Tutucusu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1211-8B55-4C7E-9A46-C77A256CAA4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sim Yer Tutucus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3C60F-059C-4223-BBA7-510CCF534423}" type="datetimeFigureOut">
              <a:rPr lang="tr-TR" smtClean="0"/>
              <a:t>07.02.2018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Slayt Numarası Yer Tutucus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B1211-8B55-4C7E-9A46-C77A256CAA42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Başlık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Metin Yer Tutucus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Metin Yer Tutucus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Veri Yer Tutucus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E93C60F-059C-4223-BBA7-510CCF534423}" type="datetimeFigureOut">
              <a:rPr lang="tr-TR" smtClean="0"/>
              <a:t>07.02.2018</a:t>
            </a:fld>
            <a:endParaRPr lang="tr-TR"/>
          </a:p>
        </p:txBody>
      </p:sp>
      <p:sp>
        <p:nvSpPr>
          <p:cNvPr id="28" name="Altbilgi Yer Tutucusu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50B1211-8B55-4C7E-9A46-C77A256CAA42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Başlık Yer Tutucu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şlık 1"/>
          <p:cNvSpPr txBox="1">
            <a:spLocks/>
          </p:cNvSpPr>
          <p:nvPr/>
        </p:nvSpPr>
        <p:spPr>
          <a:xfrm>
            <a:off x="280393" y="764704"/>
            <a:ext cx="8686800" cy="170194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4000" dirty="0" smtClean="0"/>
              <a:t>   </a:t>
            </a:r>
            <a:br>
              <a:rPr lang="tr-TR" sz="4000" dirty="0" smtClean="0"/>
            </a:br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GnRH</a:t>
            </a:r>
          </a:p>
          <a:p>
            <a:r>
              <a:rPr lang="tr-TR" dirty="0"/>
              <a:t>            ** Ov-</a:t>
            </a:r>
            <a:r>
              <a:rPr lang="tr-TR" dirty="0" err="1"/>
              <a:t>synch</a:t>
            </a:r>
            <a:endParaRPr lang="tr-TR" dirty="0"/>
          </a:p>
          <a:p>
            <a:r>
              <a:rPr lang="tr-TR" dirty="0"/>
              <a:t>            ** </a:t>
            </a:r>
            <a:r>
              <a:rPr lang="tr-TR" dirty="0" err="1"/>
              <a:t>Co-synch</a:t>
            </a:r>
            <a:endParaRPr lang="tr-TR" dirty="0"/>
          </a:p>
          <a:p>
            <a:r>
              <a:rPr lang="tr-TR" dirty="0"/>
              <a:t>            ** </a:t>
            </a:r>
            <a:r>
              <a:rPr lang="tr-TR" dirty="0" err="1"/>
              <a:t>Pre-synch</a:t>
            </a:r>
            <a:endParaRPr lang="tr-TR" dirty="0"/>
          </a:p>
          <a:p>
            <a:r>
              <a:rPr lang="tr-TR" dirty="0"/>
              <a:t>            ** </a:t>
            </a:r>
            <a:r>
              <a:rPr lang="tr-TR" dirty="0" err="1"/>
              <a:t>Heat-synch</a:t>
            </a:r>
            <a:endParaRPr lang="tr-TR" dirty="0"/>
          </a:p>
          <a:p>
            <a:r>
              <a:rPr lang="tr-TR" dirty="0"/>
              <a:t>            ** Select-</a:t>
            </a:r>
            <a:r>
              <a:rPr lang="tr-TR" dirty="0" err="1"/>
              <a:t>synch</a:t>
            </a:r>
            <a:endParaRPr lang="tr-TR" dirty="0"/>
          </a:p>
          <a:p>
            <a:r>
              <a:rPr lang="tr-TR" dirty="0"/>
              <a:t>            ** </a:t>
            </a:r>
            <a:r>
              <a:rPr lang="tr-TR" dirty="0" err="1"/>
              <a:t>Hybrid-synch</a:t>
            </a:r>
            <a:r>
              <a:rPr lang="tr-TR" dirty="0"/>
              <a:t> (</a:t>
            </a:r>
            <a:r>
              <a:rPr lang="tr-TR" dirty="0" err="1"/>
              <a:t>co-synch+select-synch</a:t>
            </a:r>
            <a:r>
              <a:rPr lang="tr-TR" dirty="0"/>
              <a:t>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93009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VAIO\AppData\Local\Microsoft\Windows\Temporary Internet Files\Content.IE5\VTUOO2PG\Cartoon-Cow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356148" cy="105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03226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pic>
        <p:nvPicPr>
          <p:cNvPr id="13314" name="Picture 2" descr="C:\Users\VAIO\AppData\Local\Microsoft\Windows\Temporary Internet Files\Content.IE5\VTUOO2PG\425px-Cow_cartoon_04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944" y="0"/>
            <a:ext cx="1593388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43858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87206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tr-TR" dirty="0"/>
          </a:p>
        </p:txBody>
      </p:sp>
      <p:pic>
        <p:nvPicPr>
          <p:cNvPr id="3074" name="Picture 2" descr="C:\Users\VAIO\AppData\Local\Microsoft\Windows\Temporary Internet Files\Content.IE5\HUYLUB2P\Holstein-Cow-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266" y="116423"/>
            <a:ext cx="2342153" cy="1555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78006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56944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443664" cy="838200"/>
          </a:xfrm>
        </p:spPr>
        <p:txBody>
          <a:bodyPr>
            <a:normAutofit/>
          </a:bodyPr>
          <a:lstStyle/>
          <a:p>
            <a:endParaRPr lang="tr-T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184576"/>
          </a:xfrm>
        </p:spPr>
        <p:txBody>
          <a:bodyPr>
            <a:normAutofit/>
          </a:bodyPr>
          <a:lstStyle/>
          <a:p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VAIO\AppData\Local\Microsoft\Windows\Temporary Internet Files\Content.IE5\VTUOO2PG\animated_cows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228" y="7633"/>
            <a:ext cx="1803771" cy="1045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36514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32210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440160"/>
          </a:xfrm>
        </p:spPr>
        <p:txBody>
          <a:bodyPr>
            <a:normAutofit/>
          </a:bodyPr>
          <a:lstStyle/>
          <a:p>
            <a:pPr algn="ctr"/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4800" y="1628800"/>
            <a:ext cx="8686800" cy="5112568"/>
          </a:xfrm>
        </p:spPr>
        <p:txBody>
          <a:bodyPr>
            <a:normAutofit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184451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42512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/>
          <a:lstStyle/>
          <a:p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VAIO\AppData\Local\Microsoft\Windows\Temporary Internet Files\Content.IE5\II85169W\cow1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237" y="0"/>
            <a:ext cx="1117763" cy="104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64409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C:\Users\VAIO\AppData\Local\Microsoft\Windows\Temporary Internet Files\Content.IE5\VTUOO2PG\425px-Cow_cartoon_04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489" y="0"/>
            <a:ext cx="1484511" cy="1047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66697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İçerik Yer Tutucusu 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93498" y="1341438"/>
            <a:ext cx="7547503" cy="532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1981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2997" y="502568"/>
            <a:ext cx="8686800" cy="838200"/>
          </a:xfrm>
        </p:spPr>
        <p:txBody>
          <a:bodyPr>
            <a:normAutofit/>
          </a:bodyPr>
          <a:lstStyle/>
          <a:p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517232"/>
          </a:xfrm>
        </p:spPr>
        <p:txBody>
          <a:bodyPr>
            <a:normAutofit/>
          </a:bodyPr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3495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92464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79512" y="1412776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Kısa Program</a:t>
            </a:r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4644008" y="1412776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Uzun Program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15222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686800" cy="838200"/>
          </a:xfrm>
        </p:spPr>
        <p:txBody>
          <a:bodyPr>
            <a:normAutofit/>
          </a:bodyPr>
          <a:lstStyle/>
          <a:p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430483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56892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4800" y="476466"/>
            <a:ext cx="8686800" cy="838200"/>
          </a:xfrm>
        </p:spPr>
        <p:txBody>
          <a:bodyPr>
            <a:normAutofit/>
          </a:bodyPr>
          <a:lstStyle/>
          <a:p>
            <a:endParaRPr lang="tr-T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7"/>
            <a:endParaRPr lang="tr-TR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VAIO\AppData\Local\Microsoft\Windows\Temporary Internet Files\Content.IE5\HUYLUB2P\animal-1299116_960_72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0"/>
            <a:ext cx="1615278" cy="1075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39100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van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..</a:t>
            </a: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5796136" y="5229845"/>
            <a:ext cx="2874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59631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188640"/>
            <a:ext cx="8686800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15362" name="Picture 2" descr="Gonadolibérin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2330" y="22029"/>
            <a:ext cx="2861670" cy="1697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2286000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/>
              <a:t>Ovsynch mekanizması:</a:t>
            </a:r>
          </a:p>
          <a:p>
            <a:endParaRPr lang="tr-TR" dirty="0"/>
          </a:p>
          <a:p>
            <a:r>
              <a:rPr lang="tr-TR" dirty="0"/>
              <a:t>İlk GnRH enjeksiyonu sonrası dominant bir </a:t>
            </a:r>
            <a:r>
              <a:rPr lang="tr-TR" dirty="0" err="1"/>
              <a:t>follikül</a:t>
            </a:r>
            <a:r>
              <a:rPr lang="tr-TR" dirty="0"/>
              <a:t> varsa </a:t>
            </a:r>
            <a:r>
              <a:rPr lang="tr-TR" dirty="0" err="1"/>
              <a:t>ovulasyon</a:t>
            </a:r>
            <a:r>
              <a:rPr lang="tr-TR" dirty="0"/>
              <a:t> şekillenir. Takiben yeni veya </a:t>
            </a:r>
            <a:r>
              <a:rPr lang="tr-TR" dirty="0" err="1"/>
              <a:t>accessor</a:t>
            </a:r>
            <a:r>
              <a:rPr lang="tr-TR" dirty="0"/>
              <a:t> CL oluşur ve yani bir </a:t>
            </a:r>
            <a:r>
              <a:rPr lang="tr-TR" dirty="0" err="1"/>
              <a:t>folliküler</a:t>
            </a:r>
            <a:r>
              <a:rPr lang="tr-TR" dirty="0"/>
              <a:t> dalga gelişmeye başlar. </a:t>
            </a:r>
          </a:p>
          <a:p>
            <a:r>
              <a:rPr lang="tr-TR" dirty="0"/>
              <a:t>Yeni </a:t>
            </a:r>
            <a:r>
              <a:rPr lang="tr-TR" dirty="0" err="1"/>
              <a:t>folliküler</a:t>
            </a:r>
            <a:r>
              <a:rPr lang="tr-TR" dirty="0"/>
              <a:t> dalganın gelişen (aday) </a:t>
            </a:r>
            <a:r>
              <a:rPr lang="tr-TR" dirty="0" err="1"/>
              <a:t>selektif</a:t>
            </a:r>
            <a:r>
              <a:rPr lang="tr-TR" dirty="0"/>
              <a:t> ve dominant </a:t>
            </a:r>
            <a:r>
              <a:rPr lang="tr-TR" dirty="0" err="1"/>
              <a:t>follikül</a:t>
            </a:r>
            <a:r>
              <a:rPr lang="tr-TR" dirty="0"/>
              <a:t> evrelerini tamamlaması için genelde 1 hafta gerekir.</a:t>
            </a:r>
          </a:p>
        </p:txBody>
      </p:sp>
    </p:spTree>
    <p:extLst>
      <p:ext uri="{BB962C8B-B14F-4D97-AF65-F5344CB8AC3E}">
        <p14:creationId xmlns:p14="http://schemas.microsoft.com/office/powerpoint/2010/main" val="11260876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/>
              <a:t>Bu sebeple PG enjeksiyonu ilk GnRH uygulamasından 7 gün sonra yapılmaktadır.</a:t>
            </a:r>
          </a:p>
          <a:p>
            <a:r>
              <a:rPr lang="tr-TR" dirty="0"/>
              <a:t>PG orijinal CL u ve ilk GnRH enjeksiyonunu takiben oluşabilen </a:t>
            </a:r>
            <a:r>
              <a:rPr lang="tr-TR" dirty="0" err="1"/>
              <a:t>accessor</a:t>
            </a:r>
            <a:r>
              <a:rPr lang="tr-TR" dirty="0"/>
              <a:t> CL u </a:t>
            </a:r>
            <a:r>
              <a:rPr lang="tr-TR" dirty="0" err="1"/>
              <a:t>regrese</a:t>
            </a:r>
            <a:r>
              <a:rPr lang="tr-TR" dirty="0"/>
              <a:t> eder. </a:t>
            </a:r>
            <a:r>
              <a:rPr lang="tr-TR" dirty="0" err="1"/>
              <a:t>Progesteron</a:t>
            </a:r>
            <a:r>
              <a:rPr lang="tr-TR" dirty="0"/>
              <a:t> seviyesi </a:t>
            </a:r>
            <a:r>
              <a:rPr lang="tr-TR" dirty="0" err="1"/>
              <a:t>düşer.Dominant</a:t>
            </a:r>
            <a:r>
              <a:rPr lang="tr-TR" dirty="0"/>
              <a:t> </a:t>
            </a:r>
            <a:r>
              <a:rPr lang="tr-TR" dirty="0" err="1"/>
              <a:t>follikül</a:t>
            </a:r>
            <a:r>
              <a:rPr lang="tr-TR" dirty="0"/>
              <a:t> olgunlaşmaya devam eder (</a:t>
            </a:r>
            <a:r>
              <a:rPr lang="tr-TR" dirty="0" err="1"/>
              <a:t>maturasyon</a:t>
            </a:r>
            <a:r>
              <a:rPr lang="tr-TR" dirty="0"/>
              <a:t>) PG enjeksiyonundan 2 gün sonra yapılan 2. GnRH  LH pikini oluşturur.</a:t>
            </a:r>
          </a:p>
        </p:txBody>
      </p:sp>
    </p:spTree>
    <p:extLst>
      <p:ext uri="{BB962C8B-B14F-4D97-AF65-F5344CB8AC3E}">
        <p14:creationId xmlns:p14="http://schemas.microsoft.com/office/powerpoint/2010/main" val="4130355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2" name="Dikdörtgen 1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/>
              <a:t>LH </a:t>
            </a:r>
            <a:r>
              <a:rPr lang="tr-TR" dirty="0" err="1"/>
              <a:t>follikül</a:t>
            </a:r>
            <a:r>
              <a:rPr lang="tr-TR" dirty="0"/>
              <a:t> ve </a:t>
            </a:r>
            <a:r>
              <a:rPr lang="tr-TR" dirty="0" err="1"/>
              <a:t>ovumun</a:t>
            </a:r>
            <a:r>
              <a:rPr lang="tr-TR" dirty="0"/>
              <a:t> nihai olgunlaşmasına sebep olarak 24-32 saat sonra </a:t>
            </a:r>
            <a:r>
              <a:rPr lang="tr-TR" dirty="0" err="1"/>
              <a:t>ovulasyonu</a:t>
            </a:r>
            <a:r>
              <a:rPr lang="tr-TR" dirty="0"/>
              <a:t> gerçekleştirir.</a:t>
            </a:r>
          </a:p>
          <a:p>
            <a:r>
              <a:rPr lang="tr-TR" dirty="0"/>
              <a:t>LH piki oluşunca östrojen sentezleyen </a:t>
            </a:r>
            <a:r>
              <a:rPr lang="tr-TR" dirty="0" err="1"/>
              <a:t>folliküler</a:t>
            </a:r>
            <a:r>
              <a:rPr lang="tr-TR" dirty="0"/>
              <a:t> hücreler </a:t>
            </a:r>
            <a:r>
              <a:rPr lang="tr-TR" dirty="0" err="1"/>
              <a:t>progesteron</a:t>
            </a:r>
            <a:r>
              <a:rPr lang="tr-TR" dirty="0"/>
              <a:t> sentezleyen hücrelere </a:t>
            </a:r>
            <a:r>
              <a:rPr lang="tr-TR" dirty="0" err="1"/>
              <a:t>dönüşereköstrus</a:t>
            </a:r>
            <a:r>
              <a:rPr lang="tr-TR" dirty="0"/>
              <a:t> ve belirtileri baskılanıp provoke </a:t>
            </a:r>
            <a:r>
              <a:rPr lang="tr-TR" dirty="0" err="1"/>
              <a:t>ovulasyon</a:t>
            </a:r>
            <a:r>
              <a:rPr lang="tr-TR" dirty="0"/>
              <a:t> şekillenir.</a:t>
            </a:r>
          </a:p>
        </p:txBody>
      </p:sp>
    </p:spTree>
    <p:extLst>
      <p:ext uri="{BB962C8B-B14F-4D97-AF65-F5344CB8AC3E}">
        <p14:creationId xmlns:p14="http://schemas.microsoft.com/office/powerpoint/2010/main" val="12235164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Koyunlarda </a:t>
            </a:r>
            <a:r>
              <a:rPr lang="tr-TR" dirty="0" err="1"/>
              <a:t>ovsynch</a:t>
            </a:r>
            <a:r>
              <a:rPr lang="tr-TR" dirty="0"/>
              <a:t> (</a:t>
            </a:r>
            <a:r>
              <a:rPr lang="tr-TR" dirty="0" err="1"/>
              <a:t>Ewesynch</a:t>
            </a:r>
            <a:r>
              <a:rPr lang="tr-TR" dirty="0"/>
              <a:t>)</a:t>
            </a:r>
          </a:p>
          <a:p>
            <a:r>
              <a:rPr lang="tr-TR" dirty="0"/>
              <a:t>1. yöntem</a:t>
            </a:r>
          </a:p>
          <a:p>
            <a:r>
              <a:rPr lang="tr-TR" dirty="0"/>
              <a:t>0. gün GnRH </a:t>
            </a:r>
            <a:r>
              <a:rPr lang="tr-TR" dirty="0" err="1"/>
              <a:t>enj</a:t>
            </a:r>
            <a:r>
              <a:rPr lang="tr-TR" dirty="0"/>
              <a:t>. (IM)</a:t>
            </a:r>
          </a:p>
          <a:p>
            <a:r>
              <a:rPr lang="tr-TR" dirty="0"/>
              <a:t>6. gün PGF2alfa+PMSG (500 IU)</a:t>
            </a:r>
          </a:p>
          <a:p>
            <a:r>
              <a:rPr lang="tr-TR" dirty="0"/>
              <a:t>    2. Yöntem</a:t>
            </a:r>
          </a:p>
          <a:p>
            <a:r>
              <a:rPr lang="tr-TR" dirty="0"/>
              <a:t>0. gün GnRH </a:t>
            </a:r>
            <a:r>
              <a:rPr lang="tr-TR" dirty="0" err="1"/>
              <a:t>enj</a:t>
            </a:r>
            <a:r>
              <a:rPr lang="tr-TR" dirty="0"/>
              <a:t>.(IM)</a:t>
            </a:r>
          </a:p>
          <a:p>
            <a:r>
              <a:rPr lang="tr-TR" dirty="0"/>
              <a:t>6. gün PGF2alfa+PMSG (500 IU)</a:t>
            </a:r>
          </a:p>
          <a:p>
            <a:r>
              <a:rPr lang="tr-TR" dirty="0"/>
              <a:t>8. Gün </a:t>
            </a:r>
            <a:r>
              <a:rPr lang="tr-TR" dirty="0" err="1"/>
              <a:t>hCG</a:t>
            </a:r>
            <a:r>
              <a:rPr lang="tr-TR" dirty="0"/>
              <a:t> (IM)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99868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747664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32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tr-TR" sz="3200" dirty="0">
                <a:effectLst/>
                <a:latin typeface="Calibri"/>
                <a:ea typeface="Calibri"/>
                <a:cs typeface="Times New Roman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3. yöntem</a:t>
            </a:r>
          </a:p>
          <a:p>
            <a:r>
              <a:rPr lang="tr-TR" dirty="0"/>
              <a:t>0. gün GnRH (IM)</a:t>
            </a:r>
          </a:p>
          <a:p>
            <a:r>
              <a:rPr lang="tr-TR" dirty="0"/>
              <a:t>6. gün PGF2alfa+PMSG (500 IU)</a:t>
            </a:r>
          </a:p>
          <a:p>
            <a:r>
              <a:rPr lang="tr-TR" dirty="0"/>
              <a:t>7,5. gün ECP (IM)</a:t>
            </a:r>
          </a:p>
          <a:p>
            <a:r>
              <a:rPr lang="tr-TR" dirty="0"/>
              <a:t>8. Gün </a:t>
            </a:r>
            <a:r>
              <a:rPr lang="tr-TR" dirty="0" err="1"/>
              <a:t>hCG</a:t>
            </a:r>
            <a:r>
              <a:rPr lang="tr-TR" dirty="0"/>
              <a:t> (IM)</a:t>
            </a:r>
          </a:p>
          <a:p>
            <a:r>
              <a:rPr lang="tr-TR" dirty="0"/>
              <a:t>    4. yöntem</a:t>
            </a:r>
          </a:p>
          <a:p>
            <a:r>
              <a:rPr lang="tr-TR" dirty="0"/>
              <a:t>0. gün GnRH  </a:t>
            </a:r>
          </a:p>
          <a:p>
            <a:r>
              <a:rPr lang="tr-TR" dirty="0"/>
              <a:t>5. Gün PGF2alfa</a:t>
            </a:r>
          </a:p>
          <a:p>
            <a:r>
              <a:rPr lang="tr-TR" dirty="0"/>
              <a:t>36 saat sonra 2. GnRH 12-14 saat sonra ST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46562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5. yöntem</a:t>
            </a:r>
          </a:p>
          <a:p>
            <a:r>
              <a:rPr lang="tr-TR" dirty="0"/>
              <a:t>9 gün arayla 2 doz GnRH 7. günde PGF2alfa</a:t>
            </a:r>
          </a:p>
          <a:p>
            <a:r>
              <a:rPr lang="tr-TR" dirty="0"/>
              <a:t>12-20 saat içerinde ST</a:t>
            </a:r>
          </a:p>
          <a:p>
            <a:r>
              <a:rPr lang="tr-TR" dirty="0"/>
              <a:t>  6. yöntem</a:t>
            </a:r>
          </a:p>
          <a:p>
            <a:r>
              <a:rPr lang="tr-TR" dirty="0" err="1"/>
              <a:t>Cosynch</a:t>
            </a:r>
            <a:r>
              <a:rPr lang="tr-TR" dirty="0"/>
              <a:t> yöntemiyle aynı 2. GnRH </a:t>
            </a:r>
            <a:r>
              <a:rPr lang="tr-TR" dirty="0" err="1"/>
              <a:t>enj</a:t>
            </a:r>
            <a:r>
              <a:rPr lang="tr-TR"/>
              <a:t> sırasında ST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92639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*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65721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588</TotalTime>
  <Words>301</Words>
  <Application>Microsoft Office PowerPoint</Application>
  <PresentationFormat>Ekran Gösterisi (4:3)</PresentationFormat>
  <Paragraphs>50</Paragraphs>
  <Slides>26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32" baseType="lpstr">
      <vt:lpstr>Calibri</vt:lpstr>
      <vt:lpstr>Franklin Gothic Book</vt:lpstr>
      <vt:lpstr>Franklin Gothic Medium</vt:lpstr>
      <vt:lpstr>Times New Roman</vt:lpstr>
      <vt:lpstr>Wingdings 2</vt:lpstr>
      <vt:lpstr>Gezinti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</vt:lpstr>
      <vt:lpstr>PowerPoint Sunusu</vt:lpstr>
      <vt:lpstr>PowerPoint Sunusu</vt:lpstr>
      <vt:lpstr>PowerPoint Sunusu</vt:lpstr>
      <vt:lpstr>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Progressive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BÜYÜK RUMİNANTlarda GnRH İLE SEKSÜEL SİNKRONİZASYON</dc:title>
  <dc:creator>VAIO</dc:creator>
  <cp:lastModifiedBy>DELL</cp:lastModifiedBy>
  <cp:revision>58</cp:revision>
  <dcterms:created xsi:type="dcterms:W3CDTF">2016-12-23T16:42:25Z</dcterms:created>
  <dcterms:modified xsi:type="dcterms:W3CDTF">2018-02-07T08:19:48Z</dcterms:modified>
</cp:coreProperties>
</file>