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9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5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5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6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7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2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4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5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2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DD8BE-B19F-4098-9366-C2EEF6B12EA4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EFB33-C6D5-4544-923C-29725F37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457" y="345815"/>
            <a:ext cx="9144000" cy="839334"/>
          </a:xfrm>
        </p:spPr>
        <p:txBody>
          <a:bodyPr>
            <a:normAutofit/>
          </a:bodyPr>
          <a:lstStyle/>
          <a:p>
            <a:r>
              <a:rPr lang="tr-TR" sz="3600" dirty="0" smtClean="0"/>
              <a:t>İskandinavya’da </a:t>
            </a:r>
            <a:r>
              <a:rPr lang="tr-TR" sz="3600" dirty="0" smtClean="0"/>
              <a:t>Sendikacılık Hareketi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4291149" y="17860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Sendikalar</a:t>
            </a:r>
            <a:r>
              <a:rPr lang="en-US" dirty="0"/>
              <a:t> (</a:t>
            </a:r>
            <a:r>
              <a:rPr lang="en-US" dirty="0" err="1"/>
              <a:t>Danimarka</a:t>
            </a:r>
            <a:r>
              <a:rPr lang="en-US" dirty="0"/>
              <a:t>: </a:t>
            </a:r>
            <a:r>
              <a:rPr lang="en-US" dirty="0" err="1"/>
              <a:t>Fagforeninger</a:t>
            </a:r>
            <a:r>
              <a:rPr lang="en-US" dirty="0"/>
              <a:t>, </a:t>
            </a:r>
            <a:r>
              <a:rPr lang="en-US" dirty="0" err="1"/>
              <a:t>İsveççe</a:t>
            </a:r>
            <a:r>
              <a:rPr lang="en-US" dirty="0"/>
              <a:t>: </a:t>
            </a:r>
            <a:r>
              <a:rPr lang="en-US" dirty="0" err="1"/>
              <a:t>Fackföreningar</a:t>
            </a:r>
            <a:r>
              <a:rPr lang="en-US" dirty="0"/>
              <a:t>) </a:t>
            </a:r>
            <a:r>
              <a:rPr lang="en-US" dirty="0" err="1"/>
              <a:t>İskandinav</a:t>
            </a:r>
            <a:r>
              <a:rPr lang="en-US" dirty="0"/>
              <a:t> </a:t>
            </a:r>
            <a:r>
              <a:rPr lang="en-US" dirty="0" err="1"/>
              <a:t>toplumunda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geleneğe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 </a:t>
            </a: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İskandinav</a:t>
            </a:r>
            <a:r>
              <a:rPr lang="en-US" dirty="0" smtClean="0"/>
              <a:t> </a:t>
            </a:r>
            <a:r>
              <a:rPr lang="en-US" dirty="0" err="1" smtClean="0"/>
              <a:t>ülkeleri</a:t>
            </a:r>
            <a:r>
              <a:rPr lang="tr-TR" dirty="0" smtClean="0"/>
              <a:t> bugün yaşam kalitesi listesinin tepelerinde yer alıyorsa, bunda sahip oldukları güçlü sendikacılık hareketlerinin büyük payı olduğu bilinmelidir.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İsveç'in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tr-TR" dirty="0" smtClean="0"/>
              <a:t>sendika örgütü, kuruluşu 1897’ye giden </a:t>
            </a:r>
            <a:r>
              <a:rPr lang="en-US" dirty="0" err="1" smtClean="0"/>
              <a:t>İsveç</a:t>
            </a:r>
            <a:r>
              <a:rPr lang="en-US" dirty="0" smtClean="0"/>
              <a:t> </a:t>
            </a:r>
            <a:r>
              <a:rPr lang="en-US" dirty="0" err="1"/>
              <a:t>İşçi</a:t>
            </a:r>
            <a:r>
              <a:rPr lang="en-US" dirty="0"/>
              <a:t> </a:t>
            </a:r>
            <a:r>
              <a:rPr lang="en-US" dirty="0" err="1"/>
              <a:t>Sendikaları</a:t>
            </a:r>
            <a:r>
              <a:rPr lang="en-US" dirty="0"/>
              <a:t> </a:t>
            </a:r>
            <a:r>
              <a:rPr lang="en-US" dirty="0" err="1" smtClean="0"/>
              <a:t>Konfederasyonu</a:t>
            </a:r>
            <a:r>
              <a:rPr lang="tr-TR" dirty="0" smtClean="0"/>
              <a:t>’dur</a:t>
            </a:r>
            <a:r>
              <a:rPr lang="en-US" dirty="0" smtClean="0"/>
              <a:t> </a:t>
            </a:r>
            <a:r>
              <a:rPr lang="en-US" dirty="0"/>
              <a:t>(LO, </a:t>
            </a:r>
            <a:r>
              <a:rPr lang="en-US" dirty="0" err="1" smtClean="0"/>
              <a:t>Landsorganisationen</a:t>
            </a:r>
            <a:r>
              <a:rPr lang="en-US" dirty="0" smtClean="0"/>
              <a:t>)</a:t>
            </a:r>
            <a:r>
              <a:rPr lang="tr-TR" dirty="0"/>
              <a:t>.</a:t>
            </a:r>
            <a:r>
              <a:rPr lang="tr-TR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Dünyanın </a:t>
            </a:r>
            <a:r>
              <a:rPr lang="tr-TR" dirty="0"/>
              <a:t>en yüksek sendikal üyelik oranı İskandinav ülkelerindedir. İsveç'te bir sendikaya (işçi sendikası yoğunluğu) </a:t>
            </a:r>
            <a:r>
              <a:rPr lang="tr-TR" dirty="0" smtClean="0"/>
              <a:t>üye işçilerin oranı 2010'da % </a:t>
            </a:r>
            <a:r>
              <a:rPr lang="tr-TR" dirty="0"/>
              <a:t>68.3 iken Norveç'te% 54.8 iken, İrlanda'da% 34.9 ve Almanya'da% 18.4'tür. </a:t>
            </a:r>
            <a:endParaRPr lang="tr-TR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497646" y="2189331"/>
            <a:ext cx="2486754" cy="2834677"/>
            <a:chOff x="1497646" y="1510065"/>
            <a:chExt cx="2486754" cy="2834677"/>
          </a:xfrm>
        </p:grpSpPr>
        <p:pic>
          <p:nvPicPr>
            <p:cNvPr id="1028" name="Picture 4" descr="Swedish LO.sv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7646" y="1510065"/>
              <a:ext cx="2486754" cy="2188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497646" y="3698411"/>
              <a:ext cx="239039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İsveç</a:t>
              </a:r>
              <a:r>
                <a:rPr lang="en-US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tr-TR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İşçi Sendikaları</a:t>
              </a:r>
            </a:p>
            <a:p>
              <a:r>
                <a:rPr lang="tr-TR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Konfederasyonu (LO)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25331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45428" y="1872918"/>
            <a:ext cx="57084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İsveç’e ağırlık vererek İskandinav  </a:t>
            </a:r>
            <a:r>
              <a:rPr lang="tr-TR" dirty="0"/>
              <a:t>sendikacılık </a:t>
            </a:r>
            <a:r>
              <a:rPr lang="tr-TR" dirty="0" smtClean="0"/>
              <a:t>geleneği şu sorularla irdelenecektir: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smtClean="0"/>
              <a:t>Sendikacılık hareketinin, toplu pazarlığın ötesine uzanan ve toplumsal ilişkilerin örgütlenmesinde roller üstlenen yapısı.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smtClean="0"/>
              <a:t>Sendikacılık hareketi ile toplumsal ilişkilerin politik örgütlenmesi arasındaki ilişkilerin niteliği ve gelişim dinamikleri.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smtClean="0"/>
              <a:t>Geliştirilen modelin olanak ve kısıtları.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tr-TR" dirty="0" smtClean="0"/>
              <a:t>Uluslararası sendikacılık hareketine etkileri</a:t>
            </a:r>
            <a:endParaRPr lang="tr-TR" dirty="0"/>
          </a:p>
        </p:txBody>
      </p:sp>
      <p:pic>
        <p:nvPicPr>
          <p:cNvPr id="2050" name="Picture 2" descr="https://upload.wikimedia.org/wikipedia/commons/thumb/c/cd/Loborgen.JPG/800px-Lobor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03" y="1311673"/>
            <a:ext cx="2929255" cy="342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1555" y="4735240"/>
            <a:ext cx="37838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İsveç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İşçi </a:t>
            </a:r>
            <a:r>
              <a:rPr lang="tr-T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Sendikaları Konfederasyonu 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(LO</a:t>
            </a:r>
            <a:r>
              <a:rPr lang="tr-T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</a:t>
            </a:r>
          </a:p>
          <a:p>
            <a:r>
              <a:rPr lang="tr-TR" sz="1400" dirty="0" smtClean="0">
                <a:solidFill>
                  <a:srgbClr val="000000"/>
                </a:solidFill>
                <a:latin typeface="Arial" panose="020B0604020202020204" pitchFamily="34" charset="0"/>
              </a:rPr>
              <a:t>Genel Merkez Binası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464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164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Ayse Su Ozugurlu</dc:creator>
  <cp:lastModifiedBy>Ayse Su Ozugurlu</cp:lastModifiedBy>
  <cp:revision>37</cp:revision>
  <dcterms:created xsi:type="dcterms:W3CDTF">2018-02-06T18:07:28Z</dcterms:created>
  <dcterms:modified xsi:type="dcterms:W3CDTF">2018-02-07T11:36:16Z</dcterms:modified>
</cp:coreProperties>
</file>