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2DD8BE-B19F-4098-9366-C2EEF6B12EA4}"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350009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DD8BE-B19F-4098-9366-C2EEF6B12EA4}"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327975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DD8BE-B19F-4098-9366-C2EEF6B12EA4}"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135395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DD8BE-B19F-4098-9366-C2EEF6B12EA4}"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186196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2DD8BE-B19F-4098-9366-C2EEF6B12EA4}"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209987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2DD8BE-B19F-4098-9366-C2EEF6B12EA4}"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4081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2DD8BE-B19F-4098-9366-C2EEF6B12EA4}"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50092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2DD8BE-B19F-4098-9366-C2EEF6B12EA4}"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248334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DD8BE-B19F-4098-9366-C2EEF6B12EA4}"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289021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2DD8BE-B19F-4098-9366-C2EEF6B12EA4}"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161925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2DD8BE-B19F-4098-9366-C2EEF6B12EA4}"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EFB33-C6D5-4544-923C-29725F37CEBD}" type="slidenum">
              <a:rPr lang="en-US" smtClean="0"/>
              <a:t>‹#›</a:t>
            </a:fld>
            <a:endParaRPr lang="en-US"/>
          </a:p>
        </p:txBody>
      </p:sp>
    </p:spTree>
    <p:extLst>
      <p:ext uri="{BB962C8B-B14F-4D97-AF65-F5344CB8AC3E}">
        <p14:creationId xmlns:p14="http://schemas.microsoft.com/office/powerpoint/2010/main" val="683223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DD8BE-B19F-4098-9366-C2EEF6B12EA4}" type="datetimeFigureOut">
              <a:rPr lang="en-US" smtClean="0"/>
              <a:t>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EFB33-C6D5-4544-923C-29725F37CEBD}" type="slidenum">
              <a:rPr lang="en-US" smtClean="0"/>
              <a:t>‹#›</a:t>
            </a:fld>
            <a:endParaRPr lang="en-US"/>
          </a:p>
        </p:txBody>
      </p:sp>
    </p:spTree>
    <p:extLst>
      <p:ext uri="{BB962C8B-B14F-4D97-AF65-F5344CB8AC3E}">
        <p14:creationId xmlns:p14="http://schemas.microsoft.com/office/powerpoint/2010/main" val="23313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4835" y="1443841"/>
            <a:ext cx="6487886" cy="4524315"/>
          </a:xfrm>
          <a:prstGeom prst="rect">
            <a:avLst/>
          </a:prstGeom>
        </p:spPr>
        <p:txBody>
          <a:bodyPr wrap="square">
            <a:spAutoFit/>
          </a:bodyPr>
          <a:lstStyle/>
          <a:p>
            <a:pPr marL="285750" indent="-285750">
              <a:buFont typeface="Arial" panose="020B0604020202020204" pitchFamily="34" charset="0"/>
              <a:buChar char="•"/>
            </a:pPr>
            <a:r>
              <a:rPr lang="en-US" dirty="0" err="1"/>
              <a:t>Güney</a:t>
            </a:r>
            <a:r>
              <a:rPr lang="en-US" dirty="0"/>
              <a:t> </a:t>
            </a:r>
            <a:r>
              <a:rPr lang="en-US" dirty="0" err="1"/>
              <a:t>Afrika'daki</a:t>
            </a:r>
            <a:r>
              <a:rPr lang="en-US" dirty="0"/>
              <a:t> </a:t>
            </a:r>
            <a:r>
              <a:rPr lang="en-US" dirty="0" err="1" smtClean="0"/>
              <a:t>sendikalar</a:t>
            </a:r>
            <a:r>
              <a:rPr lang="tr-TR" dirty="0" smtClean="0"/>
              <a:t>, ırk ayrımına dayalı sömürgeci rejimin aygıtları olarak</a:t>
            </a:r>
            <a:r>
              <a:rPr lang="en-US" dirty="0" smtClean="0"/>
              <a:t> </a:t>
            </a:r>
            <a:r>
              <a:rPr lang="en-US" dirty="0"/>
              <a:t>1880'li </a:t>
            </a:r>
            <a:r>
              <a:rPr lang="en-US" dirty="0" err="1" smtClean="0"/>
              <a:t>yıllar</a:t>
            </a:r>
            <a:r>
              <a:rPr lang="tr-TR" dirty="0" smtClean="0"/>
              <a:t>d</a:t>
            </a:r>
            <a:r>
              <a:rPr lang="en-US" dirty="0" smtClean="0"/>
              <a:t>a </a:t>
            </a:r>
            <a:r>
              <a:rPr lang="tr-TR" dirty="0" smtClean="0"/>
              <a:t>ortaya çıktılar. </a:t>
            </a:r>
          </a:p>
          <a:p>
            <a:pPr marL="285750" indent="-285750">
              <a:buFont typeface="Arial" panose="020B0604020202020204" pitchFamily="34" charset="0"/>
              <a:buChar char="•"/>
            </a:pPr>
            <a:r>
              <a:rPr lang="tr-TR" dirty="0" smtClean="0"/>
              <a:t>Ü</a:t>
            </a:r>
            <a:r>
              <a:rPr lang="en-US" dirty="0" err="1" smtClean="0"/>
              <a:t>lke</a:t>
            </a:r>
            <a:r>
              <a:rPr lang="tr-TR" dirty="0" smtClean="0"/>
              <a:t>de</a:t>
            </a:r>
            <a:r>
              <a:rPr lang="en-US" dirty="0" smtClean="0"/>
              <a:t> </a:t>
            </a:r>
            <a:r>
              <a:rPr lang="en-US" dirty="0"/>
              <a:t>ırk </a:t>
            </a:r>
            <a:r>
              <a:rPr lang="en-US" dirty="0" err="1" smtClean="0"/>
              <a:t>ayrımın</a:t>
            </a:r>
            <a:r>
              <a:rPr lang="tr-TR" dirty="0" smtClean="0"/>
              <a:t>a dayanan yasal zeminin</a:t>
            </a:r>
            <a:r>
              <a:rPr lang="en-US" dirty="0" smtClean="0"/>
              <a:t> </a:t>
            </a:r>
            <a:r>
              <a:rPr lang="en-US" dirty="0" err="1"/>
              <a:t>bir</a:t>
            </a:r>
            <a:r>
              <a:rPr lang="en-US" dirty="0"/>
              <a:t> </a:t>
            </a:r>
            <a:r>
              <a:rPr lang="en-US" dirty="0" err="1"/>
              <a:t>yansıması</a:t>
            </a:r>
            <a:r>
              <a:rPr lang="en-US" dirty="0"/>
              <a:t> </a:t>
            </a:r>
            <a:r>
              <a:rPr lang="en-US" dirty="0" err="1"/>
              <a:t>olarak</a:t>
            </a:r>
            <a:r>
              <a:rPr lang="en-US" dirty="0"/>
              <a:t> </a:t>
            </a:r>
            <a:r>
              <a:rPr lang="en-US" dirty="0" err="1" smtClean="0"/>
              <a:t>görülebil</a:t>
            </a:r>
            <a:r>
              <a:rPr lang="tr-TR" dirty="0" smtClean="0"/>
              <a:t>ecek bu </a:t>
            </a:r>
            <a:r>
              <a:rPr lang="en-US" dirty="0" err="1" smtClean="0"/>
              <a:t>eski</a:t>
            </a:r>
            <a:r>
              <a:rPr lang="en-US" dirty="0" smtClean="0"/>
              <a:t> </a:t>
            </a:r>
            <a:r>
              <a:rPr lang="en-US" dirty="0" err="1" smtClean="0"/>
              <a:t>sendikalar</a:t>
            </a:r>
            <a:r>
              <a:rPr lang="tr-TR" dirty="0" smtClean="0"/>
              <a:t>, </a:t>
            </a:r>
            <a:r>
              <a:rPr lang="en-US" dirty="0" err="1" smtClean="0"/>
              <a:t>beyaz</a:t>
            </a:r>
            <a:r>
              <a:rPr lang="en-US" dirty="0" smtClean="0"/>
              <a:t> </a:t>
            </a:r>
            <a:r>
              <a:rPr lang="tr-TR" dirty="0" smtClean="0"/>
              <a:t>olmayan </a:t>
            </a:r>
            <a:r>
              <a:rPr lang="en-US" dirty="0" err="1" smtClean="0"/>
              <a:t>işçiler</a:t>
            </a:r>
            <a:r>
              <a:rPr lang="tr-TR" dirty="0" smtClean="0"/>
              <a:t>e ve kadın işçilere kapalıydılar.</a:t>
            </a:r>
          </a:p>
          <a:p>
            <a:pPr marL="285750" indent="-285750">
              <a:buFont typeface="Arial" panose="020B0604020202020204" pitchFamily="34" charset="0"/>
              <a:buChar char="•"/>
            </a:pPr>
            <a:r>
              <a:rPr lang="en-US" dirty="0" smtClean="0"/>
              <a:t>1948-1991 </a:t>
            </a:r>
            <a:r>
              <a:rPr lang="en-US" dirty="0" err="1" smtClean="0"/>
              <a:t>yılları</a:t>
            </a:r>
            <a:r>
              <a:rPr lang="tr-TR" dirty="0" smtClean="0"/>
              <a:t> arasındaki </a:t>
            </a:r>
            <a:r>
              <a:rPr lang="en-US" dirty="0" err="1" smtClean="0"/>
              <a:t>çalkantı</a:t>
            </a:r>
            <a:r>
              <a:rPr lang="tr-TR" dirty="0" smtClean="0"/>
              <a:t>lı dönem</a:t>
            </a:r>
            <a:r>
              <a:rPr lang="en-US" dirty="0" smtClean="0"/>
              <a:t> </a:t>
            </a:r>
            <a:r>
              <a:rPr lang="en-US" dirty="0" err="1" smtClean="0"/>
              <a:t>boyunca</a:t>
            </a:r>
            <a:r>
              <a:rPr lang="en-US" dirty="0"/>
              <a:t>, </a:t>
            </a:r>
            <a:r>
              <a:rPr lang="en-US" dirty="0" err="1" smtClean="0"/>
              <a:t>siyasi</a:t>
            </a:r>
            <a:r>
              <a:rPr lang="en-US" dirty="0" smtClean="0"/>
              <a:t> </a:t>
            </a:r>
            <a:r>
              <a:rPr lang="en-US" dirty="0" err="1"/>
              <a:t>ve</a:t>
            </a:r>
            <a:r>
              <a:rPr lang="en-US" dirty="0"/>
              <a:t> </a:t>
            </a:r>
            <a:r>
              <a:rPr lang="en-US" dirty="0" err="1"/>
              <a:t>ekonomik</a:t>
            </a:r>
            <a:r>
              <a:rPr lang="en-US" dirty="0"/>
              <a:t> </a:t>
            </a:r>
            <a:r>
              <a:rPr lang="en-US" dirty="0" err="1"/>
              <a:t>direniş</a:t>
            </a:r>
            <a:r>
              <a:rPr lang="en-US" dirty="0"/>
              <a:t> </a:t>
            </a:r>
            <a:r>
              <a:rPr lang="en-US" dirty="0" err="1"/>
              <a:t>geliştirmede</a:t>
            </a:r>
            <a:r>
              <a:rPr lang="en-US" dirty="0"/>
              <a:t> </a:t>
            </a:r>
            <a:r>
              <a:rPr lang="en-US" dirty="0" err="1"/>
              <a:t>önemli</a:t>
            </a:r>
            <a:r>
              <a:rPr lang="en-US" dirty="0"/>
              <a:t> </a:t>
            </a:r>
            <a:r>
              <a:rPr lang="en-US" dirty="0" err="1"/>
              <a:t>bir</a:t>
            </a:r>
            <a:r>
              <a:rPr lang="en-US" dirty="0"/>
              <a:t> </a:t>
            </a:r>
            <a:r>
              <a:rPr lang="en-US" dirty="0" err="1"/>
              <a:t>rol</a:t>
            </a:r>
            <a:r>
              <a:rPr lang="en-US" dirty="0"/>
              <a:t> </a:t>
            </a:r>
            <a:r>
              <a:rPr lang="en-US" dirty="0" err="1" smtClean="0"/>
              <a:t>oyna</a:t>
            </a:r>
            <a:r>
              <a:rPr lang="tr-TR" dirty="0" smtClean="0"/>
              <a:t>yan sendikalar, ırkçı düzenin nihai olarak sona erdirilmesi ve daha </a:t>
            </a:r>
            <a:r>
              <a:rPr lang="en-US" dirty="0" err="1" smtClean="0"/>
              <a:t>kapsayıcı</a:t>
            </a:r>
            <a:r>
              <a:rPr lang="en-US" dirty="0" smtClean="0"/>
              <a:t> </a:t>
            </a:r>
            <a:r>
              <a:rPr lang="en-US" dirty="0" err="1"/>
              <a:t>bir</a:t>
            </a:r>
            <a:r>
              <a:rPr lang="en-US" dirty="0"/>
              <a:t> </a:t>
            </a:r>
            <a:r>
              <a:rPr lang="en-US" dirty="0" err="1"/>
              <a:t>demokratik</a:t>
            </a:r>
            <a:r>
              <a:rPr lang="en-US" dirty="0"/>
              <a:t> </a:t>
            </a:r>
            <a:r>
              <a:rPr lang="en-US" dirty="0" err="1"/>
              <a:t>hükümete</a:t>
            </a:r>
            <a:r>
              <a:rPr lang="en-US" dirty="0"/>
              <a:t> </a:t>
            </a:r>
            <a:r>
              <a:rPr lang="en-US" dirty="0" err="1" smtClean="0"/>
              <a:t>geçişi</a:t>
            </a:r>
            <a:r>
              <a:rPr lang="tr-TR" dirty="0" smtClean="0"/>
              <a:t>n sağlanmasında</a:t>
            </a:r>
            <a:r>
              <a:rPr lang="en-US" dirty="0" smtClean="0"/>
              <a:t> </a:t>
            </a:r>
            <a:r>
              <a:rPr lang="en-US" dirty="0" err="1" smtClean="0"/>
              <a:t>itici</a:t>
            </a:r>
            <a:r>
              <a:rPr lang="en-US" dirty="0" smtClean="0"/>
              <a:t> </a:t>
            </a:r>
            <a:r>
              <a:rPr lang="en-US" dirty="0" err="1"/>
              <a:t>güçlerden</a:t>
            </a:r>
            <a:r>
              <a:rPr lang="en-US" dirty="0"/>
              <a:t> </a:t>
            </a:r>
            <a:r>
              <a:rPr lang="en-US" dirty="0" err="1" smtClean="0"/>
              <a:t>biri</a:t>
            </a:r>
            <a:r>
              <a:rPr lang="tr-TR" dirty="0" smtClean="0"/>
              <a:t> olmuştur</a:t>
            </a:r>
            <a:r>
              <a:rPr lang="en-US" dirty="0" smtClean="0"/>
              <a:t>.</a:t>
            </a:r>
            <a:endParaRPr lang="tr-TR" dirty="0" smtClean="0"/>
          </a:p>
          <a:p>
            <a:pPr marL="285750" indent="-285750">
              <a:buFont typeface="Arial" panose="020B0604020202020204" pitchFamily="34" charset="0"/>
              <a:buChar char="•"/>
            </a:pPr>
            <a:r>
              <a:rPr lang="en-US" dirty="0" err="1" smtClean="0"/>
              <a:t>Günümüzde</a:t>
            </a:r>
            <a:r>
              <a:rPr lang="en-US" dirty="0" smtClean="0"/>
              <a:t> </a:t>
            </a:r>
            <a:r>
              <a:rPr lang="tr-TR" dirty="0" smtClean="0"/>
              <a:t> sendikalı işçi sayısı </a:t>
            </a:r>
            <a:r>
              <a:rPr lang="en-US" dirty="0" smtClean="0"/>
              <a:t>3.11 </a:t>
            </a:r>
            <a:r>
              <a:rPr lang="en-US" dirty="0" err="1"/>
              <a:t>milyon</a:t>
            </a:r>
            <a:r>
              <a:rPr lang="en-US" dirty="0"/>
              <a:t> </a:t>
            </a:r>
            <a:r>
              <a:rPr lang="tr-TR" dirty="0" smtClean="0"/>
              <a:t>sevşyesi ile </a:t>
            </a:r>
            <a:r>
              <a:rPr lang="en-US" dirty="0" err="1" smtClean="0"/>
              <a:t>işgücünün</a:t>
            </a:r>
            <a:r>
              <a:rPr lang="en-US" dirty="0"/>
              <a:t>% </a:t>
            </a:r>
            <a:r>
              <a:rPr lang="en-US" dirty="0" smtClean="0"/>
              <a:t>25.3'ün</a:t>
            </a:r>
            <a:r>
              <a:rPr lang="tr-TR" dirty="0" smtClean="0"/>
              <a:t>e ulaşmıştır. </a:t>
            </a:r>
          </a:p>
          <a:p>
            <a:pPr marL="285750" indent="-285750">
              <a:buFont typeface="Arial" panose="020B0604020202020204" pitchFamily="34" charset="0"/>
              <a:buChar char="•"/>
            </a:pPr>
            <a:r>
              <a:rPr lang="en-US" dirty="0" err="1" smtClean="0"/>
              <a:t>Güney</a:t>
            </a:r>
            <a:r>
              <a:rPr lang="en-US" dirty="0" smtClean="0"/>
              <a:t> </a:t>
            </a:r>
            <a:r>
              <a:rPr lang="en-US" dirty="0" err="1"/>
              <a:t>Afrika</a:t>
            </a:r>
            <a:r>
              <a:rPr lang="en-US" dirty="0"/>
              <a:t> </a:t>
            </a:r>
            <a:r>
              <a:rPr lang="en-US" dirty="0" err="1"/>
              <a:t>İşçi</a:t>
            </a:r>
            <a:r>
              <a:rPr lang="en-US" dirty="0"/>
              <a:t> </a:t>
            </a:r>
            <a:r>
              <a:rPr lang="en-US" dirty="0" err="1"/>
              <a:t>Sendikaları</a:t>
            </a:r>
            <a:r>
              <a:rPr lang="en-US" dirty="0"/>
              <a:t> </a:t>
            </a:r>
            <a:r>
              <a:rPr lang="en-US" dirty="0" err="1"/>
              <a:t>Kongresi</a:t>
            </a:r>
            <a:r>
              <a:rPr lang="en-US" dirty="0"/>
              <a:t> (COSATU), 1.8 </a:t>
            </a:r>
            <a:r>
              <a:rPr lang="en-US" dirty="0" err="1"/>
              <a:t>milyonluk</a:t>
            </a:r>
            <a:r>
              <a:rPr lang="en-US" dirty="0"/>
              <a:t> </a:t>
            </a:r>
            <a:r>
              <a:rPr lang="en-US" dirty="0" err="1" smtClean="0"/>
              <a:t>üye</a:t>
            </a:r>
            <a:r>
              <a:rPr lang="tr-TR" dirty="0"/>
              <a:t> </a:t>
            </a:r>
            <a:r>
              <a:rPr lang="tr-TR" dirty="0" smtClean="0"/>
              <a:t>ile dünyanın en büyük işçi örgütüdür. </a:t>
            </a:r>
          </a:p>
          <a:p>
            <a:pPr marL="285750" indent="-285750">
              <a:buFont typeface="Arial" panose="020B0604020202020204" pitchFamily="34" charset="0"/>
              <a:buChar char="•"/>
            </a:pPr>
            <a:r>
              <a:rPr lang="tr-TR" dirty="0" smtClean="0"/>
              <a:t>COSATU </a:t>
            </a:r>
            <a:r>
              <a:rPr lang="en-US" dirty="0" err="1" smtClean="0"/>
              <a:t>iktidardaki</a:t>
            </a:r>
            <a:r>
              <a:rPr lang="en-US" dirty="0" smtClean="0"/>
              <a:t> </a:t>
            </a:r>
            <a:r>
              <a:rPr lang="en-US" dirty="0" err="1"/>
              <a:t>Afrika</a:t>
            </a:r>
            <a:r>
              <a:rPr lang="en-US" dirty="0"/>
              <a:t> </a:t>
            </a:r>
            <a:r>
              <a:rPr lang="en-US" dirty="0" err="1"/>
              <a:t>Ulusal</a:t>
            </a:r>
            <a:r>
              <a:rPr lang="en-US" dirty="0"/>
              <a:t> </a:t>
            </a:r>
            <a:r>
              <a:rPr lang="en-US" dirty="0" err="1"/>
              <a:t>Kongresi</a:t>
            </a:r>
            <a:r>
              <a:rPr lang="en-US" dirty="0"/>
              <a:t> (ANC) </a:t>
            </a:r>
            <a:r>
              <a:rPr lang="en-US" dirty="0" err="1"/>
              <a:t>ve</a:t>
            </a:r>
            <a:r>
              <a:rPr lang="en-US" dirty="0"/>
              <a:t> </a:t>
            </a:r>
            <a:r>
              <a:rPr lang="en-US" dirty="0" err="1"/>
              <a:t>Güney</a:t>
            </a:r>
            <a:r>
              <a:rPr lang="en-US" dirty="0"/>
              <a:t> </a:t>
            </a:r>
            <a:r>
              <a:rPr lang="en-US" dirty="0" err="1"/>
              <a:t>Afrika</a:t>
            </a:r>
            <a:r>
              <a:rPr lang="en-US" dirty="0"/>
              <a:t> </a:t>
            </a:r>
            <a:r>
              <a:rPr lang="en-US" dirty="0" err="1"/>
              <a:t>Komünist</a:t>
            </a:r>
            <a:r>
              <a:rPr lang="en-US" dirty="0"/>
              <a:t> </a:t>
            </a:r>
            <a:r>
              <a:rPr lang="en-US" dirty="0" err="1"/>
              <a:t>Partisi'yle</a:t>
            </a:r>
            <a:r>
              <a:rPr lang="en-US" dirty="0"/>
              <a:t> </a:t>
            </a:r>
            <a:r>
              <a:rPr lang="en-US" dirty="0" err="1"/>
              <a:t>Üçlü</a:t>
            </a:r>
            <a:r>
              <a:rPr lang="en-US" dirty="0"/>
              <a:t> </a:t>
            </a:r>
            <a:r>
              <a:rPr lang="en-US" dirty="0" err="1"/>
              <a:t>İttifak'ın</a:t>
            </a:r>
            <a:r>
              <a:rPr lang="en-US" dirty="0"/>
              <a:t> </a:t>
            </a:r>
            <a:r>
              <a:rPr lang="en-US" dirty="0" err="1"/>
              <a:t>bir</a:t>
            </a:r>
            <a:r>
              <a:rPr lang="en-US" dirty="0"/>
              <a:t> </a:t>
            </a:r>
            <a:r>
              <a:rPr lang="en-US" dirty="0" err="1" smtClean="0"/>
              <a:t>parçası</a:t>
            </a:r>
            <a:r>
              <a:rPr lang="tr-TR" dirty="0" smtClean="0"/>
              <a:t>dır.</a:t>
            </a:r>
            <a:endParaRPr lang="en-US" dirty="0"/>
          </a:p>
        </p:txBody>
      </p:sp>
      <p:sp>
        <p:nvSpPr>
          <p:cNvPr id="5" name="Subtitle 2"/>
          <p:cNvSpPr txBox="1">
            <a:spLocks/>
          </p:cNvSpPr>
          <p:nvPr/>
        </p:nvSpPr>
        <p:spPr>
          <a:xfrm>
            <a:off x="1452154" y="604507"/>
            <a:ext cx="9144000" cy="8393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3600" dirty="0" smtClean="0"/>
              <a:t>Güney Afrika’da Sendikacılık Hareketi</a:t>
            </a:r>
            <a:endParaRPr lang="en-US" sz="3600" dirty="0"/>
          </a:p>
        </p:txBody>
      </p:sp>
      <p:pic>
        <p:nvPicPr>
          <p:cNvPr id="1026" name="Picture 2" descr="Image result for COSA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610" y="1569726"/>
            <a:ext cx="23812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64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029892" y="754076"/>
            <a:ext cx="6096000" cy="4801314"/>
          </a:xfrm>
          <a:prstGeom prst="rect">
            <a:avLst/>
          </a:prstGeom>
        </p:spPr>
        <p:txBody>
          <a:bodyPr>
            <a:spAutoFit/>
          </a:bodyPr>
          <a:lstStyle/>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Güney Afrika sendikacılık hareketinin kritik önemi; 1980’lerde </a:t>
            </a:r>
            <a:r>
              <a:rPr lang="tr-TR" dirty="0"/>
              <a:t>güçlü bir şekilde esen </a:t>
            </a:r>
            <a:r>
              <a:rPr lang="tr-TR" dirty="0" smtClean="0"/>
              <a:t>ve izleyen 35-40 yıl boyunca bütün </a:t>
            </a:r>
            <a:r>
              <a:rPr lang="tr-TR" dirty="0"/>
              <a:t>dünyada sendikaların endüstri ilişkileri sistemi içindeki itibarlı konumlarını </a:t>
            </a:r>
            <a:r>
              <a:rPr lang="tr-TR" dirty="0" smtClean="0"/>
              <a:t>zayıflatan </a:t>
            </a:r>
            <a:r>
              <a:rPr lang="tr-TR" dirty="0"/>
              <a:t>ve </a:t>
            </a:r>
            <a:r>
              <a:rPr lang="tr-TR" dirty="0" smtClean="0"/>
              <a:t>sendikaları kurulu düzen içinde marjinalleştiren neoliberal stratejiye karşı güçlü bir meydan okumaya örnek teşkil etmesidir. </a:t>
            </a:r>
          </a:p>
          <a:p>
            <a:pPr marL="285750" indent="-285750">
              <a:buFont typeface="Arial" panose="020B0604020202020204" pitchFamily="34" charset="0"/>
              <a:buChar char="•"/>
            </a:pPr>
            <a:r>
              <a:rPr lang="tr-TR" dirty="0" smtClean="0"/>
              <a:t>En büyük ve etkili merkezi Güney Afrika’da bulunsa da «toplumsal hareket sendikacılığı» adlandırmasıyla tanımlanan bu eğilimin başka örnekleri de bulunmaktadır: </a:t>
            </a:r>
          </a:p>
          <a:p>
            <a:pPr marL="285750" indent="-285750">
              <a:buFont typeface="Arial" panose="020B0604020202020204" pitchFamily="34" charset="0"/>
              <a:buChar char="•"/>
            </a:pPr>
            <a:r>
              <a:rPr lang="tr-TR" dirty="0" smtClean="0"/>
              <a:t>Bunlar: Güney </a:t>
            </a:r>
            <a:r>
              <a:rPr lang="tr-TR" dirty="0"/>
              <a:t>Afrika’da COSATU (Güney Afrika İşçi Sendikaları Kongresi), Brezilya’da CUT (İşçi Sendikaları Konfederasyonu), Meksika’da CIPM (Sendikalararası Koordinasyon), Güney Kore’de KCUT (Kore İşçi Sendikaları Konfederasyonu), Filipinler’de KMU (1 Mayıs Hareketi) gibi sendika </a:t>
            </a:r>
            <a:r>
              <a:rPr lang="tr-TR" dirty="0" smtClean="0"/>
              <a:t>merkezleridir.</a:t>
            </a:r>
            <a:endParaRPr lang="en-US" dirty="0"/>
          </a:p>
          <a:p>
            <a:pPr marL="285750" indent="-285750">
              <a:buFont typeface="Arial" panose="020B0604020202020204" pitchFamily="34" charset="0"/>
              <a:buChar char="•"/>
            </a:pPr>
            <a:endParaRPr lang="tr-TR" dirty="0" smtClean="0"/>
          </a:p>
        </p:txBody>
      </p:sp>
      <p:pic>
        <p:nvPicPr>
          <p:cNvPr id="3074" name="Picture 2" descr="Image result for COSA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541" y="1427714"/>
            <a:ext cx="2587194" cy="345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33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45428" y="1049958"/>
            <a:ext cx="6257109" cy="4801314"/>
          </a:xfrm>
          <a:prstGeom prst="rect">
            <a:avLst/>
          </a:prstGeom>
        </p:spPr>
        <p:txBody>
          <a:bodyPr wrap="square">
            <a:spAutoFit/>
          </a:bodyPr>
          <a:lstStyle/>
          <a:p>
            <a:r>
              <a:rPr lang="tr-TR" dirty="0" smtClean="0"/>
              <a:t>Metin Özuğurlu</a:t>
            </a:r>
          </a:p>
          <a:p>
            <a:pPr marL="285750" indent="-285750">
              <a:buFont typeface="Arial" panose="020B0604020202020204" pitchFamily="34" charset="0"/>
              <a:buChar char="•"/>
            </a:pPr>
            <a:r>
              <a:rPr lang="tr-TR" dirty="0" smtClean="0"/>
              <a:t>COSATU </a:t>
            </a:r>
            <a:r>
              <a:rPr lang="tr-TR" dirty="0"/>
              <a:t>deneyimi, ‘toplumsal hareket sendikacılığı’ (THS) terimine ilham kaynağı oluşturmuş, zengin bir deneyimdir. Güney Afrika’da 1970’lerin sonunda ortaya çıkan ‘ırka dayalı olmayan sendikacılık’ dalgasının bir ürünü olarak 1985 yılında, üç sendika birliğinin birleşmesiyle kurulmuştur. </a:t>
            </a:r>
            <a:endParaRPr lang="tr-TR" dirty="0" smtClean="0"/>
          </a:p>
          <a:p>
            <a:pPr marL="285750" indent="-285750">
              <a:buFont typeface="Arial" panose="020B0604020202020204" pitchFamily="34" charset="0"/>
              <a:buChar char="•"/>
            </a:pPr>
            <a:r>
              <a:rPr lang="tr-TR" dirty="0" smtClean="0"/>
              <a:t>Kurulduğunda </a:t>
            </a:r>
            <a:r>
              <a:rPr lang="tr-TR" dirty="0"/>
              <a:t>yarım milyon civarında olan üye sayısını, 1998’de iki milyonun üzerine çıkartabilmiştir.  ANC (Afrika Ulusal Kongresi) ve G. Afrika Komünist Partisi ile ittifak kuran COSATU, apartheid rejimine karşı verilen mücadeleye hegemonik güç olarak 1990’ların ortalarına kadar yön </a:t>
            </a:r>
            <a:r>
              <a:rPr lang="tr-TR" dirty="0" smtClean="0"/>
              <a:t>vermiştir.</a:t>
            </a:r>
          </a:p>
          <a:p>
            <a:pPr marL="285750" indent="-285750">
              <a:buFont typeface="Arial" panose="020B0604020202020204" pitchFamily="34" charset="0"/>
              <a:buChar char="•"/>
            </a:pPr>
            <a:r>
              <a:rPr lang="tr-TR" dirty="0"/>
              <a:t>COSATU’nun  üç stratejik hedefe sahip olduğu görülür: Bunlar, üyeleriyle birlikte bütün işçi ve emekçilerinin maddi koşullarının iyileştirilmesi, örgütsüzlerin örgütlenmesi ve işçilerin demokrasi ve barış mücadelesine aktif olarak katılmasıdır</a:t>
            </a:r>
            <a:r>
              <a:rPr lang="tr-TR" dirty="0" smtClean="0"/>
              <a:t>.</a:t>
            </a:r>
          </a:p>
        </p:txBody>
      </p:sp>
      <p:pic>
        <p:nvPicPr>
          <p:cNvPr id="2" name="Picture 1"/>
          <p:cNvPicPr>
            <a:picLocks noChangeAspect="1"/>
          </p:cNvPicPr>
          <p:nvPr/>
        </p:nvPicPr>
        <p:blipFill>
          <a:blip r:embed="rId2"/>
          <a:stretch>
            <a:fillRect/>
          </a:stretch>
        </p:blipFill>
        <p:spPr>
          <a:xfrm>
            <a:off x="1452426" y="1545888"/>
            <a:ext cx="2533650" cy="1732890"/>
          </a:xfrm>
          <a:prstGeom prst="rect">
            <a:avLst/>
          </a:prstGeom>
        </p:spPr>
      </p:pic>
    </p:spTree>
    <p:extLst>
      <p:ext uri="{BB962C8B-B14F-4D97-AF65-F5344CB8AC3E}">
        <p14:creationId xmlns:p14="http://schemas.microsoft.com/office/powerpoint/2010/main" val="100464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79520" y="949966"/>
            <a:ext cx="7167154" cy="5355312"/>
          </a:xfrm>
          <a:prstGeom prst="rect">
            <a:avLst/>
          </a:prstGeom>
        </p:spPr>
        <p:txBody>
          <a:bodyPr wrap="square">
            <a:spAutoFit/>
          </a:bodyPr>
          <a:lstStyle/>
          <a:p>
            <a:pPr marL="285750" indent="-285750">
              <a:buFont typeface="Arial" panose="020B0604020202020204" pitchFamily="34" charset="0"/>
              <a:buChar char="•"/>
            </a:pPr>
            <a:r>
              <a:rPr lang="tr-TR" dirty="0"/>
              <a:t>Temel ilkelerine gelince, COSATU ırkçılığın her türüne karşıdır; sendika bünyesinde olduğu kadar toplum yaşamının her alanında işçi denetimini savunur; finansal açıdan üye aidatına dayanır ve dışa müdahalelere kapalıdır; tek endüstri, tek sendika - tek ülke, tek federasyonu amaçlar ve uluslararası işçi dayanışması için mücadele eder</a:t>
            </a:r>
            <a:r>
              <a:rPr lang="tr-TR" dirty="0" smtClean="0"/>
              <a:t>.</a:t>
            </a:r>
          </a:p>
          <a:p>
            <a:pPr marL="285750" indent="-285750">
              <a:buFont typeface="Arial" panose="020B0604020202020204" pitchFamily="34" charset="0"/>
              <a:buChar char="•"/>
            </a:pPr>
            <a:r>
              <a:rPr lang="tr-TR" dirty="0"/>
              <a:t>Siyasal yönelimine gelince, “</a:t>
            </a:r>
            <a:r>
              <a:rPr lang="tr-TR" i="1" dirty="0"/>
              <a:t>COSATU, işçi sınıfının sömürülmediği, cinsiyetçiliğin ve ırkçılığın olmadığı, işçilerin kendi yaşamları üzerinde tümüyle kontrol sahibi oldukları demokratik bir topluma inanır. Baskı ve sömürünün her türlü biçiminin ortadan kalkması için diğer demokratik güçlerle birlikte çalışmak kararındadır. COSATU, ayrıca, sosyalizm mücadelesine inanır.</a:t>
            </a:r>
            <a:r>
              <a:rPr lang="tr-TR" dirty="0"/>
              <a:t>”</a:t>
            </a:r>
            <a:endParaRPr lang="tr-TR" dirty="0"/>
          </a:p>
          <a:p>
            <a:endParaRPr lang="tr-TR" dirty="0"/>
          </a:p>
          <a:p>
            <a:r>
              <a:rPr lang="tr-TR" dirty="0"/>
              <a:t>Güney Afrika’ya ağırlık vererek Toplumsal Hareket </a:t>
            </a:r>
            <a:r>
              <a:rPr lang="tr-TR" dirty="0" smtClean="0"/>
              <a:t>Sendikacılığı (THS) </a:t>
            </a:r>
            <a:r>
              <a:rPr lang="tr-TR" dirty="0"/>
              <a:t>şu sorularla irdelenecektir:</a:t>
            </a:r>
          </a:p>
          <a:p>
            <a:pPr marL="742950" lvl="1" indent="-285750">
              <a:buFont typeface="Arial" panose="020B0604020202020204" pitchFamily="34" charset="0"/>
              <a:buChar char="•"/>
            </a:pPr>
            <a:r>
              <a:rPr lang="tr-TR" dirty="0" smtClean="0"/>
              <a:t>THS’ye göre, sendikacılık hareketinin temel sorun alanları.</a:t>
            </a:r>
            <a:endParaRPr lang="tr-TR" dirty="0"/>
          </a:p>
          <a:p>
            <a:pPr marL="742950" lvl="1" indent="-285750">
              <a:buFont typeface="Arial" panose="020B0604020202020204" pitchFamily="34" charset="0"/>
              <a:buChar char="•"/>
            </a:pPr>
            <a:r>
              <a:rPr lang="tr-TR" dirty="0"/>
              <a:t>Sendikacılık hareketi ile toplumsal ilişkilerin politik örgütlenmesi arasındaki ilişkilerin niteliği ve gelişim dinamikleri.</a:t>
            </a:r>
          </a:p>
          <a:p>
            <a:pPr marL="742950" lvl="1" indent="-285750">
              <a:buFont typeface="Arial" panose="020B0604020202020204" pitchFamily="34" charset="0"/>
              <a:buChar char="•"/>
            </a:pPr>
            <a:r>
              <a:rPr lang="tr-TR" dirty="0"/>
              <a:t>Geliştirilen modelin olanak ve kısıtları.</a:t>
            </a:r>
          </a:p>
          <a:p>
            <a:pPr marL="742950" lvl="1" indent="-285750">
              <a:buFont typeface="Arial" panose="020B0604020202020204" pitchFamily="34" charset="0"/>
              <a:buChar char="•"/>
            </a:pPr>
            <a:r>
              <a:rPr lang="tr-TR" dirty="0"/>
              <a:t>Uluslararası sendikacılık hareketine etkileri</a:t>
            </a:r>
            <a:endParaRPr lang="tr-TR" dirty="0"/>
          </a:p>
        </p:txBody>
      </p:sp>
      <p:pic>
        <p:nvPicPr>
          <p:cNvPr id="2050" name="Picture 2" descr="Image result for COSA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409" y="1284514"/>
            <a:ext cx="2047875"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656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528</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Ayse Su Ozugurlu</dc:creator>
  <cp:lastModifiedBy>Ayse Su Ozugurlu</cp:lastModifiedBy>
  <cp:revision>48</cp:revision>
  <dcterms:created xsi:type="dcterms:W3CDTF">2018-02-06T18:07:28Z</dcterms:created>
  <dcterms:modified xsi:type="dcterms:W3CDTF">2018-02-07T12:56:58Z</dcterms:modified>
</cp:coreProperties>
</file>