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46645-A684-482A-915C-560A6B3E4C67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097D-B7DF-4A7B-A6AD-715C22D8DF2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http://angora.baskent.edu.tr/bilgipaketi/?dil=TR&amp;menu=akademik&amp;inner=katalog&amp;birim=618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590F4-C690-4030-B709-C4A20D479ED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0069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HİZMET EĞİTİM PROGRAMLARININ ANALİZİ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Veli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DUYAN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Başkent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Sosyal Hizmet Tarihçesi:</a:t>
            </a:r>
          </a:p>
          <a:p>
            <a:r>
              <a:rPr lang="tr-TR" dirty="0" smtClean="0"/>
              <a:t> Sosyal Hizmetin Türkiye’deki gelişimi</a:t>
            </a:r>
          </a:p>
          <a:p>
            <a:r>
              <a:rPr lang="tr-TR" dirty="0" smtClean="0"/>
              <a:t>Türkiye’de </a:t>
            </a:r>
            <a:r>
              <a:rPr lang="tr-TR" dirty="0"/>
              <a:t>sosyal hizmetlerin bugünkü </a:t>
            </a:r>
            <a:r>
              <a:rPr lang="tr-TR" dirty="0" smtClean="0"/>
              <a:t>durumu</a:t>
            </a:r>
          </a:p>
          <a:p>
            <a:r>
              <a:rPr lang="tr-TR" dirty="0"/>
              <a:t>Sosyal hizmetlerin dünya ölçeğinde oluşumu ve gelişimi: </a:t>
            </a:r>
            <a:r>
              <a:rPr lang="tr-TR" dirty="0" smtClean="0"/>
              <a:t>ABD, İngiltere, Avrupa, Japonya örnekleri</a:t>
            </a:r>
          </a:p>
          <a:p>
            <a:r>
              <a:rPr lang="tr-TR" dirty="0" smtClean="0"/>
              <a:t>Sosyal Hizmetin geleceği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95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Başkent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Müracaatçı Sistemlerini Tanıma:</a:t>
            </a:r>
          </a:p>
          <a:p>
            <a:r>
              <a:rPr lang="tr-TR" dirty="0" smtClean="0"/>
              <a:t> Sosyal Hizmetin uygulama alanlarını öğrenme</a:t>
            </a:r>
          </a:p>
          <a:p>
            <a:r>
              <a:rPr lang="tr-TR" dirty="0" smtClean="0"/>
              <a:t>Çocuk, Aile, Yaşlı, Aile İçi Şiddet, Yoksulluk, Engellilik, LGBTİ bireyler</a:t>
            </a:r>
          </a:p>
        </p:txBody>
      </p:sp>
    </p:spTree>
    <p:extLst>
      <p:ext uri="{BB962C8B-B14F-4D97-AF65-F5344CB8AC3E}">
        <p14:creationId xmlns="" xmlns:p14="http://schemas.microsoft.com/office/powerpoint/2010/main" val="113217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Başkent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Sosyal Hizmet Kuram ve Müdahalesi I: </a:t>
            </a:r>
          </a:p>
          <a:p>
            <a:r>
              <a:rPr lang="tr-TR" dirty="0" err="1" smtClean="0"/>
              <a:t>Genelci</a:t>
            </a:r>
            <a:r>
              <a:rPr lang="tr-TR" dirty="0" smtClean="0"/>
              <a:t> Sosyal Hizmet ve yaklaşımlar	</a:t>
            </a:r>
          </a:p>
          <a:p>
            <a:pPr marL="0" indent="0">
              <a:buNone/>
            </a:pPr>
            <a:r>
              <a:rPr lang="tr-TR" b="1" dirty="0"/>
              <a:t>Sosyal Hizmet Kuram ve Müdahalesi </a:t>
            </a:r>
            <a:r>
              <a:rPr lang="tr-TR" b="1" dirty="0" smtClean="0"/>
              <a:t>II</a:t>
            </a:r>
            <a:r>
              <a:rPr lang="tr-TR" b="1" dirty="0"/>
              <a:t>: </a:t>
            </a:r>
          </a:p>
          <a:p>
            <a:r>
              <a:rPr lang="tr-TR" dirty="0" smtClean="0"/>
              <a:t>Mikro Sosyal Hizmet: bireylerle görüşme teknikleri ve planlı müdahale süreçleri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Sosyal Hizmet Kuram ve Müdahalesi </a:t>
            </a:r>
            <a:r>
              <a:rPr lang="tr-TR" b="1" dirty="0" smtClean="0"/>
              <a:t>III</a:t>
            </a:r>
            <a:r>
              <a:rPr lang="tr-TR" b="1" dirty="0"/>
              <a:t>: </a:t>
            </a:r>
          </a:p>
          <a:p>
            <a:r>
              <a:rPr lang="tr-TR" dirty="0" err="1" smtClean="0"/>
              <a:t>Mezzo</a:t>
            </a:r>
            <a:r>
              <a:rPr lang="tr-TR" dirty="0" smtClean="0"/>
              <a:t> Hizmet yaklaşımları: gruplarla SH ve grup süreçleri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b="1" dirty="0"/>
              <a:t>Sosyal Hizmet Kuram ve Müdahalesi </a:t>
            </a:r>
            <a:r>
              <a:rPr lang="tr-TR" b="1" dirty="0" smtClean="0"/>
              <a:t>IV: </a:t>
            </a:r>
            <a:endParaRPr lang="tr-TR" b="1" dirty="0"/>
          </a:p>
          <a:p>
            <a:r>
              <a:rPr lang="tr-TR" dirty="0" err="1" smtClean="0"/>
              <a:t>MakroHizmet</a:t>
            </a:r>
            <a:r>
              <a:rPr lang="tr-TR" dirty="0" smtClean="0"/>
              <a:t> yaklaşımları: toplum odaklı SH, </a:t>
            </a:r>
            <a:r>
              <a:rPr lang="tr-TR" dirty="0" err="1" smtClean="0"/>
              <a:t>SHU’nun</a:t>
            </a:r>
            <a:r>
              <a:rPr lang="tr-TR" dirty="0" smtClean="0"/>
              <a:t> rol ve sorumlulukları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289709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Başkent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Aile Tedavileri (Seç.): </a:t>
            </a:r>
          </a:p>
          <a:p>
            <a:r>
              <a:rPr lang="tr-TR" dirty="0" smtClean="0"/>
              <a:t>Aile Terapisinde kullanılan kuram ve yaklaşımlar</a:t>
            </a:r>
          </a:p>
          <a:p>
            <a:r>
              <a:rPr lang="tr-TR" dirty="0" smtClean="0"/>
              <a:t>Ailelerle </a:t>
            </a:r>
            <a:r>
              <a:rPr lang="tr-TR" dirty="0"/>
              <a:t>çalışmada gerekli olan profesyonel duruş becerileri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fi-FI" b="1" dirty="0" smtClean="0"/>
              <a:t>Edebiyat Ve Sanatta Sosyal Hizme</a:t>
            </a:r>
            <a:r>
              <a:rPr lang="tr-TR" b="1" dirty="0" smtClean="0"/>
              <a:t>t (seç.):</a:t>
            </a:r>
          </a:p>
          <a:p>
            <a:r>
              <a:rPr lang="tr-TR" dirty="0"/>
              <a:t>Sanat tarihine ilişkin kuramsal </a:t>
            </a:r>
            <a:r>
              <a:rPr lang="tr-TR" dirty="0" smtClean="0"/>
              <a:t>bilgi</a:t>
            </a:r>
            <a:endParaRPr lang="tr-TR" dirty="0"/>
          </a:p>
          <a:p>
            <a:r>
              <a:rPr lang="tr-TR" dirty="0" smtClean="0"/>
              <a:t>Sanat </a:t>
            </a:r>
            <a:r>
              <a:rPr lang="tr-TR" dirty="0"/>
              <a:t>eserlerinde gözlemlenen sosyal hizmet </a:t>
            </a:r>
            <a:r>
              <a:rPr lang="tr-TR" dirty="0" smtClean="0"/>
              <a:t>kavrayışları </a:t>
            </a:r>
            <a:endParaRPr lang="tr-TR" dirty="0"/>
          </a:p>
          <a:p>
            <a:r>
              <a:rPr lang="tr-TR" dirty="0" smtClean="0"/>
              <a:t>Kitle </a:t>
            </a:r>
            <a:r>
              <a:rPr lang="tr-TR" dirty="0"/>
              <a:t>iletişim araçlarında sosyal hizmet uzmanının sunuluş </a:t>
            </a:r>
            <a:r>
              <a:rPr lang="tr-TR" dirty="0" smtClean="0"/>
              <a:t>şekilleri</a:t>
            </a:r>
            <a:endParaRPr lang="tr-TR" dirty="0"/>
          </a:p>
          <a:p>
            <a:r>
              <a:rPr lang="tr-TR" dirty="0" smtClean="0"/>
              <a:t>Sanat </a:t>
            </a:r>
            <a:r>
              <a:rPr lang="tr-TR" dirty="0"/>
              <a:t>eserlerini eleştirel bir gözle </a:t>
            </a:r>
            <a:r>
              <a:rPr lang="tr-TR" dirty="0" smtClean="0"/>
              <a:t>inceleme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44148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Başkent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Uluslararası Hukukta Sosyal Hizmet (seç.): </a:t>
            </a:r>
          </a:p>
          <a:p>
            <a:r>
              <a:rPr lang="tr-TR" dirty="0"/>
              <a:t>Türkiye'nin taraf olduğu "sosyal hizmet" alanlarıyla doğrudan ve dolaylı ilgisi olan </a:t>
            </a:r>
            <a:r>
              <a:rPr lang="tr-TR" dirty="0" smtClean="0"/>
              <a:t>sözleşmelere ilişkin bilgi: </a:t>
            </a:r>
          </a:p>
          <a:p>
            <a:pPr lvl="1"/>
            <a:r>
              <a:rPr lang="tr-TR" dirty="0" smtClean="0"/>
              <a:t>Çocuk Hakları, </a:t>
            </a:r>
          </a:p>
          <a:p>
            <a:pPr lvl="1"/>
            <a:r>
              <a:rPr lang="tr-TR" dirty="0" smtClean="0"/>
              <a:t>AB uyum süreci,</a:t>
            </a:r>
          </a:p>
          <a:p>
            <a:pPr lvl="1"/>
            <a:r>
              <a:rPr lang="tr-TR" dirty="0" smtClean="0"/>
              <a:t>Kadın hakları, </a:t>
            </a:r>
          </a:p>
          <a:p>
            <a:pPr lvl="1"/>
            <a:r>
              <a:rPr lang="tr-TR" dirty="0" smtClean="0"/>
              <a:t>Engelli hakları, </a:t>
            </a:r>
          </a:p>
          <a:p>
            <a:pPr lvl="1"/>
            <a:r>
              <a:rPr lang="tr-TR" dirty="0" smtClean="0"/>
              <a:t>Azınlık ve mülteciler, </a:t>
            </a:r>
          </a:p>
          <a:p>
            <a:pPr lvl="1"/>
            <a:r>
              <a:rPr lang="tr-TR" dirty="0"/>
              <a:t>İ</a:t>
            </a:r>
            <a:r>
              <a:rPr lang="tr-TR" dirty="0" smtClean="0"/>
              <a:t>nsan hakları, </a:t>
            </a:r>
          </a:p>
          <a:p>
            <a:pPr lvl="1"/>
            <a:r>
              <a:rPr lang="tr-TR" dirty="0" smtClean="0"/>
              <a:t>BM örgütü</a:t>
            </a:r>
          </a:p>
        </p:txBody>
      </p:sp>
    </p:spTree>
    <p:extLst>
      <p:ext uri="{BB962C8B-B14F-4D97-AF65-F5344CB8AC3E}">
        <p14:creationId xmlns="" xmlns:p14="http://schemas.microsoft.com/office/powerpoint/2010/main" val="216626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İÇERİKLERİ- Hacettepe </a:t>
            </a:r>
            <a:r>
              <a:rPr lang="tr-TR" dirty="0" err="1" smtClean="0"/>
              <a:t>Üni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Spor ve Sosyal Hizmet (seç.): </a:t>
            </a:r>
          </a:p>
          <a:p>
            <a:r>
              <a:rPr lang="tr-TR" dirty="0"/>
              <a:t>Sosyal hizmetin temel değerleri; insanın saygınlığı ve değeri, insan ihtiyaçlarının giderilmesi, sosyal adalet, dostluk, eşitlik, sahiplik, sosyal içerme, sosyal onay görme, aktif katılım</a:t>
            </a:r>
          </a:p>
          <a:p>
            <a:r>
              <a:rPr lang="tr-TR" dirty="0" smtClean="0"/>
              <a:t>Spor</a:t>
            </a:r>
            <a:r>
              <a:rPr lang="tr-TR" dirty="0"/>
              <a:t>, sosyal dışlanma, damgalanma, müracaatçı </a:t>
            </a:r>
            <a:r>
              <a:rPr lang="tr-TR" dirty="0" smtClean="0"/>
              <a:t>gruplarında </a:t>
            </a:r>
            <a:r>
              <a:rPr lang="tr-TR" dirty="0"/>
              <a:t>spor ve sosyal </a:t>
            </a:r>
            <a:r>
              <a:rPr lang="tr-TR" dirty="0" smtClean="0"/>
              <a:t>hizmet</a:t>
            </a:r>
          </a:p>
          <a:p>
            <a:r>
              <a:rPr lang="tr-TR" dirty="0"/>
              <a:t>Çeşitli sosyal hizmet </a:t>
            </a:r>
            <a:r>
              <a:rPr lang="tr-TR" dirty="0" smtClean="0"/>
              <a:t>kurumlarında gerçekleştirilebilecek </a:t>
            </a:r>
            <a:r>
              <a:rPr lang="tr-TR" dirty="0"/>
              <a:t>sportif faaliyetler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1304452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250</Words>
  <Application>Microsoft Office PowerPoint</Application>
  <PresentationFormat>Ekran Gösterisi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DERS İÇERİKLERİ- Başkent Üni.</vt:lpstr>
      <vt:lpstr>DERS İÇERİKLERİ- Başkent Üni.</vt:lpstr>
      <vt:lpstr>DERS İÇERİKLERİ- Başkent Üni.</vt:lpstr>
      <vt:lpstr>DERS İÇERİKLERİ- Başkent Üni.</vt:lpstr>
      <vt:lpstr>DERS İÇERİKLERİ- Başkent Üni.</vt:lpstr>
      <vt:lpstr>DERS İÇERİKLERİ- Hacettepe Üni.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acer</cp:lastModifiedBy>
  <cp:revision>11</cp:revision>
  <dcterms:created xsi:type="dcterms:W3CDTF">2017-04-26T08:36:58Z</dcterms:created>
  <dcterms:modified xsi:type="dcterms:W3CDTF">2018-02-08T12:41:27Z</dcterms:modified>
</cp:coreProperties>
</file>