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54607-77AF-4433-AD2C-7F8D23AC3DB8}" type="datetimeFigureOut">
              <a:rPr lang="tr-TR" smtClean="0"/>
              <a:t>9.2.2018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1D84D-901B-460E-90EA-52322DD69361}" type="slidenum">
              <a:rPr lang="tr-TR" smtClean="0"/>
              <a:t>‹#›</a:t>
            </a:fld>
            <a:endParaRPr lang="tr-TR"/>
          </a:p>
        </p:txBody>
      </p:sp>
    </p:spTree>
    <p:extLst>
      <p:ext uri="{BB962C8B-B14F-4D97-AF65-F5344CB8AC3E}">
        <p14:creationId xmlns:p14="http://schemas.microsoft.com/office/powerpoint/2010/main" val="87370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A87AE-2223-4892-98F4-BF39F382006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4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08EA-B2B1-40C9-8C63-35E67D35D0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B45702DD-9430-4E74-9BF5-2874D0BE5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B3EA18F-D878-4B3D-84BF-7874D313EAF2}"/>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2A6CF4EE-DB5C-45A7-A1C2-C0D384036E0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98CCE14-C76D-4AFA-8641-CAF1743CDC34}"/>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266851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AB20-4EBC-409C-8D0A-EC8A079B6EB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B7262969-7B55-47EC-A705-4015A2E07E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6F52284-4120-4C32-AB0A-697B6A60C32B}"/>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F100D251-DFA4-4579-8C3D-255B50A22A6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8EF5828-D802-4AAD-8B01-F3E890E1A7BE}"/>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403203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C58EF-6898-4B8B-A9F5-5DEB29BAC0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76F4E13A-D0C9-4C8B-A14C-C074821128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AC3A5E3-2EB1-4202-AA3E-CEA3C7E84935}"/>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A8B7E936-4CFC-4D15-A98F-F2A800A9FD3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B55839A-468B-4FA4-84B1-5A470D585259}"/>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1664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399135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94211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11634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063662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07561EF-D3DC-4FC3-BB4B-5979CFEE2E9E}" type="datetimeFigureOut">
              <a:rPr lang="tr-TR" smtClean="0"/>
              <a:t>9.2.2018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322801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403158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451881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26802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D6D7-7C05-4924-8BDE-6B5029C84EF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1531730-BA79-4518-9A41-C7160D6E1B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C9ABEAC-4163-42FC-B110-69EFE15CA08E}"/>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D9709844-CC3B-4904-82A5-CDAE4D1A541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9484229-021A-4CBC-BE7B-6AC7975317C2}"/>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3583567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95701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07561EF-D3DC-4FC3-BB4B-5979CFEE2E9E}" type="datetimeFigureOut">
              <a:rPr lang="tr-TR" smtClean="0"/>
              <a:t>9.2.2018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593814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935340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7175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209974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408929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2426565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964340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07561EF-D3DC-4FC3-BB4B-5979CFEE2E9E}" type="datetimeFigureOut">
              <a:rPr lang="tr-TR" smtClean="0"/>
              <a:t>9.2.2018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48E589-78DC-4AD2-ADA9-112F00108C98}" type="slidenum">
              <a:rPr lang="tr-TR" smtClean="0"/>
              <a:t>‹#›</a:t>
            </a:fld>
            <a:endParaRPr lang="tr-TR"/>
          </a:p>
        </p:txBody>
      </p:sp>
    </p:spTree>
    <p:extLst>
      <p:ext uri="{BB962C8B-B14F-4D97-AF65-F5344CB8AC3E}">
        <p14:creationId xmlns:p14="http://schemas.microsoft.com/office/powerpoint/2010/main" val="114135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4D98-F3F2-4D09-AF5E-F98A97A5A6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6D031B5E-5489-4242-8475-2170D05D9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5B070B-70EF-4377-AD6D-29F97538B909}"/>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CDA0867F-04B5-44E7-AA95-415226B5AEB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B60C9D5-0845-4A0A-BB05-3E1BFF874680}"/>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290979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2BED-2485-4FF5-AC60-46DB5003E94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A547EAA0-83CB-4E49-89F1-DC105B8E77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30D4A0B2-6EFD-4E19-A9C3-B1BC724166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25D31A44-0B2E-4139-9EFE-2B52FEAADD99}"/>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6" name="Footer Placeholder 5">
            <a:extLst>
              <a:ext uri="{FF2B5EF4-FFF2-40B4-BE49-F238E27FC236}">
                <a16:creationId xmlns:a16="http://schemas.microsoft.com/office/drawing/2014/main" id="{D15EB9CB-9F54-488B-8148-2A1A543ACACB}"/>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A37A7822-1EB9-44E4-873D-D2844FAB1293}"/>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2916341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CD2-A340-424B-A6F6-0E9773328960}"/>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75E54CBB-F4D0-4385-AB13-8D61E3760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7F9593-CC6D-4C87-991A-100D05CD3F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CD3EAF3-E743-4872-9B49-0BA6C007C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58BA0A-070A-4822-8907-66ECD268F9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069AD317-D9C5-4341-8886-5897DD2FBAC3}"/>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8" name="Footer Placeholder 7">
            <a:extLst>
              <a:ext uri="{FF2B5EF4-FFF2-40B4-BE49-F238E27FC236}">
                <a16:creationId xmlns:a16="http://schemas.microsoft.com/office/drawing/2014/main" id="{E73D1A2E-2903-4B5F-A4DC-04F7CD6F79C4}"/>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6BF5655-BE0D-4E9F-B0D0-6A7EA3AE774B}"/>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380669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BABB-4DEA-4188-8BEB-37DF2FE120D7}"/>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EAE4C8FE-2088-4048-BE3B-73A509C83195}"/>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4" name="Footer Placeholder 3">
            <a:extLst>
              <a:ext uri="{FF2B5EF4-FFF2-40B4-BE49-F238E27FC236}">
                <a16:creationId xmlns:a16="http://schemas.microsoft.com/office/drawing/2014/main" id="{F579C4B6-BEF9-4028-BF93-2BB0E5C3B679}"/>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1DFC729-5F07-4CD9-81DE-DA9C10EE537A}"/>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237899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1EC9C-E3F3-4FC6-8D04-997E49DB3267}"/>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3" name="Footer Placeholder 2">
            <a:extLst>
              <a:ext uri="{FF2B5EF4-FFF2-40B4-BE49-F238E27FC236}">
                <a16:creationId xmlns:a16="http://schemas.microsoft.com/office/drawing/2014/main" id="{74218D60-3077-4245-8ED5-0C9DD2DCD79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DDA69ED1-4F38-4027-97A4-AF1C01F61A70}"/>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281517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53CE-E003-4E6C-8C1A-A984630F5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3DC5B2E3-5422-4451-8656-FC1BEEFA9F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4443E62A-0287-4B2A-B6EA-A8B1C2C5B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7EF653-640E-4A58-8F0B-4DC21D7AE830}"/>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6" name="Footer Placeholder 5">
            <a:extLst>
              <a:ext uri="{FF2B5EF4-FFF2-40B4-BE49-F238E27FC236}">
                <a16:creationId xmlns:a16="http://schemas.microsoft.com/office/drawing/2014/main" id="{4A3BACCA-75D6-4403-8538-050F86F75C8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4033FF0D-047B-4EEB-8CD6-1EE734671839}"/>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7830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60E4-4C56-404C-A0DE-56583B3DF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80744A95-5D23-4C3B-B1B6-1CAFE5EF8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428714D8-FF41-4BEC-AEDB-9E3C0A15C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AE8E74-07F3-4CDA-A50E-71A845B9B333}"/>
              </a:ext>
            </a:extLst>
          </p:cNvPr>
          <p:cNvSpPr>
            <a:spLocks noGrp="1"/>
          </p:cNvSpPr>
          <p:nvPr>
            <p:ph type="dt" sz="half" idx="10"/>
          </p:nvPr>
        </p:nvSpPr>
        <p:spPr/>
        <p:txBody>
          <a:bodyPr/>
          <a:lstStyle/>
          <a:p>
            <a:fld id="{C2A6D487-E607-41C8-B3B0-45428F0EF5F6}" type="datetimeFigureOut">
              <a:rPr lang="tr-TR" smtClean="0"/>
              <a:t>9.2.2018</a:t>
            </a:fld>
            <a:endParaRPr lang="tr-TR"/>
          </a:p>
        </p:txBody>
      </p:sp>
      <p:sp>
        <p:nvSpPr>
          <p:cNvPr id="6" name="Footer Placeholder 5">
            <a:extLst>
              <a:ext uri="{FF2B5EF4-FFF2-40B4-BE49-F238E27FC236}">
                <a16:creationId xmlns:a16="http://schemas.microsoft.com/office/drawing/2014/main" id="{F67595EE-F520-4C92-A4C1-67C98EDCB81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44C4BE1-59B5-4F1B-AF4E-42A533BCCD75}"/>
              </a:ext>
            </a:extLst>
          </p:cNvPr>
          <p:cNvSpPr>
            <a:spLocks noGrp="1"/>
          </p:cNvSpPr>
          <p:nvPr>
            <p:ph type="sldNum" sz="quarter" idx="12"/>
          </p:nvPr>
        </p:nvSpPr>
        <p:spPr/>
        <p:txBody>
          <a:bodyPr/>
          <a:lstStyle/>
          <a:p>
            <a:fld id="{0400FB99-C8C2-4FBF-9711-23DB87E4AE6E}" type="slidenum">
              <a:rPr lang="tr-TR" smtClean="0"/>
              <a:t>‹#›</a:t>
            </a:fld>
            <a:endParaRPr lang="tr-TR"/>
          </a:p>
        </p:txBody>
      </p:sp>
    </p:spTree>
    <p:extLst>
      <p:ext uri="{BB962C8B-B14F-4D97-AF65-F5344CB8AC3E}">
        <p14:creationId xmlns:p14="http://schemas.microsoft.com/office/powerpoint/2010/main" val="79368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E5EE7-3A67-401F-A1FD-218C2EB824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BEF7448-6A5A-4A99-AB93-AC42D08829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32BEB3C-83BC-47C8-89E0-EE55B107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D487-E607-41C8-B3B0-45428F0EF5F6}" type="datetimeFigureOut">
              <a:rPr lang="tr-TR" smtClean="0"/>
              <a:t>9.2.2018</a:t>
            </a:fld>
            <a:endParaRPr lang="tr-TR"/>
          </a:p>
        </p:txBody>
      </p:sp>
      <p:sp>
        <p:nvSpPr>
          <p:cNvPr id="5" name="Footer Placeholder 4">
            <a:extLst>
              <a:ext uri="{FF2B5EF4-FFF2-40B4-BE49-F238E27FC236}">
                <a16:creationId xmlns:a16="http://schemas.microsoft.com/office/drawing/2014/main" id="{24BF8FD2-20A5-4C78-AD6F-0174E4C7C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7CA6379C-B833-466D-88C5-539288909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0FB99-C8C2-4FBF-9711-23DB87E4AE6E}" type="slidenum">
              <a:rPr lang="tr-TR" smtClean="0"/>
              <a:t>‹#›</a:t>
            </a:fld>
            <a:endParaRPr lang="tr-TR"/>
          </a:p>
        </p:txBody>
      </p:sp>
    </p:spTree>
    <p:extLst>
      <p:ext uri="{BB962C8B-B14F-4D97-AF65-F5344CB8AC3E}">
        <p14:creationId xmlns:p14="http://schemas.microsoft.com/office/powerpoint/2010/main" val="161077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7561EF-D3DC-4FC3-BB4B-5979CFEE2E9E}" type="datetimeFigureOut">
              <a:rPr lang="tr-TR" smtClean="0"/>
              <a:t>9.2.2018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48E589-78DC-4AD2-ADA9-112F00108C98}" type="slidenum">
              <a:rPr lang="tr-TR" smtClean="0"/>
              <a:t>‹#›</a:t>
            </a:fld>
            <a:endParaRPr lang="tr-TR"/>
          </a:p>
        </p:txBody>
      </p:sp>
    </p:spTree>
    <p:extLst>
      <p:ext uri="{BB962C8B-B14F-4D97-AF65-F5344CB8AC3E}">
        <p14:creationId xmlns:p14="http://schemas.microsoft.com/office/powerpoint/2010/main" val="20302842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Ders 4</a:t>
            </a:r>
            <a:br>
              <a:rPr lang="tr-TR" dirty="0"/>
            </a:br>
            <a:r>
              <a:rPr lang="tr-TR" dirty="0"/>
              <a:t>Uygun µC Kullanımı</a:t>
            </a:r>
          </a:p>
        </p:txBody>
      </p:sp>
      <p:sp>
        <p:nvSpPr>
          <p:cNvPr id="3" name="Alt Başlık 2"/>
          <p:cNvSpPr>
            <a:spLocks noGrp="1"/>
          </p:cNvSpPr>
          <p:nvPr>
            <p:ph type="subTitle" idx="1"/>
          </p:nvPr>
        </p:nvSpPr>
        <p:spPr/>
        <p:txBody>
          <a:bodyPr/>
          <a:lstStyle/>
          <a:p>
            <a:r>
              <a:rPr lang="tr-TR" dirty="0"/>
              <a:t>Öğr. Gör. Gökhan MANAV</a:t>
            </a:r>
          </a:p>
        </p:txBody>
      </p:sp>
    </p:spTree>
    <p:extLst>
      <p:ext uri="{BB962C8B-B14F-4D97-AF65-F5344CB8AC3E}">
        <p14:creationId xmlns:p14="http://schemas.microsoft.com/office/powerpoint/2010/main" val="103506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MCU (</a:t>
            </a:r>
            <a:r>
              <a:rPr lang="tr-TR" dirty="0" err="1"/>
              <a:t>Mikrocontroller</a:t>
            </a:r>
            <a:r>
              <a:rPr lang="tr-TR" dirty="0"/>
              <a:t> </a:t>
            </a:r>
            <a:r>
              <a:rPr lang="tr-TR" dirty="0" err="1"/>
              <a:t>Unite</a:t>
            </a:r>
            <a:r>
              <a:rPr lang="tr-TR" dirty="0"/>
              <a:t>) Seçimi</a:t>
            </a:r>
          </a:p>
        </p:txBody>
      </p:sp>
      <p:sp>
        <p:nvSpPr>
          <p:cNvPr id="3" name="İçerik Yer Tutucusu 2"/>
          <p:cNvSpPr>
            <a:spLocks noGrp="1"/>
          </p:cNvSpPr>
          <p:nvPr>
            <p:ph idx="1"/>
          </p:nvPr>
        </p:nvSpPr>
        <p:spPr/>
        <p:txBody>
          <a:bodyPr/>
          <a:lstStyle/>
          <a:p>
            <a:r>
              <a:rPr lang="tr-TR" dirty="0"/>
              <a:t>MCU seçerken nasıl seçeceğiz?</a:t>
            </a:r>
          </a:p>
          <a:p>
            <a:pPr lvl="1"/>
            <a:r>
              <a:rPr lang="tr-TR" dirty="0"/>
              <a:t>Uygulama gereksinimleri belirlenir.</a:t>
            </a:r>
          </a:p>
          <a:p>
            <a:pPr lvl="1"/>
            <a:r>
              <a:rPr lang="tr-TR" dirty="0"/>
              <a:t>İşlemci teknolojisi seçilir. (TTL, CMOS, … vb. )</a:t>
            </a:r>
          </a:p>
          <a:p>
            <a:pPr lvl="1"/>
            <a:r>
              <a:rPr lang="tr-TR" dirty="0"/>
              <a:t>Aday </a:t>
            </a:r>
            <a:r>
              <a:rPr lang="tr-TR" dirty="0" err="1"/>
              <a:t>MCU’lar</a:t>
            </a:r>
            <a:r>
              <a:rPr lang="tr-TR" dirty="0"/>
              <a:t> listelenir.</a:t>
            </a:r>
          </a:p>
          <a:p>
            <a:pPr lvl="1"/>
            <a:r>
              <a:rPr lang="tr-TR" dirty="0"/>
              <a:t>Adaylar arasından seçim yapılarak seçim tamamlanır.</a:t>
            </a:r>
          </a:p>
          <a:p>
            <a:pPr lvl="1"/>
            <a:endParaRPr lang="tr-TR" dirty="0"/>
          </a:p>
        </p:txBody>
      </p:sp>
    </p:spTree>
    <p:extLst>
      <p:ext uri="{BB962C8B-B14F-4D97-AF65-F5344CB8AC3E}">
        <p14:creationId xmlns:p14="http://schemas.microsoft.com/office/powerpoint/2010/main" val="12084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Sistem Gereksinimleri</a:t>
            </a:r>
          </a:p>
        </p:txBody>
      </p:sp>
      <p:sp>
        <p:nvSpPr>
          <p:cNvPr id="3" name="İçerik Yer Tutucusu 2"/>
          <p:cNvSpPr>
            <a:spLocks noGrp="1"/>
          </p:cNvSpPr>
          <p:nvPr>
            <p:ph idx="1"/>
          </p:nvPr>
        </p:nvSpPr>
        <p:spPr>
          <a:xfrm>
            <a:off x="1103312" y="2052918"/>
            <a:ext cx="9211762" cy="4195481"/>
          </a:xfrm>
        </p:spPr>
        <p:txBody>
          <a:bodyPr numCol="2">
            <a:normAutofit lnSpcReduction="10000"/>
          </a:bodyPr>
          <a:lstStyle/>
          <a:p>
            <a:pPr marL="457200" indent="-457200">
              <a:buFont typeface="+mj-lt"/>
              <a:buAutoNum type="arabicPeriod"/>
            </a:pPr>
            <a:r>
              <a:rPr lang="tr-TR" dirty="0"/>
              <a:t>Hesaplama Gücü</a:t>
            </a:r>
          </a:p>
          <a:p>
            <a:pPr marL="457200" indent="-457200">
              <a:buFont typeface="+mj-lt"/>
              <a:buAutoNum type="arabicPeriod"/>
            </a:pPr>
            <a:r>
              <a:rPr lang="tr-TR" dirty="0"/>
              <a:t>Programlama Kolaylığı</a:t>
            </a:r>
          </a:p>
          <a:p>
            <a:pPr marL="457200" indent="-457200">
              <a:buFont typeface="+mj-lt"/>
              <a:buAutoNum type="arabicPeriod"/>
            </a:pPr>
            <a:r>
              <a:rPr lang="tr-TR" dirty="0"/>
              <a:t>İşlemci Hızı</a:t>
            </a:r>
          </a:p>
          <a:p>
            <a:pPr marL="457200" indent="-457200">
              <a:buFont typeface="+mj-lt"/>
              <a:buAutoNum type="arabicPeriod"/>
            </a:pPr>
            <a:r>
              <a:rPr lang="tr-TR" dirty="0"/>
              <a:t>Kesmeler</a:t>
            </a:r>
          </a:p>
          <a:p>
            <a:pPr marL="457200" indent="-457200">
              <a:buFont typeface="+mj-lt"/>
              <a:buAutoNum type="arabicPeriod"/>
            </a:pPr>
            <a:r>
              <a:rPr lang="tr-TR" dirty="0"/>
              <a:t>Tekrar Konfigürasyon</a:t>
            </a:r>
          </a:p>
          <a:p>
            <a:pPr marL="457200" indent="-457200">
              <a:buFont typeface="+mj-lt"/>
              <a:buAutoNum type="arabicPeriod"/>
            </a:pPr>
            <a:r>
              <a:rPr lang="tr-TR" dirty="0"/>
              <a:t>Güç / Sıcaklık</a:t>
            </a:r>
          </a:p>
          <a:p>
            <a:pPr marL="457200" indent="-457200">
              <a:buFont typeface="+mj-lt"/>
              <a:buAutoNum type="arabicPeriod"/>
            </a:pPr>
            <a:r>
              <a:rPr lang="tr-TR" dirty="0" err="1"/>
              <a:t>Arayüz</a:t>
            </a:r>
            <a:r>
              <a:rPr lang="tr-TR" dirty="0"/>
              <a:t> / Çevresel Birimler</a:t>
            </a:r>
          </a:p>
          <a:p>
            <a:pPr marL="457200" indent="-457200">
              <a:buFont typeface="+mj-lt"/>
              <a:buAutoNum type="arabicPeriod"/>
            </a:pPr>
            <a:r>
              <a:rPr lang="tr-TR" dirty="0"/>
              <a:t>Toplam Maliyet</a:t>
            </a:r>
          </a:p>
          <a:p>
            <a:pPr marL="457200" indent="-457200">
              <a:buFont typeface="+mj-lt"/>
              <a:buAutoNum type="arabicPeriod"/>
            </a:pPr>
            <a:r>
              <a:rPr lang="tr-TR" dirty="0"/>
              <a:t>Çok Yönlülük</a:t>
            </a:r>
          </a:p>
          <a:p>
            <a:pPr marL="457200" indent="-457200">
              <a:buFont typeface="+mj-lt"/>
              <a:buAutoNum type="arabicPeriod"/>
            </a:pPr>
            <a:r>
              <a:rPr lang="tr-TR" dirty="0"/>
              <a:t>Diğer Donanımlar İle İletişim</a:t>
            </a:r>
          </a:p>
          <a:p>
            <a:pPr marL="457200" indent="-457200">
              <a:buFont typeface="+mj-lt"/>
              <a:buAutoNum type="arabicPeriod"/>
            </a:pPr>
            <a:r>
              <a:rPr lang="tr-TR" dirty="0"/>
              <a:t>Güvenlik</a:t>
            </a:r>
          </a:p>
          <a:p>
            <a:pPr marL="457200" indent="-457200">
              <a:buFont typeface="+mj-lt"/>
              <a:buAutoNum type="arabicPeriod"/>
            </a:pPr>
            <a:r>
              <a:rPr lang="tr-TR" dirty="0" err="1"/>
              <a:t>Geliştirilebilirlilk</a:t>
            </a:r>
            <a:endParaRPr lang="tr-TR" dirty="0"/>
          </a:p>
          <a:p>
            <a:pPr marL="457200" indent="-457200">
              <a:buFont typeface="+mj-lt"/>
              <a:buAutoNum type="arabicPeriod"/>
            </a:pPr>
            <a:r>
              <a:rPr lang="tr-TR" dirty="0"/>
              <a:t>Hafıza</a:t>
            </a:r>
          </a:p>
          <a:p>
            <a:pPr marL="457200" indent="-457200">
              <a:buFont typeface="+mj-lt"/>
              <a:buAutoNum type="arabicPeriod"/>
            </a:pPr>
            <a:r>
              <a:rPr lang="tr-TR" dirty="0"/>
              <a:t>Zamanlayıcı / Sayıcı Fonksiyonları</a:t>
            </a:r>
          </a:p>
          <a:p>
            <a:pPr marL="457200" indent="-457200">
              <a:buFont typeface="+mj-lt"/>
              <a:buAutoNum type="arabicPeriod"/>
            </a:pPr>
            <a:r>
              <a:rPr lang="tr-TR" dirty="0"/>
              <a:t>Medya Yetenekleri</a:t>
            </a:r>
          </a:p>
          <a:p>
            <a:pPr marL="457200" indent="-457200">
              <a:buFont typeface="+mj-lt"/>
              <a:buAutoNum type="arabicPeriod"/>
            </a:pPr>
            <a:r>
              <a:rPr lang="tr-TR" dirty="0"/>
              <a:t>Sistem Kurulumu İçin Gerekli Toplam Süre</a:t>
            </a:r>
          </a:p>
          <a:p>
            <a:pPr marL="457200" indent="-457200">
              <a:buFont typeface="+mj-lt"/>
              <a:buAutoNum type="arabicPeriod"/>
            </a:pPr>
            <a:r>
              <a:rPr lang="tr-TR" dirty="0"/>
              <a:t>EMI / EMC Uyumluluğu</a:t>
            </a:r>
          </a:p>
          <a:p>
            <a:pPr marL="457200" indent="-457200">
              <a:buFont typeface="+mj-lt"/>
              <a:buAutoNum type="arabicPeriod"/>
            </a:pPr>
            <a:r>
              <a:rPr lang="tr-TR" dirty="0"/>
              <a:t>Boyut</a:t>
            </a:r>
          </a:p>
          <a:p>
            <a:pPr marL="457200" indent="-457200">
              <a:buFont typeface="+mj-lt"/>
              <a:buAutoNum type="arabicPeriod"/>
            </a:pPr>
            <a:r>
              <a:rPr lang="tr-TR" dirty="0" err="1"/>
              <a:t>Satınalma</a:t>
            </a:r>
            <a:endParaRPr lang="tr-TR" dirty="0"/>
          </a:p>
        </p:txBody>
      </p:sp>
    </p:spTree>
    <p:extLst>
      <p:ext uri="{BB962C8B-B14F-4D97-AF65-F5344CB8AC3E}">
        <p14:creationId xmlns:p14="http://schemas.microsoft.com/office/powerpoint/2010/main" val="155044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Araştırma</a:t>
            </a:r>
          </a:p>
        </p:txBody>
      </p:sp>
      <p:sp>
        <p:nvSpPr>
          <p:cNvPr id="3" name="İçerik Yer Tutucusu 2"/>
          <p:cNvSpPr>
            <a:spLocks noGrp="1"/>
          </p:cNvSpPr>
          <p:nvPr>
            <p:ph idx="1"/>
          </p:nvPr>
        </p:nvSpPr>
        <p:spPr>
          <a:xfrm>
            <a:off x="334770" y="2209616"/>
            <a:ext cx="5279967" cy="4176222"/>
          </a:xfrm>
        </p:spPr>
        <p:txBody>
          <a:bodyPr>
            <a:normAutofit/>
          </a:bodyPr>
          <a:lstStyle/>
          <a:p>
            <a:pPr marL="0" indent="0" algn="just">
              <a:buNone/>
            </a:pPr>
            <a:r>
              <a:rPr lang="tr-TR" dirty="0" err="1"/>
              <a:t>Arduino</a:t>
            </a:r>
            <a:r>
              <a:rPr lang="tr-TR" dirty="0"/>
              <a:t> </a:t>
            </a:r>
            <a:r>
              <a:rPr lang="tr-TR" dirty="0" err="1"/>
              <a:t>Uno</a:t>
            </a:r>
            <a:r>
              <a:rPr lang="tr-TR" dirty="0"/>
              <a:t> R3 üzerinde µC ve kartın kullanımı için gerekli bazı donanımlara sahiptir. Acaba üzerinde kullanılan denetleyicinin özellikleri (Hızı, hafızası, çevresel birimleri, …vb.) nedir? Kart üzerindeki diğer donanımların kullanım amaçları nelerdir? Şimdi tüm bu soruların ve daha fazlasının cevaplarını arayalım.</a:t>
            </a:r>
          </a:p>
        </p:txBody>
      </p:sp>
      <p:pic>
        <p:nvPicPr>
          <p:cNvPr id="8194" name="Picture 2" descr="https://encrypted-tbn1.gstatic.com/images?q=tbn:ANd9GcS856acBAEB0WaK8PMcVXuVH-wNWP3IKde6nDHkRCEe38Sjx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069" y="1955552"/>
            <a:ext cx="5411036" cy="4430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Dikdörtgen 5"/>
          <p:cNvSpPr/>
          <p:nvPr/>
        </p:nvSpPr>
        <p:spPr>
          <a:xfrm rot="1201258">
            <a:off x="8154450" y="2352710"/>
            <a:ext cx="1759209" cy="31547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9900" b="1" i="1" u="none" strike="noStrike" kern="1200" cap="none" spc="0" normalizeH="0" baseline="0" noProof="0" dirty="0">
                <a:ln w="22225">
                  <a:solidFill>
                    <a:srgbClr val="E6C133"/>
                  </a:solidFill>
                  <a:prstDash val="solid"/>
                </a:ln>
                <a:solidFill>
                  <a:srgbClr val="FFFF00"/>
                </a:solidFill>
                <a:effectLst/>
                <a:uLnTx/>
                <a:uFillTx/>
                <a:latin typeface="Century Gothic" panose="020B0502020202020204"/>
                <a:ea typeface="+mn-ea"/>
                <a:cs typeface="+mn-cs"/>
              </a:rPr>
              <a:t>?</a:t>
            </a:r>
            <a:endParaRPr kumimoji="0" lang="tr-TR" sz="19900" b="1" i="1" u="none" strike="noStrike" kern="1200" cap="none" spc="0" normalizeH="0" baseline="0" noProof="0" dirty="0">
              <a:ln w="0"/>
              <a:solidFill>
                <a:srgbClr val="FFFF00"/>
              </a:solidFill>
              <a:effectLst>
                <a:outerShdw blurRad="38100" dist="25400" dir="5400000" algn="ctr" rotWithShape="0">
                  <a:srgbClr val="6E747A">
                    <a:alpha val="43000"/>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137409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p:txBody>
          <a:bodyPr/>
          <a:lstStyle/>
          <a:p>
            <a:r>
              <a:rPr lang="tr-TR" dirty="0"/>
              <a:t>ASIC (Application </a:t>
            </a:r>
            <a:r>
              <a:rPr lang="tr-TR" dirty="0" err="1"/>
              <a:t>Specific</a:t>
            </a:r>
            <a:r>
              <a:rPr lang="tr-TR" dirty="0"/>
              <a:t> </a:t>
            </a:r>
            <a:r>
              <a:rPr lang="tr-TR" dirty="0" err="1"/>
              <a:t>Integrated</a:t>
            </a:r>
            <a:r>
              <a:rPr lang="tr-TR" dirty="0"/>
              <a:t> </a:t>
            </a:r>
            <a:r>
              <a:rPr lang="tr-TR" dirty="0" err="1"/>
              <a:t>Circuit</a:t>
            </a:r>
            <a:r>
              <a:rPr lang="tr-TR" dirty="0"/>
              <a:t>)</a:t>
            </a:r>
          </a:p>
          <a:p>
            <a:r>
              <a:rPr lang="tr-TR" dirty="0"/>
              <a:t>CPLD (</a:t>
            </a:r>
            <a:r>
              <a:rPr lang="tr-TR" dirty="0" err="1"/>
              <a:t>Complex</a:t>
            </a:r>
            <a:r>
              <a:rPr lang="tr-TR" dirty="0"/>
              <a:t> </a:t>
            </a:r>
            <a:r>
              <a:rPr lang="tr-TR" dirty="0" err="1"/>
              <a:t>Programmable</a:t>
            </a:r>
            <a:r>
              <a:rPr lang="tr-TR" dirty="0"/>
              <a:t> </a:t>
            </a:r>
            <a:r>
              <a:rPr lang="tr-TR" dirty="0" err="1"/>
              <a:t>Logic</a:t>
            </a:r>
            <a:r>
              <a:rPr lang="tr-TR" dirty="0"/>
              <a:t> Device)</a:t>
            </a:r>
          </a:p>
          <a:p>
            <a:r>
              <a:rPr lang="tr-TR" dirty="0"/>
              <a:t>DSP (</a:t>
            </a:r>
            <a:r>
              <a:rPr lang="tr-TR" dirty="0" err="1"/>
              <a:t>Digital</a:t>
            </a:r>
            <a:r>
              <a:rPr lang="tr-TR" dirty="0"/>
              <a:t> </a:t>
            </a:r>
            <a:r>
              <a:rPr lang="tr-TR" dirty="0" err="1"/>
              <a:t>Signal</a:t>
            </a:r>
            <a:r>
              <a:rPr lang="tr-TR" dirty="0"/>
              <a:t> </a:t>
            </a:r>
            <a:r>
              <a:rPr lang="tr-TR" dirty="0" err="1"/>
              <a:t>Processor</a:t>
            </a:r>
            <a:r>
              <a:rPr lang="tr-TR" dirty="0"/>
              <a:t>)</a:t>
            </a:r>
          </a:p>
          <a:p>
            <a:r>
              <a:rPr lang="tr-TR" dirty="0"/>
              <a:t>FPGA (</a:t>
            </a:r>
            <a:r>
              <a:rPr lang="tr-TR" dirty="0" err="1"/>
              <a:t>Field</a:t>
            </a:r>
            <a:r>
              <a:rPr lang="tr-TR" dirty="0"/>
              <a:t> </a:t>
            </a:r>
            <a:r>
              <a:rPr lang="tr-TR" dirty="0" err="1"/>
              <a:t>Programmable</a:t>
            </a:r>
            <a:r>
              <a:rPr lang="tr-TR" dirty="0"/>
              <a:t> </a:t>
            </a:r>
            <a:r>
              <a:rPr lang="tr-TR" dirty="0" err="1"/>
              <a:t>Gate</a:t>
            </a:r>
            <a:r>
              <a:rPr lang="tr-TR" dirty="0"/>
              <a:t> </a:t>
            </a:r>
            <a:r>
              <a:rPr lang="tr-TR" dirty="0" err="1"/>
              <a:t>Arrays</a:t>
            </a:r>
            <a:r>
              <a:rPr lang="tr-TR" dirty="0"/>
              <a:t>)</a:t>
            </a:r>
          </a:p>
          <a:p>
            <a:r>
              <a:rPr lang="tr-TR" dirty="0"/>
              <a:t>PLC (Programming </a:t>
            </a:r>
            <a:r>
              <a:rPr lang="tr-TR" dirty="0" err="1"/>
              <a:t>Logic</a:t>
            </a:r>
            <a:r>
              <a:rPr lang="tr-TR" dirty="0"/>
              <a:t> Control)</a:t>
            </a:r>
          </a:p>
          <a:p>
            <a:r>
              <a:rPr lang="tr-TR" dirty="0"/>
              <a:t>µP (</a:t>
            </a:r>
            <a:r>
              <a:rPr lang="tr-TR" dirty="0" err="1"/>
              <a:t>Microprocessor</a:t>
            </a:r>
            <a:r>
              <a:rPr lang="tr-TR" dirty="0"/>
              <a:t>)</a:t>
            </a:r>
          </a:p>
          <a:p>
            <a:endParaRPr lang="tr-TR" dirty="0"/>
          </a:p>
        </p:txBody>
      </p:sp>
    </p:spTree>
    <p:extLst>
      <p:ext uri="{BB962C8B-B14F-4D97-AF65-F5344CB8AC3E}">
        <p14:creationId xmlns:p14="http://schemas.microsoft.com/office/powerpoint/2010/main" val="215836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3" y="2052918"/>
            <a:ext cx="6321070" cy="4195481"/>
          </a:xfrm>
        </p:spPr>
        <p:txBody>
          <a:bodyPr>
            <a:normAutofit fontScale="92500" lnSpcReduction="10000"/>
          </a:bodyPr>
          <a:lstStyle/>
          <a:p>
            <a:r>
              <a:rPr lang="tr-TR" dirty="0"/>
              <a:t>ASIC (</a:t>
            </a:r>
            <a:r>
              <a:rPr lang="tr-TR" b="1" dirty="0">
                <a:solidFill>
                  <a:srgbClr val="FFFF00"/>
                </a:solidFill>
              </a:rPr>
              <a:t>A</a:t>
            </a:r>
            <a:r>
              <a:rPr lang="tr-TR" dirty="0"/>
              <a:t>pplication </a:t>
            </a:r>
            <a:r>
              <a:rPr lang="tr-TR" b="1" dirty="0" err="1">
                <a:solidFill>
                  <a:srgbClr val="FFFF00"/>
                </a:solidFill>
              </a:rPr>
              <a:t>S</a:t>
            </a:r>
            <a:r>
              <a:rPr lang="tr-TR" dirty="0" err="1"/>
              <a:t>pecific</a:t>
            </a:r>
            <a:r>
              <a:rPr lang="tr-TR" dirty="0"/>
              <a:t> </a:t>
            </a:r>
            <a:r>
              <a:rPr lang="tr-TR" b="1" dirty="0" err="1">
                <a:solidFill>
                  <a:srgbClr val="FFFF00"/>
                </a:solidFill>
              </a:rPr>
              <a:t>I</a:t>
            </a:r>
            <a:r>
              <a:rPr lang="tr-TR" dirty="0" err="1"/>
              <a:t>ntegrated</a:t>
            </a:r>
            <a:r>
              <a:rPr lang="tr-TR" dirty="0"/>
              <a:t> </a:t>
            </a:r>
            <a:r>
              <a:rPr lang="tr-TR" b="1" dirty="0" err="1">
                <a:solidFill>
                  <a:srgbClr val="FFFF00"/>
                </a:solidFill>
              </a:rPr>
              <a:t>C</a:t>
            </a:r>
            <a:r>
              <a:rPr lang="tr-TR" dirty="0" err="1"/>
              <a:t>ircuit</a:t>
            </a:r>
            <a:r>
              <a:rPr lang="tr-TR" dirty="0"/>
              <a:t>)</a:t>
            </a:r>
          </a:p>
          <a:p>
            <a:pPr lvl="1"/>
            <a:r>
              <a:rPr lang="tr-TR" dirty="0"/>
              <a:t>Çok hızlı, uygulamaya özel olarak tasarlanmış ve optimize edilmiş.</a:t>
            </a:r>
          </a:p>
          <a:p>
            <a:pPr lvl="1"/>
            <a:r>
              <a:rPr lang="tr-TR" dirty="0"/>
              <a:t>Tasarım açışından esnek değil.</a:t>
            </a:r>
          </a:p>
          <a:p>
            <a:endParaRPr lang="tr-TR" dirty="0"/>
          </a:p>
          <a:p>
            <a:r>
              <a:rPr lang="tr-TR" u="sng" dirty="0">
                <a:solidFill>
                  <a:srgbClr val="FFFF00"/>
                </a:solidFill>
              </a:rPr>
              <a:t>Tamamen-Özel: </a:t>
            </a:r>
            <a:r>
              <a:rPr lang="tr-TR" dirty="0"/>
              <a:t>Tümleşik devrenin tüm katmanları uygulamaya özel olarak optimize edilmiştir.</a:t>
            </a:r>
          </a:p>
          <a:p>
            <a:endParaRPr lang="tr-TR" dirty="0"/>
          </a:p>
          <a:p>
            <a:r>
              <a:rPr lang="tr-TR" u="sng" dirty="0">
                <a:solidFill>
                  <a:srgbClr val="FFFF00"/>
                </a:solidFill>
              </a:rPr>
              <a:t>Yarı-Özel: </a:t>
            </a:r>
            <a:r>
              <a:rPr lang="tr-TR" dirty="0"/>
              <a:t>Tümleşik devrenin alt katmanları uygulamaya özel olarak optimize edilmiştir. Üst katmanlar uygulamaya göre kullanıcı tarafından tamamlanır.</a:t>
            </a:r>
          </a:p>
        </p:txBody>
      </p:sp>
      <p:pic>
        <p:nvPicPr>
          <p:cNvPr id="4098" name="Picture 2" descr="http://www.janson-soft.de/seminare/dh7uaf/55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447" y="2052918"/>
            <a:ext cx="35052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8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3" y="2052918"/>
            <a:ext cx="5174657" cy="4195481"/>
          </a:xfrm>
        </p:spPr>
        <p:txBody>
          <a:bodyPr/>
          <a:lstStyle/>
          <a:p>
            <a:r>
              <a:rPr lang="tr-TR" dirty="0"/>
              <a:t>CPLD (</a:t>
            </a:r>
            <a:r>
              <a:rPr lang="tr-TR" b="1" dirty="0" err="1">
                <a:solidFill>
                  <a:srgbClr val="FFFF00"/>
                </a:solidFill>
              </a:rPr>
              <a:t>C</a:t>
            </a:r>
            <a:r>
              <a:rPr lang="tr-TR" dirty="0" err="1"/>
              <a:t>omplex</a:t>
            </a:r>
            <a:r>
              <a:rPr lang="tr-TR" dirty="0"/>
              <a:t> </a:t>
            </a:r>
            <a:r>
              <a:rPr lang="tr-TR" b="1" dirty="0" err="1">
                <a:solidFill>
                  <a:srgbClr val="FFFF00"/>
                </a:solidFill>
              </a:rPr>
              <a:t>P</a:t>
            </a:r>
            <a:r>
              <a:rPr lang="tr-TR" dirty="0" err="1"/>
              <a:t>rogrammable</a:t>
            </a:r>
            <a:r>
              <a:rPr lang="tr-TR" dirty="0"/>
              <a:t> </a:t>
            </a:r>
            <a:r>
              <a:rPr lang="tr-TR" b="1" dirty="0" err="1">
                <a:solidFill>
                  <a:srgbClr val="FFFF00"/>
                </a:solidFill>
              </a:rPr>
              <a:t>L</a:t>
            </a:r>
            <a:r>
              <a:rPr lang="tr-TR" dirty="0" err="1"/>
              <a:t>ogic</a:t>
            </a:r>
            <a:r>
              <a:rPr lang="tr-TR" dirty="0"/>
              <a:t> </a:t>
            </a:r>
            <a:r>
              <a:rPr lang="tr-TR" b="1" dirty="0">
                <a:solidFill>
                  <a:srgbClr val="FFFF00"/>
                </a:solidFill>
              </a:rPr>
              <a:t>D</a:t>
            </a:r>
            <a:r>
              <a:rPr lang="tr-TR" dirty="0"/>
              <a:t>evice)</a:t>
            </a:r>
          </a:p>
          <a:p>
            <a:pPr lvl="1"/>
            <a:r>
              <a:rPr lang="tr-TR" dirty="0"/>
              <a:t>PAL (</a:t>
            </a:r>
            <a:r>
              <a:rPr lang="tr-TR" dirty="0" err="1"/>
              <a:t>Programmable</a:t>
            </a:r>
            <a:r>
              <a:rPr lang="tr-TR" dirty="0"/>
              <a:t> </a:t>
            </a:r>
            <a:r>
              <a:rPr lang="tr-TR" dirty="0" err="1"/>
              <a:t>Array</a:t>
            </a:r>
            <a:r>
              <a:rPr lang="tr-TR" dirty="0"/>
              <a:t> </a:t>
            </a:r>
            <a:r>
              <a:rPr lang="tr-TR" dirty="0" err="1"/>
              <a:t>Logic</a:t>
            </a:r>
            <a:r>
              <a:rPr lang="tr-TR" dirty="0"/>
              <a:t>) ile FPGA arasında bir yapıdır.</a:t>
            </a:r>
          </a:p>
          <a:p>
            <a:pPr lvl="1"/>
            <a:r>
              <a:rPr lang="tr-TR" dirty="0"/>
              <a:t>Mantıksal Bloklar: Makro Hücre (Macro Cell - SOG «</a:t>
            </a:r>
            <a:r>
              <a:rPr lang="tr-TR" dirty="0" err="1"/>
              <a:t>Sea</a:t>
            </a:r>
            <a:r>
              <a:rPr lang="tr-TR" dirty="0"/>
              <a:t> Of </a:t>
            </a:r>
            <a:r>
              <a:rPr lang="tr-TR" dirty="0" err="1"/>
              <a:t>Gate</a:t>
            </a:r>
            <a:r>
              <a:rPr lang="tr-TR" dirty="0"/>
              <a:t>») olarak adlandırılır.</a:t>
            </a:r>
          </a:p>
          <a:p>
            <a:pPr lvl="1"/>
            <a:r>
              <a:rPr lang="tr-TR" dirty="0"/>
              <a:t>Entegre kalıcı hafızaya sahiptir.</a:t>
            </a:r>
          </a:p>
          <a:p>
            <a:pPr lvl="1"/>
            <a:r>
              <a:rPr lang="tr-TR" dirty="0"/>
              <a:t>Diğer alternatiflerine kıyasla hızlı ve tasarım açısından biraz esnektir.</a:t>
            </a:r>
          </a:p>
        </p:txBody>
      </p:sp>
      <p:pic>
        <p:nvPicPr>
          <p:cNvPr id="3074" name="Picture 2" descr="https://www.safaribooksonline.com/library/view/introduction-to-digital/9780470900550/images/ch001-f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361" y="2052918"/>
            <a:ext cx="5211468" cy="348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6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p:txBody>
          <a:bodyPr/>
          <a:lstStyle/>
          <a:p>
            <a:r>
              <a:rPr lang="tr-TR" dirty="0"/>
              <a:t>DSP (</a:t>
            </a:r>
            <a:r>
              <a:rPr lang="tr-TR" b="1" dirty="0" err="1">
                <a:solidFill>
                  <a:srgbClr val="FFFF00"/>
                </a:solidFill>
              </a:rPr>
              <a:t>D</a:t>
            </a:r>
            <a:r>
              <a:rPr lang="tr-TR" dirty="0" err="1"/>
              <a:t>igital</a:t>
            </a:r>
            <a:r>
              <a:rPr lang="tr-TR" dirty="0"/>
              <a:t> </a:t>
            </a:r>
            <a:r>
              <a:rPr lang="tr-TR" b="1" dirty="0" err="1">
                <a:solidFill>
                  <a:srgbClr val="FFFF00"/>
                </a:solidFill>
              </a:rPr>
              <a:t>S</a:t>
            </a:r>
            <a:r>
              <a:rPr lang="tr-TR" dirty="0" err="1"/>
              <a:t>ignal</a:t>
            </a:r>
            <a:r>
              <a:rPr lang="tr-TR" dirty="0"/>
              <a:t> </a:t>
            </a:r>
            <a:r>
              <a:rPr lang="tr-TR" b="1" dirty="0" err="1">
                <a:solidFill>
                  <a:srgbClr val="FFFF00"/>
                </a:solidFill>
              </a:rPr>
              <a:t>P</a:t>
            </a:r>
            <a:r>
              <a:rPr lang="tr-TR" dirty="0" err="1"/>
              <a:t>rocessor</a:t>
            </a:r>
            <a:r>
              <a:rPr lang="tr-TR" dirty="0"/>
              <a:t>)</a:t>
            </a:r>
          </a:p>
          <a:p>
            <a:pPr lvl="2"/>
            <a:r>
              <a:rPr lang="tr-TR" dirty="0"/>
              <a:t>Bir dizi seri işlemleri hızlı bir şekilde yapabilir.</a:t>
            </a:r>
          </a:p>
          <a:p>
            <a:pPr lvl="2"/>
            <a:r>
              <a:rPr lang="tr-TR" dirty="0"/>
              <a:t>Dijital veya analog girişler –çıkışlar olarak tasarlanmıştır. </a:t>
            </a:r>
          </a:p>
          <a:p>
            <a:pPr lvl="2"/>
            <a:r>
              <a:rPr lang="tr-TR" dirty="0"/>
              <a:t>İçerisinde;</a:t>
            </a:r>
          </a:p>
          <a:p>
            <a:pPr lvl="3"/>
            <a:r>
              <a:rPr lang="tr-TR" dirty="0" err="1"/>
              <a:t>Karasel</a:t>
            </a:r>
            <a:r>
              <a:rPr lang="tr-TR" dirty="0"/>
              <a:t> kod çözücü (</a:t>
            </a:r>
            <a:r>
              <a:rPr lang="tr-TR" dirty="0" err="1"/>
              <a:t>Quadrature</a:t>
            </a:r>
            <a:r>
              <a:rPr lang="tr-TR" dirty="0"/>
              <a:t> </a:t>
            </a:r>
            <a:r>
              <a:rPr lang="tr-TR" dirty="0" err="1"/>
              <a:t>Decoder</a:t>
            </a:r>
            <a:r>
              <a:rPr lang="tr-TR" dirty="0"/>
              <a:t>)</a:t>
            </a:r>
          </a:p>
          <a:p>
            <a:pPr lvl="3"/>
            <a:r>
              <a:rPr lang="tr-TR" dirty="0"/>
              <a:t>PWM</a:t>
            </a:r>
          </a:p>
          <a:p>
            <a:pPr lvl="3"/>
            <a:r>
              <a:rPr lang="tr-TR" dirty="0"/>
              <a:t>Seri iletişim birimleri</a:t>
            </a:r>
          </a:p>
          <a:p>
            <a:pPr marL="914400" lvl="2" indent="0">
              <a:buNone/>
            </a:pPr>
            <a:r>
              <a:rPr lang="tr-TR" dirty="0"/>
              <a:t>olabilir.</a:t>
            </a:r>
          </a:p>
          <a:p>
            <a:endParaRPr lang="tr-TR" dirty="0"/>
          </a:p>
        </p:txBody>
      </p:sp>
      <p:pic>
        <p:nvPicPr>
          <p:cNvPr id="2050" name="Picture 2" descr="http://www.differencebetween.info/sites/default/files/images/2/dsp-processor%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228" y="1969432"/>
            <a:ext cx="238125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45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3" y="2052918"/>
            <a:ext cx="5180108" cy="4195481"/>
          </a:xfrm>
        </p:spPr>
        <p:txBody>
          <a:bodyPr/>
          <a:lstStyle/>
          <a:p>
            <a:r>
              <a:rPr lang="tr-TR" dirty="0"/>
              <a:t>FPGA (</a:t>
            </a:r>
            <a:r>
              <a:rPr lang="tr-TR" b="1" dirty="0" err="1">
                <a:solidFill>
                  <a:srgbClr val="FFFF00"/>
                </a:solidFill>
              </a:rPr>
              <a:t>F</a:t>
            </a:r>
            <a:r>
              <a:rPr lang="tr-TR" dirty="0" err="1"/>
              <a:t>ield</a:t>
            </a:r>
            <a:r>
              <a:rPr lang="tr-TR" dirty="0"/>
              <a:t> </a:t>
            </a:r>
            <a:r>
              <a:rPr lang="tr-TR" b="1" dirty="0" err="1">
                <a:solidFill>
                  <a:srgbClr val="FFFF00"/>
                </a:solidFill>
              </a:rPr>
              <a:t>P</a:t>
            </a:r>
            <a:r>
              <a:rPr lang="tr-TR" dirty="0" err="1"/>
              <a:t>rogrammable</a:t>
            </a:r>
            <a:r>
              <a:rPr lang="tr-TR" dirty="0"/>
              <a:t> </a:t>
            </a:r>
            <a:r>
              <a:rPr lang="tr-TR" b="1" dirty="0" err="1">
                <a:solidFill>
                  <a:srgbClr val="FFFF00"/>
                </a:solidFill>
              </a:rPr>
              <a:t>G</a:t>
            </a:r>
            <a:r>
              <a:rPr lang="tr-TR" dirty="0" err="1"/>
              <a:t>ate</a:t>
            </a:r>
            <a:r>
              <a:rPr lang="tr-TR" dirty="0"/>
              <a:t> </a:t>
            </a:r>
            <a:r>
              <a:rPr lang="tr-TR" b="1" dirty="0" err="1">
                <a:solidFill>
                  <a:srgbClr val="FFFF00"/>
                </a:solidFill>
              </a:rPr>
              <a:t>A</a:t>
            </a:r>
            <a:r>
              <a:rPr lang="tr-TR" dirty="0" err="1"/>
              <a:t>rrays</a:t>
            </a:r>
            <a:r>
              <a:rPr lang="tr-TR" dirty="0"/>
              <a:t>)</a:t>
            </a:r>
          </a:p>
          <a:p>
            <a:r>
              <a:rPr lang="tr-TR" dirty="0"/>
              <a:t>Çok sayıda </a:t>
            </a:r>
            <a:r>
              <a:rPr lang="tr-TR" dirty="0" err="1"/>
              <a:t>arabağlantı</a:t>
            </a:r>
            <a:r>
              <a:rPr lang="tr-TR" dirty="0"/>
              <a:t> matrisi, mantık kapıları, RAM</a:t>
            </a:r>
          </a:p>
          <a:p>
            <a:r>
              <a:rPr lang="tr-TR" dirty="0"/>
              <a:t>Belki analog sinyal işleme kapasitesi (ADC, DAC </a:t>
            </a:r>
            <a:r>
              <a:rPr lang="tr-TR" dirty="0" err="1"/>
              <a:t>vb</a:t>
            </a:r>
            <a:r>
              <a:rPr lang="tr-TR" dirty="0"/>
              <a:t>)</a:t>
            </a:r>
          </a:p>
          <a:p>
            <a:r>
              <a:rPr lang="tr-TR" dirty="0"/>
              <a:t>VHDL (</a:t>
            </a:r>
            <a:r>
              <a:rPr lang="en-US" b="1" dirty="0">
                <a:solidFill>
                  <a:srgbClr val="FFFF00"/>
                </a:solidFill>
              </a:rPr>
              <a:t>V</a:t>
            </a:r>
            <a:r>
              <a:rPr lang="en-US" dirty="0"/>
              <a:t>ery High –Speed Integrated Circuit </a:t>
            </a:r>
            <a:r>
              <a:rPr lang="en-US" b="1" dirty="0">
                <a:solidFill>
                  <a:srgbClr val="FFFF00"/>
                </a:solidFill>
              </a:rPr>
              <a:t>H</a:t>
            </a:r>
            <a:r>
              <a:rPr lang="en-US" dirty="0"/>
              <a:t>ardware </a:t>
            </a:r>
            <a:r>
              <a:rPr lang="en-US" b="1" dirty="0">
                <a:solidFill>
                  <a:srgbClr val="FFFF00"/>
                </a:solidFill>
              </a:rPr>
              <a:t>D</a:t>
            </a:r>
            <a:r>
              <a:rPr lang="en-US" dirty="0"/>
              <a:t>escription </a:t>
            </a:r>
            <a:r>
              <a:rPr lang="en-US" b="1" dirty="0">
                <a:solidFill>
                  <a:srgbClr val="FFFF00"/>
                </a:solidFill>
              </a:rPr>
              <a:t>L</a:t>
            </a:r>
            <a:r>
              <a:rPr lang="en-US" dirty="0"/>
              <a:t>anguage</a:t>
            </a:r>
            <a:r>
              <a:rPr lang="tr-TR" dirty="0"/>
              <a:t>) ile </a:t>
            </a:r>
            <a:r>
              <a:rPr lang="tr-TR" dirty="0" err="1"/>
              <a:t>pprogramlanabilme</a:t>
            </a:r>
            <a:endParaRPr lang="tr-TR" dirty="0"/>
          </a:p>
          <a:p>
            <a:endParaRPr lang="tr-TR" dirty="0"/>
          </a:p>
        </p:txBody>
      </p:sp>
      <p:pic>
        <p:nvPicPr>
          <p:cNvPr id="1026" name="Picture 2" descr="https://kiesrd.files.wordpress.com/2016/04/swvvifhq558.jpg?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921" y="2303624"/>
            <a:ext cx="5792137" cy="294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7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2" y="2052918"/>
            <a:ext cx="4792521" cy="4195481"/>
          </a:xfrm>
        </p:spPr>
        <p:txBody>
          <a:bodyPr/>
          <a:lstStyle/>
          <a:p>
            <a:r>
              <a:rPr lang="tr-TR" dirty="0"/>
              <a:t>PLC (</a:t>
            </a:r>
            <a:r>
              <a:rPr lang="tr-TR" b="1" dirty="0">
                <a:solidFill>
                  <a:srgbClr val="FFFF00"/>
                </a:solidFill>
              </a:rPr>
              <a:t>P</a:t>
            </a:r>
            <a:r>
              <a:rPr lang="tr-TR" dirty="0"/>
              <a:t>rogramming </a:t>
            </a:r>
            <a:r>
              <a:rPr lang="tr-TR" b="1" dirty="0" err="1">
                <a:solidFill>
                  <a:srgbClr val="FFFF00"/>
                </a:solidFill>
              </a:rPr>
              <a:t>L</a:t>
            </a:r>
            <a:r>
              <a:rPr lang="tr-TR" dirty="0" err="1"/>
              <a:t>ogic</a:t>
            </a:r>
            <a:r>
              <a:rPr lang="tr-TR" dirty="0"/>
              <a:t> </a:t>
            </a:r>
            <a:r>
              <a:rPr lang="tr-TR" b="1" dirty="0">
                <a:solidFill>
                  <a:srgbClr val="FFFF00"/>
                </a:solidFill>
              </a:rPr>
              <a:t>C</a:t>
            </a:r>
            <a:r>
              <a:rPr lang="tr-TR" dirty="0"/>
              <a:t>ontrol)</a:t>
            </a:r>
          </a:p>
          <a:p>
            <a:pPr lvl="1"/>
            <a:r>
              <a:rPr lang="tr-TR" dirty="0"/>
              <a:t>Endüstriyel uygulamalar için geliştirilmiştir.</a:t>
            </a:r>
          </a:p>
          <a:p>
            <a:pPr lvl="1"/>
            <a:r>
              <a:rPr lang="tr-TR" dirty="0"/>
              <a:t>Modüler bir yapıya sahip olup genişletilebilir.</a:t>
            </a:r>
          </a:p>
          <a:p>
            <a:pPr lvl="1"/>
            <a:r>
              <a:rPr lang="tr-TR" dirty="0"/>
              <a:t>Çok geniş yelpazede kullanım alanı vardır.</a:t>
            </a:r>
          </a:p>
          <a:p>
            <a:pPr lvl="1"/>
            <a:r>
              <a:rPr lang="tr-TR" dirty="0"/>
              <a:t>Merkezi ya da dağınık yapıda kontrol imkanı sağlar</a:t>
            </a:r>
          </a:p>
          <a:p>
            <a:pPr lvl="1"/>
            <a:r>
              <a:rPr lang="tr-TR" dirty="0"/>
              <a:t>Tercihen grafiksel kolay bir programlama </a:t>
            </a:r>
            <a:r>
              <a:rPr lang="tr-TR" dirty="0" err="1"/>
              <a:t>arayüzü</a:t>
            </a:r>
            <a:r>
              <a:rPr lang="tr-TR" dirty="0"/>
              <a:t> ile programlanır.</a:t>
            </a:r>
          </a:p>
          <a:p>
            <a:endParaRPr lang="tr-TR" dirty="0"/>
          </a:p>
        </p:txBody>
      </p:sp>
      <p:pic>
        <p:nvPicPr>
          <p:cNvPr id="5122" name="Picture 2" descr="http://www.ti.com/lsds/media/images/applications/industrial/factory-automation/23596_progLogicContro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833" y="2148453"/>
            <a:ext cx="5421619" cy="339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07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3" y="2052918"/>
            <a:ext cx="6394768" cy="4195481"/>
          </a:xfrm>
        </p:spPr>
        <p:txBody>
          <a:bodyPr/>
          <a:lstStyle/>
          <a:p>
            <a:r>
              <a:rPr lang="tr-TR" dirty="0"/>
              <a:t>µP (</a:t>
            </a:r>
            <a:r>
              <a:rPr lang="tr-TR" dirty="0" err="1"/>
              <a:t>Microprocessor</a:t>
            </a:r>
            <a:r>
              <a:rPr lang="tr-TR" dirty="0"/>
              <a:t>)</a:t>
            </a:r>
          </a:p>
          <a:p>
            <a:pPr lvl="1"/>
            <a:r>
              <a:rPr lang="tr-TR" dirty="0"/>
              <a:t>Güçlü matematiksel işlem yeteneği</a:t>
            </a:r>
          </a:p>
          <a:p>
            <a:pPr lvl="1"/>
            <a:r>
              <a:rPr lang="tr-TR" dirty="0"/>
              <a:t>Çevresel birimler ile kullanılır.</a:t>
            </a:r>
          </a:p>
          <a:p>
            <a:pPr lvl="1"/>
            <a:r>
              <a:rPr lang="tr-TR" dirty="0"/>
              <a:t>Dijital ve analog giriş çıkışlar ile doğrudan bir </a:t>
            </a:r>
            <a:r>
              <a:rPr lang="tr-TR" dirty="0" err="1"/>
              <a:t>arayüze</a:t>
            </a:r>
            <a:r>
              <a:rPr lang="tr-TR" dirty="0"/>
              <a:t> sahip değildir.</a:t>
            </a:r>
          </a:p>
          <a:p>
            <a:pPr lvl="1"/>
            <a:r>
              <a:rPr lang="tr-TR" dirty="0"/>
              <a:t>Daha büyük hafıza ihtiyaç duyar.</a:t>
            </a:r>
          </a:p>
          <a:p>
            <a:pPr lvl="1"/>
            <a:r>
              <a:rPr lang="tr-TR" dirty="0"/>
              <a:t>Bir işletim sistemi aracılığı ile çalıştırılır.</a:t>
            </a:r>
          </a:p>
          <a:p>
            <a:pPr lvl="1"/>
            <a:r>
              <a:rPr lang="tr-TR" dirty="0"/>
              <a:t>Tek bir kart üzerinde çalışacak şekilde tasarlanmış olabilir.</a:t>
            </a:r>
          </a:p>
        </p:txBody>
      </p:sp>
      <p:pic>
        <p:nvPicPr>
          <p:cNvPr id="6148" name="Picture 4" descr="https://wiki.openwrt.org/_media/media/raspberry_pi_foundation/rpi1bpl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7616" y="4558597"/>
            <a:ext cx="3019566" cy="1889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extremetech.com/wp-content/uploads/2011/08/ibm-p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9289" y="1779627"/>
            <a:ext cx="3667893" cy="244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8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µC (</a:t>
            </a:r>
            <a:r>
              <a:rPr lang="tr-TR" dirty="0" err="1"/>
              <a:t>Microcontroller</a:t>
            </a:r>
            <a:r>
              <a:rPr lang="tr-TR" dirty="0"/>
              <a:t>) Alternatif Diğer Yapılar</a:t>
            </a:r>
          </a:p>
        </p:txBody>
      </p:sp>
      <p:sp>
        <p:nvSpPr>
          <p:cNvPr id="3" name="İçerik Yer Tutucusu 2"/>
          <p:cNvSpPr>
            <a:spLocks noGrp="1"/>
          </p:cNvSpPr>
          <p:nvPr>
            <p:ph idx="1"/>
          </p:nvPr>
        </p:nvSpPr>
        <p:spPr>
          <a:xfrm>
            <a:off x="1103312" y="2052918"/>
            <a:ext cx="5010885" cy="4195481"/>
          </a:xfrm>
        </p:spPr>
        <p:txBody>
          <a:bodyPr/>
          <a:lstStyle/>
          <a:p>
            <a:r>
              <a:rPr lang="tr-TR" dirty="0"/>
              <a:t>µC (</a:t>
            </a:r>
            <a:r>
              <a:rPr lang="tr-TR" dirty="0" err="1"/>
              <a:t>Microcontroller</a:t>
            </a:r>
            <a:r>
              <a:rPr lang="tr-TR" dirty="0"/>
              <a:t>)</a:t>
            </a:r>
          </a:p>
          <a:p>
            <a:pPr lvl="1"/>
            <a:r>
              <a:rPr lang="tr-TR" dirty="0"/>
              <a:t>Uygulamaya özel olarak tasarlanmış çevresel birimlerini içerisinde barındıran küçük bir bilgisayar olarak düşünebiliriz.</a:t>
            </a:r>
          </a:p>
          <a:p>
            <a:pPr lvl="1"/>
            <a:r>
              <a:rPr lang="tr-TR" dirty="0"/>
              <a:t>Hafıza yapıları bilgisayarlara kıyasla oldukça az.</a:t>
            </a:r>
          </a:p>
          <a:p>
            <a:pPr lvl="1"/>
            <a:r>
              <a:rPr lang="tr-TR" dirty="0"/>
              <a:t>İşlemci hızları bilgisayarlara kıyasla oldukça yavaştır.</a:t>
            </a:r>
          </a:p>
          <a:p>
            <a:pPr lvl="1"/>
            <a:r>
              <a:rPr lang="tr-TR" dirty="0"/>
              <a:t>Programlanabilirler.</a:t>
            </a:r>
          </a:p>
        </p:txBody>
      </p:sp>
      <p:pic>
        <p:nvPicPr>
          <p:cNvPr id="7170" name="Picture 2" descr="http://www.digikey.com/en/articles/techzone/2012/jan/%7E/media/Images/Article%20Library/TechZone%20Articles/2012/January/Understand%20the%20Power-Saving%20Options%20on%20Embedded%20Controllers%20to%20Improve%20System%20Power%20Efficiency/article-2012january-understand-the-power-saving-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197" y="1152983"/>
            <a:ext cx="4907744" cy="562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85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yon">
  <a:themeElements>
    <a:clrScheme name="İy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Widescreen</PresentationFormat>
  <Paragraphs>88</Paragraphs>
  <Slides>12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Century Gothic</vt:lpstr>
      <vt:lpstr>Wingdings 3</vt:lpstr>
      <vt:lpstr>Office Theme</vt:lpstr>
      <vt:lpstr>İyon</vt:lpstr>
      <vt:lpstr>Ders 4 Uygun µC Kullanımı</vt:lpstr>
      <vt:lpstr>µC (Microcontroller) Alternatif Diğer Yapılar</vt:lpstr>
      <vt:lpstr>µC (Microcontroller) Alternatif Diğer Yapılar</vt:lpstr>
      <vt:lpstr>µC (Microcontroller) Alternatif Diğer Yapılar</vt:lpstr>
      <vt:lpstr>µC (Microcontroller) Alternatif Diğer Yapılar</vt:lpstr>
      <vt:lpstr>µC (Microcontroller) Alternatif Diğer Yapılar</vt:lpstr>
      <vt:lpstr>µC (Microcontroller) Alternatif Diğer Yapılar</vt:lpstr>
      <vt:lpstr>µC (Microcontroller) Alternatif Diğer Yapılar</vt:lpstr>
      <vt:lpstr>µC (Microcontroller) Alternatif Diğer Yapılar</vt:lpstr>
      <vt:lpstr>MCU (Mikrocontroller Unite) Seçimi</vt:lpstr>
      <vt:lpstr>Sistem Gereksinimleri</vt:lpstr>
      <vt:lpstr>Araştırma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 4 Uygun µC Kullanımı</dc:title>
  <dc:creator>Gokhan.Manav</dc:creator>
  <cp:lastModifiedBy>Gokhan.Manav</cp:lastModifiedBy>
  <cp:revision>1</cp:revision>
  <dcterms:created xsi:type="dcterms:W3CDTF">2018-02-09T08:15:31Z</dcterms:created>
  <dcterms:modified xsi:type="dcterms:W3CDTF">2018-02-09T08:15:52Z</dcterms:modified>
</cp:coreProperties>
</file>