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963BF-737E-4B5A-BEF1-C837D9F5C7EA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AA536-C425-4AD0-A0BE-1F6B5FD251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84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Senkronizasyon düşen</a:t>
            </a:r>
            <a:r>
              <a:rPr lang="tr-TR" baseline="0" dirty="0"/>
              <a:t> sistem CLK sinyalinde olduğu için harici bir bacağın okunmasında gerçek değer ile okunan değerin aynı olabilmesi için ½ ya da 3/2 sistem </a:t>
            </a:r>
            <a:r>
              <a:rPr lang="tr-TR" baseline="0" dirty="0" err="1"/>
              <a:t>clk</a:t>
            </a:r>
            <a:r>
              <a:rPr lang="tr-TR" baseline="0" dirty="0"/>
              <a:t> zamanının geçmesi gerekir.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A87AE-2223-4892-98F4-BF39F382006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16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Değer</a:t>
            </a:r>
            <a:r>
              <a:rPr lang="tr-TR" baseline="0" dirty="0"/>
              <a:t> yazılan bir bacaktan yazılan bir değerin okunabilmesi için 1 sistem </a:t>
            </a:r>
            <a:r>
              <a:rPr lang="tr-TR" baseline="0" dirty="0" err="1"/>
              <a:t>clk</a:t>
            </a:r>
            <a:r>
              <a:rPr lang="tr-TR" baseline="0" dirty="0"/>
              <a:t> zamanının geçmesi gerekir. Çünkü sistem yazma işlemi sonrasında senkronizasyon yükselen </a:t>
            </a:r>
            <a:r>
              <a:rPr lang="tr-TR" baseline="0" dirty="0" err="1"/>
              <a:t>kedarda</a:t>
            </a:r>
            <a:r>
              <a:rPr lang="tr-TR" baseline="0" dirty="0"/>
              <a:t>, işlem düşen kenarda yapılmaktadır.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A87AE-2223-4892-98F4-BF39F382006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66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Mantık</a:t>
            </a:r>
            <a:r>
              <a:rPr lang="tr-TR" baseline="0" dirty="0"/>
              <a:t> sinyal ifadeleri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A87AE-2223-4892-98F4-BF39F382006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55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3463A-5FA5-46BD-8B32-26D54986B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29203-A9E0-4BB7-BF1D-E5961EB18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A7ACB-61A3-4036-AF2C-223F4697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5790-8F9D-4F7E-A6D6-52E989395E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87FCF-B804-43AF-B8E6-C2B5647B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59E73-21D9-462C-9234-31121D99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609-B951-493B-90FF-01D870DC4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734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3BCD-B806-49B4-91AE-7D80F957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38131-D19C-4E61-B317-BE1947283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83663-0F52-4CF6-80B1-4092FADE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5790-8F9D-4F7E-A6D6-52E989395E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FE49D-35F7-45BD-AB7F-00DDD25B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9D888-4B36-42A7-ADCA-B0669997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609-B951-493B-90FF-01D870DC4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35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9C878D-ED09-4909-9567-114F35C3D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DF878-88FD-4FA8-BA56-718238015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8B59-0CB4-408F-A3EA-415A9E3E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5790-8F9D-4F7E-A6D6-52E989395E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D2607-5E83-4356-B89B-8E6D2712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08B7F-7EF0-4A11-96FB-C2804561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609-B951-493B-90FF-01D870DC4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47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183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377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22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537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46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04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927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40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384A-FE3B-4F5A-B617-92E6D942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E171B-6226-4360-82DB-2D5ED954D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8E3A8-596F-4900-855C-272675538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5790-8F9D-4F7E-A6D6-52E989395E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50FAE-5470-4F5B-B6BE-275CE53E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87F76-5776-4153-BF91-8C005D3F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609-B951-493B-90FF-01D870DC4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131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58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473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925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299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04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403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76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57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0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87CDE-27CA-438F-A5B7-892BD2E4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4B84C-4D88-4AD4-A618-9DB1F3DB3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44A92-FBFC-4C3E-A960-E40B0B4C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5790-8F9D-4F7E-A6D6-52E989395E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3990A-E79F-4F03-A263-306628AA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3AA9B-E396-4218-878F-7A4B48A3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609-B951-493B-90FF-01D870DC4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24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3BD3-526E-47BF-B9FD-0E0BDA50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4E0EC-E306-4F6F-B0B5-B26AC42AF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A3B90-2640-4ACD-BC17-1ED10726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D1F9-8CF8-4EBF-ACCE-C55ACFE0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5790-8F9D-4F7E-A6D6-52E989395E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9C3F4-F0C2-4FF3-9D1A-26666DF7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3C6A6-4737-4BAF-8B81-3807AA67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609-B951-493B-90FF-01D870DC4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88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E80F-942F-4F6D-A331-FA0C9F4A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1D46D-604E-4877-B674-A0E25E5EC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D5923-EC5C-48CB-B7DE-57013FA78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5FA8D-9122-452F-AB8A-DE6364EB5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68E51-E363-440C-83B9-698F9FE2D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5CEB7-542E-4D41-B3AC-26A40CA7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5790-8F9D-4F7E-A6D6-52E989395E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54791E-5C70-49B9-AD2A-7653D9A2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D49F6-CE54-435C-A7F9-EF1E6913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609-B951-493B-90FF-01D870DC4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32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B6C9-3853-46DE-B0F2-FC70B1C94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D1BF-F00A-4A96-BFC6-FEC3BA09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5790-8F9D-4F7E-A6D6-52E989395E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B4522-F5ED-4BC4-B8F1-EC828041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2EB52-F28A-46AD-913F-570B042B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609-B951-493B-90FF-01D870DC4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06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2B80CF-5E75-46B0-A241-BBDEC30C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5790-8F9D-4F7E-A6D6-52E989395E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064DBC-9C02-4237-B502-4C3F6BF4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D1F6E-390F-4AB5-918C-02BC7DBF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609-B951-493B-90FF-01D870DC4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18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2249-C667-40CE-BC8B-181EA1C88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5889E-0152-4D75-8704-5D8279372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7A648-E234-41BB-8BFA-61DA95961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90EBE-E286-43E1-AB16-4BECB8E4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5790-8F9D-4F7E-A6D6-52E989395E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52D7D-9DB8-4921-97BB-603A3EE3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5217B-47DD-4FF9-8FC2-26B46F03D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609-B951-493B-90FF-01D870DC4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10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E9B32-E7FF-4338-9C1A-AE565E8D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C6006-3E57-40D1-885C-71F5371B4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C52D0-359C-4C96-B03B-5EF77CB68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43E75-8686-4C16-8B40-FE423FF5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5790-8F9D-4F7E-A6D6-52E989395E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8D26-60CB-467F-B43F-DDE88055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66B6D-A4D5-4280-A58A-7ABA2616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4609-B951-493B-90FF-01D870DC4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00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EEFA85-5105-4B7F-B542-47AA6303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15051-0D4F-4710-83CA-7B1974A92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BA60B-EE38-4688-93D3-FFF493C97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25790-8F9D-4F7E-A6D6-52E989395E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1D828-7433-4335-B572-9F2D30ABA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9B4AD-7B12-444D-92C4-A60AEF7EA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C4609-B951-493B-90FF-01D870DC4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990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858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Ders 7</a:t>
            </a:r>
            <a:br>
              <a:rPr lang="tr-TR" dirty="0"/>
            </a:br>
            <a:r>
              <a:rPr lang="tr-TR" dirty="0" err="1"/>
              <a:t>Arduino</a:t>
            </a:r>
            <a:r>
              <a:rPr lang="tr-TR" dirty="0"/>
              <a:t> Genel Amaçlı Giriş-Çıkış Bacakları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Öğr. Gör. Gökhan MANAV</a:t>
            </a:r>
          </a:p>
        </p:txBody>
      </p:sp>
    </p:spTree>
    <p:extLst>
      <p:ext uri="{BB962C8B-B14F-4D97-AF65-F5344CB8AC3E}">
        <p14:creationId xmlns:p14="http://schemas.microsoft.com/office/powerpoint/2010/main" val="131303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PORTD Kaydedicileri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1531303"/>
          <a:ext cx="95818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Bit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0x2B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PORTD7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PORTD5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PORTD0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R/W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Default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İçerik Yer Tutucusu 3"/>
          <p:cNvGraphicFramePr>
            <a:graphicFrameLocks/>
          </p:cNvGraphicFramePr>
          <p:nvPr>
            <p:extLst/>
          </p:nvPr>
        </p:nvGraphicFramePr>
        <p:xfrm>
          <a:off x="1103313" y="3348038"/>
          <a:ext cx="95818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Bit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0x2A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DDRD7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DDRD5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DDRD0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R/W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Default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İçerik Yer Tutucusu 3"/>
          <p:cNvGraphicFramePr>
            <a:graphicFrameLocks/>
          </p:cNvGraphicFramePr>
          <p:nvPr>
            <p:extLst/>
          </p:nvPr>
        </p:nvGraphicFramePr>
        <p:xfrm>
          <a:off x="1103313" y="5166996"/>
          <a:ext cx="95818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Bit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0x29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PIND7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PIND5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PIND0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R/W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Default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 rot="16200000">
            <a:off x="143257" y="210928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PORTD</a:t>
            </a:r>
          </a:p>
        </p:txBody>
      </p:sp>
      <p:sp>
        <p:nvSpPr>
          <p:cNvPr id="8" name="Metin kutusu 7"/>
          <p:cNvSpPr txBox="1"/>
          <p:nvPr/>
        </p:nvSpPr>
        <p:spPr>
          <a:xfrm rot="16200000">
            <a:off x="217796" y="4027466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DDRD</a:t>
            </a:r>
          </a:p>
        </p:txBody>
      </p:sp>
      <p:sp>
        <p:nvSpPr>
          <p:cNvPr id="9" name="Metin kutusu 8"/>
          <p:cNvSpPr txBox="1"/>
          <p:nvPr/>
        </p:nvSpPr>
        <p:spPr>
          <a:xfrm rot="16200000">
            <a:off x="311572" y="5854274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PINB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0685186" y="1949817"/>
            <a:ext cx="180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&lt;-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Arduino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Tanımlı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0685185" y="558551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&lt;-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Arduino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Tanımlı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0685185" y="3736681"/>
            <a:ext cx="1805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&lt;-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Arduino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Tanımsız</a:t>
            </a:r>
          </a:p>
        </p:txBody>
      </p:sp>
    </p:spTree>
    <p:extLst>
      <p:ext uri="{BB962C8B-B14F-4D97-AF65-F5344CB8AC3E}">
        <p14:creationId xmlns:p14="http://schemas.microsoft.com/office/powerpoint/2010/main" val="42250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 </a:t>
            </a:r>
            <a:r>
              <a:rPr lang="tr-TR" dirty="0" err="1"/>
              <a:t>Port’a</a:t>
            </a:r>
            <a:r>
              <a:rPr lang="tr-TR" dirty="0"/>
              <a:t> Bilgi Göndermek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İlgili bacak çıkış olarak ayarlanmalı (</a:t>
            </a:r>
            <a:r>
              <a:rPr lang="tr-TR" sz="2400" dirty="0" err="1"/>
              <a:t>DDRx_Bitn</a:t>
            </a:r>
            <a:r>
              <a:rPr lang="tr-TR" sz="2400" dirty="0"/>
              <a:t>)</a:t>
            </a:r>
          </a:p>
          <a:p>
            <a:pPr lvl="1"/>
            <a:r>
              <a:rPr lang="tr-TR" sz="2200" dirty="0"/>
              <a:t>0: </a:t>
            </a:r>
            <a:r>
              <a:rPr lang="tr-TR" sz="2200" dirty="0" err="1"/>
              <a:t>Input</a:t>
            </a:r>
            <a:endParaRPr lang="tr-TR" sz="2200" dirty="0"/>
          </a:p>
          <a:p>
            <a:pPr lvl="1"/>
            <a:r>
              <a:rPr lang="tr-TR" sz="2200" dirty="0"/>
              <a:t>1: </a:t>
            </a:r>
            <a:r>
              <a:rPr lang="tr-TR" sz="2200" dirty="0" err="1"/>
              <a:t>Output</a:t>
            </a:r>
            <a:endParaRPr lang="tr-TR" sz="2200" dirty="0"/>
          </a:p>
          <a:p>
            <a:r>
              <a:rPr lang="tr-TR" sz="2400" dirty="0"/>
              <a:t>İlgili bacağa dijital değeri yazılmalı (</a:t>
            </a:r>
            <a:r>
              <a:rPr lang="tr-TR" sz="2400" dirty="0" err="1"/>
              <a:t>Portx_Bitn</a:t>
            </a:r>
            <a:r>
              <a:rPr lang="tr-TR" sz="2400" dirty="0"/>
              <a:t>)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</a:rPr>
              <a:t>NOT: </a:t>
            </a:r>
          </a:p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</a:rPr>
              <a:t>x = B, C, D</a:t>
            </a:r>
          </a:p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</a:rPr>
              <a:t>n = 0, 1, 2, 3, 4, 5, 6, 7</a:t>
            </a:r>
          </a:p>
        </p:txBody>
      </p:sp>
    </p:spTree>
    <p:extLst>
      <p:ext uri="{BB962C8B-B14F-4D97-AF65-F5344CB8AC3E}">
        <p14:creationId xmlns:p14="http://schemas.microsoft.com/office/powerpoint/2010/main" val="22018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Program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Setup</a:t>
            </a:r>
            <a:r>
              <a:rPr lang="tr-TR" dirty="0"/>
              <a:t> fonksiyonu içerisinde</a:t>
            </a:r>
          </a:p>
          <a:p>
            <a:pPr lvl="1"/>
            <a:r>
              <a:rPr lang="tr-TR" dirty="0"/>
              <a:t>İlk 3 PWM bacağı çıkış olacak</a:t>
            </a:r>
          </a:p>
          <a:p>
            <a:pPr lvl="1"/>
            <a:r>
              <a:rPr lang="tr-TR" dirty="0"/>
              <a:t>RX bacağı giriş</a:t>
            </a:r>
          </a:p>
          <a:p>
            <a:pPr lvl="1"/>
            <a:r>
              <a:rPr lang="tr-TR" dirty="0"/>
              <a:t>TX bacağı çıkış </a:t>
            </a:r>
          </a:p>
          <a:p>
            <a:pPr lvl="1"/>
            <a:r>
              <a:rPr lang="tr-TR" dirty="0"/>
              <a:t>Diğer </a:t>
            </a:r>
            <a:r>
              <a:rPr lang="tr-TR" dirty="0" err="1"/>
              <a:t>Arduino</a:t>
            </a:r>
            <a:r>
              <a:rPr lang="tr-TR" dirty="0"/>
              <a:t> bacakları giriş olacak</a:t>
            </a:r>
          </a:p>
          <a:p>
            <a:r>
              <a:rPr lang="tr-TR" dirty="0" err="1"/>
              <a:t>Loop</a:t>
            </a:r>
            <a:r>
              <a:rPr lang="tr-TR" dirty="0"/>
              <a:t> fonksiyonu içerisinde</a:t>
            </a:r>
          </a:p>
          <a:p>
            <a:pPr lvl="1"/>
            <a:r>
              <a:rPr lang="tr-TR" dirty="0"/>
              <a:t>Giriş bacaklarını oku</a:t>
            </a:r>
          </a:p>
          <a:p>
            <a:pPr lvl="1"/>
            <a:r>
              <a:rPr lang="tr-TR" dirty="0"/>
              <a:t>Okunan değerlerin mantıksal ters işaretlerini çıkış bacaklarına yaz.</a:t>
            </a:r>
          </a:p>
        </p:txBody>
      </p:sp>
    </p:spTree>
    <p:extLst>
      <p:ext uri="{BB962C8B-B14F-4D97-AF65-F5344CB8AC3E}">
        <p14:creationId xmlns:p14="http://schemas.microsoft.com/office/powerpoint/2010/main" val="428890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Program</a:t>
            </a:r>
          </a:p>
        </p:txBody>
      </p:sp>
      <p:pic>
        <p:nvPicPr>
          <p:cNvPr id="4" name="Picture 2" descr="http://arduino-info.wikispaces.com/file/view/ArduinoUNO-900.jpg/421496636/ArduinoUNO-9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02" y="1605598"/>
            <a:ext cx="8897939" cy="4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7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Program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Programda gerekli tüm dijital bacaklar PORTD de yer almakta</a:t>
            </a:r>
          </a:p>
          <a:p>
            <a:r>
              <a:rPr lang="tr-TR" dirty="0"/>
              <a:t>PWM bacakları sırası ile 3,5 ve 6. bacakta</a:t>
            </a:r>
          </a:p>
          <a:p>
            <a:r>
              <a:rPr lang="tr-TR" dirty="0"/>
              <a:t>RX bacağı 0, TX bacağı 1 </a:t>
            </a:r>
            <a:r>
              <a:rPr lang="tr-TR" dirty="0" err="1"/>
              <a:t>nolu</a:t>
            </a:r>
            <a:r>
              <a:rPr lang="tr-TR" dirty="0"/>
              <a:t> bacakta</a:t>
            </a:r>
          </a:p>
          <a:p>
            <a:r>
              <a:rPr lang="tr-TR" dirty="0"/>
              <a:t>Özetlersek;</a:t>
            </a:r>
          </a:p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3312503" y="3864908"/>
          <a:ext cx="14912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Giriş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Çıkış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40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Program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119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/>
              <a:t>void</a:t>
            </a:r>
            <a:r>
              <a:rPr lang="tr-TR" sz="2400" dirty="0"/>
              <a:t> </a:t>
            </a:r>
            <a:r>
              <a:rPr lang="tr-TR" sz="2400" dirty="0" err="1"/>
              <a:t>setup</a:t>
            </a:r>
            <a:r>
              <a:rPr lang="tr-TR" sz="2400" dirty="0"/>
              <a:t>() {</a:t>
            </a:r>
          </a:p>
          <a:p>
            <a:pPr marL="0" indent="0">
              <a:buNone/>
            </a:pPr>
            <a:r>
              <a:rPr lang="tr-TR" sz="2400" dirty="0"/>
              <a:t>  DDRD=0b01101010;</a:t>
            </a:r>
          </a:p>
          <a:p>
            <a:pPr marL="0" indent="0">
              <a:buNone/>
            </a:pPr>
            <a:r>
              <a:rPr lang="tr-TR" sz="2400" dirty="0"/>
              <a:t>  PORTD |=0b11111111;</a:t>
            </a:r>
          </a:p>
          <a:p>
            <a:pPr marL="0" indent="0">
              <a:buNone/>
            </a:pPr>
            <a:r>
              <a:rPr lang="tr-TR" sz="2400" dirty="0"/>
              <a:t>}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103312" y="4438650"/>
            <a:ext cx="91855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‘|=‘ operatörünün görevi  nedir?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 komut çalıştığı zaman ne olacak?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Giriş bacaklarına dijital bir yazıldığı zaman ne olacak?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 bacakların bu şekilde dijital 1 yapılmasına gerek var mı?</a:t>
            </a:r>
          </a:p>
        </p:txBody>
      </p:sp>
    </p:spTree>
    <p:extLst>
      <p:ext uri="{BB962C8B-B14F-4D97-AF65-F5344CB8AC3E}">
        <p14:creationId xmlns:p14="http://schemas.microsoft.com/office/powerpoint/2010/main" val="7277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Program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err="1"/>
              <a:t>void</a:t>
            </a:r>
            <a:r>
              <a:rPr lang="tr-TR" dirty="0"/>
              <a:t> </a:t>
            </a:r>
            <a:r>
              <a:rPr lang="tr-TR" dirty="0" err="1"/>
              <a:t>loop</a:t>
            </a:r>
            <a:r>
              <a:rPr lang="tr-TR" dirty="0"/>
              <a:t>() {</a:t>
            </a:r>
          </a:p>
          <a:p>
            <a:pPr marL="0" indent="0">
              <a:buNone/>
            </a:pPr>
            <a:r>
              <a:rPr lang="tr-TR" dirty="0"/>
              <a:t>  </a:t>
            </a:r>
            <a:r>
              <a:rPr lang="tr-TR" dirty="0" err="1"/>
              <a:t>if</a:t>
            </a:r>
            <a:r>
              <a:rPr lang="tr-TR" dirty="0"/>
              <a:t>(PIND0==0)PORTD |= 0x02;</a:t>
            </a:r>
          </a:p>
          <a:p>
            <a:pPr marL="0" indent="0">
              <a:buNone/>
            </a:pPr>
            <a:r>
              <a:rPr lang="tr-TR" dirty="0"/>
              <a:t>  else PORTD &amp;= 0xFD;</a:t>
            </a:r>
          </a:p>
          <a:p>
            <a:pPr marL="0" indent="0">
              <a:buNone/>
            </a:pPr>
            <a:r>
              <a:rPr lang="tr-TR" dirty="0"/>
              <a:t>  </a:t>
            </a:r>
            <a:r>
              <a:rPr lang="tr-TR" dirty="0" err="1"/>
              <a:t>if</a:t>
            </a:r>
            <a:r>
              <a:rPr lang="tr-TR" dirty="0"/>
              <a:t>(PIND2==0)PORTD |= 0b00001000;</a:t>
            </a:r>
          </a:p>
          <a:p>
            <a:pPr marL="0" indent="0">
              <a:buNone/>
            </a:pPr>
            <a:r>
              <a:rPr lang="tr-TR" dirty="0"/>
              <a:t>  else PORTD &amp;= 0b11110111;</a:t>
            </a:r>
          </a:p>
          <a:p>
            <a:pPr marL="0" indent="0">
              <a:buNone/>
            </a:pPr>
            <a:r>
              <a:rPr lang="tr-TR" dirty="0"/>
              <a:t>  </a:t>
            </a:r>
            <a:r>
              <a:rPr lang="tr-TR" dirty="0" err="1"/>
              <a:t>if</a:t>
            </a:r>
            <a:r>
              <a:rPr lang="tr-TR" dirty="0"/>
              <a:t>(PIND4==0)PORTD |= 0b00100000;</a:t>
            </a:r>
          </a:p>
          <a:p>
            <a:pPr marL="0" indent="0">
              <a:buNone/>
            </a:pPr>
            <a:r>
              <a:rPr lang="tr-TR" dirty="0"/>
              <a:t>  else PORTD &amp;= 0b11011111;</a:t>
            </a:r>
          </a:p>
          <a:p>
            <a:pPr marL="0" indent="0">
              <a:buNone/>
            </a:pPr>
            <a:r>
              <a:rPr lang="tr-TR" dirty="0"/>
              <a:t>  </a:t>
            </a:r>
            <a:r>
              <a:rPr lang="tr-TR" dirty="0" err="1"/>
              <a:t>if</a:t>
            </a:r>
            <a:r>
              <a:rPr lang="tr-TR" dirty="0"/>
              <a:t>(PIND7==0)PORTD |= 0b01000000;</a:t>
            </a:r>
          </a:p>
          <a:p>
            <a:pPr marL="0" indent="0">
              <a:buNone/>
            </a:pPr>
            <a:r>
              <a:rPr lang="tr-TR" dirty="0"/>
              <a:t>  else PORTD &amp;= 0b10111111;</a:t>
            </a:r>
          </a:p>
          <a:p>
            <a:pPr marL="0" indent="0">
              <a:buNone/>
            </a:pPr>
            <a:r>
              <a:rPr lang="tr-TR" dirty="0"/>
              <a:t>}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8779853" y="2052918"/>
          <a:ext cx="14912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Giriş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Çıkış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876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Dışarıdan gelen dijital sinyalin senkronizasyonu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7120" y="2007394"/>
            <a:ext cx="8805925" cy="45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38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Dahili okuma işlemindeki senkronizasyon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522" y="1853248"/>
            <a:ext cx="9211900" cy="47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98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Alternatif Port Fonksiyonları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1671"/>
            <a:ext cx="7124700" cy="5716329"/>
          </a:xfrm>
          <a:prstGeom prst="rect">
            <a:avLst/>
          </a:prstGeom>
        </p:spPr>
      </p:pic>
      <p:graphicFrame>
        <p:nvGraphicFramePr>
          <p:cNvPr id="9" name="Tablo 8"/>
          <p:cNvGraphicFramePr>
            <a:graphicFrameLocks noGrp="1"/>
          </p:cNvGraphicFramePr>
          <p:nvPr>
            <p:extLst/>
          </p:nvPr>
        </p:nvGraphicFramePr>
        <p:xfrm>
          <a:off x="7219950" y="1472535"/>
          <a:ext cx="4857749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PUOExn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Pxn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pull-up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override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enable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PUOVxn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Pxn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pull-up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override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DDOExn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Pxn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data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direction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override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enable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DDOVxn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Pxn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data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direction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override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PVOExn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Pxn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port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value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override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enable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PVOVxn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Pxn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port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value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override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DIEOExn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Pxn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digital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input-enable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override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enable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DIEOVxn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Pxn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digital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input-enable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override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SLEEP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Sleep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control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PTOExn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Pxn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, port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toggle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override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enable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47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GPIO </a:t>
            </a:r>
            <a:br>
              <a:rPr lang="tr-TR" dirty="0"/>
            </a:br>
            <a:r>
              <a:rPr lang="tr-TR" dirty="0"/>
              <a:t>(General </a:t>
            </a:r>
            <a:r>
              <a:rPr lang="tr-TR" dirty="0" err="1"/>
              <a:t>Perpose</a:t>
            </a:r>
            <a:r>
              <a:rPr lang="tr-TR" dirty="0"/>
              <a:t> </a:t>
            </a:r>
            <a:r>
              <a:rPr lang="tr-TR" dirty="0" err="1"/>
              <a:t>Input</a:t>
            </a:r>
            <a:r>
              <a:rPr lang="tr-TR" dirty="0"/>
              <a:t> </a:t>
            </a:r>
            <a:r>
              <a:rPr lang="tr-TR" dirty="0" err="1"/>
              <a:t>Output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Giriş – Çıkış olarak ayarlanabilirler. </a:t>
            </a:r>
          </a:p>
          <a:p>
            <a:r>
              <a:rPr lang="tr-TR" dirty="0"/>
              <a:t>Dijital bilgi okuma ve dijital bilgi yazma bu bacaklardan yapılabilir.</a:t>
            </a:r>
          </a:p>
          <a:p>
            <a:r>
              <a:rPr lang="tr-TR" dirty="0"/>
              <a:t>Her bir bacak bir birinden bağımsız olarak giriş ya da çıkış yapılabilir.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Dersimizde bilinmeyen port ve bacak numaraları için aşağıdaki gösterim kullanılacaktır.</a:t>
            </a: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Port: x</a:t>
            </a:r>
          </a:p>
          <a:p>
            <a:pPr marL="0" indent="0">
              <a:buNone/>
            </a:pPr>
            <a:r>
              <a:rPr lang="tr-TR" b="1" dirty="0" err="1">
                <a:solidFill>
                  <a:srgbClr val="FF0000"/>
                </a:solidFill>
              </a:rPr>
              <a:t>Pin</a:t>
            </a:r>
            <a:r>
              <a:rPr lang="tr-TR" b="1" dirty="0">
                <a:solidFill>
                  <a:srgbClr val="FF0000"/>
                </a:solidFill>
              </a:rPr>
              <a:t>: n</a:t>
            </a:r>
          </a:p>
        </p:txBody>
      </p:sp>
    </p:spTree>
    <p:extLst>
      <p:ext uri="{BB962C8B-B14F-4D97-AF65-F5344CB8AC3E}">
        <p14:creationId xmlns:p14="http://schemas.microsoft.com/office/powerpoint/2010/main" val="23081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Alternatif Port Fonksiyonları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1671"/>
            <a:ext cx="7124700" cy="5716329"/>
          </a:xfrm>
          <a:prstGeom prst="rect">
            <a:avLst/>
          </a:prstGeom>
        </p:spPr>
      </p:pic>
      <p:graphicFrame>
        <p:nvGraphicFramePr>
          <p:cNvPr id="9" name="Tablo 8"/>
          <p:cNvGraphicFramePr>
            <a:graphicFrameLocks noGrp="1"/>
          </p:cNvGraphicFramePr>
          <p:nvPr>
            <p:extLst/>
          </p:nvPr>
        </p:nvGraphicFramePr>
        <p:xfrm>
          <a:off x="7219950" y="1472535"/>
          <a:ext cx="4857749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PUD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Pull-up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disable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WDx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Write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DDRx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RDx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Read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DDRx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RRx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Read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portx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register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WRx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Write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portx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RPx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Read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portx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pin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WPx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Write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pinx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Clk_I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I/O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Clock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DIxn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Digital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input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pin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n on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port x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AIOxn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Analog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input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output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chemeClr val="bg1"/>
                          </a:solidFill>
                        </a:rPr>
                        <a:t>pin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n on port x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094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PORTB Alternatif Fonksiyonları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027113" y="1152983"/>
          <a:ext cx="1010374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7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Port</a:t>
                      </a:r>
                      <a:r>
                        <a:rPr lang="tr-TR" sz="1400" baseline="0" dirty="0"/>
                        <a:t> </a:t>
                      </a:r>
                      <a:r>
                        <a:rPr lang="tr-TR" sz="1400" baseline="0" dirty="0" err="1"/>
                        <a:t>Pin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Alternate</a:t>
                      </a:r>
                      <a:r>
                        <a:rPr lang="tr-TR" sz="1400" baseline="0" dirty="0"/>
                        <a:t> </a:t>
                      </a:r>
                      <a:r>
                        <a:rPr lang="tr-TR" sz="1400" baseline="0" dirty="0" err="1"/>
                        <a:t>Functions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PB7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XTAL2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Chip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Clock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Oscillator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TOSC2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Timer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Oscillator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PCINT7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XTAL1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Chip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Clock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Oscillator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clock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TOSC1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Timer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Oscillator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PCINT6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PB5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SCK (SPI Bus Master clock Input)</a:t>
                      </a:r>
                      <a:b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PCINT5 (Pin Change Interrupt 5)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MISO (SPI Bus Master Input/Slave Output)</a:t>
                      </a:r>
                      <a:b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PCINT4 (Pin Change Interrupt 4)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MOSI (SPI Bus Master Output/Slave Input)</a:t>
                      </a:r>
                      <a:b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OC2A (Timer/Counter2 Output Compare Match A Output)</a:t>
                      </a:r>
                      <a:b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PCINT3 (Pin Change Interrupt 3)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 (SPI Bus Master Slave select)</a:t>
                      </a:r>
                      <a:b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OC1B (Timer/Counter1 Output Compare Match B Output)</a:t>
                      </a:r>
                      <a:b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PCINT2 (Pin Change Interrupt 2)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OC1A (Timer/Counter1 Output Compare Match A Output)</a:t>
                      </a:r>
                      <a:b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PCINT1 (Pin Change Interrupt 1)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ICP1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Timer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/Counter1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Capture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CLKO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Divided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Clock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PCINT0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445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7130" y="1853248"/>
            <a:ext cx="7242684" cy="4979345"/>
          </a:xfrm>
          <a:prstGeom prst="rect">
            <a:avLst/>
          </a:prstGeom>
        </p:spPr>
      </p:pic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181416" y="452718"/>
            <a:ext cx="10416630" cy="1400530"/>
          </a:xfrm>
        </p:spPr>
        <p:txBody>
          <a:bodyPr/>
          <a:lstStyle/>
          <a:p>
            <a:r>
              <a:rPr lang="tr-TR" sz="4000" dirty="0"/>
              <a:t>PORTB Alternatif Fonksiyon Sinyallerinin Mantıksal İfadeleri (RB7-RB4)</a:t>
            </a:r>
          </a:p>
        </p:txBody>
      </p:sp>
    </p:spTree>
    <p:extLst>
      <p:ext uri="{BB962C8B-B14F-4D97-AF65-F5344CB8AC3E}">
        <p14:creationId xmlns:p14="http://schemas.microsoft.com/office/powerpoint/2010/main" val="2379171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601" y="1543986"/>
            <a:ext cx="8673977" cy="484182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14858" y="197743"/>
            <a:ext cx="10353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PORTB Alternatif Fonksiyon Sinyallerinin Mantıksal İfadeleri </a:t>
            </a:r>
            <a:r>
              <a:rPr kumimoji="0" lang="tr-TR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(RB3-RB0)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9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PORTC Alternatif Fonksiyonları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027113" y="1152983"/>
          <a:ext cx="1010374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7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Port</a:t>
                      </a:r>
                      <a:r>
                        <a:rPr lang="tr-TR" sz="1400" baseline="0" dirty="0"/>
                        <a:t> </a:t>
                      </a:r>
                      <a:r>
                        <a:rPr lang="tr-TR" sz="1400" baseline="0" dirty="0" err="1"/>
                        <a:t>Pin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Alternate</a:t>
                      </a:r>
                      <a:r>
                        <a:rPr lang="tr-TR" sz="1400" baseline="0" dirty="0"/>
                        <a:t> </a:t>
                      </a:r>
                      <a:r>
                        <a:rPr lang="tr-TR" sz="1400" baseline="0" dirty="0" err="1"/>
                        <a:t>Functions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RESET (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Reset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PCINT14 (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ADC5 (ADC Input Channel 5)</a:t>
                      </a:r>
                      <a:b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SCL (2-wire Serial Bus Clock Line)</a:t>
                      </a:r>
                      <a:b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PCINT13 (Pin Change Interrupt 13)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ADC4 (ADC Input Channel 4)</a:t>
                      </a:r>
                      <a:b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SDA (2-wire Serial Bus Data </a:t>
                      </a:r>
                      <a:r>
                        <a:rPr lang="en-US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Input/Output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Line)</a:t>
                      </a:r>
                      <a:b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PCINT12 (Pin Change Interrupt 12)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ADC3 (ADC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Channel 3)</a:t>
                      </a:r>
                      <a:b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PCINT11 (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ADC2 (ADC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Channel 2)</a:t>
                      </a:r>
                      <a:b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PCINT10 (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ADC1 (ADC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Channel 1)</a:t>
                      </a:r>
                      <a:b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PCINT9 (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ADC0 (ADC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Channel 0)</a:t>
                      </a:r>
                      <a:b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PCINT8 (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330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PORTD Alternatif Fonksiyonları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027113" y="1152983"/>
          <a:ext cx="10103740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7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Port</a:t>
                      </a:r>
                      <a:r>
                        <a:rPr lang="tr-TR" sz="1400" baseline="0" dirty="0"/>
                        <a:t> </a:t>
                      </a:r>
                      <a:r>
                        <a:rPr lang="tr-TR" sz="1400" baseline="0" dirty="0" err="1"/>
                        <a:t>Pin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Alternate</a:t>
                      </a:r>
                      <a:r>
                        <a:rPr lang="tr-TR" sz="1400" baseline="0" dirty="0"/>
                        <a:t> </a:t>
                      </a:r>
                      <a:r>
                        <a:rPr lang="tr-TR" sz="1400" baseline="0" dirty="0" err="1"/>
                        <a:t>Functions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PD7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AIN1 (Analog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Comparator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PCINT23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23)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AIN0 (Analog Comparator Positive Input)</a:t>
                      </a:r>
                      <a:b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OC0A (Timer/Counter0 Output Compare Match A Output)</a:t>
                      </a:r>
                      <a:b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PCINT22 (Pin Change Interrupt 22)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PD5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T1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Timer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/Counter 1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Counter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OC0B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Timer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/Counter0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PCINT21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XCK (USART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Clock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T0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Timer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/Counter 0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Counter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PCINT20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INT1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OC2B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Timer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/Counter2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PCINT19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INT0 (</a:t>
                      </a:r>
                      <a:r>
                        <a:rPr lang="fr-F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  <a:r>
                        <a:rPr lang="fr-F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fr-F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Input)</a:t>
                      </a:r>
                      <a:br>
                        <a:rPr lang="fr-F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PCINT18 (Pin Change </a:t>
                      </a:r>
                      <a:r>
                        <a:rPr lang="fr-F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fr-F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TXD (USART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PCINT17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RXD (USART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PCINT16 (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tr-TR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00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Çıkış olarak GPIO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İlgili port bacakları düşük empedans değerine sahip olur.</a:t>
            </a:r>
          </a:p>
          <a:p>
            <a:r>
              <a:rPr lang="tr-TR" dirty="0"/>
              <a:t>İlgili port bacağı başka devre bileşenlerine akım sağlayabilir. (Maksimum 40mA)</a:t>
            </a:r>
          </a:p>
          <a:p>
            <a:r>
              <a:rPr lang="tr-TR" dirty="0"/>
              <a:t>İzin verilen akımdan daha fazla akım çekilmesi </a:t>
            </a:r>
            <a:r>
              <a:rPr lang="tr-TR" dirty="0" err="1"/>
              <a:t>Arduino</a:t>
            </a:r>
            <a:r>
              <a:rPr lang="tr-TR" dirty="0"/>
              <a:t> </a:t>
            </a:r>
            <a:r>
              <a:rPr lang="tr-TR" dirty="0" err="1"/>
              <a:t>Uno</a:t>
            </a:r>
            <a:r>
              <a:rPr lang="tr-TR" dirty="0"/>
              <a:t> ‘</a:t>
            </a:r>
            <a:r>
              <a:rPr lang="tr-TR" dirty="0" err="1"/>
              <a:t>nun</a:t>
            </a:r>
            <a:r>
              <a:rPr lang="tr-TR" dirty="0"/>
              <a:t> zarar görmesine sebebiyet verecektir.</a:t>
            </a:r>
          </a:p>
          <a:p>
            <a:r>
              <a:rPr lang="tr-TR" dirty="0"/>
              <a:t>Harici dirençler ile akım sınırlanabilir.</a:t>
            </a:r>
          </a:p>
          <a:p>
            <a:r>
              <a:rPr lang="tr-TR" dirty="0" err="1"/>
              <a:t>Arduino</a:t>
            </a:r>
            <a:r>
              <a:rPr lang="tr-TR" dirty="0"/>
              <a:t> </a:t>
            </a:r>
            <a:r>
              <a:rPr lang="tr-TR" dirty="0" err="1"/>
              <a:t>Uno</a:t>
            </a:r>
            <a:r>
              <a:rPr lang="tr-TR" dirty="0"/>
              <a:t> kartı üzerinde 13. bacak harici LED ve akım sınırlayıcı dirence sahiptir.</a:t>
            </a:r>
          </a:p>
        </p:txBody>
      </p:sp>
    </p:spTree>
    <p:extLst>
      <p:ext uri="{BB962C8B-B14F-4D97-AF65-F5344CB8AC3E}">
        <p14:creationId xmlns:p14="http://schemas.microsoft.com/office/powerpoint/2010/main" val="32415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 olarak GPIO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Tüm girişler dijital giriş bacağı olarak ayarlanabilir.</a:t>
            </a:r>
          </a:p>
          <a:p>
            <a:r>
              <a:rPr lang="tr-TR" dirty="0"/>
              <a:t>Bacaklar giriş olarak ayarlandığında yüksek empedans (</a:t>
            </a:r>
            <a:r>
              <a:rPr lang="tr-TR" dirty="0" err="1"/>
              <a:t>Hi</a:t>
            </a:r>
            <a:r>
              <a:rPr lang="tr-TR" dirty="0"/>
              <a:t>-Z) değerine sahip olurlar.</a:t>
            </a:r>
          </a:p>
          <a:p>
            <a:r>
              <a:rPr lang="tr-TR" dirty="0"/>
              <a:t>Bu durumda bağılı olduğu devreye etkisi yok kabul edilecek kadar çok düşük akım çeker.</a:t>
            </a:r>
          </a:p>
          <a:p>
            <a:r>
              <a:rPr lang="tr-TR" dirty="0"/>
              <a:t>Eğer bu bacak giriş olarak tanımlanmış ve devrede hiçbir yere bağlanmamış ise elektriksel gürültüden etkilenir ve bu bacaktan okunabilecek değeri tahmin edemeyiz.</a:t>
            </a:r>
          </a:p>
          <a:p>
            <a:r>
              <a:rPr lang="tr-TR" dirty="0"/>
              <a:t>Boşta bırakılan giriş bacakları </a:t>
            </a:r>
            <a:r>
              <a:rPr lang="tr-TR" dirty="0" err="1"/>
              <a:t>pull-up</a:t>
            </a:r>
            <a:r>
              <a:rPr lang="tr-TR" dirty="0"/>
              <a:t> ya da </a:t>
            </a:r>
            <a:r>
              <a:rPr lang="tr-TR" dirty="0" err="1"/>
              <a:t>pull-down</a:t>
            </a:r>
            <a:r>
              <a:rPr lang="tr-TR" dirty="0"/>
              <a:t> dirençleri ile belli bir gerilim seviyesine getirilmiş bacaklardan daha fazla güç tüketir.</a:t>
            </a:r>
          </a:p>
        </p:txBody>
      </p:sp>
    </p:spTree>
    <p:extLst>
      <p:ext uri="{BB962C8B-B14F-4D97-AF65-F5344CB8AC3E}">
        <p14:creationId xmlns:p14="http://schemas.microsoft.com/office/powerpoint/2010/main" val="3268401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MCU Control </a:t>
            </a:r>
            <a:r>
              <a:rPr lang="tr-TR" sz="4000" dirty="0" err="1"/>
              <a:t>Register</a:t>
            </a:r>
            <a:r>
              <a:rPr lang="tr-TR" sz="4000" dirty="0"/>
              <a:t> </a:t>
            </a:r>
            <a:br>
              <a:rPr lang="tr-TR" sz="4000" dirty="0"/>
            </a:br>
            <a:r>
              <a:rPr lang="tr-TR" sz="4000" dirty="0"/>
              <a:t>(</a:t>
            </a:r>
            <a:r>
              <a:rPr lang="tr-TR" sz="4000" dirty="0" err="1"/>
              <a:t>Mikrodenetleyici</a:t>
            </a:r>
            <a:r>
              <a:rPr lang="tr-TR" sz="4000" dirty="0"/>
              <a:t> Kontrol Kaydedicisi)</a:t>
            </a:r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/>
          </p:nvPr>
        </p:nvGraphicFramePr>
        <p:xfrm>
          <a:off x="646111" y="2325862"/>
          <a:ext cx="95818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Bit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0x55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BODS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BODSE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IVSEL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IVCE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R/W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Default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 rot="16200000">
            <a:off x="-369071" y="2817824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MCUCR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0386520" y="2420334"/>
            <a:ext cx="180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&lt;-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Arduino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Tanımlı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028700" y="4476750"/>
            <a:ext cx="9199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PUD: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Pull-Up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Disable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DDxn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=0 ve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PORTxn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=1 olsa dahi PUD biti dijital 1 yapılırsa dahili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pull-up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dirençleri  pasif durumuna gelir.</a:t>
            </a:r>
          </a:p>
        </p:txBody>
      </p:sp>
    </p:spTree>
    <p:extLst>
      <p:ext uri="{BB962C8B-B14F-4D97-AF65-F5344CB8AC3E}">
        <p14:creationId xmlns:p14="http://schemas.microsoft.com/office/powerpoint/2010/main" val="176035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GPIO </a:t>
            </a:r>
            <a:br>
              <a:rPr lang="tr-TR" dirty="0"/>
            </a:br>
            <a:r>
              <a:rPr lang="tr-TR" dirty="0"/>
              <a:t>(General </a:t>
            </a:r>
            <a:r>
              <a:rPr lang="tr-TR" dirty="0" err="1"/>
              <a:t>Perpose</a:t>
            </a:r>
            <a:r>
              <a:rPr lang="tr-TR" dirty="0"/>
              <a:t> </a:t>
            </a:r>
            <a:r>
              <a:rPr lang="tr-TR" dirty="0" err="1"/>
              <a:t>Input</a:t>
            </a:r>
            <a:r>
              <a:rPr lang="tr-TR" dirty="0"/>
              <a:t> </a:t>
            </a:r>
            <a:r>
              <a:rPr lang="tr-TR" dirty="0" err="1"/>
              <a:t>Output</a:t>
            </a:r>
            <a:r>
              <a:rPr lang="tr-TR" dirty="0"/>
              <a:t>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254" y="1853248"/>
            <a:ext cx="7308038" cy="4488693"/>
          </a:xfrm>
          <a:prstGeom prst="rect">
            <a:avLst/>
          </a:prstGeom>
        </p:spPr>
      </p:pic>
      <p:cxnSp>
        <p:nvCxnSpPr>
          <p:cNvPr id="6" name="Eğri Bağlayıcı 5"/>
          <p:cNvCxnSpPr/>
          <p:nvPr/>
        </p:nvCxnSpPr>
        <p:spPr>
          <a:xfrm rot="5400000" flipH="1" flipV="1">
            <a:off x="580700" y="4905705"/>
            <a:ext cx="1638957" cy="1009649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646111" y="6341941"/>
            <a:ext cx="3809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Pxn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= Port x, Bacak n</a:t>
            </a:r>
          </a:p>
        </p:txBody>
      </p:sp>
    </p:spTree>
    <p:extLst>
      <p:ext uri="{BB962C8B-B14F-4D97-AF65-F5344CB8AC3E}">
        <p14:creationId xmlns:p14="http://schemas.microsoft.com/office/powerpoint/2010/main" val="111761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Devre Şeması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050" y="452718"/>
            <a:ext cx="7288584" cy="607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Atmega328P Bacakları</a:t>
            </a:r>
          </a:p>
        </p:txBody>
      </p:sp>
      <p:pic>
        <p:nvPicPr>
          <p:cNvPr id="4" name="Picture 2" descr="http://eb.dy.fi/wp-content/uploads/2014/04/atmega-0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42" b="1183"/>
          <a:stretch/>
        </p:blipFill>
        <p:spPr bwMode="auto">
          <a:xfrm>
            <a:off x="6794697" y="2347461"/>
            <a:ext cx="5127142" cy="1842867"/>
          </a:xfrm>
          <a:prstGeom prst="horizontalScrol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d32zx1or0t1x0y.cloudfront.net/2010/06/io_ports_intro_02_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6" y="1853248"/>
            <a:ext cx="6221003" cy="467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rbest Form 6"/>
          <p:cNvSpPr/>
          <p:nvPr/>
        </p:nvSpPr>
        <p:spPr>
          <a:xfrm>
            <a:off x="6414868" y="3042762"/>
            <a:ext cx="2841674" cy="2548095"/>
          </a:xfrm>
          <a:custGeom>
            <a:avLst/>
            <a:gdLst>
              <a:gd name="connsiteX0" fmla="*/ 3587261 w 3644114"/>
              <a:gd name="connsiteY0" fmla="*/ 159793 h 2736206"/>
              <a:gd name="connsiteX1" fmla="*/ 3587261 w 3644114"/>
              <a:gd name="connsiteY1" fmla="*/ 230131 h 2736206"/>
              <a:gd name="connsiteX2" fmla="*/ 2996418 w 3644114"/>
              <a:gd name="connsiteY2" fmla="*/ 2368420 h 2736206"/>
              <a:gd name="connsiteX3" fmla="*/ 0 w 3644114"/>
              <a:gd name="connsiteY3" fmla="*/ 2734180 h 2736206"/>
              <a:gd name="connsiteX4" fmla="*/ 0 w 3644114"/>
              <a:gd name="connsiteY4" fmla="*/ 2734180 h 27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14" h="2736206">
                <a:moveTo>
                  <a:pt x="3587261" y="159793"/>
                </a:moveTo>
                <a:cubicBezTo>
                  <a:pt x="3636498" y="10909"/>
                  <a:pt x="3685735" y="-137974"/>
                  <a:pt x="3587261" y="230131"/>
                </a:cubicBezTo>
                <a:cubicBezTo>
                  <a:pt x="3488787" y="598236"/>
                  <a:pt x="3594295" y="1951079"/>
                  <a:pt x="2996418" y="2368420"/>
                </a:cubicBezTo>
                <a:cubicBezTo>
                  <a:pt x="2398541" y="2785761"/>
                  <a:pt x="0" y="2734180"/>
                  <a:pt x="0" y="2734180"/>
                </a:cubicBezTo>
                <a:lnTo>
                  <a:pt x="0" y="2734180"/>
                </a:ln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erbest Form 8"/>
          <p:cNvSpPr/>
          <p:nvPr/>
        </p:nvSpPr>
        <p:spPr>
          <a:xfrm>
            <a:off x="2813537" y="3173544"/>
            <a:ext cx="6288259" cy="1712086"/>
          </a:xfrm>
          <a:custGeom>
            <a:avLst/>
            <a:gdLst>
              <a:gd name="connsiteX0" fmla="*/ 3587261 w 3644114"/>
              <a:gd name="connsiteY0" fmla="*/ 159793 h 2736206"/>
              <a:gd name="connsiteX1" fmla="*/ 3587261 w 3644114"/>
              <a:gd name="connsiteY1" fmla="*/ 230131 h 2736206"/>
              <a:gd name="connsiteX2" fmla="*/ 2996418 w 3644114"/>
              <a:gd name="connsiteY2" fmla="*/ 2368420 h 2736206"/>
              <a:gd name="connsiteX3" fmla="*/ 0 w 3644114"/>
              <a:gd name="connsiteY3" fmla="*/ 2734180 h 2736206"/>
              <a:gd name="connsiteX4" fmla="*/ 0 w 3644114"/>
              <a:gd name="connsiteY4" fmla="*/ 2734180 h 27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14" h="2736206">
                <a:moveTo>
                  <a:pt x="3587261" y="159793"/>
                </a:moveTo>
                <a:cubicBezTo>
                  <a:pt x="3636498" y="10909"/>
                  <a:pt x="3685735" y="-137974"/>
                  <a:pt x="3587261" y="230131"/>
                </a:cubicBezTo>
                <a:cubicBezTo>
                  <a:pt x="3488787" y="598236"/>
                  <a:pt x="3594295" y="1951079"/>
                  <a:pt x="2996418" y="2368420"/>
                </a:cubicBezTo>
                <a:cubicBezTo>
                  <a:pt x="2398541" y="2785761"/>
                  <a:pt x="0" y="2734180"/>
                  <a:pt x="0" y="2734180"/>
                </a:cubicBezTo>
                <a:lnTo>
                  <a:pt x="0" y="2734180"/>
                </a:ln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Serbest Form 9"/>
          <p:cNvSpPr/>
          <p:nvPr/>
        </p:nvSpPr>
        <p:spPr>
          <a:xfrm>
            <a:off x="3024554" y="3173545"/>
            <a:ext cx="6555543" cy="2917766"/>
          </a:xfrm>
          <a:custGeom>
            <a:avLst/>
            <a:gdLst>
              <a:gd name="connsiteX0" fmla="*/ 3587261 w 3644114"/>
              <a:gd name="connsiteY0" fmla="*/ 159793 h 2736206"/>
              <a:gd name="connsiteX1" fmla="*/ 3587261 w 3644114"/>
              <a:gd name="connsiteY1" fmla="*/ 230131 h 2736206"/>
              <a:gd name="connsiteX2" fmla="*/ 2996418 w 3644114"/>
              <a:gd name="connsiteY2" fmla="*/ 2368420 h 2736206"/>
              <a:gd name="connsiteX3" fmla="*/ 0 w 3644114"/>
              <a:gd name="connsiteY3" fmla="*/ 2734180 h 2736206"/>
              <a:gd name="connsiteX4" fmla="*/ 0 w 3644114"/>
              <a:gd name="connsiteY4" fmla="*/ 2734180 h 27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14" h="2736206">
                <a:moveTo>
                  <a:pt x="3587261" y="159793"/>
                </a:moveTo>
                <a:cubicBezTo>
                  <a:pt x="3636498" y="10909"/>
                  <a:pt x="3685735" y="-137974"/>
                  <a:pt x="3587261" y="230131"/>
                </a:cubicBezTo>
                <a:cubicBezTo>
                  <a:pt x="3488787" y="598236"/>
                  <a:pt x="3594295" y="1951079"/>
                  <a:pt x="2996418" y="2368420"/>
                </a:cubicBezTo>
                <a:cubicBezTo>
                  <a:pt x="2398541" y="2785761"/>
                  <a:pt x="0" y="2734180"/>
                  <a:pt x="0" y="2734180"/>
                </a:cubicBezTo>
                <a:lnTo>
                  <a:pt x="0" y="2734180"/>
                </a:ln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Serbest Form 11"/>
          <p:cNvSpPr/>
          <p:nvPr/>
        </p:nvSpPr>
        <p:spPr>
          <a:xfrm>
            <a:off x="2813538" y="3026350"/>
            <a:ext cx="5329308" cy="603116"/>
          </a:xfrm>
          <a:custGeom>
            <a:avLst/>
            <a:gdLst>
              <a:gd name="connsiteX0" fmla="*/ 3587261 w 3644114"/>
              <a:gd name="connsiteY0" fmla="*/ 159793 h 2736206"/>
              <a:gd name="connsiteX1" fmla="*/ 3587261 w 3644114"/>
              <a:gd name="connsiteY1" fmla="*/ 230131 h 2736206"/>
              <a:gd name="connsiteX2" fmla="*/ 2996418 w 3644114"/>
              <a:gd name="connsiteY2" fmla="*/ 2368420 h 2736206"/>
              <a:gd name="connsiteX3" fmla="*/ 0 w 3644114"/>
              <a:gd name="connsiteY3" fmla="*/ 2734180 h 2736206"/>
              <a:gd name="connsiteX4" fmla="*/ 0 w 3644114"/>
              <a:gd name="connsiteY4" fmla="*/ 2734180 h 27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14" h="2736206">
                <a:moveTo>
                  <a:pt x="3587261" y="159793"/>
                </a:moveTo>
                <a:cubicBezTo>
                  <a:pt x="3636498" y="10909"/>
                  <a:pt x="3685735" y="-137974"/>
                  <a:pt x="3587261" y="230131"/>
                </a:cubicBezTo>
                <a:cubicBezTo>
                  <a:pt x="3488787" y="598236"/>
                  <a:pt x="3594295" y="1951079"/>
                  <a:pt x="2996418" y="2368420"/>
                </a:cubicBezTo>
                <a:cubicBezTo>
                  <a:pt x="2398541" y="2785761"/>
                  <a:pt x="0" y="2734180"/>
                  <a:pt x="0" y="2734180"/>
                </a:cubicBezTo>
                <a:lnTo>
                  <a:pt x="0" y="2734180"/>
                </a:lnTo>
              </a:path>
            </a:pathLst>
          </a:cu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Serbest Form 12"/>
          <p:cNvSpPr/>
          <p:nvPr/>
        </p:nvSpPr>
        <p:spPr>
          <a:xfrm>
            <a:off x="3024554" y="3066215"/>
            <a:ext cx="5495775" cy="2524642"/>
          </a:xfrm>
          <a:custGeom>
            <a:avLst/>
            <a:gdLst>
              <a:gd name="connsiteX0" fmla="*/ 3587261 w 3644114"/>
              <a:gd name="connsiteY0" fmla="*/ 159793 h 2736206"/>
              <a:gd name="connsiteX1" fmla="*/ 3587261 w 3644114"/>
              <a:gd name="connsiteY1" fmla="*/ 230131 h 2736206"/>
              <a:gd name="connsiteX2" fmla="*/ 2996418 w 3644114"/>
              <a:gd name="connsiteY2" fmla="*/ 2368420 h 2736206"/>
              <a:gd name="connsiteX3" fmla="*/ 0 w 3644114"/>
              <a:gd name="connsiteY3" fmla="*/ 2734180 h 2736206"/>
              <a:gd name="connsiteX4" fmla="*/ 0 w 3644114"/>
              <a:gd name="connsiteY4" fmla="*/ 2734180 h 27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14" h="2736206">
                <a:moveTo>
                  <a:pt x="3587261" y="159793"/>
                </a:moveTo>
                <a:cubicBezTo>
                  <a:pt x="3636498" y="10909"/>
                  <a:pt x="3685735" y="-137974"/>
                  <a:pt x="3587261" y="230131"/>
                </a:cubicBezTo>
                <a:cubicBezTo>
                  <a:pt x="3488787" y="598236"/>
                  <a:pt x="3594295" y="1951079"/>
                  <a:pt x="2996418" y="2368420"/>
                </a:cubicBezTo>
                <a:cubicBezTo>
                  <a:pt x="2398541" y="2785761"/>
                  <a:pt x="0" y="2734180"/>
                  <a:pt x="0" y="2734180"/>
                </a:cubicBezTo>
                <a:lnTo>
                  <a:pt x="0" y="2734180"/>
                </a:lnTo>
              </a:path>
            </a:pathLst>
          </a:cu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Serbest Form 13"/>
          <p:cNvSpPr/>
          <p:nvPr/>
        </p:nvSpPr>
        <p:spPr>
          <a:xfrm rot="20619801" flipV="1">
            <a:off x="2880031" y="1256017"/>
            <a:ext cx="7404724" cy="2697917"/>
          </a:xfrm>
          <a:custGeom>
            <a:avLst/>
            <a:gdLst>
              <a:gd name="connsiteX0" fmla="*/ 3587261 w 3644114"/>
              <a:gd name="connsiteY0" fmla="*/ 159793 h 2736206"/>
              <a:gd name="connsiteX1" fmla="*/ 3587261 w 3644114"/>
              <a:gd name="connsiteY1" fmla="*/ 230131 h 2736206"/>
              <a:gd name="connsiteX2" fmla="*/ 2996418 w 3644114"/>
              <a:gd name="connsiteY2" fmla="*/ 2368420 h 2736206"/>
              <a:gd name="connsiteX3" fmla="*/ 0 w 3644114"/>
              <a:gd name="connsiteY3" fmla="*/ 2734180 h 2736206"/>
              <a:gd name="connsiteX4" fmla="*/ 0 w 3644114"/>
              <a:gd name="connsiteY4" fmla="*/ 2734180 h 27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14" h="2736206">
                <a:moveTo>
                  <a:pt x="3587261" y="159793"/>
                </a:moveTo>
                <a:cubicBezTo>
                  <a:pt x="3636498" y="10909"/>
                  <a:pt x="3685735" y="-137974"/>
                  <a:pt x="3587261" y="230131"/>
                </a:cubicBezTo>
                <a:cubicBezTo>
                  <a:pt x="3488787" y="598236"/>
                  <a:pt x="3594295" y="1951079"/>
                  <a:pt x="2996418" y="2368420"/>
                </a:cubicBezTo>
                <a:cubicBezTo>
                  <a:pt x="2398541" y="2785761"/>
                  <a:pt x="0" y="2734180"/>
                  <a:pt x="0" y="2734180"/>
                </a:cubicBezTo>
                <a:lnTo>
                  <a:pt x="0" y="2734180"/>
                </a:lnTo>
              </a:path>
            </a:pathLst>
          </a:cu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Serbest Form 14"/>
          <p:cNvSpPr/>
          <p:nvPr/>
        </p:nvSpPr>
        <p:spPr>
          <a:xfrm rot="21062733" flipV="1">
            <a:off x="5741379" y="2251235"/>
            <a:ext cx="4188652" cy="871341"/>
          </a:xfrm>
          <a:custGeom>
            <a:avLst/>
            <a:gdLst>
              <a:gd name="connsiteX0" fmla="*/ 3587261 w 3644114"/>
              <a:gd name="connsiteY0" fmla="*/ 159793 h 2736206"/>
              <a:gd name="connsiteX1" fmla="*/ 3587261 w 3644114"/>
              <a:gd name="connsiteY1" fmla="*/ 230131 h 2736206"/>
              <a:gd name="connsiteX2" fmla="*/ 2996418 w 3644114"/>
              <a:gd name="connsiteY2" fmla="*/ 2368420 h 2736206"/>
              <a:gd name="connsiteX3" fmla="*/ 0 w 3644114"/>
              <a:gd name="connsiteY3" fmla="*/ 2734180 h 2736206"/>
              <a:gd name="connsiteX4" fmla="*/ 0 w 3644114"/>
              <a:gd name="connsiteY4" fmla="*/ 2734180 h 27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14" h="2736206">
                <a:moveTo>
                  <a:pt x="3587261" y="159793"/>
                </a:moveTo>
                <a:cubicBezTo>
                  <a:pt x="3636498" y="10909"/>
                  <a:pt x="3685735" y="-137974"/>
                  <a:pt x="3587261" y="230131"/>
                </a:cubicBezTo>
                <a:cubicBezTo>
                  <a:pt x="3488787" y="598236"/>
                  <a:pt x="3594295" y="1951079"/>
                  <a:pt x="2996418" y="2368420"/>
                </a:cubicBezTo>
                <a:cubicBezTo>
                  <a:pt x="2398541" y="2785761"/>
                  <a:pt x="0" y="2734180"/>
                  <a:pt x="0" y="2734180"/>
                </a:cubicBezTo>
                <a:lnTo>
                  <a:pt x="0" y="2734180"/>
                </a:lnTo>
              </a:path>
            </a:pathLst>
          </a:cu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6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Arduino</a:t>
            </a:r>
            <a:r>
              <a:rPr lang="tr-TR" dirty="0"/>
              <a:t> Port Kaydedicileri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166782"/>
          </a:xfrm>
        </p:spPr>
        <p:txBody>
          <a:bodyPr/>
          <a:lstStyle/>
          <a:p>
            <a:r>
              <a:rPr lang="tr-TR" dirty="0" err="1"/>
              <a:t>PORTx</a:t>
            </a:r>
            <a:endParaRPr lang="tr-TR" dirty="0"/>
          </a:p>
          <a:p>
            <a:pPr lvl="1"/>
            <a:r>
              <a:rPr lang="tr-TR" dirty="0"/>
              <a:t>Port bacaklarındaki değerlerin kontrol edilmesi için kullanılır.</a:t>
            </a:r>
          </a:p>
          <a:p>
            <a:r>
              <a:rPr lang="tr-TR" dirty="0" err="1"/>
              <a:t>DDRx</a:t>
            </a:r>
            <a:endParaRPr lang="tr-TR" dirty="0"/>
          </a:p>
          <a:p>
            <a:pPr lvl="1"/>
            <a:r>
              <a:rPr lang="tr-TR" dirty="0"/>
              <a:t>Port bacaklarının giriş-çıkış ayarlarının yapıldığı kaydedicidir.</a:t>
            </a:r>
          </a:p>
          <a:p>
            <a:r>
              <a:rPr lang="tr-TR" dirty="0" err="1"/>
              <a:t>PINx</a:t>
            </a:r>
            <a:endParaRPr lang="tr-TR" dirty="0"/>
          </a:p>
          <a:p>
            <a:pPr lvl="1"/>
            <a:r>
              <a:rPr lang="tr-TR" dirty="0"/>
              <a:t>Port bacaklardan değerlerin okunduğu kaydedicidir.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46111" y="5391150"/>
            <a:ext cx="243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NOT: X= B, C, D</a:t>
            </a:r>
          </a:p>
        </p:txBody>
      </p:sp>
    </p:spTree>
    <p:extLst>
      <p:ext uri="{BB962C8B-B14F-4D97-AF65-F5344CB8AC3E}">
        <p14:creationId xmlns:p14="http://schemas.microsoft.com/office/powerpoint/2010/main" val="27205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Port Bacaklarının Ayarları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103309" y="2052638"/>
          <a:ext cx="95475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DDRxn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PORTxn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Pull-Up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Açıklama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Input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/>
                        <a:t>Tri-state</a:t>
                      </a:r>
                      <a:r>
                        <a:rPr lang="tr-TR" dirty="0"/>
                        <a:t> (</a:t>
                      </a:r>
                      <a:r>
                        <a:rPr lang="tr-TR" dirty="0" err="1"/>
                        <a:t>Hi</a:t>
                      </a:r>
                      <a:r>
                        <a:rPr lang="tr-TR" dirty="0"/>
                        <a:t>-Z)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Input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Harici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Pull-Up</a:t>
                      </a:r>
                      <a:r>
                        <a:rPr lang="tr-TR" baseline="0" dirty="0"/>
                        <a:t> direnci gerekli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Input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Tri-state</a:t>
                      </a:r>
                      <a:r>
                        <a:rPr lang="tr-TR" dirty="0"/>
                        <a:t> (</a:t>
                      </a:r>
                      <a:r>
                        <a:rPr lang="tr-TR" dirty="0" err="1"/>
                        <a:t>Hi</a:t>
                      </a:r>
                      <a:r>
                        <a:rPr lang="tr-TR" dirty="0"/>
                        <a:t>-Z) Dahili </a:t>
                      </a:r>
                      <a:r>
                        <a:rPr lang="tr-TR" dirty="0" err="1"/>
                        <a:t>Pull-Up</a:t>
                      </a:r>
                      <a:r>
                        <a:rPr lang="tr-TR" baseline="0" dirty="0"/>
                        <a:t> dirençleri aktif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Output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Çıkış</a:t>
                      </a:r>
                      <a:r>
                        <a:rPr lang="tr-TR" baseline="0" dirty="0"/>
                        <a:t> Dijital 0 (</a:t>
                      </a:r>
                      <a:r>
                        <a:rPr lang="tr-TR" baseline="0" dirty="0" err="1"/>
                        <a:t>sink</a:t>
                      </a:r>
                      <a:r>
                        <a:rPr lang="tr-TR" baseline="0" dirty="0"/>
                        <a:t>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Output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Çıkış</a:t>
                      </a:r>
                      <a:r>
                        <a:rPr lang="tr-TR" baseline="0" dirty="0"/>
                        <a:t> Dijital 1(</a:t>
                      </a:r>
                      <a:r>
                        <a:rPr lang="tr-TR" baseline="0" dirty="0" err="1"/>
                        <a:t>source</a:t>
                      </a:r>
                      <a:r>
                        <a:rPr lang="tr-TR" baseline="0" dirty="0"/>
                        <a:t>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9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PORTB Kaydedicileri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1531303"/>
          <a:ext cx="95818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Bit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0x25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PORTB7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PORTB5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PORTB0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R/W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Default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İçerik Yer Tutucusu 3"/>
          <p:cNvGraphicFramePr>
            <a:graphicFrameLocks/>
          </p:cNvGraphicFramePr>
          <p:nvPr>
            <p:extLst/>
          </p:nvPr>
        </p:nvGraphicFramePr>
        <p:xfrm>
          <a:off x="1103313" y="3348038"/>
          <a:ext cx="95818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Bit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0x24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DDRB7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DDRB5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DDRB0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R/W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Default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İçerik Yer Tutucusu 3"/>
          <p:cNvGraphicFramePr>
            <a:graphicFrameLocks/>
          </p:cNvGraphicFramePr>
          <p:nvPr>
            <p:extLst/>
          </p:nvPr>
        </p:nvGraphicFramePr>
        <p:xfrm>
          <a:off x="1103313" y="5166996"/>
          <a:ext cx="95818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Bit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0x23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PINB7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PINB5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PINB0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R/W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Default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 rot="16200000">
            <a:off x="148066" y="2109287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PORTB</a:t>
            </a:r>
          </a:p>
        </p:txBody>
      </p:sp>
      <p:sp>
        <p:nvSpPr>
          <p:cNvPr id="8" name="Metin kutusu 7"/>
          <p:cNvSpPr txBox="1"/>
          <p:nvPr/>
        </p:nvSpPr>
        <p:spPr>
          <a:xfrm rot="16200000">
            <a:off x="239437" y="4027466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DDRB</a:t>
            </a:r>
          </a:p>
        </p:txBody>
      </p:sp>
      <p:sp>
        <p:nvSpPr>
          <p:cNvPr id="9" name="Metin kutusu 8"/>
          <p:cNvSpPr txBox="1"/>
          <p:nvPr/>
        </p:nvSpPr>
        <p:spPr>
          <a:xfrm rot="16200000">
            <a:off x="311572" y="5854274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PINB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0685186" y="1949817"/>
            <a:ext cx="180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&lt;-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Arduino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Tanımlı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0685185" y="558551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&lt;-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Arduino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Tanımlı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0685185" y="3736681"/>
            <a:ext cx="1805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&lt;-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Arduino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Tanımsız</a:t>
            </a:r>
          </a:p>
        </p:txBody>
      </p:sp>
    </p:spTree>
    <p:extLst>
      <p:ext uri="{BB962C8B-B14F-4D97-AF65-F5344CB8AC3E}">
        <p14:creationId xmlns:p14="http://schemas.microsoft.com/office/powerpoint/2010/main" val="119747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PORTC Kaydedicileri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1531303"/>
          <a:ext cx="95818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Bit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0x28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PORTC0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R/W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Default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İçerik Yer Tutucusu 3"/>
          <p:cNvGraphicFramePr>
            <a:graphicFrameLocks/>
          </p:cNvGraphicFramePr>
          <p:nvPr>
            <p:extLst/>
          </p:nvPr>
        </p:nvGraphicFramePr>
        <p:xfrm>
          <a:off x="1103313" y="3348038"/>
          <a:ext cx="95818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Bit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0x27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DDRC0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R/W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R/W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Default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İçerik Yer Tutucusu 3"/>
          <p:cNvGraphicFramePr>
            <a:graphicFrameLocks/>
          </p:cNvGraphicFramePr>
          <p:nvPr>
            <p:extLst/>
          </p:nvPr>
        </p:nvGraphicFramePr>
        <p:xfrm>
          <a:off x="1103313" y="5166996"/>
          <a:ext cx="95818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Bit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0x26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PINC0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R/W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Default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 rot="16200000">
            <a:off x="128830" y="2109287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PORTC</a:t>
            </a:r>
          </a:p>
        </p:txBody>
      </p:sp>
      <p:sp>
        <p:nvSpPr>
          <p:cNvPr id="8" name="Metin kutusu 7"/>
          <p:cNvSpPr txBox="1"/>
          <p:nvPr/>
        </p:nvSpPr>
        <p:spPr>
          <a:xfrm rot="16200000">
            <a:off x="203369" y="4027466"/>
            <a:ext cx="117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DDRC</a:t>
            </a:r>
          </a:p>
        </p:txBody>
      </p:sp>
      <p:sp>
        <p:nvSpPr>
          <p:cNvPr id="9" name="Metin kutusu 8"/>
          <p:cNvSpPr txBox="1"/>
          <p:nvPr/>
        </p:nvSpPr>
        <p:spPr>
          <a:xfrm rot="16200000">
            <a:off x="275504" y="5854274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PINC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0685186" y="1949817"/>
            <a:ext cx="180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&lt;-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Arduino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Tanımlı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0685185" y="558551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&lt;-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Arduino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Tanımlı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0685185" y="3736681"/>
            <a:ext cx="1805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&lt;-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Arduino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Tanımsız</a:t>
            </a:r>
          </a:p>
        </p:txBody>
      </p:sp>
    </p:spTree>
    <p:extLst>
      <p:ext uri="{BB962C8B-B14F-4D97-AF65-F5344CB8AC3E}">
        <p14:creationId xmlns:p14="http://schemas.microsoft.com/office/powerpoint/2010/main" val="187907284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1579</Words>
  <Application>Microsoft Office PowerPoint</Application>
  <PresentationFormat>Widescreen</PresentationFormat>
  <Paragraphs>638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Wingdings 3</vt:lpstr>
      <vt:lpstr>Office Theme</vt:lpstr>
      <vt:lpstr>İyon</vt:lpstr>
      <vt:lpstr>Ders 7 Arduino Genel Amaçlı Giriş-Çıkış Bacakları</vt:lpstr>
      <vt:lpstr>GPIO  (General Perpose Input Output)</vt:lpstr>
      <vt:lpstr>GPIO  (General Perpose Input Output)</vt:lpstr>
      <vt:lpstr>Devre Şeması</vt:lpstr>
      <vt:lpstr>Atmega328P Bacakları</vt:lpstr>
      <vt:lpstr>Arduino Port Kaydedicileri</vt:lpstr>
      <vt:lpstr>Port Bacaklarının Ayarları</vt:lpstr>
      <vt:lpstr>PORTB Kaydedicileri</vt:lpstr>
      <vt:lpstr>PORTC Kaydedicileri</vt:lpstr>
      <vt:lpstr>PORTD Kaydedicileri</vt:lpstr>
      <vt:lpstr>Bir Port’a Bilgi Göndermek</vt:lpstr>
      <vt:lpstr>Örnek Program</vt:lpstr>
      <vt:lpstr>Örnek Program</vt:lpstr>
      <vt:lpstr>Örnek Program</vt:lpstr>
      <vt:lpstr>Örnek Program</vt:lpstr>
      <vt:lpstr>Örnek Program</vt:lpstr>
      <vt:lpstr>Dışarıdan gelen dijital sinyalin senkronizasyonu</vt:lpstr>
      <vt:lpstr>Dahili okuma işlemindeki senkronizasyon</vt:lpstr>
      <vt:lpstr>Alternatif Port Fonksiyonları</vt:lpstr>
      <vt:lpstr>Alternatif Port Fonksiyonları</vt:lpstr>
      <vt:lpstr>PORTB Alternatif Fonksiyonları</vt:lpstr>
      <vt:lpstr>PORTB Alternatif Fonksiyon Sinyallerinin Mantıksal İfadeleri (RB7-RB4)</vt:lpstr>
      <vt:lpstr>PowerPoint Presentation</vt:lpstr>
      <vt:lpstr>PORTC Alternatif Fonksiyonları</vt:lpstr>
      <vt:lpstr>PORTD Alternatif Fonksiyonları</vt:lpstr>
      <vt:lpstr>Çıkış olarak GPIO</vt:lpstr>
      <vt:lpstr>Giriş olarak GPIO</vt:lpstr>
      <vt:lpstr>MCU Control Register  (Mikrodenetleyici Kontrol Kaydedicisi)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7 Arduino Genel Amaçlı Giriş-Çıkış Bacakları</dc:title>
  <dc:creator>Gokhan.Manav</dc:creator>
  <cp:lastModifiedBy>Gokhan.Manav</cp:lastModifiedBy>
  <cp:revision>1</cp:revision>
  <dcterms:created xsi:type="dcterms:W3CDTF">2018-02-09T08:23:43Z</dcterms:created>
  <dcterms:modified xsi:type="dcterms:W3CDTF">2018-02-09T08:23:50Z</dcterms:modified>
</cp:coreProperties>
</file>