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14417FC-77C4-40F3-9075-F3905E0F8071}"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4291198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4417FC-77C4-40F3-9075-F3905E0F8071}"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298689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4417FC-77C4-40F3-9075-F3905E0F8071}"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140663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4417FC-77C4-40F3-9075-F3905E0F8071}"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395763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14417FC-77C4-40F3-9075-F3905E0F8071}"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220835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14417FC-77C4-40F3-9075-F3905E0F8071}" type="datetimeFigureOut">
              <a:rPr lang="tr-TR" smtClean="0"/>
              <a:t>09.02.2018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428636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14417FC-77C4-40F3-9075-F3905E0F8071}" type="datetimeFigureOut">
              <a:rPr lang="tr-TR" smtClean="0"/>
              <a:t>09.02.2018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20857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14417FC-77C4-40F3-9075-F3905E0F8071}" type="datetimeFigureOut">
              <a:rPr lang="tr-TR" smtClean="0"/>
              <a:t>09.02.2018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210874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4417FC-77C4-40F3-9075-F3905E0F8071}" type="datetimeFigureOut">
              <a:rPr lang="tr-TR" smtClean="0"/>
              <a:t>09.02.2018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55690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4417FC-77C4-40F3-9075-F3905E0F8071}" type="datetimeFigureOut">
              <a:rPr lang="tr-TR" smtClean="0"/>
              <a:t>09.02.2018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281069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4417FC-77C4-40F3-9075-F3905E0F8071}" type="datetimeFigureOut">
              <a:rPr lang="tr-TR" smtClean="0"/>
              <a:t>09.02.2018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0A6540-E369-4A13-AD03-A646C5C2451F}" type="slidenum">
              <a:rPr lang="tr-TR" smtClean="0"/>
              <a:t>‹#›</a:t>
            </a:fld>
            <a:endParaRPr lang="tr-TR"/>
          </a:p>
        </p:txBody>
      </p:sp>
    </p:spTree>
    <p:extLst>
      <p:ext uri="{BB962C8B-B14F-4D97-AF65-F5344CB8AC3E}">
        <p14:creationId xmlns:p14="http://schemas.microsoft.com/office/powerpoint/2010/main" val="342889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417FC-77C4-40F3-9075-F3905E0F8071}" type="datetimeFigureOut">
              <a:rPr lang="tr-TR" smtClean="0"/>
              <a:t>09.02.2018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A6540-E369-4A13-AD03-A646C5C2451F}" type="slidenum">
              <a:rPr lang="tr-TR" smtClean="0"/>
              <a:t>‹#›</a:t>
            </a:fld>
            <a:endParaRPr lang="tr-TR"/>
          </a:p>
        </p:txBody>
      </p:sp>
    </p:spTree>
    <p:extLst>
      <p:ext uri="{BB962C8B-B14F-4D97-AF65-F5344CB8AC3E}">
        <p14:creationId xmlns:p14="http://schemas.microsoft.com/office/powerpoint/2010/main" val="168453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800" dirty="0" smtClean="0"/>
              <a:t>VERGİ HUKUKUNUN KAYNAKLARI</a:t>
            </a:r>
            <a:endParaRPr lang="tr-TR" sz="4800" dirty="0"/>
          </a:p>
        </p:txBody>
      </p:sp>
      <p:sp>
        <p:nvSpPr>
          <p:cNvPr id="3" name="Alt Başlık 2"/>
          <p:cNvSpPr>
            <a:spLocks noGrp="1"/>
          </p:cNvSpPr>
          <p:nvPr>
            <p:ph type="subTitle" idx="1"/>
          </p:nvPr>
        </p:nvSpPr>
        <p:spPr/>
        <p:txBody>
          <a:bodyPr>
            <a:normAutofit/>
          </a:bodyPr>
          <a:lstStyle/>
          <a:p>
            <a:endParaRPr lang="tr-TR" sz="3200"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386166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Bağlayıcı ve Yardımcı Kaynaklar Ayrımı</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Vergi hukuku bakımından yeni norm koyan kaynaklar bağlayıcı (asli), diğer kaynaklar ise yardımcı kaynak sayılır.</a:t>
            </a:r>
          </a:p>
          <a:p>
            <a:r>
              <a:rPr lang="tr-TR" dirty="0" smtClean="0"/>
              <a:t>Bağlayıcı kaynaklar:</a:t>
            </a:r>
          </a:p>
          <a:p>
            <a:pPr marL="0" indent="0">
              <a:buNone/>
            </a:pPr>
            <a:r>
              <a:rPr lang="tr-TR" dirty="0" smtClean="0"/>
              <a:t>- Anayasa</a:t>
            </a:r>
          </a:p>
          <a:p>
            <a:pPr>
              <a:buFontTx/>
              <a:buChar char="-"/>
            </a:pPr>
            <a:r>
              <a:rPr lang="tr-TR" dirty="0" smtClean="0"/>
              <a:t>Yasa</a:t>
            </a:r>
          </a:p>
          <a:p>
            <a:pPr>
              <a:buFontTx/>
              <a:buChar char="-"/>
            </a:pPr>
            <a:r>
              <a:rPr lang="tr-TR" dirty="0" smtClean="0"/>
              <a:t>Anlaşma</a:t>
            </a:r>
          </a:p>
          <a:p>
            <a:pPr>
              <a:buFontTx/>
              <a:buChar char="-"/>
            </a:pPr>
            <a:r>
              <a:rPr lang="tr-TR" dirty="0" smtClean="0"/>
              <a:t>Kanun hükmünde kararname</a:t>
            </a:r>
          </a:p>
          <a:p>
            <a:pPr>
              <a:buFontTx/>
              <a:buChar char="-"/>
            </a:pPr>
            <a:r>
              <a:rPr lang="tr-TR" dirty="0" smtClean="0"/>
              <a:t>Yürütme organının düzenleyici işlemleri</a:t>
            </a:r>
          </a:p>
          <a:p>
            <a:pPr>
              <a:buFontTx/>
              <a:buChar char="-"/>
            </a:pPr>
            <a:r>
              <a:rPr lang="tr-TR" dirty="0" smtClean="0"/>
              <a:t>Diğer düzenleyici işlemler</a:t>
            </a:r>
          </a:p>
          <a:p>
            <a:pPr>
              <a:buFontTx/>
              <a:buChar char="-"/>
            </a:pPr>
            <a:r>
              <a:rPr lang="tr-TR" dirty="0" smtClean="0"/>
              <a:t>İçtihadı birleştirme kararlarıdır.</a:t>
            </a:r>
            <a:endParaRPr lang="tr-TR" dirty="0"/>
          </a:p>
        </p:txBody>
      </p:sp>
    </p:spTree>
    <p:extLst>
      <p:ext uri="{BB962C8B-B14F-4D97-AF65-F5344CB8AC3E}">
        <p14:creationId xmlns:p14="http://schemas.microsoft.com/office/powerpoint/2010/main" val="4199776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Anayasa hükümleri temel norm niteliğindedir.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1982 Anayasasının hukuk devleti, sosyal devlet, kanunların anayasaya uygunluğu gibi genel ilkelerinin yanı sıra vergilerin yasallığı ilkesini öngören 73/3 fıkrası hükmü vergi hukukunun birincil ilkesini oluşturur. </a:t>
            </a:r>
          </a:p>
          <a:p>
            <a:r>
              <a:rPr lang="tr-TR" dirty="0" smtClean="0"/>
              <a:t>Anayasanın «Vergi Ödevi» başlıklı 73. maddesine göre:</a:t>
            </a:r>
          </a:p>
          <a:p>
            <a:r>
              <a:rPr lang="tr-TR" dirty="0" smtClean="0"/>
              <a:t>«Herkes kamu giderlerini karşılamak üzere, mali gücüne göre vergi ödemekle yükümlüdür.</a:t>
            </a:r>
          </a:p>
          <a:p>
            <a:r>
              <a:rPr lang="tr-TR" dirty="0" smtClean="0"/>
              <a:t>Vergi yükünün dengeli ve adaletli dağılımı, maliye politikasının sosyal amacıdır. </a:t>
            </a:r>
          </a:p>
          <a:p>
            <a:r>
              <a:rPr lang="tr-TR" dirty="0" smtClean="0"/>
              <a:t>Vergi, resim, harç ve benzeri mali yükümlülükler kanunla konulur, değiştirilir veya kaldırılır.</a:t>
            </a:r>
          </a:p>
          <a:p>
            <a:r>
              <a:rPr lang="tr-TR" dirty="0" smtClean="0"/>
              <a:t>Vergi, resim, harç ve benzeri mali yükümlülüklerin muaflık, istisnalar ve indirimleriyle oranlarına ilişkin hükümlerinde değişiklik yapmak yetkisi Bakanlar Kuruluna verilebilir.»</a:t>
            </a:r>
          </a:p>
        </p:txBody>
      </p:sp>
    </p:spTree>
    <p:extLst>
      <p:ext uri="{BB962C8B-B14F-4D97-AF65-F5344CB8AC3E}">
        <p14:creationId xmlns:p14="http://schemas.microsoft.com/office/powerpoint/2010/main" val="766531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Verginin Yasallığı İlkesi</a:t>
            </a:r>
            <a:endParaRPr lang="tr-TR" dirty="0"/>
          </a:p>
        </p:txBody>
      </p:sp>
      <p:sp>
        <p:nvSpPr>
          <p:cNvPr id="3" name="İçerik Yer Tutucusu 2"/>
          <p:cNvSpPr>
            <a:spLocks noGrp="1"/>
          </p:cNvSpPr>
          <p:nvPr>
            <p:ph idx="1"/>
          </p:nvPr>
        </p:nvSpPr>
        <p:spPr/>
        <p:txBody>
          <a:bodyPr/>
          <a:lstStyle/>
          <a:p>
            <a:r>
              <a:rPr lang="tr-TR" dirty="0" smtClean="0"/>
              <a:t>Anayasanın 73/3 hükmü gereği, vergi hukukunda yasalar temel kaynak niteliği taşırlar. </a:t>
            </a:r>
          </a:p>
          <a:p>
            <a:r>
              <a:rPr lang="tr-TR" dirty="0" smtClean="0"/>
              <a:t>Verginin yasallığı ilkesi, vergilerin yasa ile belirlenmesini ve aynı zamanda vergi yasalarının verginin konu, matrah, yükümlü, oran, muafiyet ve istisnalarda alt ve üst sınırlar gibi temel unsurlarını açıkça belirlemesini ifade eder. </a:t>
            </a:r>
          </a:p>
          <a:p>
            <a:r>
              <a:rPr lang="tr-TR" dirty="0" smtClean="0"/>
              <a:t>Vergi hukukunda özel sözleşme hükümleri kaynak oluşturmaz (VUK m. 8/3). </a:t>
            </a:r>
          </a:p>
          <a:p>
            <a:r>
              <a:rPr lang="tr-TR" dirty="0" smtClean="0"/>
              <a:t>Kıyas yasağı, yasallık ilkesinin bir diğer sonucudur. </a:t>
            </a:r>
          </a:p>
          <a:p>
            <a:endParaRPr lang="tr-TR" dirty="0"/>
          </a:p>
        </p:txBody>
      </p:sp>
    </p:spTree>
    <p:extLst>
      <p:ext uri="{BB962C8B-B14F-4D97-AF65-F5344CB8AC3E}">
        <p14:creationId xmlns:p14="http://schemas.microsoft.com/office/powerpoint/2010/main" val="397714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dirty="0" smtClean="0"/>
              <a:t>Kanun Hükmünde Kararnamelerin Vergi Hukukunda Kaynak Niteliği</a:t>
            </a:r>
            <a:endParaRPr lang="tr-TR" sz="3600" dirty="0"/>
          </a:p>
        </p:txBody>
      </p:sp>
      <p:sp>
        <p:nvSpPr>
          <p:cNvPr id="3" name="İçerik Yer Tutucusu 2"/>
          <p:cNvSpPr>
            <a:spLocks noGrp="1"/>
          </p:cNvSpPr>
          <p:nvPr>
            <p:ph idx="1"/>
          </p:nvPr>
        </p:nvSpPr>
        <p:spPr/>
        <p:txBody>
          <a:bodyPr/>
          <a:lstStyle/>
          <a:p>
            <a:endParaRPr lang="tr-TR" dirty="0" smtClean="0"/>
          </a:p>
          <a:p>
            <a:r>
              <a:rPr lang="tr-TR" dirty="0" smtClean="0"/>
              <a:t>Anayasanın 91/1 fıkrası uyarınca siyasal haklar ve ödevler bölümünde yer alan vergi ödevi, kural olarak kanun hükmünde kararname konusu yapılamaz. Ancak sıkıyönetim ve olağanüstü haller bu yasağın istisnası olarak görülür. Dolayısıyla, sıkıyönetim ve olağanüstü hallerde vergi konusunda kanun hükmünde kararname çıkarılabilir. </a:t>
            </a:r>
            <a:endParaRPr lang="tr-TR" dirty="0"/>
          </a:p>
        </p:txBody>
      </p:sp>
    </p:spTree>
    <p:extLst>
      <p:ext uri="{BB962C8B-B14F-4D97-AF65-F5344CB8AC3E}">
        <p14:creationId xmlns:p14="http://schemas.microsoft.com/office/powerpoint/2010/main" val="1840585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Yürütme Organının Özel Düzenleyici İşlemleri</a:t>
            </a:r>
            <a:endParaRPr lang="tr-TR" dirty="0"/>
          </a:p>
        </p:txBody>
      </p:sp>
      <p:sp>
        <p:nvSpPr>
          <p:cNvPr id="3" name="İçerik Yer Tutucusu 2"/>
          <p:cNvSpPr>
            <a:spLocks noGrp="1"/>
          </p:cNvSpPr>
          <p:nvPr>
            <p:ph idx="1"/>
          </p:nvPr>
        </p:nvSpPr>
        <p:spPr/>
        <p:txBody>
          <a:bodyPr>
            <a:normAutofit/>
          </a:bodyPr>
          <a:lstStyle/>
          <a:p>
            <a:endParaRPr lang="tr-TR" sz="3200" dirty="0" smtClean="0"/>
          </a:p>
          <a:p>
            <a:r>
              <a:rPr lang="tr-TR" sz="3200" dirty="0" smtClean="0"/>
              <a:t>Anayasanın 73. maddesi son fıkrası uyarınca, yasanın belirttiği yukarı ve aşağı sınırlar içinde; vergi, resim, harç ve benzeri mali yükümlülüklerin muaflık, istisna, indirim ve oranlarına ilişkin düzenlemeler yapma yetkisi yasayla Bakanlar Kuruluna verilebilir. </a:t>
            </a:r>
            <a:endParaRPr lang="tr-TR" sz="3200" dirty="0"/>
          </a:p>
        </p:txBody>
      </p:sp>
    </p:spTree>
    <p:extLst>
      <p:ext uri="{BB962C8B-B14F-4D97-AF65-F5344CB8AC3E}">
        <p14:creationId xmlns:p14="http://schemas.microsoft.com/office/powerpoint/2010/main" val="1112306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Yardımcı Kaynaklar</a:t>
            </a:r>
            <a:endParaRPr lang="tr-TR" dirty="0"/>
          </a:p>
        </p:txBody>
      </p:sp>
      <p:sp>
        <p:nvSpPr>
          <p:cNvPr id="3" name="İçerik Yer Tutucusu 2"/>
          <p:cNvSpPr>
            <a:spLocks noGrp="1"/>
          </p:cNvSpPr>
          <p:nvPr>
            <p:ph idx="1"/>
          </p:nvPr>
        </p:nvSpPr>
        <p:spPr/>
        <p:txBody>
          <a:bodyPr/>
          <a:lstStyle/>
          <a:p>
            <a:r>
              <a:rPr lang="tr-TR" dirty="0" smtClean="0"/>
              <a:t>Vergi hukukunun yardımcı kaynakları arasında doktrin ve yargı kararları yer alır. </a:t>
            </a:r>
          </a:p>
          <a:p>
            <a:r>
              <a:rPr lang="tr-TR" dirty="0" smtClean="0"/>
              <a:t>Bunlar, yeni bir vergi normu getirmediklerinden, </a:t>
            </a:r>
            <a:r>
              <a:rPr lang="tr-TR" dirty="0" err="1" smtClean="0"/>
              <a:t>varolan</a:t>
            </a:r>
            <a:r>
              <a:rPr lang="tr-TR" dirty="0" smtClean="0"/>
              <a:t> normun açıklanması için kullanıldıklarından, yükümlüler bakımından değil , yalnızca vergi idaresinin iç ilişkileri bakımından bağlayıcı olduklarından, bu metinlerde asli kaynak niteliği bulunmaz. Maliye Bakanlığınca çıkartılan genel tebliğler, genelgeler, ve </a:t>
            </a:r>
            <a:r>
              <a:rPr lang="tr-TR" dirty="0" err="1" smtClean="0"/>
              <a:t>özelgeler</a:t>
            </a:r>
            <a:r>
              <a:rPr lang="tr-TR" dirty="0" smtClean="0"/>
              <a:t> örnek olarak gösterilebilir. </a:t>
            </a:r>
            <a:endParaRPr lang="tr-TR" dirty="0"/>
          </a:p>
        </p:txBody>
      </p:sp>
    </p:spTree>
    <p:extLst>
      <p:ext uri="{BB962C8B-B14F-4D97-AF65-F5344CB8AC3E}">
        <p14:creationId xmlns:p14="http://schemas.microsoft.com/office/powerpoint/2010/main" val="1577823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Yasalarında Boşluk Doldurma</a:t>
            </a:r>
            <a:endParaRPr lang="tr-TR" dirty="0"/>
          </a:p>
        </p:txBody>
      </p:sp>
      <p:sp>
        <p:nvSpPr>
          <p:cNvPr id="3" name="İçerik Yer Tutucusu 2"/>
          <p:cNvSpPr>
            <a:spLocks noGrp="1"/>
          </p:cNvSpPr>
          <p:nvPr>
            <p:ph idx="1"/>
          </p:nvPr>
        </p:nvSpPr>
        <p:spPr/>
        <p:txBody>
          <a:bodyPr/>
          <a:lstStyle/>
          <a:p>
            <a:endParaRPr lang="tr-TR" smtClean="0"/>
          </a:p>
          <a:p>
            <a:r>
              <a:rPr lang="tr-TR" smtClean="0"/>
              <a:t>Vergi </a:t>
            </a:r>
            <a:r>
              <a:rPr lang="tr-TR" dirty="0" smtClean="0"/>
              <a:t>yasalarının hükümlerinde boşluk olması durumunda yargıcın Medeni Kanunun 1. maddesi anlamında geniş ölçüde hukuk yaratma yetkisinden vergi hukukunda ilke olarak söz edilemez. </a:t>
            </a:r>
          </a:p>
          <a:p>
            <a:r>
              <a:rPr lang="tr-TR" dirty="0" smtClean="0"/>
              <a:t>Ancak yasada açık hüküm bulunmayan hallerde vergi yargıcı söz konusu boşluğu doldurmak üzere hukukun genel ilkelerinden yararlanabilecektir. </a:t>
            </a:r>
            <a:endParaRPr lang="tr-TR" dirty="0"/>
          </a:p>
        </p:txBody>
      </p:sp>
    </p:spTree>
    <p:extLst>
      <p:ext uri="{BB962C8B-B14F-4D97-AF65-F5344CB8AC3E}">
        <p14:creationId xmlns:p14="http://schemas.microsoft.com/office/powerpoint/2010/main" val="1983700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451</Words>
  <Application>Microsoft Office PowerPoint</Application>
  <PresentationFormat>Geniş ekran</PresentationFormat>
  <Paragraphs>38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HUKUKUNUN KAYNAKLARI</vt:lpstr>
      <vt:lpstr>Bağlayıcı ve Yardımcı Kaynaklar Ayrımı</vt:lpstr>
      <vt:lpstr>Anayasa hükümleri temel norm niteliğindedir. </vt:lpstr>
      <vt:lpstr>Verginin Yasallığı İlkesi</vt:lpstr>
      <vt:lpstr>Kanun Hükmünde Kararnamelerin Vergi Hukukunda Kaynak Niteliği</vt:lpstr>
      <vt:lpstr>Yürütme Organının Özel Düzenleyici İşlemleri</vt:lpstr>
      <vt:lpstr>Yardımcı Kaynaklar</vt:lpstr>
      <vt:lpstr>Vergi Yasalarında Boşluk Doldurma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HUKUKUNUN KAYNAKLARI</dc:title>
  <dc:creator>EDA OZDILER</dc:creator>
  <cp:lastModifiedBy>EDA OZDILER</cp:lastModifiedBy>
  <cp:revision>5</cp:revision>
  <dcterms:created xsi:type="dcterms:W3CDTF">2018-02-09T09:12:27Z</dcterms:created>
  <dcterms:modified xsi:type="dcterms:W3CDTF">2018-02-09T09:45:31Z</dcterms:modified>
</cp:coreProperties>
</file>