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116"/>
  </p:notesMasterIdLst>
  <p:handoutMasterIdLst>
    <p:handoutMasterId r:id="rId117"/>
  </p:handoutMasterIdLst>
  <p:sldIdLst>
    <p:sldId id="409" r:id="rId2"/>
    <p:sldId id="568" r:id="rId3"/>
    <p:sldId id="569" r:id="rId4"/>
    <p:sldId id="567" r:id="rId5"/>
    <p:sldId id="461" r:id="rId6"/>
    <p:sldId id="463" r:id="rId7"/>
    <p:sldId id="465" r:id="rId8"/>
    <p:sldId id="452" r:id="rId9"/>
    <p:sldId id="453" r:id="rId10"/>
    <p:sldId id="454" r:id="rId11"/>
    <p:sldId id="451" r:id="rId12"/>
    <p:sldId id="455" r:id="rId13"/>
    <p:sldId id="457" r:id="rId14"/>
    <p:sldId id="458" r:id="rId15"/>
    <p:sldId id="480" r:id="rId16"/>
    <p:sldId id="466" r:id="rId17"/>
    <p:sldId id="467" r:id="rId18"/>
    <p:sldId id="468" r:id="rId19"/>
    <p:sldId id="469" r:id="rId20"/>
    <p:sldId id="470" r:id="rId21"/>
    <p:sldId id="471" r:id="rId22"/>
    <p:sldId id="472" r:id="rId23"/>
    <p:sldId id="483" r:id="rId24"/>
    <p:sldId id="484" r:id="rId25"/>
    <p:sldId id="475" r:id="rId26"/>
    <p:sldId id="476" r:id="rId27"/>
    <p:sldId id="477" r:id="rId28"/>
    <p:sldId id="478" r:id="rId29"/>
    <p:sldId id="479" r:id="rId30"/>
    <p:sldId id="485" r:id="rId31"/>
    <p:sldId id="486" r:id="rId32"/>
    <p:sldId id="487" r:id="rId33"/>
    <p:sldId id="438" r:id="rId34"/>
    <p:sldId id="449" r:id="rId35"/>
    <p:sldId id="263" r:id="rId36"/>
    <p:sldId id="410" r:id="rId37"/>
    <p:sldId id="488" r:id="rId38"/>
    <p:sldId id="489" r:id="rId39"/>
    <p:sldId id="490" r:id="rId40"/>
    <p:sldId id="491" r:id="rId41"/>
    <p:sldId id="411" r:id="rId42"/>
    <p:sldId id="412" r:id="rId43"/>
    <p:sldId id="413" r:id="rId44"/>
    <p:sldId id="415" r:id="rId45"/>
    <p:sldId id="416" r:id="rId46"/>
    <p:sldId id="492" r:id="rId47"/>
    <p:sldId id="493" r:id="rId48"/>
    <p:sldId id="494" r:id="rId49"/>
    <p:sldId id="495" r:id="rId50"/>
    <p:sldId id="496" r:id="rId51"/>
    <p:sldId id="497" r:id="rId52"/>
    <p:sldId id="498" r:id="rId53"/>
    <p:sldId id="499" r:id="rId54"/>
    <p:sldId id="500" r:id="rId55"/>
    <p:sldId id="501" r:id="rId56"/>
    <p:sldId id="502" r:id="rId57"/>
    <p:sldId id="503" r:id="rId58"/>
    <p:sldId id="504" r:id="rId59"/>
    <p:sldId id="505" r:id="rId60"/>
    <p:sldId id="506" r:id="rId61"/>
    <p:sldId id="507" r:id="rId62"/>
    <p:sldId id="508" r:id="rId63"/>
    <p:sldId id="509" r:id="rId64"/>
    <p:sldId id="510" r:id="rId65"/>
    <p:sldId id="511" r:id="rId66"/>
    <p:sldId id="512" r:id="rId67"/>
    <p:sldId id="513" r:id="rId68"/>
    <p:sldId id="514" r:id="rId69"/>
    <p:sldId id="515" r:id="rId70"/>
    <p:sldId id="516" r:id="rId71"/>
    <p:sldId id="517" r:id="rId72"/>
    <p:sldId id="518" r:id="rId73"/>
    <p:sldId id="519" r:id="rId74"/>
    <p:sldId id="520" r:id="rId75"/>
    <p:sldId id="521" r:id="rId76"/>
    <p:sldId id="522" r:id="rId77"/>
    <p:sldId id="523" r:id="rId78"/>
    <p:sldId id="524" r:id="rId79"/>
    <p:sldId id="525" r:id="rId80"/>
    <p:sldId id="537" r:id="rId81"/>
    <p:sldId id="427" r:id="rId82"/>
    <p:sldId id="526" r:id="rId83"/>
    <p:sldId id="527" r:id="rId84"/>
    <p:sldId id="528" r:id="rId85"/>
    <p:sldId id="530" r:id="rId86"/>
    <p:sldId id="531" r:id="rId87"/>
    <p:sldId id="532" r:id="rId88"/>
    <p:sldId id="533" r:id="rId89"/>
    <p:sldId id="534" r:id="rId90"/>
    <p:sldId id="535" r:id="rId91"/>
    <p:sldId id="536" r:id="rId92"/>
    <p:sldId id="566" r:id="rId93"/>
    <p:sldId id="429" r:id="rId94"/>
    <p:sldId id="538" r:id="rId95"/>
    <p:sldId id="539" r:id="rId96"/>
    <p:sldId id="540" r:id="rId97"/>
    <p:sldId id="541" r:id="rId98"/>
    <p:sldId id="542" r:id="rId99"/>
    <p:sldId id="543" r:id="rId100"/>
    <p:sldId id="544" r:id="rId101"/>
    <p:sldId id="545" r:id="rId102"/>
    <p:sldId id="546" r:id="rId103"/>
    <p:sldId id="547" r:id="rId104"/>
    <p:sldId id="548" r:id="rId105"/>
    <p:sldId id="549" r:id="rId106"/>
    <p:sldId id="555" r:id="rId107"/>
    <p:sldId id="439" r:id="rId108"/>
    <p:sldId id="440" r:id="rId109"/>
    <p:sldId id="441" r:id="rId110"/>
    <p:sldId id="442" r:id="rId111"/>
    <p:sldId id="443" r:id="rId112"/>
    <p:sldId id="445" r:id="rId113"/>
    <p:sldId id="446" r:id="rId114"/>
    <p:sldId id="278" r:id="rId115"/>
  </p:sldIdLst>
  <p:sldSz cx="9144000" cy="6858000" type="screen4x3"/>
  <p:notesSz cx="6769100" cy="9906000"/>
  <p:defaultTextStyle>
    <a:defPPr>
      <a:defRPr lang="tr-TR"/>
    </a:defPPr>
    <a:lvl1pPr algn="ctr" rtl="0" fontAlgn="base">
      <a:spcBef>
        <a:spcPct val="0"/>
      </a:spcBef>
      <a:spcAft>
        <a:spcPct val="0"/>
      </a:spcAft>
      <a:defRPr sz="2400" kern="1200">
        <a:solidFill>
          <a:srgbClr val="FFFF00"/>
        </a:solidFill>
        <a:latin typeface="Times New Roman" pitchFamily="18" charset="0"/>
        <a:ea typeface="+mn-ea"/>
        <a:cs typeface="+mn-cs"/>
      </a:defRPr>
    </a:lvl1pPr>
    <a:lvl2pPr marL="457200" algn="ctr" rtl="0" fontAlgn="base">
      <a:spcBef>
        <a:spcPct val="0"/>
      </a:spcBef>
      <a:spcAft>
        <a:spcPct val="0"/>
      </a:spcAft>
      <a:defRPr sz="2400" kern="1200">
        <a:solidFill>
          <a:srgbClr val="FFFF00"/>
        </a:solidFill>
        <a:latin typeface="Times New Roman" pitchFamily="18" charset="0"/>
        <a:ea typeface="+mn-ea"/>
        <a:cs typeface="+mn-cs"/>
      </a:defRPr>
    </a:lvl2pPr>
    <a:lvl3pPr marL="914400" algn="ctr" rtl="0" fontAlgn="base">
      <a:spcBef>
        <a:spcPct val="0"/>
      </a:spcBef>
      <a:spcAft>
        <a:spcPct val="0"/>
      </a:spcAft>
      <a:defRPr sz="2400" kern="1200">
        <a:solidFill>
          <a:srgbClr val="FFFF00"/>
        </a:solidFill>
        <a:latin typeface="Times New Roman" pitchFamily="18" charset="0"/>
        <a:ea typeface="+mn-ea"/>
        <a:cs typeface="+mn-cs"/>
      </a:defRPr>
    </a:lvl3pPr>
    <a:lvl4pPr marL="1371600" algn="ctr" rtl="0" fontAlgn="base">
      <a:spcBef>
        <a:spcPct val="0"/>
      </a:spcBef>
      <a:spcAft>
        <a:spcPct val="0"/>
      </a:spcAft>
      <a:defRPr sz="2400" kern="1200">
        <a:solidFill>
          <a:srgbClr val="FFFF00"/>
        </a:solidFill>
        <a:latin typeface="Times New Roman" pitchFamily="18" charset="0"/>
        <a:ea typeface="+mn-ea"/>
        <a:cs typeface="+mn-cs"/>
      </a:defRPr>
    </a:lvl4pPr>
    <a:lvl5pPr marL="1828800" algn="ctr" rtl="0" fontAlgn="base">
      <a:spcBef>
        <a:spcPct val="0"/>
      </a:spcBef>
      <a:spcAft>
        <a:spcPct val="0"/>
      </a:spcAft>
      <a:defRPr sz="2400" kern="1200">
        <a:solidFill>
          <a:srgbClr val="FFFF00"/>
        </a:solidFill>
        <a:latin typeface="Times New Roman" pitchFamily="18" charset="0"/>
        <a:ea typeface="+mn-ea"/>
        <a:cs typeface="+mn-cs"/>
      </a:defRPr>
    </a:lvl5pPr>
    <a:lvl6pPr marL="2286000" algn="l" defTabSz="914400" rtl="0" eaLnBrk="1" latinLnBrk="0" hangingPunct="1">
      <a:defRPr sz="2400" kern="1200">
        <a:solidFill>
          <a:srgbClr val="FFFF00"/>
        </a:solidFill>
        <a:latin typeface="Times New Roman" pitchFamily="18" charset="0"/>
        <a:ea typeface="+mn-ea"/>
        <a:cs typeface="+mn-cs"/>
      </a:defRPr>
    </a:lvl6pPr>
    <a:lvl7pPr marL="2743200" algn="l" defTabSz="914400" rtl="0" eaLnBrk="1" latinLnBrk="0" hangingPunct="1">
      <a:defRPr sz="2400" kern="1200">
        <a:solidFill>
          <a:srgbClr val="FFFF00"/>
        </a:solidFill>
        <a:latin typeface="Times New Roman" pitchFamily="18" charset="0"/>
        <a:ea typeface="+mn-ea"/>
        <a:cs typeface="+mn-cs"/>
      </a:defRPr>
    </a:lvl7pPr>
    <a:lvl8pPr marL="3200400" algn="l" defTabSz="914400" rtl="0" eaLnBrk="1" latinLnBrk="0" hangingPunct="1">
      <a:defRPr sz="2400" kern="1200">
        <a:solidFill>
          <a:srgbClr val="FFFF00"/>
        </a:solidFill>
        <a:latin typeface="Times New Roman" pitchFamily="18" charset="0"/>
        <a:ea typeface="+mn-ea"/>
        <a:cs typeface="+mn-cs"/>
      </a:defRPr>
    </a:lvl8pPr>
    <a:lvl9pPr marL="3657600" algn="l" defTabSz="914400" rtl="0" eaLnBrk="1" latinLnBrk="0" hangingPunct="1">
      <a:defRPr sz="2400" kern="1200">
        <a:solidFill>
          <a:srgbClr val="FFFF00"/>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99CC"/>
    <a:srgbClr val="FFFFCC"/>
    <a:srgbClr val="000000"/>
    <a:srgbClr val="FFFF00"/>
    <a:srgbClr val="CCECFF"/>
    <a:srgbClr val="008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9" autoAdjust="0"/>
    <p:restoredTop sz="94662" autoAdjust="0"/>
  </p:normalViewPr>
  <p:slideViewPr>
    <p:cSldViewPr>
      <p:cViewPr varScale="1">
        <p:scale>
          <a:sx n="79" d="100"/>
          <a:sy n="79" d="100"/>
        </p:scale>
        <p:origin x="103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handoutMaster" Target="handoutMasters/handout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8178" name="Rectangle 2"/>
          <p:cNvSpPr>
            <a:spLocks noGrp="1" noChangeArrowheads="1"/>
          </p:cNvSpPr>
          <p:nvPr>
            <p:ph type="hdr" sz="quarter"/>
          </p:nvPr>
        </p:nvSpPr>
        <p:spPr bwMode="auto">
          <a:xfrm>
            <a:off x="0" y="0"/>
            <a:ext cx="293370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pPr>
              <a:defRPr/>
            </a:pPr>
            <a:endParaRPr lang="tr-TR"/>
          </a:p>
        </p:txBody>
      </p:sp>
      <p:sp>
        <p:nvSpPr>
          <p:cNvPr id="178179" name="Rectangle 3"/>
          <p:cNvSpPr>
            <a:spLocks noGrp="1" noChangeArrowheads="1"/>
          </p:cNvSpPr>
          <p:nvPr>
            <p:ph type="dt" sz="quarter" idx="1"/>
          </p:nvPr>
        </p:nvSpPr>
        <p:spPr bwMode="auto">
          <a:xfrm>
            <a:off x="3833813" y="0"/>
            <a:ext cx="293370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pPr>
              <a:defRPr/>
            </a:pPr>
            <a:endParaRPr lang="tr-TR"/>
          </a:p>
        </p:txBody>
      </p:sp>
      <p:sp>
        <p:nvSpPr>
          <p:cNvPr id="178180" name="Rectangle 4"/>
          <p:cNvSpPr>
            <a:spLocks noGrp="1" noChangeArrowheads="1"/>
          </p:cNvSpPr>
          <p:nvPr>
            <p:ph type="ftr" sz="quarter" idx="2"/>
          </p:nvPr>
        </p:nvSpPr>
        <p:spPr bwMode="auto">
          <a:xfrm>
            <a:off x="0" y="9409113"/>
            <a:ext cx="293370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pPr>
              <a:defRPr/>
            </a:pPr>
            <a:endParaRPr lang="tr-TR"/>
          </a:p>
        </p:txBody>
      </p:sp>
      <p:sp>
        <p:nvSpPr>
          <p:cNvPr id="178181" name="Rectangle 5"/>
          <p:cNvSpPr>
            <a:spLocks noGrp="1" noChangeArrowheads="1"/>
          </p:cNvSpPr>
          <p:nvPr>
            <p:ph type="sldNum" sz="quarter" idx="3"/>
          </p:nvPr>
        </p:nvSpPr>
        <p:spPr bwMode="auto">
          <a:xfrm>
            <a:off x="3833813" y="9409113"/>
            <a:ext cx="293370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pPr>
              <a:defRPr/>
            </a:pPr>
            <a:fld id="{658C706E-3236-49D4-9FE8-150F2173B906}" type="slidenum">
              <a:rPr lang="tr-TR"/>
              <a:pPr>
                <a:defRPr/>
              </a:pPr>
              <a:t>‹#›</a:t>
            </a:fld>
            <a:endParaRPr lang="tr-TR"/>
          </a:p>
        </p:txBody>
      </p:sp>
    </p:spTree>
    <p:extLst>
      <p:ext uri="{BB962C8B-B14F-4D97-AF65-F5344CB8AC3E}">
        <p14:creationId xmlns:p14="http://schemas.microsoft.com/office/powerpoint/2010/main" val="3324413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bwMode="auto">
          <a:xfrm>
            <a:off x="0" y="0"/>
            <a:ext cx="29718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Tahoma" pitchFamily="34" charset="0"/>
              </a:defRPr>
            </a:lvl1pPr>
          </a:lstStyle>
          <a:p>
            <a:pPr>
              <a:defRPr/>
            </a:pPr>
            <a:endParaRPr lang="tr-TR"/>
          </a:p>
        </p:txBody>
      </p:sp>
      <p:sp>
        <p:nvSpPr>
          <p:cNvPr id="133123" name="Rectangle 3"/>
          <p:cNvSpPr>
            <a:spLocks noGrp="1" noChangeArrowheads="1"/>
          </p:cNvSpPr>
          <p:nvPr>
            <p:ph type="dt" idx="1"/>
          </p:nvPr>
        </p:nvSpPr>
        <p:spPr bwMode="auto">
          <a:xfrm>
            <a:off x="3810000" y="0"/>
            <a:ext cx="29718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ahoma" pitchFamily="34" charset="0"/>
              </a:defRPr>
            </a:lvl1pPr>
          </a:lstStyle>
          <a:p>
            <a:pPr>
              <a:defRPr/>
            </a:pPr>
            <a:endParaRPr lang="tr-TR"/>
          </a:p>
        </p:txBody>
      </p:sp>
      <p:sp>
        <p:nvSpPr>
          <p:cNvPr id="117764" name="Rectangle 4"/>
          <p:cNvSpPr>
            <a:spLocks noGrp="1" noRot="1" noChangeAspect="1" noChangeArrowheads="1" noTextEdit="1"/>
          </p:cNvSpPr>
          <p:nvPr>
            <p:ph type="sldImg" idx="2"/>
          </p:nvPr>
        </p:nvSpPr>
        <p:spPr bwMode="auto">
          <a:xfrm>
            <a:off x="901700" y="762000"/>
            <a:ext cx="4978400" cy="3733800"/>
          </a:xfrm>
          <a:prstGeom prst="rect">
            <a:avLst/>
          </a:prstGeom>
          <a:noFill/>
          <a:ln w="9525">
            <a:solidFill>
              <a:srgbClr val="000000"/>
            </a:solidFill>
            <a:miter lim="800000"/>
            <a:headEnd/>
            <a:tailEnd/>
          </a:ln>
        </p:spPr>
      </p:sp>
      <p:sp>
        <p:nvSpPr>
          <p:cNvPr id="133125" name="Rectangle 5"/>
          <p:cNvSpPr>
            <a:spLocks noGrp="1" noChangeArrowheads="1"/>
          </p:cNvSpPr>
          <p:nvPr>
            <p:ph type="body" sz="quarter" idx="3"/>
          </p:nvPr>
        </p:nvSpPr>
        <p:spPr bwMode="auto">
          <a:xfrm>
            <a:off x="914400" y="4724400"/>
            <a:ext cx="4953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133126" name="Rectangle 6"/>
          <p:cNvSpPr>
            <a:spLocks noGrp="1" noChangeArrowheads="1"/>
          </p:cNvSpPr>
          <p:nvPr>
            <p:ph type="ftr" sz="quarter" idx="4"/>
          </p:nvPr>
        </p:nvSpPr>
        <p:spPr bwMode="auto">
          <a:xfrm>
            <a:off x="0" y="9372600"/>
            <a:ext cx="29718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Tahoma" pitchFamily="34" charset="0"/>
              </a:defRPr>
            </a:lvl1pPr>
          </a:lstStyle>
          <a:p>
            <a:pPr>
              <a:defRPr/>
            </a:pPr>
            <a:endParaRPr lang="tr-TR"/>
          </a:p>
        </p:txBody>
      </p:sp>
      <p:sp>
        <p:nvSpPr>
          <p:cNvPr id="133127" name="Rectangle 7"/>
          <p:cNvSpPr>
            <a:spLocks noGrp="1" noChangeArrowheads="1"/>
          </p:cNvSpPr>
          <p:nvPr>
            <p:ph type="sldNum" sz="quarter" idx="5"/>
          </p:nvPr>
        </p:nvSpPr>
        <p:spPr bwMode="auto">
          <a:xfrm>
            <a:off x="3810000" y="9372600"/>
            <a:ext cx="29718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ahoma" pitchFamily="34" charset="0"/>
              </a:defRPr>
            </a:lvl1pPr>
          </a:lstStyle>
          <a:p>
            <a:pPr>
              <a:defRPr/>
            </a:pPr>
            <a:fld id="{DBD4D06D-1A75-4812-83D9-0923DE3EBD22}" type="slidenum">
              <a:rPr lang="tr-TR"/>
              <a:pPr>
                <a:defRPr/>
              </a:pPr>
              <a:t>‹#›</a:t>
            </a:fld>
            <a:endParaRPr lang="tr-TR"/>
          </a:p>
        </p:txBody>
      </p:sp>
    </p:spTree>
    <p:extLst>
      <p:ext uri="{BB962C8B-B14F-4D97-AF65-F5344CB8AC3E}">
        <p14:creationId xmlns:p14="http://schemas.microsoft.com/office/powerpoint/2010/main" val="41545046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8803729A-44DD-4402-9AEE-09D9DED8998B}" type="slidenum">
              <a:rPr lang="tr-TR" smtClean="0"/>
              <a:pPr/>
              <a:t>1</a:t>
            </a:fld>
            <a:endParaRPr lang="tr-TR"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376391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CC9DDA9E-7498-4D5F-9853-ED7C3E9CD8E7}" type="slidenum">
              <a:rPr lang="tr-TR" smtClean="0"/>
              <a:pPr/>
              <a:t>20</a:t>
            </a:fld>
            <a:endParaRPr lang="tr-TR" smtClean="0"/>
          </a:p>
        </p:txBody>
      </p:sp>
      <p:sp>
        <p:nvSpPr>
          <p:cNvPr id="128003" name="Rectangle 7"/>
          <p:cNvSpPr txBox="1">
            <a:spLocks noGrp="1" noChangeArrowheads="1"/>
          </p:cNvSpPr>
          <p:nvPr/>
        </p:nvSpPr>
        <p:spPr bwMode="auto">
          <a:xfrm>
            <a:off x="3833813" y="9409113"/>
            <a:ext cx="2933700" cy="495300"/>
          </a:xfrm>
          <a:prstGeom prst="rect">
            <a:avLst/>
          </a:prstGeom>
          <a:noFill/>
          <a:ln w="9525">
            <a:noFill/>
            <a:miter lim="800000"/>
            <a:headEnd/>
            <a:tailEnd/>
          </a:ln>
        </p:spPr>
        <p:txBody>
          <a:bodyPr anchor="b"/>
          <a:lstStyle/>
          <a:p>
            <a:pPr algn="r"/>
            <a:fld id="{7B20B145-EBBD-4FD5-9831-DA9D5D2FC4F3}" type="slidenum">
              <a:rPr lang="tr-TR" sz="1200">
                <a:solidFill>
                  <a:schemeClr val="tx1"/>
                </a:solidFill>
              </a:rPr>
              <a:pPr algn="r"/>
              <a:t>20</a:t>
            </a:fld>
            <a:endParaRPr lang="tr-TR" sz="1200">
              <a:solidFill>
                <a:schemeClr val="tx1"/>
              </a:solidFill>
            </a:endParaRPr>
          </a:p>
        </p:txBody>
      </p:sp>
      <p:sp>
        <p:nvSpPr>
          <p:cNvPr id="128004" name="Rectangle 2"/>
          <p:cNvSpPr>
            <a:spLocks noGrp="1" noRot="1" noChangeAspect="1" noChangeArrowheads="1" noTextEdit="1"/>
          </p:cNvSpPr>
          <p:nvPr>
            <p:ph type="sldImg"/>
          </p:nvPr>
        </p:nvSpPr>
        <p:spPr>
          <a:xfrm>
            <a:off x="908050" y="742950"/>
            <a:ext cx="4953000" cy="3714750"/>
          </a:xfrm>
          <a:ln/>
        </p:spPr>
      </p:sp>
      <p:sp>
        <p:nvSpPr>
          <p:cNvPr id="128005" name="Rectangle 3"/>
          <p:cNvSpPr>
            <a:spLocks noGrp="1" noChangeArrowheads="1"/>
          </p:cNvSpPr>
          <p:nvPr>
            <p:ph type="body" idx="1"/>
          </p:nvPr>
        </p:nvSpPr>
        <p:spPr>
          <a:xfrm>
            <a:off x="676275" y="4705350"/>
            <a:ext cx="5416550" cy="4457700"/>
          </a:xfrm>
          <a:noFill/>
          <a:ln/>
        </p:spPr>
        <p:txBody>
          <a:bodyPr/>
          <a:lstStyle/>
          <a:p>
            <a:pPr eaLnBrk="1" hangingPunct="1"/>
            <a:endParaRPr lang="tr-TR" smtClean="0"/>
          </a:p>
        </p:txBody>
      </p:sp>
    </p:spTree>
    <p:extLst>
      <p:ext uri="{BB962C8B-B14F-4D97-AF65-F5344CB8AC3E}">
        <p14:creationId xmlns:p14="http://schemas.microsoft.com/office/powerpoint/2010/main" val="417489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6246DED0-F495-451F-A53F-17986136C6C8}" type="slidenum">
              <a:rPr lang="tr-TR" smtClean="0"/>
              <a:pPr/>
              <a:t>21</a:t>
            </a:fld>
            <a:endParaRPr lang="tr-TR" smtClean="0"/>
          </a:p>
        </p:txBody>
      </p:sp>
      <p:sp>
        <p:nvSpPr>
          <p:cNvPr id="129027" name="Rectangle 7"/>
          <p:cNvSpPr txBox="1">
            <a:spLocks noGrp="1" noChangeArrowheads="1"/>
          </p:cNvSpPr>
          <p:nvPr/>
        </p:nvSpPr>
        <p:spPr bwMode="auto">
          <a:xfrm>
            <a:off x="3833813" y="9409113"/>
            <a:ext cx="2933700" cy="495300"/>
          </a:xfrm>
          <a:prstGeom prst="rect">
            <a:avLst/>
          </a:prstGeom>
          <a:noFill/>
          <a:ln w="9525">
            <a:noFill/>
            <a:miter lim="800000"/>
            <a:headEnd/>
            <a:tailEnd/>
          </a:ln>
        </p:spPr>
        <p:txBody>
          <a:bodyPr anchor="b"/>
          <a:lstStyle/>
          <a:p>
            <a:pPr algn="r"/>
            <a:fld id="{C6D8996D-ADE0-4FF0-BD56-769B64CD154C}" type="slidenum">
              <a:rPr lang="tr-TR" sz="1200">
                <a:solidFill>
                  <a:schemeClr val="tx1"/>
                </a:solidFill>
              </a:rPr>
              <a:pPr algn="r"/>
              <a:t>21</a:t>
            </a:fld>
            <a:endParaRPr lang="tr-TR" sz="1200">
              <a:solidFill>
                <a:schemeClr val="tx1"/>
              </a:solidFill>
            </a:endParaRPr>
          </a:p>
        </p:txBody>
      </p:sp>
      <p:sp>
        <p:nvSpPr>
          <p:cNvPr id="129028" name="Rectangle 2"/>
          <p:cNvSpPr>
            <a:spLocks noGrp="1" noRot="1" noChangeAspect="1" noChangeArrowheads="1" noTextEdit="1"/>
          </p:cNvSpPr>
          <p:nvPr>
            <p:ph type="sldImg"/>
          </p:nvPr>
        </p:nvSpPr>
        <p:spPr>
          <a:xfrm>
            <a:off x="908050" y="742950"/>
            <a:ext cx="4953000" cy="3714750"/>
          </a:xfrm>
          <a:ln/>
        </p:spPr>
      </p:sp>
      <p:sp>
        <p:nvSpPr>
          <p:cNvPr id="129029" name="Rectangle 3"/>
          <p:cNvSpPr>
            <a:spLocks noGrp="1" noChangeArrowheads="1"/>
          </p:cNvSpPr>
          <p:nvPr>
            <p:ph type="body" idx="1"/>
          </p:nvPr>
        </p:nvSpPr>
        <p:spPr>
          <a:xfrm>
            <a:off x="676275" y="4705350"/>
            <a:ext cx="5416550" cy="4457700"/>
          </a:xfrm>
          <a:noFill/>
          <a:ln/>
        </p:spPr>
        <p:txBody>
          <a:bodyPr/>
          <a:lstStyle/>
          <a:p>
            <a:pPr eaLnBrk="1" hangingPunct="1"/>
            <a:endParaRPr lang="tr-TR" smtClean="0"/>
          </a:p>
        </p:txBody>
      </p:sp>
    </p:spTree>
    <p:extLst>
      <p:ext uri="{BB962C8B-B14F-4D97-AF65-F5344CB8AC3E}">
        <p14:creationId xmlns:p14="http://schemas.microsoft.com/office/powerpoint/2010/main" val="1780603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3227AE4C-070C-41D9-B4F0-CD0A87ED2D93}" type="slidenum">
              <a:rPr lang="tr-TR" smtClean="0"/>
              <a:pPr/>
              <a:t>22</a:t>
            </a:fld>
            <a:endParaRPr lang="tr-TR" smtClean="0"/>
          </a:p>
        </p:txBody>
      </p:sp>
      <p:sp>
        <p:nvSpPr>
          <p:cNvPr id="130051" name="Rectangle 7"/>
          <p:cNvSpPr txBox="1">
            <a:spLocks noGrp="1" noChangeArrowheads="1"/>
          </p:cNvSpPr>
          <p:nvPr/>
        </p:nvSpPr>
        <p:spPr bwMode="auto">
          <a:xfrm>
            <a:off x="3833813" y="9409113"/>
            <a:ext cx="2933700" cy="495300"/>
          </a:xfrm>
          <a:prstGeom prst="rect">
            <a:avLst/>
          </a:prstGeom>
          <a:noFill/>
          <a:ln w="9525">
            <a:noFill/>
            <a:miter lim="800000"/>
            <a:headEnd/>
            <a:tailEnd/>
          </a:ln>
        </p:spPr>
        <p:txBody>
          <a:bodyPr anchor="b"/>
          <a:lstStyle/>
          <a:p>
            <a:pPr algn="r"/>
            <a:fld id="{3F68CCAF-C375-48F8-94FC-7FD2400B0AC1}" type="slidenum">
              <a:rPr lang="tr-TR" sz="1200">
                <a:solidFill>
                  <a:schemeClr val="tx1"/>
                </a:solidFill>
              </a:rPr>
              <a:pPr algn="r"/>
              <a:t>22</a:t>
            </a:fld>
            <a:endParaRPr lang="tr-TR" sz="1200">
              <a:solidFill>
                <a:schemeClr val="tx1"/>
              </a:solidFill>
            </a:endParaRPr>
          </a:p>
        </p:txBody>
      </p:sp>
      <p:sp>
        <p:nvSpPr>
          <p:cNvPr id="130052" name="Rectangle 2"/>
          <p:cNvSpPr>
            <a:spLocks noGrp="1" noRot="1" noChangeAspect="1" noChangeArrowheads="1" noTextEdit="1"/>
          </p:cNvSpPr>
          <p:nvPr>
            <p:ph type="sldImg"/>
          </p:nvPr>
        </p:nvSpPr>
        <p:spPr>
          <a:xfrm>
            <a:off x="908050" y="742950"/>
            <a:ext cx="4953000" cy="3714750"/>
          </a:xfrm>
          <a:ln/>
        </p:spPr>
      </p:sp>
      <p:sp>
        <p:nvSpPr>
          <p:cNvPr id="130053" name="Rectangle 3"/>
          <p:cNvSpPr>
            <a:spLocks noGrp="1" noChangeArrowheads="1"/>
          </p:cNvSpPr>
          <p:nvPr>
            <p:ph type="body" idx="1"/>
          </p:nvPr>
        </p:nvSpPr>
        <p:spPr>
          <a:xfrm>
            <a:off x="676275" y="4705350"/>
            <a:ext cx="5416550" cy="4457700"/>
          </a:xfrm>
          <a:noFill/>
          <a:ln/>
        </p:spPr>
        <p:txBody>
          <a:bodyPr/>
          <a:lstStyle/>
          <a:p>
            <a:pPr eaLnBrk="1" hangingPunct="1"/>
            <a:endParaRPr lang="tr-TR" smtClean="0"/>
          </a:p>
        </p:txBody>
      </p:sp>
    </p:spTree>
    <p:extLst>
      <p:ext uri="{BB962C8B-B14F-4D97-AF65-F5344CB8AC3E}">
        <p14:creationId xmlns:p14="http://schemas.microsoft.com/office/powerpoint/2010/main" val="3684572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DBA4A22C-61E2-4B59-9DAF-976901185A5C}" type="slidenum">
              <a:rPr lang="tr-TR" smtClean="0"/>
              <a:pPr/>
              <a:t>23</a:t>
            </a:fld>
            <a:endParaRPr lang="tr-TR" smtClean="0"/>
          </a:p>
        </p:txBody>
      </p:sp>
      <p:sp>
        <p:nvSpPr>
          <p:cNvPr id="131075" name="Rectangle 7"/>
          <p:cNvSpPr txBox="1">
            <a:spLocks noGrp="1" noChangeArrowheads="1"/>
          </p:cNvSpPr>
          <p:nvPr/>
        </p:nvSpPr>
        <p:spPr bwMode="auto">
          <a:xfrm>
            <a:off x="3833813" y="9409113"/>
            <a:ext cx="2933700" cy="495300"/>
          </a:xfrm>
          <a:prstGeom prst="rect">
            <a:avLst/>
          </a:prstGeom>
          <a:noFill/>
          <a:ln w="9525">
            <a:noFill/>
            <a:miter lim="800000"/>
            <a:headEnd/>
            <a:tailEnd/>
          </a:ln>
        </p:spPr>
        <p:txBody>
          <a:bodyPr anchor="b"/>
          <a:lstStyle/>
          <a:p>
            <a:pPr algn="r"/>
            <a:fld id="{8DE37776-B467-4E26-AF16-E16CCE7E4FE2}" type="slidenum">
              <a:rPr lang="tr-TR" sz="1200"/>
              <a:pPr algn="r"/>
              <a:t>23</a:t>
            </a:fld>
            <a:endParaRPr lang="tr-TR" sz="1200"/>
          </a:p>
        </p:txBody>
      </p:sp>
      <p:sp>
        <p:nvSpPr>
          <p:cNvPr id="131076" name="Rectangle 2"/>
          <p:cNvSpPr>
            <a:spLocks noGrp="1" noRot="1" noChangeAspect="1" noChangeArrowheads="1" noTextEdit="1"/>
          </p:cNvSpPr>
          <p:nvPr>
            <p:ph type="sldImg"/>
          </p:nvPr>
        </p:nvSpPr>
        <p:spPr>
          <a:xfrm>
            <a:off x="908050" y="742950"/>
            <a:ext cx="4953000" cy="3714750"/>
          </a:xfrm>
          <a:ln/>
        </p:spPr>
      </p:sp>
      <p:sp>
        <p:nvSpPr>
          <p:cNvPr id="131077" name="Rectangle 3"/>
          <p:cNvSpPr>
            <a:spLocks noGrp="1" noChangeArrowheads="1"/>
          </p:cNvSpPr>
          <p:nvPr>
            <p:ph type="body" idx="1"/>
          </p:nvPr>
        </p:nvSpPr>
        <p:spPr>
          <a:xfrm>
            <a:off x="676275" y="4705350"/>
            <a:ext cx="5416550" cy="4457700"/>
          </a:xfrm>
          <a:noFill/>
          <a:ln/>
        </p:spPr>
        <p:txBody>
          <a:bodyPr/>
          <a:lstStyle/>
          <a:p>
            <a:pPr eaLnBrk="1" hangingPunct="1"/>
            <a:endParaRPr lang="tr-TR" smtClean="0"/>
          </a:p>
        </p:txBody>
      </p:sp>
    </p:spTree>
    <p:extLst>
      <p:ext uri="{BB962C8B-B14F-4D97-AF65-F5344CB8AC3E}">
        <p14:creationId xmlns:p14="http://schemas.microsoft.com/office/powerpoint/2010/main" val="151373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8314EC38-6EE3-4E86-A48A-FDFB2EE14A57}" type="slidenum">
              <a:rPr lang="tr-TR" smtClean="0"/>
              <a:pPr/>
              <a:t>24</a:t>
            </a:fld>
            <a:endParaRPr lang="tr-TR" smtClean="0"/>
          </a:p>
        </p:txBody>
      </p:sp>
      <p:sp>
        <p:nvSpPr>
          <p:cNvPr id="132099" name="Rectangle 7"/>
          <p:cNvSpPr txBox="1">
            <a:spLocks noGrp="1" noChangeArrowheads="1"/>
          </p:cNvSpPr>
          <p:nvPr/>
        </p:nvSpPr>
        <p:spPr bwMode="auto">
          <a:xfrm>
            <a:off x="3833813" y="9409113"/>
            <a:ext cx="2933700" cy="495300"/>
          </a:xfrm>
          <a:prstGeom prst="rect">
            <a:avLst/>
          </a:prstGeom>
          <a:noFill/>
          <a:ln w="9525">
            <a:noFill/>
            <a:miter lim="800000"/>
            <a:headEnd/>
            <a:tailEnd/>
          </a:ln>
        </p:spPr>
        <p:txBody>
          <a:bodyPr anchor="b"/>
          <a:lstStyle/>
          <a:p>
            <a:pPr algn="r"/>
            <a:fld id="{6F48B465-4183-4D3A-BF28-20F28312B4CF}" type="slidenum">
              <a:rPr lang="tr-TR" sz="1200"/>
              <a:pPr algn="r"/>
              <a:t>24</a:t>
            </a:fld>
            <a:endParaRPr lang="tr-TR" sz="1200"/>
          </a:p>
        </p:txBody>
      </p:sp>
      <p:sp>
        <p:nvSpPr>
          <p:cNvPr id="132100" name="Rectangle 2"/>
          <p:cNvSpPr>
            <a:spLocks noGrp="1" noRot="1" noChangeAspect="1" noChangeArrowheads="1" noTextEdit="1"/>
          </p:cNvSpPr>
          <p:nvPr>
            <p:ph type="sldImg"/>
          </p:nvPr>
        </p:nvSpPr>
        <p:spPr>
          <a:xfrm>
            <a:off x="908050" y="742950"/>
            <a:ext cx="4953000" cy="3714750"/>
          </a:xfrm>
          <a:ln/>
        </p:spPr>
      </p:sp>
      <p:sp>
        <p:nvSpPr>
          <p:cNvPr id="132101" name="Rectangle 3"/>
          <p:cNvSpPr>
            <a:spLocks noGrp="1" noChangeArrowheads="1"/>
          </p:cNvSpPr>
          <p:nvPr>
            <p:ph type="body" idx="1"/>
          </p:nvPr>
        </p:nvSpPr>
        <p:spPr>
          <a:xfrm>
            <a:off x="676275" y="4705350"/>
            <a:ext cx="5416550" cy="4457700"/>
          </a:xfrm>
          <a:noFill/>
          <a:ln/>
        </p:spPr>
        <p:txBody>
          <a:bodyPr/>
          <a:lstStyle/>
          <a:p>
            <a:pPr eaLnBrk="1" hangingPunct="1"/>
            <a:endParaRPr lang="tr-TR" smtClean="0"/>
          </a:p>
        </p:txBody>
      </p:sp>
    </p:spTree>
    <p:extLst>
      <p:ext uri="{BB962C8B-B14F-4D97-AF65-F5344CB8AC3E}">
        <p14:creationId xmlns:p14="http://schemas.microsoft.com/office/powerpoint/2010/main" val="1750619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05DDB794-868D-4284-88A9-611D29C4607D}" type="slidenum">
              <a:rPr lang="tr-TR" smtClean="0"/>
              <a:pPr/>
              <a:t>25</a:t>
            </a:fld>
            <a:endParaRPr lang="tr-TR" smtClean="0"/>
          </a:p>
        </p:txBody>
      </p:sp>
      <p:sp>
        <p:nvSpPr>
          <p:cNvPr id="133123" name="Rectangle 7"/>
          <p:cNvSpPr txBox="1">
            <a:spLocks noGrp="1" noChangeArrowheads="1"/>
          </p:cNvSpPr>
          <p:nvPr/>
        </p:nvSpPr>
        <p:spPr bwMode="auto">
          <a:xfrm>
            <a:off x="3833813" y="9409113"/>
            <a:ext cx="2933700" cy="495300"/>
          </a:xfrm>
          <a:prstGeom prst="rect">
            <a:avLst/>
          </a:prstGeom>
          <a:noFill/>
          <a:ln w="9525">
            <a:noFill/>
            <a:miter lim="800000"/>
            <a:headEnd/>
            <a:tailEnd/>
          </a:ln>
        </p:spPr>
        <p:txBody>
          <a:bodyPr anchor="b"/>
          <a:lstStyle/>
          <a:p>
            <a:pPr algn="r"/>
            <a:fld id="{D410128B-3CBA-40C0-BD17-4D49F4A0733C}" type="slidenum">
              <a:rPr lang="tr-TR" sz="1200">
                <a:solidFill>
                  <a:schemeClr val="tx1"/>
                </a:solidFill>
              </a:rPr>
              <a:pPr algn="r"/>
              <a:t>25</a:t>
            </a:fld>
            <a:endParaRPr lang="tr-TR" sz="1200">
              <a:solidFill>
                <a:schemeClr val="tx1"/>
              </a:solidFill>
            </a:endParaRPr>
          </a:p>
        </p:txBody>
      </p:sp>
      <p:sp>
        <p:nvSpPr>
          <p:cNvPr id="133124" name="Rectangle 2"/>
          <p:cNvSpPr>
            <a:spLocks noGrp="1" noRot="1" noChangeAspect="1" noChangeArrowheads="1" noTextEdit="1"/>
          </p:cNvSpPr>
          <p:nvPr>
            <p:ph type="sldImg"/>
          </p:nvPr>
        </p:nvSpPr>
        <p:spPr>
          <a:xfrm>
            <a:off x="908050" y="742950"/>
            <a:ext cx="4953000" cy="3714750"/>
          </a:xfrm>
          <a:ln/>
        </p:spPr>
      </p:sp>
      <p:sp>
        <p:nvSpPr>
          <p:cNvPr id="133125" name="Rectangle 3"/>
          <p:cNvSpPr>
            <a:spLocks noGrp="1" noChangeArrowheads="1"/>
          </p:cNvSpPr>
          <p:nvPr>
            <p:ph type="body" idx="1"/>
          </p:nvPr>
        </p:nvSpPr>
        <p:spPr>
          <a:xfrm>
            <a:off x="676275" y="4705350"/>
            <a:ext cx="5416550" cy="4457700"/>
          </a:xfrm>
          <a:noFill/>
          <a:ln/>
        </p:spPr>
        <p:txBody>
          <a:bodyPr/>
          <a:lstStyle/>
          <a:p>
            <a:pPr eaLnBrk="1" hangingPunct="1"/>
            <a:endParaRPr lang="tr-TR" smtClean="0"/>
          </a:p>
        </p:txBody>
      </p:sp>
    </p:spTree>
    <p:extLst>
      <p:ext uri="{BB962C8B-B14F-4D97-AF65-F5344CB8AC3E}">
        <p14:creationId xmlns:p14="http://schemas.microsoft.com/office/powerpoint/2010/main" val="2333422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25E1FBF4-7D42-498B-BBE6-1AC2AA176A16}" type="slidenum">
              <a:rPr lang="tr-TR" smtClean="0"/>
              <a:pPr/>
              <a:t>26</a:t>
            </a:fld>
            <a:endParaRPr lang="tr-TR" smtClean="0"/>
          </a:p>
        </p:txBody>
      </p:sp>
      <p:sp>
        <p:nvSpPr>
          <p:cNvPr id="134147" name="Rectangle 7"/>
          <p:cNvSpPr txBox="1">
            <a:spLocks noGrp="1" noChangeArrowheads="1"/>
          </p:cNvSpPr>
          <p:nvPr/>
        </p:nvSpPr>
        <p:spPr bwMode="auto">
          <a:xfrm>
            <a:off x="3833813" y="9409113"/>
            <a:ext cx="2933700" cy="495300"/>
          </a:xfrm>
          <a:prstGeom prst="rect">
            <a:avLst/>
          </a:prstGeom>
          <a:noFill/>
          <a:ln w="9525">
            <a:noFill/>
            <a:miter lim="800000"/>
            <a:headEnd/>
            <a:tailEnd/>
          </a:ln>
        </p:spPr>
        <p:txBody>
          <a:bodyPr anchor="b"/>
          <a:lstStyle/>
          <a:p>
            <a:pPr algn="r"/>
            <a:fld id="{B9CD9E4A-9B6F-4721-990D-F17883989C86}" type="slidenum">
              <a:rPr lang="tr-TR" sz="1200">
                <a:solidFill>
                  <a:schemeClr val="tx1"/>
                </a:solidFill>
              </a:rPr>
              <a:pPr algn="r"/>
              <a:t>26</a:t>
            </a:fld>
            <a:endParaRPr lang="tr-TR" sz="1200">
              <a:solidFill>
                <a:schemeClr val="tx1"/>
              </a:solidFill>
            </a:endParaRPr>
          </a:p>
        </p:txBody>
      </p:sp>
      <p:sp>
        <p:nvSpPr>
          <p:cNvPr id="134148" name="Rectangle 2"/>
          <p:cNvSpPr>
            <a:spLocks noGrp="1" noRot="1" noChangeAspect="1" noChangeArrowheads="1" noTextEdit="1"/>
          </p:cNvSpPr>
          <p:nvPr>
            <p:ph type="sldImg"/>
          </p:nvPr>
        </p:nvSpPr>
        <p:spPr>
          <a:xfrm>
            <a:off x="908050" y="742950"/>
            <a:ext cx="4953000" cy="3714750"/>
          </a:xfrm>
          <a:ln/>
        </p:spPr>
      </p:sp>
      <p:sp>
        <p:nvSpPr>
          <p:cNvPr id="134149" name="Rectangle 3"/>
          <p:cNvSpPr>
            <a:spLocks noGrp="1" noChangeArrowheads="1"/>
          </p:cNvSpPr>
          <p:nvPr>
            <p:ph type="body" idx="1"/>
          </p:nvPr>
        </p:nvSpPr>
        <p:spPr>
          <a:xfrm>
            <a:off x="676275" y="4705350"/>
            <a:ext cx="5416550" cy="4457700"/>
          </a:xfrm>
          <a:noFill/>
          <a:ln/>
        </p:spPr>
        <p:txBody>
          <a:bodyPr/>
          <a:lstStyle/>
          <a:p>
            <a:pPr eaLnBrk="1" hangingPunct="1"/>
            <a:endParaRPr lang="tr-TR" smtClean="0"/>
          </a:p>
        </p:txBody>
      </p:sp>
    </p:spTree>
    <p:extLst>
      <p:ext uri="{BB962C8B-B14F-4D97-AF65-F5344CB8AC3E}">
        <p14:creationId xmlns:p14="http://schemas.microsoft.com/office/powerpoint/2010/main" val="2620695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73255953-E9D0-4A14-BE93-2AFB7E7F9B01}" type="slidenum">
              <a:rPr lang="tr-TR" smtClean="0"/>
              <a:pPr/>
              <a:t>27</a:t>
            </a:fld>
            <a:endParaRPr lang="tr-TR" smtClean="0"/>
          </a:p>
        </p:txBody>
      </p:sp>
      <p:sp>
        <p:nvSpPr>
          <p:cNvPr id="135171" name="Rectangle 7"/>
          <p:cNvSpPr txBox="1">
            <a:spLocks noGrp="1" noChangeArrowheads="1"/>
          </p:cNvSpPr>
          <p:nvPr/>
        </p:nvSpPr>
        <p:spPr bwMode="auto">
          <a:xfrm>
            <a:off x="3833813" y="9409113"/>
            <a:ext cx="2933700" cy="495300"/>
          </a:xfrm>
          <a:prstGeom prst="rect">
            <a:avLst/>
          </a:prstGeom>
          <a:noFill/>
          <a:ln w="9525">
            <a:noFill/>
            <a:miter lim="800000"/>
            <a:headEnd/>
            <a:tailEnd/>
          </a:ln>
        </p:spPr>
        <p:txBody>
          <a:bodyPr anchor="b"/>
          <a:lstStyle/>
          <a:p>
            <a:pPr algn="r"/>
            <a:fld id="{F07F3102-8407-4C3B-B1D7-84F9EAA30FD2}" type="slidenum">
              <a:rPr lang="tr-TR" sz="1200">
                <a:solidFill>
                  <a:schemeClr val="tx1"/>
                </a:solidFill>
              </a:rPr>
              <a:pPr algn="r"/>
              <a:t>27</a:t>
            </a:fld>
            <a:endParaRPr lang="tr-TR" sz="1200">
              <a:solidFill>
                <a:schemeClr val="tx1"/>
              </a:solidFill>
            </a:endParaRPr>
          </a:p>
        </p:txBody>
      </p:sp>
      <p:sp>
        <p:nvSpPr>
          <p:cNvPr id="135172" name="Rectangle 2"/>
          <p:cNvSpPr>
            <a:spLocks noGrp="1" noRot="1" noChangeAspect="1" noChangeArrowheads="1" noTextEdit="1"/>
          </p:cNvSpPr>
          <p:nvPr>
            <p:ph type="sldImg"/>
          </p:nvPr>
        </p:nvSpPr>
        <p:spPr>
          <a:xfrm>
            <a:off x="908050" y="742950"/>
            <a:ext cx="4953000" cy="3714750"/>
          </a:xfrm>
          <a:ln/>
        </p:spPr>
      </p:sp>
      <p:sp>
        <p:nvSpPr>
          <p:cNvPr id="135173" name="Rectangle 3"/>
          <p:cNvSpPr>
            <a:spLocks noGrp="1" noChangeArrowheads="1"/>
          </p:cNvSpPr>
          <p:nvPr>
            <p:ph type="body" idx="1"/>
          </p:nvPr>
        </p:nvSpPr>
        <p:spPr>
          <a:xfrm>
            <a:off x="676275" y="4705350"/>
            <a:ext cx="5416550" cy="4457700"/>
          </a:xfrm>
          <a:noFill/>
          <a:ln/>
        </p:spPr>
        <p:txBody>
          <a:bodyPr/>
          <a:lstStyle/>
          <a:p>
            <a:pPr eaLnBrk="1" hangingPunct="1"/>
            <a:endParaRPr lang="tr-TR" smtClean="0"/>
          </a:p>
        </p:txBody>
      </p:sp>
    </p:spTree>
    <p:extLst>
      <p:ext uri="{BB962C8B-B14F-4D97-AF65-F5344CB8AC3E}">
        <p14:creationId xmlns:p14="http://schemas.microsoft.com/office/powerpoint/2010/main" val="3626685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926AD532-A4ED-4E80-9E6C-71C967F1F6CC}" type="slidenum">
              <a:rPr lang="tr-TR" smtClean="0"/>
              <a:pPr/>
              <a:t>28</a:t>
            </a:fld>
            <a:endParaRPr lang="tr-TR" smtClean="0"/>
          </a:p>
        </p:txBody>
      </p:sp>
      <p:sp>
        <p:nvSpPr>
          <p:cNvPr id="136195" name="Rectangle 7"/>
          <p:cNvSpPr txBox="1">
            <a:spLocks noGrp="1" noChangeArrowheads="1"/>
          </p:cNvSpPr>
          <p:nvPr/>
        </p:nvSpPr>
        <p:spPr bwMode="auto">
          <a:xfrm>
            <a:off x="3833813" y="9409113"/>
            <a:ext cx="2933700" cy="495300"/>
          </a:xfrm>
          <a:prstGeom prst="rect">
            <a:avLst/>
          </a:prstGeom>
          <a:noFill/>
          <a:ln w="9525">
            <a:noFill/>
            <a:miter lim="800000"/>
            <a:headEnd/>
            <a:tailEnd/>
          </a:ln>
        </p:spPr>
        <p:txBody>
          <a:bodyPr anchor="b"/>
          <a:lstStyle/>
          <a:p>
            <a:pPr algn="r"/>
            <a:fld id="{2A56C57E-AD8E-4878-A704-9F8D37FC59EF}" type="slidenum">
              <a:rPr lang="tr-TR" sz="1200">
                <a:solidFill>
                  <a:schemeClr val="tx1"/>
                </a:solidFill>
              </a:rPr>
              <a:pPr algn="r"/>
              <a:t>28</a:t>
            </a:fld>
            <a:endParaRPr lang="tr-TR" sz="1200">
              <a:solidFill>
                <a:schemeClr val="tx1"/>
              </a:solidFill>
            </a:endParaRPr>
          </a:p>
        </p:txBody>
      </p:sp>
      <p:sp>
        <p:nvSpPr>
          <p:cNvPr id="136196" name="Rectangle 2"/>
          <p:cNvSpPr>
            <a:spLocks noGrp="1" noRot="1" noChangeAspect="1" noChangeArrowheads="1" noTextEdit="1"/>
          </p:cNvSpPr>
          <p:nvPr>
            <p:ph type="sldImg"/>
          </p:nvPr>
        </p:nvSpPr>
        <p:spPr>
          <a:ln/>
        </p:spPr>
      </p:sp>
      <p:sp>
        <p:nvSpPr>
          <p:cNvPr id="136197"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418074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E25AD82B-E65D-40AE-84FA-0997A572A50E}" type="slidenum">
              <a:rPr lang="tr-TR" smtClean="0"/>
              <a:pPr/>
              <a:t>29</a:t>
            </a:fld>
            <a:endParaRPr lang="tr-TR" smtClean="0"/>
          </a:p>
        </p:txBody>
      </p:sp>
      <p:sp>
        <p:nvSpPr>
          <p:cNvPr id="137219" name="Rectangle 7"/>
          <p:cNvSpPr txBox="1">
            <a:spLocks noGrp="1" noChangeArrowheads="1"/>
          </p:cNvSpPr>
          <p:nvPr/>
        </p:nvSpPr>
        <p:spPr bwMode="auto">
          <a:xfrm>
            <a:off x="3833813" y="9409113"/>
            <a:ext cx="2933700" cy="495300"/>
          </a:xfrm>
          <a:prstGeom prst="rect">
            <a:avLst/>
          </a:prstGeom>
          <a:noFill/>
          <a:ln w="9525">
            <a:noFill/>
            <a:miter lim="800000"/>
            <a:headEnd/>
            <a:tailEnd/>
          </a:ln>
        </p:spPr>
        <p:txBody>
          <a:bodyPr anchor="b"/>
          <a:lstStyle/>
          <a:p>
            <a:pPr algn="r"/>
            <a:fld id="{58341808-85CB-4823-ABBD-F2E732F9D7AA}" type="slidenum">
              <a:rPr lang="tr-TR" sz="1200">
                <a:solidFill>
                  <a:schemeClr val="tx1"/>
                </a:solidFill>
              </a:rPr>
              <a:pPr algn="r"/>
              <a:t>29</a:t>
            </a:fld>
            <a:endParaRPr lang="tr-TR" sz="1200">
              <a:solidFill>
                <a:schemeClr val="tx1"/>
              </a:solidFill>
            </a:endParaRPr>
          </a:p>
        </p:txBody>
      </p:sp>
      <p:sp>
        <p:nvSpPr>
          <p:cNvPr id="137220" name="Rectangle 2"/>
          <p:cNvSpPr>
            <a:spLocks noGrp="1" noRot="1" noChangeAspect="1" noChangeArrowheads="1" noTextEdit="1"/>
          </p:cNvSpPr>
          <p:nvPr>
            <p:ph type="sldImg"/>
          </p:nvPr>
        </p:nvSpPr>
        <p:spPr>
          <a:xfrm>
            <a:off x="908050" y="742950"/>
            <a:ext cx="4953000" cy="3714750"/>
          </a:xfrm>
          <a:ln/>
        </p:spPr>
      </p:sp>
      <p:sp>
        <p:nvSpPr>
          <p:cNvPr id="137221" name="Rectangle 3"/>
          <p:cNvSpPr>
            <a:spLocks noGrp="1" noChangeArrowheads="1"/>
          </p:cNvSpPr>
          <p:nvPr>
            <p:ph type="body" idx="1"/>
          </p:nvPr>
        </p:nvSpPr>
        <p:spPr>
          <a:xfrm>
            <a:off x="676275" y="4705350"/>
            <a:ext cx="5416550" cy="4457700"/>
          </a:xfrm>
          <a:noFill/>
          <a:ln/>
        </p:spPr>
        <p:txBody>
          <a:bodyPr/>
          <a:lstStyle/>
          <a:p>
            <a:pPr eaLnBrk="1" hangingPunct="1"/>
            <a:endParaRPr lang="tr-TR" smtClean="0"/>
          </a:p>
        </p:txBody>
      </p:sp>
    </p:spTree>
    <p:extLst>
      <p:ext uri="{BB962C8B-B14F-4D97-AF65-F5344CB8AC3E}">
        <p14:creationId xmlns:p14="http://schemas.microsoft.com/office/powerpoint/2010/main" val="923601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7E103DFF-0EE7-4A4F-BA09-DA2EFF6C3770}" type="slidenum">
              <a:rPr lang="tr-TR" smtClean="0"/>
              <a:pPr/>
              <a:t>5</a:t>
            </a:fld>
            <a:endParaRPr lang="tr-TR" smtClean="0"/>
          </a:p>
        </p:txBody>
      </p:sp>
      <p:sp>
        <p:nvSpPr>
          <p:cNvPr id="119811" name="Rectangle 7"/>
          <p:cNvSpPr txBox="1">
            <a:spLocks noGrp="1" noChangeArrowheads="1"/>
          </p:cNvSpPr>
          <p:nvPr/>
        </p:nvSpPr>
        <p:spPr bwMode="auto">
          <a:xfrm>
            <a:off x="3833813" y="9409113"/>
            <a:ext cx="2933700" cy="495300"/>
          </a:xfrm>
          <a:prstGeom prst="rect">
            <a:avLst/>
          </a:prstGeom>
          <a:noFill/>
          <a:ln w="9525">
            <a:noFill/>
            <a:miter lim="800000"/>
            <a:headEnd/>
            <a:tailEnd/>
          </a:ln>
        </p:spPr>
        <p:txBody>
          <a:bodyPr anchor="b"/>
          <a:lstStyle/>
          <a:p>
            <a:pPr algn="r"/>
            <a:fld id="{179E0ABB-5D11-4001-A05F-F45AA5AD99D0}" type="slidenum">
              <a:rPr lang="tr-TR" sz="1200">
                <a:solidFill>
                  <a:schemeClr val="tx1"/>
                </a:solidFill>
              </a:rPr>
              <a:pPr algn="r"/>
              <a:t>5</a:t>
            </a:fld>
            <a:endParaRPr lang="tr-TR" sz="1200">
              <a:solidFill>
                <a:schemeClr val="tx1"/>
              </a:solidFill>
            </a:endParaRPr>
          </a:p>
        </p:txBody>
      </p:sp>
      <p:sp>
        <p:nvSpPr>
          <p:cNvPr id="119812" name="Rectangle 2"/>
          <p:cNvSpPr>
            <a:spLocks noGrp="1" noRot="1" noChangeAspect="1" noChangeArrowheads="1" noTextEdit="1"/>
          </p:cNvSpPr>
          <p:nvPr>
            <p:ph type="sldImg"/>
          </p:nvPr>
        </p:nvSpPr>
        <p:spPr>
          <a:ln/>
        </p:spPr>
      </p:sp>
      <p:sp>
        <p:nvSpPr>
          <p:cNvPr id="119813"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942904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1F8ED805-72E5-47DB-BDD9-CFD854AD4BCB}" type="slidenum">
              <a:rPr lang="tr-TR" smtClean="0"/>
              <a:pPr/>
              <a:t>34</a:t>
            </a:fld>
            <a:endParaRPr lang="tr-TR"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8071977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49AA2324-D61D-409D-A5D3-6A7AEB12E536}" type="slidenum">
              <a:rPr lang="tr-TR" smtClean="0"/>
              <a:pPr/>
              <a:t>35</a:t>
            </a:fld>
            <a:endParaRPr lang="tr-TR"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897638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D38B20D-BAEC-49DF-91B8-D63893D70AA5}" type="slidenum">
              <a:rPr lang="tr-TR" smtClean="0"/>
              <a:pPr/>
              <a:t>36</a:t>
            </a:fld>
            <a:endParaRPr lang="tr-TR"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7973887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9016E3F1-E890-4D72-A52E-2EB76356727E}" type="slidenum">
              <a:rPr lang="tr-TR" smtClean="0"/>
              <a:pPr/>
              <a:t>114</a:t>
            </a:fld>
            <a:endParaRPr lang="tr-TR"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1201999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A8C38946-0A71-4CFB-ADF6-85F8AA438A8C}" type="slidenum">
              <a:rPr lang="tr-TR" smtClean="0"/>
              <a:pPr/>
              <a:t>6</a:t>
            </a:fld>
            <a:endParaRPr lang="tr-TR" smtClean="0"/>
          </a:p>
        </p:txBody>
      </p:sp>
      <p:sp>
        <p:nvSpPr>
          <p:cNvPr id="120835" name="Rectangle 7"/>
          <p:cNvSpPr txBox="1">
            <a:spLocks noGrp="1" noChangeArrowheads="1"/>
          </p:cNvSpPr>
          <p:nvPr/>
        </p:nvSpPr>
        <p:spPr bwMode="auto">
          <a:xfrm>
            <a:off x="3833813" y="9409113"/>
            <a:ext cx="2933700" cy="495300"/>
          </a:xfrm>
          <a:prstGeom prst="rect">
            <a:avLst/>
          </a:prstGeom>
          <a:noFill/>
          <a:ln w="9525">
            <a:noFill/>
            <a:miter lim="800000"/>
            <a:headEnd/>
            <a:tailEnd/>
          </a:ln>
        </p:spPr>
        <p:txBody>
          <a:bodyPr anchor="b"/>
          <a:lstStyle/>
          <a:p>
            <a:pPr algn="r"/>
            <a:fld id="{D402E0E9-1BCB-49C2-99D4-FEE98EC0F935}" type="slidenum">
              <a:rPr lang="tr-TR" sz="1200">
                <a:solidFill>
                  <a:schemeClr val="tx1"/>
                </a:solidFill>
              </a:rPr>
              <a:pPr algn="r"/>
              <a:t>6</a:t>
            </a:fld>
            <a:endParaRPr lang="tr-TR" sz="1200">
              <a:solidFill>
                <a:schemeClr val="tx1"/>
              </a:solidFill>
            </a:endParaRPr>
          </a:p>
        </p:txBody>
      </p:sp>
      <p:sp>
        <p:nvSpPr>
          <p:cNvPr id="120836" name="Rectangle 2"/>
          <p:cNvSpPr>
            <a:spLocks noGrp="1" noRot="1" noChangeAspect="1" noChangeArrowheads="1" noTextEdit="1"/>
          </p:cNvSpPr>
          <p:nvPr>
            <p:ph type="sldImg"/>
          </p:nvPr>
        </p:nvSpPr>
        <p:spPr>
          <a:ln/>
        </p:spPr>
      </p:sp>
      <p:sp>
        <p:nvSpPr>
          <p:cNvPr id="120837"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024005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E2F10BCB-78CB-465C-97D7-3E383B9E1A20}" type="slidenum">
              <a:rPr lang="tr-TR" smtClean="0"/>
              <a:pPr/>
              <a:t>7</a:t>
            </a:fld>
            <a:endParaRPr lang="tr-TR" smtClean="0"/>
          </a:p>
        </p:txBody>
      </p:sp>
      <p:sp>
        <p:nvSpPr>
          <p:cNvPr id="121859" name="Rectangle 7"/>
          <p:cNvSpPr txBox="1">
            <a:spLocks noGrp="1" noChangeArrowheads="1"/>
          </p:cNvSpPr>
          <p:nvPr/>
        </p:nvSpPr>
        <p:spPr bwMode="auto">
          <a:xfrm>
            <a:off x="3833813" y="9409113"/>
            <a:ext cx="2933700" cy="495300"/>
          </a:xfrm>
          <a:prstGeom prst="rect">
            <a:avLst/>
          </a:prstGeom>
          <a:noFill/>
          <a:ln w="9525">
            <a:noFill/>
            <a:miter lim="800000"/>
            <a:headEnd/>
            <a:tailEnd/>
          </a:ln>
        </p:spPr>
        <p:txBody>
          <a:bodyPr anchor="b"/>
          <a:lstStyle/>
          <a:p>
            <a:pPr algn="r"/>
            <a:fld id="{30BE0A96-6164-4716-A5D1-0331039B1CBE}" type="slidenum">
              <a:rPr lang="tr-TR" sz="1200">
                <a:solidFill>
                  <a:schemeClr val="tx1"/>
                </a:solidFill>
              </a:rPr>
              <a:pPr algn="r"/>
              <a:t>7</a:t>
            </a:fld>
            <a:endParaRPr lang="tr-TR" sz="1200">
              <a:solidFill>
                <a:schemeClr val="tx1"/>
              </a:solidFill>
            </a:endParaRPr>
          </a:p>
        </p:txBody>
      </p:sp>
      <p:sp>
        <p:nvSpPr>
          <p:cNvPr id="121860" name="Rectangle 2"/>
          <p:cNvSpPr>
            <a:spLocks noGrp="1" noRot="1" noChangeAspect="1" noChangeArrowheads="1" noTextEdit="1"/>
          </p:cNvSpPr>
          <p:nvPr>
            <p:ph type="sldImg"/>
          </p:nvPr>
        </p:nvSpPr>
        <p:spPr>
          <a:ln/>
        </p:spPr>
      </p:sp>
      <p:sp>
        <p:nvSpPr>
          <p:cNvPr id="121861"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535763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34FE75A4-AA2B-42A7-9FD1-C4B6C0886543}" type="slidenum">
              <a:rPr lang="tr-TR" smtClean="0"/>
              <a:pPr/>
              <a:t>15</a:t>
            </a:fld>
            <a:endParaRPr lang="tr-TR" smtClean="0"/>
          </a:p>
        </p:txBody>
      </p:sp>
      <p:sp>
        <p:nvSpPr>
          <p:cNvPr id="122883" name="Rectangle 7"/>
          <p:cNvSpPr txBox="1">
            <a:spLocks noGrp="1" noChangeArrowheads="1"/>
          </p:cNvSpPr>
          <p:nvPr/>
        </p:nvSpPr>
        <p:spPr bwMode="auto">
          <a:xfrm>
            <a:off x="3833813" y="9409113"/>
            <a:ext cx="2933700" cy="495300"/>
          </a:xfrm>
          <a:prstGeom prst="rect">
            <a:avLst/>
          </a:prstGeom>
          <a:noFill/>
          <a:ln w="9525">
            <a:noFill/>
            <a:miter lim="800000"/>
            <a:headEnd/>
            <a:tailEnd/>
          </a:ln>
        </p:spPr>
        <p:txBody>
          <a:bodyPr anchor="b"/>
          <a:lstStyle/>
          <a:p>
            <a:pPr algn="r"/>
            <a:fld id="{66E5856E-6AE9-4BCD-80AE-3502DFD814A6}" type="slidenum">
              <a:rPr lang="tr-TR" sz="1200">
                <a:solidFill>
                  <a:schemeClr val="tx1"/>
                </a:solidFill>
              </a:rPr>
              <a:pPr algn="r"/>
              <a:t>15</a:t>
            </a:fld>
            <a:endParaRPr lang="tr-TR" sz="1200">
              <a:solidFill>
                <a:schemeClr val="tx1"/>
              </a:solidFill>
            </a:endParaRPr>
          </a:p>
        </p:txBody>
      </p:sp>
      <p:sp>
        <p:nvSpPr>
          <p:cNvPr id="122884" name="Rectangle 2"/>
          <p:cNvSpPr>
            <a:spLocks noGrp="1" noRot="1" noChangeAspect="1" noChangeArrowheads="1" noTextEdit="1"/>
          </p:cNvSpPr>
          <p:nvPr>
            <p:ph type="sldImg"/>
          </p:nvPr>
        </p:nvSpPr>
        <p:spPr>
          <a:xfrm>
            <a:off x="908050" y="742950"/>
            <a:ext cx="4953000" cy="3714750"/>
          </a:xfrm>
          <a:ln/>
        </p:spPr>
      </p:sp>
      <p:sp>
        <p:nvSpPr>
          <p:cNvPr id="122885" name="Rectangle 3"/>
          <p:cNvSpPr>
            <a:spLocks noGrp="1" noChangeArrowheads="1"/>
          </p:cNvSpPr>
          <p:nvPr>
            <p:ph type="body" idx="1"/>
          </p:nvPr>
        </p:nvSpPr>
        <p:spPr>
          <a:xfrm>
            <a:off x="676275" y="4705350"/>
            <a:ext cx="5416550" cy="4457700"/>
          </a:xfrm>
          <a:noFill/>
          <a:ln/>
        </p:spPr>
        <p:txBody>
          <a:bodyPr/>
          <a:lstStyle/>
          <a:p>
            <a:pPr eaLnBrk="1" hangingPunct="1"/>
            <a:endParaRPr lang="tr-TR" smtClean="0"/>
          </a:p>
        </p:txBody>
      </p:sp>
    </p:spTree>
    <p:extLst>
      <p:ext uri="{BB962C8B-B14F-4D97-AF65-F5344CB8AC3E}">
        <p14:creationId xmlns:p14="http://schemas.microsoft.com/office/powerpoint/2010/main" val="1288661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F6B3F318-EC4A-45EB-B34C-390900395144}" type="slidenum">
              <a:rPr lang="tr-TR" smtClean="0"/>
              <a:pPr/>
              <a:t>16</a:t>
            </a:fld>
            <a:endParaRPr lang="tr-TR" smtClean="0"/>
          </a:p>
        </p:txBody>
      </p:sp>
      <p:sp>
        <p:nvSpPr>
          <p:cNvPr id="123907" name="Rectangle 7"/>
          <p:cNvSpPr txBox="1">
            <a:spLocks noGrp="1" noChangeArrowheads="1"/>
          </p:cNvSpPr>
          <p:nvPr/>
        </p:nvSpPr>
        <p:spPr bwMode="auto">
          <a:xfrm>
            <a:off x="3833813" y="9409113"/>
            <a:ext cx="2933700" cy="495300"/>
          </a:xfrm>
          <a:prstGeom prst="rect">
            <a:avLst/>
          </a:prstGeom>
          <a:noFill/>
          <a:ln w="9525">
            <a:noFill/>
            <a:miter lim="800000"/>
            <a:headEnd/>
            <a:tailEnd/>
          </a:ln>
        </p:spPr>
        <p:txBody>
          <a:bodyPr anchor="b"/>
          <a:lstStyle/>
          <a:p>
            <a:pPr algn="r"/>
            <a:fld id="{5C8043E5-B530-4554-886A-04FFA8A8FB61}" type="slidenum">
              <a:rPr lang="tr-TR" sz="1200">
                <a:solidFill>
                  <a:schemeClr val="tx1"/>
                </a:solidFill>
              </a:rPr>
              <a:pPr algn="r"/>
              <a:t>16</a:t>
            </a:fld>
            <a:endParaRPr lang="tr-TR" sz="1200">
              <a:solidFill>
                <a:schemeClr val="tx1"/>
              </a:solidFill>
            </a:endParaRPr>
          </a:p>
        </p:txBody>
      </p:sp>
      <p:sp>
        <p:nvSpPr>
          <p:cNvPr id="123908" name="Rectangle 2"/>
          <p:cNvSpPr>
            <a:spLocks noGrp="1" noRot="1" noChangeAspect="1" noChangeArrowheads="1" noTextEdit="1"/>
          </p:cNvSpPr>
          <p:nvPr>
            <p:ph type="sldImg"/>
          </p:nvPr>
        </p:nvSpPr>
        <p:spPr>
          <a:xfrm>
            <a:off x="908050" y="742950"/>
            <a:ext cx="4953000" cy="3714750"/>
          </a:xfrm>
          <a:ln/>
        </p:spPr>
      </p:sp>
      <p:sp>
        <p:nvSpPr>
          <p:cNvPr id="123909" name="Rectangle 3"/>
          <p:cNvSpPr>
            <a:spLocks noGrp="1" noChangeArrowheads="1"/>
          </p:cNvSpPr>
          <p:nvPr>
            <p:ph type="body" idx="1"/>
          </p:nvPr>
        </p:nvSpPr>
        <p:spPr>
          <a:xfrm>
            <a:off x="676275" y="4705350"/>
            <a:ext cx="5416550" cy="4457700"/>
          </a:xfrm>
          <a:noFill/>
          <a:ln/>
        </p:spPr>
        <p:txBody>
          <a:bodyPr/>
          <a:lstStyle/>
          <a:p>
            <a:pPr eaLnBrk="1" hangingPunct="1"/>
            <a:endParaRPr lang="tr-TR" smtClean="0"/>
          </a:p>
        </p:txBody>
      </p:sp>
    </p:spTree>
    <p:extLst>
      <p:ext uri="{BB962C8B-B14F-4D97-AF65-F5344CB8AC3E}">
        <p14:creationId xmlns:p14="http://schemas.microsoft.com/office/powerpoint/2010/main" val="1331853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BB4ECE3F-634D-4C46-8C83-3728BB9FFA88}" type="slidenum">
              <a:rPr lang="tr-TR" smtClean="0"/>
              <a:pPr/>
              <a:t>17</a:t>
            </a:fld>
            <a:endParaRPr lang="tr-TR" smtClean="0"/>
          </a:p>
        </p:txBody>
      </p:sp>
      <p:sp>
        <p:nvSpPr>
          <p:cNvPr id="124931" name="Rectangle 7"/>
          <p:cNvSpPr txBox="1">
            <a:spLocks noGrp="1" noChangeArrowheads="1"/>
          </p:cNvSpPr>
          <p:nvPr/>
        </p:nvSpPr>
        <p:spPr bwMode="auto">
          <a:xfrm>
            <a:off x="3833813" y="9409113"/>
            <a:ext cx="2933700" cy="495300"/>
          </a:xfrm>
          <a:prstGeom prst="rect">
            <a:avLst/>
          </a:prstGeom>
          <a:noFill/>
          <a:ln w="9525">
            <a:noFill/>
            <a:miter lim="800000"/>
            <a:headEnd/>
            <a:tailEnd/>
          </a:ln>
        </p:spPr>
        <p:txBody>
          <a:bodyPr anchor="b"/>
          <a:lstStyle/>
          <a:p>
            <a:pPr algn="r"/>
            <a:fld id="{72370F11-B5C9-4EAE-9A6A-1D198BD1A32B}" type="slidenum">
              <a:rPr lang="tr-TR" sz="1200">
                <a:solidFill>
                  <a:schemeClr val="tx1"/>
                </a:solidFill>
              </a:rPr>
              <a:pPr algn="r"/>
              <a:t>17</a:t>
            </a:fld>
            <a:endParaRPr lang="tr-TR" sz="1200">
              <a:solidFill>
                <a:schemeClr val="tx1"/>
              </a:solidFill>
            </a:endParaRPr>
          </a:p>
        </p:txBody>
      </p:sp>
      <p:sp>
        <p:nvSpPr>
          <p:cNvPr id="124932" name="Rectangle 2"/>
          <p:cNvSpPr>
            <a:spLocks noGrp="1" noRot="1" noChangeAspect="1" noChangeArrowheads="1" noTextEdit="1"/>
          </p:cNvSpPr>
          <p:nvPr>
            <p:ph type="sldImg"/>
          </p:nvPr>
        </p:nvSpPr>
        <p:spPr>
          <a:xfrm>
            <a:off x="908050" y="742950"/>
            <a:ext cx="4953000" cy="3714750"/>
          </a:xfrm>
          <a:ln/>
        </p:spPr>
      </p:sp>
      <p:sp>
        <p:nvSpPr>
          <p:cNvPr id="124933" name="Rectangle 3"/>
          <p:cNvSpPr>
            <a:spLocks noGrp="1" noChangeArrowheads="1"/>
          </p:cNvSpPr>
          <p:nvPr>
            <p:ph type="body" idx="1"/>
          </p:nvPr>
        </p:nvSpPr>
        <p:spPr>
          <a:xfrm>
            <a:off x="676275" y="4705350"/>
            <a:ext cx="5416550" cy="4457700"/>
          </a:xfrm>
          <a:noFill/>
          <a:ln/>
        </p:spPr>
        <p:txBody>
          <a:bodyPr/>
          <a:lstStyle/>
          <a:p>
            <a:pPr eaLnBrk="1" hangingPunct="1"/>
            <a:endParaRPr lang="tr-TR" smtClean="0"/>
          </a:p>
        </p:txBody>
      </p:sp>
    </p:spTree>
    <p:extLst>
      <p:ext uri="{BB962C8B-B14F-4D97-AF65-F5344CB8AC3E}">
        <p14:creationId xmlns:p14="http://schemas.microsoft.com/office/powerpoint/2010/main" val="3445357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49B9E1FB-DFD4-4412-AB93-91F72C25F6EB}" type="slidenum">
              <a:rPr lang="tr-TR" smtClean="0"/>
              <a:pPr/>
              <a:t>18</a:t>
            </a:fld>
            <a:endParaRPr lang="tr-TR" smtClean="0"/>
          </a:p>
        </p:txBody>
      </p:sp>
      <p:sp>
        <p:nvSpPr>
          <p:cNvPr id="125955" name="Rectangle 7"/>
          <p:cNvSpPr txBox="1">
            <a:spLocks noGrp="1" noChangeArrowheads="1"/>
          </p:cNvSpPr>
          <p:nvPr/>
        </p:nvSpPr>
        <p:spPr bwMode="auto">
          <a:xfrm>
            <a:off x="3833813" y="9409113"/>
            <a:ext cx="2933700" cy="495300"/>
          </a:xfrm>
          <a:prstGeom prst="rect">
            <a:avLst/>
          </a:prstGeom>
          <a:noFill/>
          <a:ln w="9525">
            <a:noFill/>
            <a:miter lim="800000"/>
            <a:headEnd/>
            <a:tailEnd/>
          </a:ln>
        </p:spPr>
        <p:txBody>
          <a:bodyPr anchor="b"/>
          <a:lstStyle/>
          <a:p>
            <a:pPr algn="r"/>
            <a:fld id="{3A7200E3-E8FB-4043-9935-BA4D79E1B616}" type="slidenum">
              <a:rPr lang="tr-TR" sz="1200">
                <a:solidFill>
                  <a:schemeClr val="tx1"/>
                </a:solidFill>
              </a:rPr>
              <a:pPr algn="r"/>
              <a:t>18</a:t>
            </a:fld>
            <a:endParaRPr lang="tr-TR" sz="1200">
              <a:solidFill>
                <a:schemeClr val="tx1"/>
              </a:solidFill>
            </a:endParaRPr>
          </a:p>
        </p:txBody>
      </p:sp>
      <p:sp>
        <p:nvSpPr>
          <p:cNvPr id="125956" name="Rectangle 2"/>
          <p:cNvSpPr>
            <a:spLocks noGrp="1" noRot="1" noChangeAspect="1" noChangeArrowheads="1" noTextEdit="1"/>
          </p:cNvSpPr>
          <p:nvPr>
            <p:ph type="sldImg"/>
          </p:nvPr>
        </p:nvSpPr>
        <p:spPr>
          <a:xfrm>
            <a:off x="908050" y="742950"/>
            <a:ext cx="4953000" cy="3714750"/>
          </a:xfrm>
          <a:ln/>
        </p:spPr>
      </p:sp>
      <p:sp>
        <p:nvSpPr>
          <p:cNvPr id="125957" name="Rectangle 3"/>
          <p:cNvSpPr>
            <a:spLocks noGrp="1" noChangeArrowheads="1"/>
          </p:cNvSpPr>
          <p:nvPr>
            <p:ph type="body" idx="1"/>
          </p:nvPr>
        </p:nvSpPr>
        <p:spPr>
          <a:xfrm>
            <a:off x="676275" y="4705350"/>
            <a:ext cx="5416550" cy="4457700"/>
          </a:xfrm>
          <a:noFill/>
          <a:ln/>
        </p:spPr>
        <p:txBody>
          <a:bodyPr/>
          <a:lstStyle/>
          <a:p>
            <a:pPr eaLnBrk="1" hangingPunct="1"/>
            <a:endParaRPr lang="tr-TR" smtClean="0"/>
          </a:p>
        </p:txBody>
      </p:sp>
    </p:spTree>
    <p:extLst>
      <p:ext uri="{BB962C8B-B14F-4D97-AF65-F5344CB8AC3E}">
        <p14:creationId xmlns:p14="http://schemas.microsoft.com/office/powerpoint/2010/main" val="3032768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77B998A5-1BC5-440D-883C-06EA7775D855}" type="slidenum">
              <a:rPr lang="tr-TR" smtClean="0"/>
              <a:pPr/>
              <a:t>19</a:t>
            </a:fld>
            <a:endParaRPr lang="tr-TR" smtClean="0"/>
          </a:p>
        </p:txBody>
      </p:sp>
      <p:sp>
        <p:nvSpPr>
          <p:cNvPr id="126979" name="Rectangle 7"/>
          <p:cNvSpPr txBox="1">
            <a:spLocks noGrp="1" noChangeArrowheads="1"/>
          </p:cNvSpPr>
          <p:nvPr/>
        </p:nvSpPr>
        <p:spPr bwMode="auto">
          <a:xfrm>
            <a:off x="3833813" y="9409113"/>
            <a:ext cx="2933700" cy="495300"/>
          </a:xfrm>
          <a:prstGeom prst="rect">
            <a:avLst/>
          </a:prstGeom>
          <a:noFill/>
          <a:ln w="9525">
            <a:noFill/>
            <a:miter lim="800000"/>
            <a:headEnd/>
            <a:tailEnd/>
          </a:ln>
        </p:spPr>
        <p:txBody>
          <a:bodyPr anchor="b"/>
          <a:lstStyle/>
          <a:p>
            <a:pPr algn="r"/>
            <a:fld id="{B3F3BF2F-56B8-469F-985D-E9CFBF00DB93}" type="slidenum">
              <a:rPr lang="tr-TR" sz="1200">
                <a:solidFill>
                  <a:schemeClr val="tx1"/>
                </a:solidFill>
              </a:rPr>
              <a:pPr algn="r"/>
              <a:t>19</a:t>
            </a:fld>
            <a:endParaRPr lang="tr-TR" sz="1200">
              <a:solidFill>
                <a:schemeClr val="tx1"/>
              </a:solidFill>
            </a:endParaRPr>
          </a:p>
        </p:txBody>
      </p:sp>
      <p:sp>
        <p:nvSpPr>
          <p:cNvPr id="126980" name="Rectangle 2"/>
          <p:cNvSpPr>
            <a:spLocks noGrp="1" noRot="1" noChangeAspect="1" noChangeArrowheads="1" noTextEdit="1"/>
          </p:cNvSpPr>
          <p:nvPr>
            <p:ph type="sldImg"/>
          </p:nvPr>
        </p:nvSpPr>
        <p:spPr>
          <a:xfrm>
            <a:off x="908050" y="742950"/>
            <a:ext cx="4953000" cy="3714750"/>
          </a:xfrm>
          <a:ln/>
        </p:spPr>
      </p:sp>
      <p:sp>
        <p:nvSpPr>
          <p:cNvPr id="126981" name="Rectangle 3"/>
          <p:cNvSpPr>
            <a:spLocks noGrp="1" noChangeArrowheads="1"/>
          </p:cNvSpPr>
          <p:nvPr>
            <p:ph type="body" idx="1"/>
          </p:nvPr>
        </p:nvSpPr>
        <p:spPr>
          <a:xfrm>
            <a:off x="676275" y="4705350"/>
            <a:ext cx="5416550" cy="4457700"/>
          </a:xfrm>
          <a:noFill/>
          <a:ln/>
        </p:spPr>
        <p:txBody>
          <a:bodyPr/>
          <a:lstStyle/>
          <a:p>
            <a:pPr eaLnBrk="1" hangingPunct="1"/>
            <a:endParaRPr lang="tr-TR" smtClean="0"/>
          </a:p>
        </p:txBody>
      </p:sp>
    </p:spTree>
    <p:extLst>
      <p:ext uri="{BB962C8B-B14F-4D97-AF65-F5344CB8AC3E}">
        <p14:creationId xmlns:p14="http://schemas.microsoft.com/office/powerpoint/2010/main" val="1508969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tr-TR"/>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tr-T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tr-T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tr-T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tr-T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tr-TR"/>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tr-TR"/>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tr-TR"/>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tr-TR"/>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tr-TR"/>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tr-T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tr-T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tr-T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tr-T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tr-T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tr-T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tr-T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tr-T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tr-T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tr-TR"/>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tr-TR"/>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tr-TR"/>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tr-TR"/>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tr-TR"/>
              </a:p>
            </p:txBody>
          </p:sp>
          <p:sp>
            <p:nvSpPr>
              <p:cNvPr id="51"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tr-TR"/>
              </a:p>
            </p:txBody>
          </p:sp>
          <p:sp>
            <p:nvSpPr>
              <p:cNvPr id="52"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tr-TR"/>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tr-TR"/>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tr-TR"/>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tr-TR"/>
              </a:p>
            </p:txBody>
          </p:sp>
          <p:sp>
            <p:nvSpPr>
              <p:cNvPr id="56"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tr-TR"/>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tr-TR"/>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tr-TR"/>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tr-TR"/>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tr-TR"/>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tr-TR"/>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tr-TR"/>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tr-TR"/>
              </a:p>
            </p:txBody>
          </p:sp>
          <p:sp>
            <p:nvSpPr>
              <p:cNvPr id="29"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tr-TR"/>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tr-TR"/>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tr-TR"/>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tr-T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tr-T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tr-T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tr-T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tr-T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tr-T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tr-T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tr-TR"/>
              </a:p>
            </p:txBody>
          </p:sp>
          <p:sp>
            <p:nvSpPr>
              <p:cNvPr id="11"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tr-TR"/>
              </a:p>
            </p:txBody>
          </p:sp>
          <p:sp>
            <p:nvSpPr>
              <p:cNvPr id="12"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tr-TR"/>
              </a:p>
            </p:txBody>
          </p:sp>
          <p:sp>
            <p:nvSpPr>
              <p:cNvPr id="13"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tr-TR"/>
              </a:p>
            </p:txBody>
          </p:sp>
          <p:sp>
            <p:nvSpPr>
              <p:cNvPr id="14"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tr-TR"/>
              </a:p>
            </p:txBody>
          </p:sp>
          <p:sp>
            <p:nvSpPr>
              <p:cNvPr id="15"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tr-TR"/>
              </a:p>
            </p:txBody>
          </p:sp>
          <p:sp>
            <p:nvSpPr>
              <p:cNvPr id="16"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tr-TR"/>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tr-TR"/>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tr-TR"/>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tr-TR"/>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tr-TR"/>
                </a:p>
              </p:txBody>
            </p:sp>
          </p:grpSp>
        </p:grpSp>
      </p:grpSp>
      <p:sp>
        <p:nvSpPr>
          <p:cNvPr id="563266" name="Rectangle 66"/>
          <p:cNvSpPr>
            <a:spLocks noGrp="1" noChangeArrowheads="1"/>
          </p:cNvSpPr>
          <p:nvPr>
            <p:ph type="ctrTitle" sz="quarter"/>
          </p:nvPr>
        </p:nvSpPr>
        <p:spPr>
          <a:xfrm>
            <a:off x="685800" y="1692275"/>
            <a:ext cx="7772400" cy="1736725"/>
          </a:xfrm>
        </p:spPr>
        <p:txBody>
          <a:bodyPr anchor="b"/>
          <a:lstStyle>
            <a:lvl1pPr>
              <a:defRPr/>
            </a:lvl1pPr>
          </a:lstStyle>
          <a:p>
            <a:r>
              <a:rPr lang="tr-TR"/>
              <a:t>Asıl başlık stili için tıklatın</a:t>
            </a:r>
          </a:p>
        </p:txBody>
      </p:sp>
      <p:sp>
        <p:nvSpPr>
          <p:cNvPr id="563267"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pPr>
              <a:defRPr/>
            </a:pPr>
            <a:endParaRPr lang="tr-TR"/>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pPr>
              <a:defRPr/>
            </a:pPr>
            <a:endParaRPr lang="tr-TR"/>
          </a:p>
        </p:txBody>
      </p:sp>
      <p:sp>
        <p:nvSpPr>
          <p:cNvPr id="70" name="Rectangle 70"/>
          <p:cNvSpPr>
            <a:spLocks noGrp="1" noChangeArrowheads="1"/>
          </p:cNvSpPr>
          <p:nvPr>
            <p:ph type="sldNum" sz="quarter" idx="12"/>
          </p:nvPr>
        </p:nvSpPr>
        <p:spPr>
          <a:xfrm>
            <a:off x="6553200" y="6248400"/>
            <a:ext cx="2133600" cy="457200"/>
          </a:xfrm>
        </p:spPr>
        <p:txBody>
          <a:bodyPr/>
          <a:lstStyle>
            <a:lvl1pPr>
              <a:defRPr/>
            </a:lvl1pPr>
          </a:lstStyle>
          <a:p>
            <a:pPr>
              <a:defRPr/>
            </a:pPr>
            <a:fld id="{6D944DBF-73A4-440D-8288-2E45B27AE764}"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69"/>
          <p:cNvSpPr>
            <a:spLocks noGrp="1" noChangeArrowheads="1"/>
          </p:cNvSpPr>
          <p:nvPr>
            <p:ph type="dt" sz="half" idx="10"/>
          </p:nvPr>
        </p:nvSpPr>
        <p:spPr>
          <a:ln/>
        </p:spPr>
        <p:txBody>
          <a:bodyPr/>
          <a:lstStyle>
            <a:lvl1pPr>
              <a:defRPr/>
            </a:lvl1pPr>
          </a:lstStyle>
          <a:p>
            <a:pPr>
              <a:defRPr/>
            </a:pPr>
            <a:endParaRPr lang="tr-TR"/>
          </a:p>
        </p:txBody>
      </p:sp>
      <p:sp>
        <p:nvSpPr>
          <p:cNvPr id="5" name="Rectangle 70"/>
          <p:cNvSpPr>
            <a:spLocks noGrp="1" noChangeArrowheads="1"/>
          </p:cNvSpPr>
          <p:nvPr>
            <p:ph type="ftr" sz="quarter" idx="11"/>
          </p:nvPr>
        </p:nvSpPr>
        <p:spPr>
          <a:ln/>
        </p:spPr>
        <p:txBody>
          <a:bodyPr/>
          <a:lstStyle>
            <a:lvl1pPr>
              <a:defRPr/>
            </a:lvl1pPr>
          </a:lstStyle>
          <a:p>
            <a:pPr>
              <a:defRPr/>
            </a:pPr>
            <a:endParaRPr lang="tr-TR"/>
          </a:p>
        </p:txBody>
      </p:sp>
      <p:sp>
        <p:nvSpPr>
          <p:cNvPr id="6" name="Rectangle 71"/>
          <p:cNvSpPr>
            <a:spLocks noGrp="1" noChangeArrowheads="1"/>
          </p:cNvSpPr>
          <p:nvPr>
            <p:ph type="sldNum" sz="quarter" idx="12"/>
          </p:nvPr>
        </p:nvSpPr>
        <p:spPr>
          <a:ln/>
        </p:spPr>
        <p:txBody>
          <a:bodyPr/>
          <a:lstStyle>
            <a:lvl1pPr>
              <a:defRPr/>
            </a:lvl1pPr>
          </a:lstStyle>
          <a:p>
            <a:pPr>
              <a:defRPr/>
            </a:pPr>
            <a:fld id="{954993A3-9076-42AE-B426-AD39CAB884DD}"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7813"/>
            <a:ext cx="2057400" cy="58483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7813"/>
            <a:ext cx="6019800" cy="58483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69"/>
          <p:cNvSpPr>
            <a:spLocks noGrp="1" noChangeArrowheads="1"/>
          </p:cNvSpPr>
          <p:nvPr>
            <p:ph type="dt" sz="half" idx="10"/>
          </p:nvPr>
        </p:nvSpPr>
        <p:spPr>
          <a:ln/>
        </p:spPr>
        <p:txBody>
          <a:bodyPr/>
          <a:lstStyle>
            <a:lvl1pPr>
              <a:defRPr/>
            </a:lvl1pPr>
          </a:lstStyle>
          <a:p>
            <a:pPr>
              <a:defRPr/>
            </a:pPr>
            <a:endParaRPr lang="tr-TR"/>
          </a:p>
        </p:txBody>
      </p:sp>
      <p:sp>
        <p:nvSpPr>
          <p:cNvPr id="5" name="Rectangle 70"/>
          <p:cNvSpPr>
            <a:spLocks noGrp="1" noChangeArrowheads="1"/>
          </p:cNvSpPr>
          <p:nvPr>
            <p:ph type="ftr" sz="quarter" idx="11"/>
          </p:nvPr>
        </p:nvSpPr>
        <p:spPr>
          <a:ln/>
        </p:spPr>
        <p:txBody>
          <a:bodyPr/>
          <a:lstStyle>
            <a:lvl1pPr>
              <a:defRPr/>
            </a:lvl1pPr>
          </a:lstStyle>
          <a:p>
            <a:pPr>
              <a:defRPr/>
            </a:pPr>
            <a:endParaRPr lang="tr-TR"/>
          </a:p>
        </p:txBody>
      </p:sp>
      <p:sp>
        <p:nvSpPr>
          <p:cNvPr id="6" name="Rectangle 71"/>
          <p:cNvSpPr>
            <a:spLocks noGrp="1" noChangeArrowheads="1"/>
          </p:cNvSpPr>
          <p:nvPr>
            <p:ph type="sldNum" sz="quarter" idx="12"/>
          </p:nvPr>
        </p:nvSpPr>
        <p:spPr>
          <a:ln/>
        </p:spPr>
        <p:txBody>
          <a:bodyPr/>
          <a:lstStyle>
            <a:lvl1pPr>
              <a:defRPr/>
            </a:lvl1pPr>
          </a:lstStyle>
          <a:p>
            <a:pPr>
              <a:defRPr/>
            </a:pPr>
            <a:fld id="{3ADF9363-D39E-4423-8BD2-7BB84F499381}"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69"/>
          <p:cNvSpPr>
            <a:spLocks noGrp="1" noChangeArrowheads="1"/>
          </p:cNvSpPr>
          <p:nvPr>
            <p:ph type="dt" sz="half" idx="10"/>
          </p:nvPr>
        </p:nvSpPr>
        <p:spPr>
          <a:ln/>
        </p:spPr>
        <p:txBody>
          <a:bodyPr/>
          <a:lstStyle>
            <a:lvl1pPr>
              <a:defRPr/>
            </a:lvl1pPr>
          </a:lstStyle>
          <a:p>
            <a:pPr>
              <a:defRPr/>
            </a:pPr>
            <a:endParaRPr lang="tr-TR"/>
          </a:p>
        </p:txBody>
      </p:sp>
      <p:sp>
        <p:nvSpPr>
          <p:cNvPr id="5" name="Rectangle 70"/>
          <p:cNvSpPr>
            <a:spLocks noGrp="1" noChangeArrowheads="1"/>
          </p:cNvSpPr>
          <p:nvPr>
            <p:ph type="ftr" sz="quarter" idx="11"/>
          </p:nvPr>
        </p:nvSpPr>
        <p:spPr>
          <a:ln/>
        </p:spPr>
        <p:txBody>
          <a:bodyPr/>
          <a:lstStyle>
            <a:lvl1pPr>
              <a:defRPr/>
            </a:lvl1pPr>
          </a:lstStyle>
          <a:p>
            <a:pPr>
              <a:defRPr/>
            </a:pPr>
            <a:endParaRPr lang="tr-TR"/>
          </a:p>
        </p:txBody>
      </p:sp>
      <p:sp>
        <p:nvSpPr>
          <p:cNvPr id="6" name="Rectangle 71"/>
          <p:cNvSpPr>
            <a:spLocks noGrp="1" noChangeArrowheads="1"/>
          </p:cNvSpPr>
          <p:nvPr>
            <p:ph type="sldNum" sz="quarter" idx="12"/>
          </p:nvPr>
        </p:nvSpPr>
        <p:spPr>
          <a:ln/>
        </p:spPr>
        <p:txBody>
          <a:bodyPr/>
          <a:lstStyle>
            <a:lvl1pPr>
              <a:defRPr/>
            </a:lvl1pPr>
          </a:lstStyle>
          <a:p>
            <a:pPr>
              <a:defRPr/>
            </a:pPr>
            <a:fld id="{0C62AEBC-EED6-47FC-AE0C-FE3C8DF537C0}"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69"/>
          <p:cNvSpPr>
            <a:spLocks noGrp="1" noChangeArrowheads="1"/>
          </p:cNvSpPr>
          <p:nvPr>
            <p:ph type="dt" sz="half" idx="10"/>
          </p:nvPr>
        </p:nvSpPr>
        <p:spPr>
          <a:ln/>
        </p:spPr>
        <p:txBody>
          <a:bodyPr/>
          <a:lstStyle>
            <a:lvl1pPr>
              <a:defRPr/>
            </a:lvl1pPr>
          </a:lstStyle>
          <a:p>
            <a:pPr>
              <a:defRPr/>
            </a:pPr>
            <a:endParaRPr lang="tr-TR"/>
          </a:p>
        </p:txBody>
      </p:sp>
      <p:sp>
        <p:nvSpPr>
          <p:cNvPr id="5" name="Rectangle 70"/>
          <p:cNvSpPr>
            <a:spLocks noGrp="1" noChangeArrowheads="1"/>
          </p:cNvSpPr>
          <p:nvPr>
            <p:ph type="ftr" sz="quarter" idx="11"/>
          </p:nvPr>
        </p:nvSpPr>
        <p:spPr>
          <a:ln/>
        </p:spPr>
        <p:txBody>
          <a:bodyPr/>
          <a:lstStyle>
            <a:lvl1pPr>
              <a:defRPr/>
            </a:lvl1pPr>
          </a:lstStyle>
          <a:p>
            <a:pPr>
              <a:defRPr/>
            </a:pPr>
            <a:endParaRPr lang="tr-TR"/>
          </a:p>
        </p:txBody>
      </p:sp>
      <p:sp>
        <p:nvSpPr>
          <p:cNvPr id="6" name="Rectangle 71"/>
          <p:cNvSpPr>
            <a:spLocks noGrp="1" noChangeArrowheads="1"/>
          </p:cNvSpPr>
          <p:nvPr>
            <p:ph type="sldNum" sz="quarter" idx="12"/>
          </p:nvPr>
        </p:nvSpPr>
        <p:spPr>
          <a:ln/>
        </p:spPr>
        <p:txBody>
          <a:bodyPr/>
          <a:lstStyle>
            <a:lvl1pPr>
              <a:defRPr/>
            </a:lvl1pPr>
          </a:lstStyle>
          <a:p>
            <a:pPr>
              <a:defRPr/>
            </a:pPr>
            <a:fld id="{C0137902-B154-43FC-BE51-0A2D6CC451AE}"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69"/>
          <p:cNvSpPr>
            <a:spLocks noGrp="1" noChangeArrowheads="1"/>
          </p:cNvSpPr>
          <p:nvPr>
            <p:ph type="dt" sz="half" idx="10"/>
          </p:nvPr>
        </p:nvSpPr>
        <p:spPr>
          <a:ln/>
        </p:spPr>
        <p:txBody>
          <a:bodyPr/>
          <a:lstStyle>
            <a:lvl1pPr>
              <a:defRPr/>
            </a:lvl1pPr>
          </a:lstStyle>
          <a:p>
            <a:pPr>
              <a:defRPr/>
            </a:pPr>
            <a:endParaRPr lang="tr-TR"/>
          </a:p>
        </p:txBody>
      </p:sp>
      <p:sp>
        <p:nvSpPr>
          <p:cNvPr id="6" name="Rectangle 70"/>
          <p:cNvSpPr>
            <a:spLocks noGrp="1" noChangeArrowheads="1"/>
          </p:cNvSpPr>
          <p:nvPr>
            <p:ph type="ftr" sz="quarter" idx="11"/>
          </p:nvPr>
        </p:nvSpPr>
        <p:spPr>
          <a:ln/>
        </p:spPr>
        <p:txBody>
          <a:bodyPr/>
          <a:lstStyle>
            <a:lvl1pPr>
              <a:defRPr/>
            </a:lvl1pPr>
          </a:lstStyle>
          <a:p>
            <a:pPr>
              <a:defRPr/>
            </a:pPr>
            <a:endParaRPr lang="tr-TR"/>
          </a:p>
        </p:txBody>
      </p:sp>
      <p:sp>
        <p:nvSpPr>
          <p:cNvPr id="7" name="Rectangle 71"/>
          <p:cNvSpPr>
            <a:spLocks noGrp="1" noChangeArrowheads="1"/>
          </p:cNvSpPr>
          <p:nvPr>
            <p:ph type="sldNum" sz="quarter" idx="12"/>
          </p:nvPr>
        </p:nvSpPr>
        <p:spPr>
          <a:ln/>
        </p:spPr>
        <p:txBody>
          <a:bodyPr/>
          <a:lstStyle>
            <a:lvl1pPr>
              <a:defRPr/>
            </a:lvl1pPr>
          </a:lstStyle>
          <a:p>
            <a:pPr>
              <a:defRPr/>
            </a:pPr>
            <a:fld id="{C37C7A04-A0EF-4D04-B1B3-BA88421797BE}"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69"/>
          <p:cNvSpPr>
            <a:spLocks noGrp="1" noChangeArrowheads="1"/>
          </p:cNvSpPr>
          <p:nvPr>
            <p:ph type="dt" sz="half" idx="10"/>
          </p:nvPr>
        </p:nvSpPr>
        <p:spPr>
          <a:ln/>
        </p:spPr>
        <p:txBody>
          <a:bodyPr/>
          <a:lstStyle>
            <a:lvl1pPr>
              <a:defRPr/>
            </a:lvl1pPr>
          </a:lstStyle>
          <a:p>
            <a:pPr>
              <a:defRPr/>
            </a:pPr>
            <a:endParaRPr lang="tr-TR"/>
          </a:p>
        </p:txBody>
      </p:sp>
      <p:sp>
        <p:nvSpPr>
          <p:cNvPr id="8" name="Rectangle 70"/>
          <p:cNvSpPr>
            <a:spLocks noGrp="1" noChangeArrowheads="1"/>
          </p:cNvSpPr>
          <p:nvPr>
            <p:ph type="ftr" sz="quarter" idx="11"/>
          </p:nvPr>
        </p:nvSpPr>
        <p:spPr>
          <a:ln/>
        </p:spPr>
        <p:txBody>
          <a:bodyPr/>
          <a:lstStyle>
            <a:lvl1pPr>
              <a:defRPr/>
            </a:lvl1pPr>
          </a:lstStyle>
          <a:p>
            <a:pPr>
              <a:defRPr/>
            </a:pPr>
            <a:endParaRPr lang="tr-TR"/>
          </a:p>
        </p:txBody>
      </p:sp>
      <p:sp>
        <p:nvSpPr>
          <p:cNvPr id="9" name="Rectangle 71"/>
          <p:cNvSpPr>
            <a:spLocks noGrp="1" noChangeArrowheads="1"/>
          </p:cNvSpPr>
          <p:nvPr>
            <p:ph type="sldNum" sz="quarter" idx="12"/>
          </p:nvPr>
        </p:nvSpPr>
        <p:spPr>
          <a:ln/>
        </p:spPr>
        <p:txBody>
          <a:bodyPr/>
          <a:lstStyle>
            <a:lvl1pPr>
              <a:defRPr/>
            </a:lvl1pPr>
          </a:lstStyle>
          <a:p>
            <a:pPr>
              <a:defRPr/>
            </a:pPr>
            <a:fld id="{D97F4F80-9D02-4D34-BB2D-A4DD785A2D29}"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69"/>
          <p:cNvSpPr>
            <a:spLocks noGrp="1" noChangeArrowheads="1"/>
          </p:cNvSpPr>
          <p:nvPr>
            <p:ph type="dt" sz="half" idx="10"/>
          </p:nvPr>
        </p:nvSpPr>
        <p:spPr>
          <a:ln/>
        </p:spPr>
        <p:txBody>
          <a:bodyPr/>
          <a:lstStyle>
            <a:lvl1pPr>
              <a:defRPr/>
            </a:lvl1pPr>
          </a:lstStyle>
          <a:p>
            <a:pPr>
              <a:defRPr/>
            </a:pPr>
            <a:endParaRPr lang="tr-TR"/>
          </a:p>
        </p:txBody>
      </p:sp>
      <p:sp>
        <p:nvSpPr>
          <p:cNvPr id="4" name="Rectangle 70"/>
          <p:cNvSpPr>
            <a:spLocks noGrp="1" noChangeArrowheads="1"/>
          </p:cNvSpPr>
          <p:nvPr>
            <p:ph type="ftr" sz="quarter" idx="11"/>
          </p:nvPr>
        </p:nvSpPr>
        <p:spPr>
          <a:ln/>
        </p:spPr>
        <p:txBody>
          <a:bodyPr/>
          <a:lstStyle>
            <a:lvl1pPr>
              <a:defRPr/>
            </a:lvl1pPr>
          </a:lstStyle>
          <a:p>
            <a:pPr>
              <a:defRPr/>
            </a:pPr>
            <a:endParaRPr lang="tr-TR"/>
          </a:p>
        </p:txBody>
      </p:sp>
      <p:sp>
        <p:nvSpPr>
          <p:cNvPr id="5" name="Rectangle 71"/>
          <p:cNvSpPr>
            <a:spLocks noGrp="1" noChangeArrowheads="1"/>
          </p:cNvSpPr>
          <p:nvPr>
            <p:ph type="sldNum" sz="quarter" idx="12"/>
          </p:nvPr>
        </p:nvSpPr>
        <p:spPr>
          <a:ln/>
        </p:spPr>
        <p:txBody>
          <a:bodyPr/>
          <a:lstStyle>
            <a:lvl1pPr>
              <a:defRPr/>
            </a:lvl1pPr>
          </a:lstStyle>
          <a:p>
            <a:pPr>
              <a:defRPr/>
            </a:pPr>
            <a:fld id="{0A5D2956-1349-4640-B7E3-4643FBB10A97}"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tr-TR"/>
          </a:p>
        </p:txBody>
      </p:sp>
      <p:sp>
        <p:nvSpPr>
          <p:cNvPr id="3" name="Rectangle 70"/>
          <p:cNvSpPr>
            <a:spLocks noGrp="1" noChangeArrowheads="1"/>
          </p:cNvSpPr>
          <p:nvPr>
            <p:ph type="ftr" sz="quarter" idx="11"/>
          </p:nvPr>
        </p:nvSpPr>
        <p:spPr>
          <a:ln/>
        </p:spPr>
        <p:txBody>
          <a:bodyPr/>
          <a:lstStyle>
            <a:lvl1pPr>
              <a:defRPr/>
            </a:lvl1pPr>
          </a:lstStyle>
          <a:p>
            <a:pPr>
              <a:defRPr/>
            </a:pPr>
            <a:endParaRPr lang="tr-TR"/>
          </a:p>
        </p:txBody>
      </p:sp>
      <p:sp>
        <p:nvSpPr>
          <p:cNvPr id="4" name="Rectangle 71"/>
          <p:cNvSpPr>
            <a:spLocks noGrp="1" noChangeArrowheads="1"/>
          </p:cNvSpPr>
          <p:nvPr>
            <p:ph type="sldNum" sz="quarter" idx="12"/>
          </p:nvPr>
        </p:nvSpPr>
        <p:spPr>
          <a:ln/>
        </p:spPr>
        <p:txBody>
          <a:bodyPr/>
          <a:lstStyle>
            <a:lvl1pPr>
              <a:defRPr/>
            </a:lvl1pPr>
          </a:lstStyle>
          <a:p>
            <a:pPr>
              <a:defRPr/>
            </a:pPr>
            <a:fld id="{31954EE9-9952-45EE-9655-72C6C5534B46}"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69"/>
          <p:cNvSpPr>
            <a:spLocks noGrp="1" noChangeArrowheads="1"/>
          </p:cNvSpPr>
          <p:nvPr>
            <p:ph type="dt" sz="half" idx="10"/>
          </p:nvPr>
        </p:nvSpPr>
        <p:spPr>
          <a:ln/>
        </p:spPr>
        <p:txBody>
          <a:bodyPr/>
          <a:lstStyle>
            <a:lvl1pPr>
              <a:defRPr/>
            </a:lvl1pPr>
          </a:lstStyle>
          <a:p>
            <a:pPr>
              <a:defRPr/>
            </a:pPr>
            <a:endParaRPr lang="tr-TR"/>
          </a:p>
        </p:txBody>
      </p:sp>
      <p:sp>
        <p:nvSpPr>
          <p:cNvPr id="6" name="Rectangle 70"/>
          <p:cNvSpPr>
            <a:spLocks noGrp="1" noChangeArrowheads="1"/>
          </p:cNvSpPr>
          <p:nvPr>
            <p:ph type="ftr" sz="quarter" idx="11"/>
          </p:nvPr>
        </p:nvSpPr>
        <p:spPr>
          <a:ln/>
        </p:spPr>
        <p:txBody>
          <a:bodyPr/>
          <a:lstStyle>
            <a:lvl1pPr>
              <a:defRPr/>
            </a:lvl1pPr>
          </a:lstStyle>
          <a:p>
            <a:pPr>
              <a:defRPr/>
            </a:pPr>
            <a:endParaRPr lang="tr-TR"/>
          </a:p>
        </p:txBody>
      </p:sp>
      <p:sp>
        <p:nvSpPr>
          <p:cNvPr id="7" name="Rectangle 71"/>
          <p:cNvSpPr>
            <a:spLocks noGrp="1" noChangeArrowheads="1"/>
          </p:cNvSpPr>
          <p:nvPr>
            <p:ph type="sldNum" sz="quarter" idx="12"/>
          </p:nvPr>
        </p:nvSpPr>
        <p:spPr>
          <a:ln/>
        </p:spPr>
        <p:txBody>
          <a:bodyPr/>
          <a:lstStyle>
            <a:lvl1pPr>
              <a:defRPr/>
            </a:lvl1pPr>
          </a:lstStyle>
          <a:p>
            <a:pPr>
              <a:defRPr/>
            </a:pPr>
            <a:fld id="{C56CD9A6-1552-4AC1-9DB8-0263C5C6ADAE}"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69"/>
          <p:cNvSpPr>
            <a:spLocks noGrp="1" noChangeArrowheads="1"/>
          </p:cNvSpPr>
          <p:nvPr>
            <p:ph type="dt" sz="half" idx="10"/>
          </p:nvPr>
        </p:nvSpPr>
        <p:spPr>
          <a:ln/>
        </p:spPr>
        <p:txBody>
          <a:bodyPr/>
          <a:lstStyle>
            <a:lvl1pPr>
              <a:defRPr/>
            </a:lvl1pPr>
          </a:lstStyle>
          <a:p>
            <a:pPr>
              <a:defRPr/>
            </a:pPr>
            <a:endParaRPr lang="tr-TR"/>
          </a:p>
        </p:txBody>
      </p:sp>
      <p:sp>
        <p:nvSpPr>
          <p:cNvPr id="6" name="Rectangle 70"/>
          <p:cNvSpPr>
            <a:spLocks noGrp="1" noChangeArrowheads="1"/>
          </p:cNvSpPr>
          <p:nvPr>
            <p:ph type="ftr" sz="quarter" idx="11"/>
          </p:nvPr>
        </p:nvSpPr>
        <p:spPr>
          <a:ln/>
        </p:spPr>
        <p:txBody>
          <a:bodyPr/>
          <a:lstStyle>
            <a:lvl1pPr>
              <a:defRPr/>
            </a:lvl1pPr>
          </a:lstStyle>
          <a:p>
            <a:pPr>
              <a:defRPr/>
            </a:pPr>
            <a:endParaRPr lang="tr-TR"/>
          </a:p>
        </p:txBody>
      </p:sp>
      <p:sp>
        <p:nvSpPr>
          <p:cNvPr id="7" name="Rectangle 71"/>
          <p:cNvSpPr>
            <a:spLocks noGrp="1" noChangeArrowheads="1"/>
          </p:cNvSpPr>
          <p:nvPr>
            <p:ph type="sldNum" sz="quarter" idx="12"/>
          </p:nvPr>
        </p:nvSpPr>
        <p:spPr>
          <a:ln/>
        </p:spPr>
        <p:txBody>
          <a:bodyPr/>
          <a:lstStyle>
            <a:lvl1pPr>
              <a:defRPr/>
            </a:lvl1pPr>
          </a:lstStyle>
          <a:p>
            <a:pPr>
              <a:defRPr/>
            </a:pPr>
            <a:fld id="{97FBD406-7E17-4872-89DB-2C9D25833717}"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2178"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a:defRPr/>
            </a:pPr>
            <a:endParaRPr lang="tr-TR"/>
          </a:p>
        </p:txBody>
      </p:sp>
      <p:grpSp>
        <p:nvGrpSpPr>
          <p:cNvPr id="1027" name="Group 3"/>
          <p:cNvGrpSpPr>
            <a:grpSpLocks/>
          </p:cNvGrpSpPr>
          <p:nvPr/>
        </p:nvGrpSpPr>
        <p:grpSpPr bwMode="auto">
          <a:xfrm>
            <a:off x="3175" y="4267200"/>
            <a:ext cx="9140825" cy="2590800"/>
            <a:chOff x="2" y="2688"/>
            <a:chExt cx="5758" cy="1632"/>
          </a:xfrm>
        </p:grpSpPr>
        <p:sp>
          <p:nvSpPr>
            <p:cNvPr id="562180"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tr-TR"/>
            </a:p>
          </p:txBody>
        </p:sp>
        <p:grpSp>
          <p:nvGrpSpPr>
            <p:cNvPr id="1034" name="Group 5"/>
            <p:cNvGrpSpPr>
              <a:grpSpLocks/>
            </p:cNvGrpSpPr>
            <p:nvPr userDrawn="1"/>
          </p:nvGrpSpPr>
          <p:grpSpPr bwMode="auto">
            <a:xfrm>
              <a:off x="3528" y="3715"/>
              <a:ext cx="792" cy="521"/>
              <a:chOff x="3527" y="3715"/>
              <a:chExt cx="792" cy="521"/>
            </a:xfrm>
          </p:grpSpPr>
          <p:sp>
            <p:nvSpPr>
              <p:cNvPr id="562182"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tr-TR"/>
              </a:p>
            </p:txBody>
          </p:sp>
          <p:sp>
            <p:nvSpPr>
              <p:cNvPr id="562183"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tr-TR"/>
              </a:p>
            </p:txBody>
          </p:sp>
          <p:sp>
            <p:nvSpPr>
              <p:cNvPr id="562184"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tr-TR"/>
              </a:p>
            </p:txBody>
          </p:sp>
          <p:sp>
            <p:nvSpPr>
              <p:cNvPr id="562185"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tr-TR"/>
              </a:p>
            </p:txBody>
          </p:sp>
          <p:sp>
            <p:nvSpPr>
              <p:cNvPr id="562186"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tr-TR"/>
              </a:p>
            </p:txBody>
          </p:sp>
          <p:sp>
            <p:nvSpPr>
              <p:cNvPr id="562187"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tr-TR"/>
              </a:p>
            </p:txBody>
          </p:sp>
          <p:sp>
            <p:nvSpPr>
              <p:cNvPr id="562188"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tr-TR"/>
              </a:p>
            </p:txBody>
          </p:sp>
          <p:sp>
            <p:nvSpPr>
              <p:cNvPr id="562189"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tr-TR"/>
              </a:p>
            </p:txBody>
          </p:sp>
          <p:sp>
            <p:nvSpPr>
              <p:cNvPr id="562190"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tr-TR"/>
              </a:p>
            </p:txBody>
          </p:sp>
          <p:sp>
            <p:nvSpPr>
              <p:cNvPr id="562191"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tr-TR"/>
              </a:p>
            </p:txBody>
          </p:sp>
          <p:sp>
            <p:nvSpPr>
              <p:cNvPr id="562192"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tr-TR"/>
              </a:p>
            </p:txBody>
          </p:sp>
        </p:grpSp>
        <p:grpSp>
          <p:nvGrpSpPr>
            <p:cNvPr id="1035" name="Group 17"/>
            <p:cNvGrpSpPr>
              <a:grpSpLocks/>
            </p:cNvGrpSpPr>
            <p:nvPr userDrawn="1"/>
          </p:nvGrpSpPr>
          <p:grpSpPr bwMode="auto">
            <a:xfrm>
              <a:off x="1776" y="3631"/>
              <a:ext cx="1626" cy="683"/>
              <a:chOff x="1776" y="3631"/>
              <a:chExt cx="1626" cy="683"/>
            </a:xfrm>
          </p:grpSpPr>
          <p:sp>
            <p:nvSpPr>
              <p:cNvPr id="562194"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tr-TR"/>
              </a:p>
            </p:txBody>
          </p:sp>
          <p:sp>
            <p:nvSpPr>
              <p:cNvPr id="562195"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tr-TR"/>
              </a:p>
            </p:txBody>
          </p:sp>
          <p:sp>
            <p:nvSpPr>
              <p:cNvPr id="562196"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tr-TR"/>
              </a:p>
            </p:txBody>
          </p:sp>
          <p:sp>
            <p:nvSpPr>
              <p:cNvPr id="562197"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tr-TR"/>
              </a:p>
            </p:txBody>
          </p:sp>
          <p:sp>
            <p:nvSpPr>
              <p:cNvPr id="562198"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tr-TR"/>
              </a:p>
            </p:txBody>
          </p:sp>
          <p:sp>
            <p:nvSpPr>
              <p:cNvPr id="562199"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tr-TR"/>
              </a:p>
            </p:txBody>
          </p:sp>
          <p:sp>
            <p:nvSpPr>
              <p:cNvPr id="562200"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tr-TR"/>
              </a:p>
            </p:txBody>
          </p:sp>
          <p:sp>
            <p:nvSpPr>
              <p:cNvPr id="562201"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tr-TR"/>
              </a:p>
            </p:txBody>
          </p:sp>
          <p:sp>
            <p:nvSpPr>
              <p:cNvPr id="562202"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tr-TR"/>
              </a:p>
            </p:txBody>
          </p:sp>
          <p:sp>
            <p:nvSpPr>
              <p:cNvPr id="562203"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tr-TR"/>
              </a:p>
            </p:txBody>
          </p:sp>
          <p:sp>
            <p:nvSpPr>
              <p:cNvPr id="562204"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tr-TR"/>
              </a:p>
            </p:txBody>
          </p:sp>
          <p:sp>
            <p:nvSpPr>
              <p:cNvPr id="562205"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tr-TR"/>
              </a:p>
            </p:txBody>
          </p:sp>
          <p:sp>
            <p:nvSpPr>
              <p:cNvPr id="562206"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tr-TR"/>
              </a:p>
            </p:txBody>
          </p:sp>
          <p:sp>
            <p:nvSpPr>
              <p:cNvPr id="562207"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tr-TR"/>
              </a:p>
            </p:txBody>
          </p:sp>
          <p:sp>
            <p:nvSpPr>
              <p:cNvPr id="562208"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tr-TR"/>
              </a:p>
            </p:txBody>
          </p:sp>
          <p:sp>
            <p:nvSpPr>
              <p:cNvPr id="562209"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tr-TR"/>
              </a:p>
            </p:txBody>
          </p:sp>
          <p:sp>
            <p:nvSpPr>
              <p:cNvPr id="562210"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tr-TR"/>
              </a:p>
            </p:txBody>
          </p:sp>
          <p:sp>
            <p:nvSpPr>
              <p:cNvPr id="562211"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tr-TR"/>
              </a:p>
            </p:txBody>
          </p:sp>
        </p:grpSp>
        <p:grpSp>
          <p:nvGrpSpPr>
            <p:cNvPr id="1036" name="Group 36"/>
            <p:cNvGrpSpPr>
              <a:grpSpLocks/>
            </p:cNvGrpSpPr>
            <p:nvPr userDrawn="1"/>
          </p:nvGrpSpPr>
          <p:grpSpPr bwMode="auto">
            <a:xfrm>
              <a:off x="4128" y="3360"/>
              <a:ext cx="1351" cy="821"/>
              <a:chOff x="4128" y="3360"/>
              <a:chExt cx="1351" cy="821"/>
            </a:xfrm>
          </p:grpSpPr>
          <p:sp>
            <p:nvSpPr>
              <p:cNvPr id="562213"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tr-TR"/>
              </a:p>
            </p:txBody>
          </p:sp>
          <p:sp>
            <p:nvSpPr>
              <p:cNvPr id="562214"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tr-TR"/>
              </a:p>
            </p:txBody>
          </p:sp>
          <p:sp>
            <p:nvSpPr>
              <p:cNvPr id="562215"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tr-TR"/>
              </a:p>
            </p:txBody>
          </p:sp>
          <p:sp>
            <p:nvSpPr>
              <p:cNvPr id="562216"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tr-TR"/>
              </a:p>
            </p:txBody>
          </p:sp>
          <p:sp>
            <p:nvSpPr>
              <p:cNvPr id="562217"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tr-TR"/>
              </a:p>
            </p:txBody>
          </p:sp>
          <p:sp>
            <p:nvSpPr>
              <p:cNvPr id="562218"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tr-TR"/>
              </a:p>
            </p:txBody>
          </p:sp>
          <p:sp>
            <p:nvSpPr>
              <p:cNvPr id="562219"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tr-TR"/>
              </a:p>
            </p:txBody>
          </p:sp>
          <p:sp>
            <p:nvSpPr>
              <p:cNvPr id="562220"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tr-TR"/>
              </a:p>
            </p:txBody>
          </p:sp>
          <p:sp>
            <p:nvSpPr>
              <p:cNvPr id="562221"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tr-TR"/>
              </a:p>
            </p:txBody>
          </p:sp>
          <p:sp>
            <p:nvSpPr>
              <p:cNvPr id="562222"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tr-TR"/>
              </a:p>
            </p:txBody>
          </p:sp>
          <p:sp>
            <p:nvSpPr>
              <p:cNvPr id="562223"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tr-TR"/>
              </a:p>
            </p:txBody>
          </p:sp>
          <p:sp>
            <p:nvSpPr>
              <p:cNvPr id="562224"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tr-TR"/>
              </a:p>
            </p:txBody>
          </p:sp>
          <p:sp>
            <p:nvSpPr>
              <p:cNvPr id="562225"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tr-TR"/>
              </a:p>
            </p:txBody>
          </p:sp>
          <p:sp>
            <p:nvSpPr>
              <p:cNvPr id="562226"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tr-TR"/>
              </a:p>
            </p:txBody>
          </p:sp>
          <p:sp>
            <p:nvSpPr>
              <p:cNvPr id="562227"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tr-TR"/>
              </a:p>
            </p:txBody>
          </p:sp>
          <p:sp>
            <p:nvSpPr>
              <p:cNvPr id="562228"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tr-TR"/>
              </a:p>
            </p:txBody>
          </p:sp>
          <p:sp>
            <p:nvSpPr>
              <p:cNvPr id="562229"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tr-TR"/>
              </a:p>
            </p:txBody>
          </p:sp>
        </p:grpSp>
        <p:grpSp>
          <p:nvGrpSpPr>
            <p:cNvPr id="1037" name="Group 54"/>
            <p:cNvGrpSpPr>
              <a:grpSpLocks/>
            </p:cNvGrpSpPr>
            <p:nvPr userDrawn="1"/>
          </p:nvGrpSpPr>
          <p:grpSpPr bwMode="auto">
            <a:xfrm>
              <a:off x="5280" y="3024"/>
              <a:ext cx="425" cy="258"/>
              <a:chOff x="5280" y="3024"/>
              <a:chExt cx="425" cy="258"/>
            </a:xfrm>
          </p:grpSpPr>
          <p:sp>
            <p:nvSpPr>
              <p:cNvPr id="562231"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tr-TR"/>
              </a:p>
            </p:txBody>
          </p:sp>
          <p:sp>
            <p:nvSpPr>
              <p:cNvPr id="562232"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tr-TR"/>
              </a:p>
            </p:txBody>
          </p:sp>
          <p:sp>
            <p:nvSpPr>
              <p:cNvPr id="562233"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tr-TR"/>
              </a:p>
            </p:txBody>
          </p:sp>
          <p:sp>
            <p:nvSpPr>
              <p:cNvPr id="562234"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tr-TR"/>
              </a:p>
            </p:txBody>
          </p:sp>
          <p:sp>
            <p:nvSpPr>
              <p:cNvPr id="562235"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tr-TR"/>
              </a:p>
            </p:txBody>
          </p:sp>
          <p:sp>
            <p:nvSpPr>
              <p:cNvPr id="562236"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tr-TR"/>
              </a:p>
            </p:txBody>
          </p:sp>
          <p:sp>
            <p:nvSpPr>
              <p:cNvPr id="562237"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tr-TR"/>
              </a:p>
            </p:txBody>
          </p:sp>
          <p:grpSp>
            <p:nvGrpSpPr>
              <p:cNvPr id="1045" name="Group 62"/>
              <p:cNvGrpSpPr>
                <a:grpSpLocks/>
              </p:cNvGrpSpPr>
              <p:nvPr/>
            </p:nvGrpSpPr>
            <p:grpSpPr bwMode="auto">
              <a:xfrm>
                <a:off x="5381" y="3085"/>
                <a:ext cx="227" cy="132"/>
                <a:chOff x="5381" y="3085"/>
                <a:chExt cx="227" cy="132"/>
              </a:xfrm>
            </p:grpSpPr>
            <p:sp>
              <p:nvSpPr>
                <p:cNvPr id="562239"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tr-TR"/>
                </a:p>
              </p:txBody>
            </p:sp>
            <p:sp>
              <p:nvSpPr>
                <p:cNvPr id="562240"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tr-TR"/>
                </a:p>
              </p:txBody>
            </p:sp>
            <p:sp>
              <p:nvSpPr>
                <p:cNvPr id="562241"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tr-TR"/>
                </a:p>
              </p:txBody>
            </p:sp>
            <p:sp>
              <p:nvSpPr>
                <p:cNvPr id="562242"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tr-TR"/>
                </a:p>
              </p:txBody>
            </p:sp>
          </p:grpSp>
        </p:grpSp>
      </p:grpSp>
      <p:sp>
        <p:nvSpPr>
          <p:cNvPr id="562243"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tr-TR" smtClean="0"/>
              <a:t>Asıl başlık stili için tıklatın</a:t>
            </a:r>
          </a:p>
        </p:txBody>
      </p:sp>
      <p:sp>
        <p:nvSpPr>
          <p:cNvPr id="562244"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562245"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solidFill>
                  <a:schemeClr val="tx1"/>
                </a:solidFill>
                <a:effectLst>
                  <a:outerShdw blurRad="38100" dist="38100" dir="2700000" algn="tl">
                    <a:srgbClr val="000000"/>
                  </a:outerShdw>
                </a:effectLst>
                <a:latin typeface="+mn-lt"/>
              </a:defRPr>
            </a:lvl1pPr>
          </a:lstStyle>
          <a:p>
            <a:pPr>
              <a:defRPr/>
            </a:pPr>
            <a:endParaRPr lang="tr-TR"/>
          </a:p>
        </p:txBody>
      </p:sp>
      <p:sp>
        <p:nvSpPr>
          <p:cNvPr id="562246"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tx1"/>
                </a:solidFill>
                <a:effectLst>
                  <a:outerShdw blurRad="38100" dist="38100" dir="2700000" algn="tl">
                    <a:srgbClr val="000000"/>
                  </a:outerShdw>
                </a:effectLst>
                <a:latin typeface="+mn-lt"/>
              </a:defRPr>
            </a:lvl1pPr>
          </a:lstStyle>
          <a:p>
            <a:pPr>
              <a:defRPr/>
            </a:pPr>
            <a:endParaRPr lang="tr-TR"/>
          </a:p>
        </p:txBody>
      </p:sp>
      <p:sp>
        <p:nvSpPr>
          <p:cNvPr id="562247"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tx1"/>
                </a:solidFill>
                <a:effectLst>
                  <a:outerShdw blurRad="38100" dist="38100" dir="2700000" algn="tl">
                    <a:srgbClr val="000000"/>
                  </a:outerShdw>
                </a:effectLst>
                <a:latin typeface="+mn-lt"/>
              </a:defRPr>
            </a:lvl1pPr>
          </a:lstStyle>
          <a:p>
            <a:pPr>
              <a:defRPr/>
            </a:pPr>
            <a:fld id="{ED8CE3ED-5B65-4364-AF11-7A28512B328D}" type="slidenum">
              <a:rPr lang="tr-TR"/>
              <a:pPr>
                <a:defRPr/>
              </a:pPr>
              <a:t>‹#›</a:t>
            </a:fld>
            <a:endParaRPr lang="tr-TR"/>
          </a:p>
        </p:txBody>
      </p:sp>
    </p:spTree>
  </p:cSld>
  <p:clrMap bg1="dk2" tx1="lt1" bg2="dk1" tx2="lt2" accent1="accent1" accent2="accent2" accent3="accent3" accent4="accent4" accent5="accent5" accent6="accent6" hlink="hlink" folHlink="folHlink"/>
  <p:sldLayoutIdLst>
    <p:sldLayoutId id="2147483857" r:id="rId1"/>
    <p:sldLayoutId id="2147483856" r:id="rId2"/>
    <p:sldLayoutId id="2147483855" r:id="rId3"/>
    <p:sldLayoutId id="2147483854" r:id="rId4"/>
    <p:sldLayoutId id="2147483853" r:id="rId5"/>
    <p:sldLayoutId id="2147483852" r:id="rId6"/>
    <p:sldLayoutId id="2147483851" r:id="rId7"/>
    <p:sldLayoutId id="2147483850" r:id="rId8"/>
    <p:sldLayoutId id="2147483849" r:id="rId9"/>
    <p:sldLayoutId id="2147483848" r:id="rId10"/>
    <p:sldLayoutId id="2147483847"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huap.org/"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ctrTitle"/>
          </p:nvPr>
        </p:nvSpPr>
        <p:spPr>
          <a:xfrm>
            <a:off x="1763713" y="4941888"/>
            <a:ext cx="5314950" cy="530225"/>
          </a:xfrm>
        </p:spPr>
        <p:txBody>
          <a:bodyPr/>
          <a:lstStyle/>
          <a:p>
            <a:pPr algn="l" eaLnBrk="1" hangingPunct="1">
              <a:defRPr/>
            </a:pPr>
            <a:r>
              <a:rPr lang="tr-TR" sz="2800" smtClean="0">
                <a:solidFill>
                  <a:schemeClr val="tx1"/>
                </a:solidFill>
              </a:rPr>
              <a:t>            </a:t>
            </a:r>
          </a:p>
        </p:txBody>
      </p:sp>
      <p:sp>
        <p:nvSpPr>
          <p:cNvPr id="3076" name="Text Box 4"/>
          <p:cNvSpPr txBox="1">
            <a:spLocks noChangeArrowheads="1"/>
          </p:cNvSpPr>
          <p:nvPr/>
        </p:nvSpPr>
        <p:spPr bwMode="auto">
          <a:xfrm>
            <a:off x="323850" y="1196975"/>
            <a:ext cx="8137525" cy="4093428"/>
          </a:xfrm>
          <a:prstGeom prst="rect">
            <a:avLst/>
          </a:prstGeom>
          <a:noFill/>
          <a:ln w="9525">
            <a:noFill/>
            <a:miter lim="800000"/>
            <a:headEnd/>
            <a:tailEnd/>
          </a:ln>
        </p:spPr>
        <p:txBody>
          <a:bodyPr>
            <a:spAutoFit/>
          </a:bodyPr>
          <a:lstStyle/>
          <a:p>
            <a:endParaRPr lang="tr-TR" sz="4800" b="1" dirty="0">
              <a:latin typeface="Tahoma" pitchFamily="34" charset="0"/>
            </a:endParaRPr>
          </a:p>
          <a:p>
            <a:r>
              <a:rPr lang="tr-TR" sz="4800" b="1" dirty="0">
                <a:solidFill>
                  <a:schemeClr val="tx1"/>
                </a:solidFill>
                <a:latin typeface="Tahoma" pitchFamily="34" charset="0"/>
              </a:rPr>
              <a:t>   </a:t>
            </a:r>
            <a:r>
              <a:rPr lang="tr-TR" sz="3600" b="1" dirty="0">
                <a:solidFill>
                  <a:schemeClr val="tx1"/>
                </a:solidFill>
                <a:latin typeface="Tahoma" pitchFamily="34" charset="0"/>
              </a:rPr>
              <a:t>SOSYAL GÜVENLİK KURUMU</a:t>
            </a:r>
          </a:p>
          <a:p>
            <a:endParaRPr lang="tr-TR" sz="3600" b="1" dirty="0">
              <a:solidFill>
                <a:schemeClr val="tx1"/>
              </a:solidFill>
              <a:latin typeface="Tahoma" pitchFamily="34" charset="0"/>
            </a:endParaRPr>
          </a:p>
          <a:p>
            <a:r>
              <a:rPr lang="tr-TR" sz="3600" b="1" dirty="0">
                <a:solidFill>
                  <a:schemeClr val="tx1"/>
                </a:solidFill>
                <a:latin typeface="Tahoma" pitchFamily="34" charset="0"/>
              </a:rPr>
              <a:t>MEDULA V3.0</a:t>
            </a:r>
          </a:p>
          <a:p>
            <a:endParaRPr lang="tr-TR" sz="3600" b="1" dirty="0">
              <a:solidFill>
                <a:schemeClr val="tx1"/>
              </a:solidFill>
              <a:latin typeface="Tahoma" pitchFamily="34" charset="0"/>
            </a:endParaRPr>
          </a:p>
          <a:p>
            <a:endParaRPr lang="tr-TR" sz="3600" b="1" dirty="0">
              <a:solidFill>
                <a:schemeClr val="tx1"/>
              </a:solidFill>
              <a:latin typeface="Tahoma" pitchFamily="34" charset="0"/>
            </a:endParaRPr>
          </a:p>
          <a:p>
            <a:endParaRPr lang="tr-TR" sz="2000" b="1" dirty="0">
              <a:solidFill>
                <a:schemeClr val="tx1"/>
              </a:solidFill>
              <a:latin typeface="Arial"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title"/>
          </p:nvPr>
        </p:nvSpPr>
        <p:spPr/>
        <p:txBody>
          <a:bodyPr/>
          <a:lstStyle/>
          <a:p>
            <a:pPr eaLnBrk="1" hangingPunct="1">
              <a:defRPr/>
            </a:pPr>
            <a:r>
              <a:rPr lang="tr-TR" sz="3200" b="1" smtClean="0">
                <a:solidFill>
                  <a:srgbClr val="FFFF00"/>
                </a:solidFill>
              </a:rPr>
              <a:t> </a:t>
            </a:r>
            <a:r>
              <a:rPr lang="tr-TR" sz="3200" b="1" smtClean="0">
                <a:solidFill>
                  <a:schemeClr val="tx1"/>
                </a:solidFill>
              </a:rPr>
              <a:t>MEDULA NEDİR ? </a:t>
            </a:r>
          </a:p>
        </p:txBody>
      </p:sp>
      <p:sp>
        <p:nvSpPr>
          <p:cNvPr id="470019" name="Rectangle 3"/>
          <p:cNvSpPr>
            <a:spLocks noGrp="1" noChangeArrowheads="1"/>
          </p:cNvSpPr>
          <p:nvPr>
            <p:ph type="body" idx="1"/>
          </p:nvPr>
        </p:nvSpPr>
        <p:spPr/>
        <p:txBody>
          <a:bodyPr/>
          <a:lstStyle/>
          <a:p>
            <a:pPr eaLnBrk="1" hangingPunct="1">
              <a:lnSpc>
                <a:spcPct val="80000"/>
              </a:lnSpc>
              <a:defRPr/>
            </a:pPr>
            <a:r>
              <a:rPr lang="tr-TR" sz="2000" smtClean="0"/>
              <a:t> Genel Sağlık Sigortasının bilişim altyapısını çok uzun </a:t>
            </a:r>
          </a:p>
          <a:p>
            <a:pPr eaLnBrk="1" hangingPunct="1">
              <a:lnSpc>
                <a:spcPct val="80000"/>
              </a:lnSpc>
              <a:buFont typeface="Wingdings" pitchFamily="2" charset="2"/>
              <a:buNone/>
              <a:defRPr/>
            </a:pPr>
            <a:r>
              <a:rPr lang="tr-TR" sz="2000" smtClean="0"/>
              <a:t>yıllar taşıyabilecek bir yaklaşımı benimsemiştir. Sistem,</a:t>
            </a:r>
          </a:p>
          <a:p>
            <a:pPr eaLnBrk="1" hangingPunct="1">
              <a:lnSpc>
                <a:spcPct val="80000"/>
              </a:lnSpc>
              <a:buFont typeface="Wingdings" pitchFamily="2" charset="2"/>
              <a:buNone/>
              <a:defRPr/>
            </a:pPr>
            <a:r>
              <a:rPr lang="tr-TR" sz="2000" smtClean="0"/>
              <a:t>sağlıkla ilgili hizmet üreten her türlü kurumu, sağlık hizmet </a:t>
            </a:r>
          </a:p>
          <a:p>
            <a:pPr eaLnBrk="1" hangingPunct="1">
              <a:lnSpc>
                <a:spcPct val="80000"/>
              </a:lnSpc>
              <a:buFont typeface="Wingdings" pitchFamily="2" charset="2"/>
              <a:buNone/>
              <a:defRPr/>
            </a:pPr>
            <a:r>
              <a:rPr lang="tr-TR" sz="2000" smtClean="0"/>
              <a:t>sunucusu olarak tanımlamaktadır. </a:t>
            </a:r>
          </a:p>
          <a:p>
            <a:pPr algn="ctr" eaLnBrk="1" hangingPunct="1">
              <a:lnSpc>
                <a:spcPct val="80000"/>
              </a:lnSpc>
              <a:buFont typeface="Wingdings" pitchFamily="2" charset="2"/>
              <a:buNone/>
              <a:defRPr/>
            </a:pPr>
            <a:endParaRPr lang="tr-TR" sz="2000" smtClean="0"/>
          </a:p>
          <a:p>
            <a:pPr eaLnBrk="1" hangingPunct="1">
              <a:lnSpc>
                <a:spcPct val="80000"/>
              </a:lnSpc>
              <a:defRPr/>
            </a:pPr>
            <a:r>
              <a:rPr lang="tr-TR" sz="2000" smtClean="0"/>
              <a:t>Sistem,</a:t>
            </a:r>
          </a:p>
          <a:p>
            <a:pPr lvl="1" eaLnBrk="1" hangingPunct="1">
              <a:lnSpc>
                <a:spcPct val="80000"/>
              </a:lnSpc>
              <a:defRPr/>
            </a:pPr>
            <a:r>
              <a:rPr lang="tr-TR" sz="2000" smtClean="0">
                <a:solidFill>
                  <a:srgbClr val="FFFF00"/>
                </a:solidFill>
              </a:rPr>
              <a:t>Kamu hastaneleri</a:t>
            </a:r>
          </a:p>
          <a:p>
            <a:pPr lvl="1" eaLnBrk="1" hangingPunct="1">
              <a:lnSpc>
                <a:spcPct val="80000"/>
              </a:lnSpc>
              <a:defRPr/>
            </a:pPr>
            <a:r>
              <a:rPr lang="tr-TR" sz="2000" smtClean="0">
                <a:solidFill>
                  <a:srgbClr val="FFFF00"/>
                </a:solidFill>
              </a:rPr>
              <a:t>Üniversite hastaneleri</a:t>
            </a:r>
          </a:p>
          <a:p>
            <a:pPr lvl="1" eaLnBrk="1" hangingPunct="1">
              <a:lnSpc>
                <a:spcPct val="80000"/>
              </a:lnSpc>
              <a:defRPr/>
            </a:pPr>
            <a:r>
              <a:rPr lang="tr-TR" sz="2000" smtClean="0">
                <a:solidFill>
                  <a:srgbClr val="FFFF00"/>
                </a:solidFill>
              </a:rPr>
              <a:t>Özel hastaneler</a:t>
            </a:r>
          </a:p>
          <a:p>
            <a:pPr lvl="1" eaLnBrk="1" hangingPunct="1">
              <a:lnSpc>
                <a:spcPct val="80000"/>
              </a:lnSpc>
              <a:defRPr/>
            </a:pPr>
            <a:r>
              <a:rPr lang="tr-TR" sz="2000" smtClean="0">
                <a:solidFill>
                  <a:srgbClr val="FFFF00"/>
                </a:solidFill>
              </a:rPr>
              <a:t>Özel tedavi merkezleri</a:t>
            </a:r>
          </a:p>
          <a:p>
            <a:pPr lvl="1" eaLnBrk="1" hangingPunct="1">
              <a:lnSpc>
                <a:spcPct val="80000"/>
              </a:lnSpc>
              <a:defRPr/>
            </a:pPr>
            <a:r>
              <a:rPr lang="tr-TR" sz="2000" smtClean="0">
                <a:solidFill>
                  <a:srgbClr val="FFFF00"/>
                </a:solidFill>
              </a:rPr>
              <a:t>Optik firmaları</a:t>
            </a:r>
          </a:p>
          <a:p>
            <a:pPr lvl="1" eaLnBrk="1" hangingPunct="1">
              <a:lnSpc>
                <a:spcPct val="80000"/>
              </a:lnSpc>
              <a:defRPr/>
            </a:pPr>
            <a:r>
              <a:rPr lang="tr-TR" sz="2000" smtClean="0">
                <a:solidFill>
                  <a:srgbClr val="FFFF00"/>
                </a:solidFill>
              </a:rPr>
              <a:t>Eczane</a:t>
            </a:r>
          </a:p>
          <a:p>
            <a:pPr lvl="1" eaLnBrk="1" hangingPunct="1">
              <a:lnSpc>
                <a:spcPct val="80000"/>
              </a:lnSpc>
              <a:defRPr/>
            </a:pPr>
            <a:endParaRPr lang="tr-TR" sz="2000" smtClean="0">
              <a:solidFill>
                <a:srgbClr val="FFFF00"/>
              </a:solidFill>
            </a:endParaRPr>
          </a:p>
          <a:p>
            <a:pPr lvl="1" eaLnBrk="1" hangingPunct="1">
              <a:lnSpc>
                <a:spcPct val="80000"/>
              </a:lnSpc>
              <a:buFont typeface="Wingdings" pitchFamily="2" charset="2"/>
              <a:buNone/>
              <a:defRPr/>
            </a:pPr>
            <a:r>
              <a:rPr lang="tr-TR" sz="2000" smtClean="0"/>
              <a:t>tarafından kullanılacak şekilde geliştirilmiştir.</a:t>
            </a:r>
          </a:p>
          <a:p>
            <a:pPr eaLnBrk="1" hangingPunct="1">
              <a:lnSpc>
                <a:spcPct val="80000"/>
              </a:lnSpc>
              <a:defRPr/>
            </a:pPr>
            <a:endParaRPr lang="tr-TR" sz="2000" smtClean="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Başlık"/>
          <p:cNvSpPr>
            <a:spLocks noGrp="1"/>
          </p:cNvSpPr>
          <p:nvPr>
            <p:ph type="title" idx="4294967295"/>
          </p:nvPr>
        </p:nvSpPr>
        <p:spPr>
          <a:noFill/>
        </p:spPr>
        <p:txBody>
          <a:bodyPr anchorCtr="0"/>
          <a:lstStyle/>
          <a:p>
            <a:endParaRPr lang="tr-TR" smtClean="0">
              <a:effectLst/>
            </a:endParaRPr>
          </a:p>
        </p:txBody>
      </p:sp>
      <p:pic>
        <p:nvPicPr>
          <p:cNvPr id="102403" name="Picture 2"/>
          <p:cNvPicPr>
            <a:picLocks noGrp="1" noChangeAspect="1" noChangeArrowheads="1"/>
          </p:cNvPicPr>
          <p:nvPr>
            <p:ph idx="4294967295"/>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1 Başlık"/>
          <p:cNvSpPr>
            <a:spLocks noGrp="1"/>
          </p:cNvSpPr>
          <p:nvPr>
            <p:ph type="title" idx="4294967295"/>
          </p:nvPr>
        </p:nvSpPr>
        <p:spPr>
          <a:noFill/>
        </p:spPr>
        <p:txBody>
          <a:bodyPr anchorCtr="0"/>
          <a:lstStyle/>
          <a:p>
            <a:endParaRPr lang="tr-TR" smtClean="0">
              <a:effectLst/>
            </a:endParaRPr>
          </a:p>
        </p:txBody>
      </p:sp>
      <p:pic>
        <p:nvPicPr>
          <p:cNvPr id="103427" name="Picture 2"/>
          <p:cNvPicPr>
            <a:picLocks noGrp="1" noChangeAspect="1" noChangeArrowheads="1"/>
          </p:cNvPicPr>
          <p:nvPr>
            <p:ph idx="4294967295"/>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1 Başlık"/>
          <p:cNvSpPr>
            <a:spLocks noGrp="1"/>
          </p:cNvSpPr>
          <p:nvPr>
            <p:ph type="title" idx="4294967295"/>
          </p:nvPr>
        </p:nvSpPr>
        <p:spPr>
          <a:noFill/>
        </p:spPr>
        <p:txBody>
          <a:bodyPr anchorCtr="0"/>
          <a:lstStyle/>
          <a:p>
            <a:endParaRPr lang="tr-TR" smtClean="0">
              <a:effectLst/>
            </a:endParaRPr>
          </a:p>
        </p:txBody>
      </p:sp>
      <p:pic>
        <p:nvPicPr>
          <p:cNvPr id="104451" name="Picture 2"/>
          <p:cNvPicPr>
            <a:picLocks noGrp="1" noChangeAspect="1" noChangeArrowheads="1"/>
          </p:cNvPicPr>
          <p:nvPr>
            <p:ph idx="4294967295"/>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1 Başlık"/>
          <p:cNvSpPr>
            <a:spLocks noGrp="1"/>
          </p:cNvSpPr>
          <p:nvPr>
            <p:ph type="title" idx="4294967295"/>
          </p:nvPr>
        </p:nvSpPr>
        <p:spPr>
          <a:noFill/>
        </p:spPr>
        <p:txBody>
          <a:bodyPr anchorCtr="0"/>
          <a:lstStyle/>
          <a:p>
            <a:endParaRPr lang="tr-TR" smtClean="0">
              <a:effectLst/>
            </a:endParaRPr>
          </a:p>
        </p:txBody>
      </p:sp>
      <p:pic>
        <p:nvPicPr>
          <p:cNvPr id="105475" name="Picture 3"/>
          <p:cNvPicPr>
            <a:picLocks noGrp="1" noChangeAspect="1" noChangeArrowheads="1"/>
          </p:cNvPicPr>
          <p:nvPr>
            <p:ph idx="4294967295"/>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1 Başlık"/>
          <p:cNvSpPr>
            <a:spLocks noGrp="1"/>
          </p:cNvSpPr>
          <p:nvPr>
            <p:ph type="title" idx="4294967295"/>
          </p:nvPr>
        </p:nvSpPr>
        <p:spPr>
          <a:noFill/>
        </p:spPr>
        <p:txBody>
          <a:bodyPr anchorCtr="0"/>
          <a:lstStyle/>
          <a:p>
            <a:endParaRPr lang="tr-TR" smtClean="0">
              <a:effectLst/>
            </a:endParaRPr>
          </a:p>
        </p:txBody>
      </p:sp>
      <p:pic>
        <p:nvPicPr>
          <p:cNvPr id="106499" name="Picture 2"/>
          <p:cNvPicPr>
            <a:picLocks noGrp="1" noChangeAspect="1" noChangeArrowheads="1"/>
          </p:cNvPicPr>
          <p:nvPr>
            <p:ph idx="4294967295"/>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1 Başlık"/>
          <p:cNvSpPr>
            <a:spLocks noGrp="1"/>
          </p:cNvSpPr>
          <p:nvPr>
            <p:ph type="title" idx="4294967295"/>
          </p:nvPr>
        </p:nvSpPr>
        <p:spPr>
          <a:noFill/>
        </p:spPr>
        <p:txBody>
          <a:bodyPr anchorCtr="0"/>
          <a:lstStyle/>
          <a:p>
            <a:endParaRPr lang="tr-TR" smtClean="0">
              <a:effectLst/>
            </a:endParaRPr>
          </a:p>
        </p:txBody>
      </p:sp>
      <p:pic>
        <p:nvPicPr>
          <p:cNvPr id="107523" name="Picture 2"/>
          <p:cNvPicPr>
            <a:picLocks noGrp="1" noChangeAspect="1" noChangeArrowheads="1"/>
          </p:cNvPicPr>
          <p:nvPr>
            <p:ph idx="4294967295"/>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1 Başlık"/>
          <p:cNvSpPr>
            <a:spLocks noGrp="1"/>
          </p:cNvSpPr>
          <p:nvPr>
            <p:ph type="title" idx="4294967295"/>
          </p:nvPr>
        </p:nvSpPr>
        <p:spPr>
          <a:noFill/>
        </p:spPr>
        <p:txBody>
          <a:bodyPr anchorCtr="0"/>
          <a:lstStyle/>
          <a:p>
            <a:endParaRPr lang="tr-TR" smtClean="0">
              <a:effectLst/>
            </a:endParaRPr>
          </a:p>
        </p:txBody>
      </p:sp>
      <p:pic>
        <p:nvPicPr>
          <p:cNvPr id="108547" name="Picture 2"/>
          <p:cNvPicPr>
            <a:picLocks noGrp="1" noChangeAspect="1" noChangeArrowheads="1"/>
          </p:cNvPicPr>
          <p:nvPr>
            <p:ph idx="4294967295"/>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p:txBody>
          <a:bodyPr/>
          <a:lstStyle/>
          <a:p>
            <a:pPr eaLnBrk="1" hangingPunct="1">
              <a:defRPr/>
            </a:pPr>
            <a:r>
              <a:rPr lang="tr-TR" sz="2800" b="1" smtClean="0">
                <a:solidFill>
                  <a:schemeClr val="tx1"/>
                </a:solidFill>
              </a:rPr>
              <a:t>DÖNEM SONLANDIRMA</a:t>
            </a:r>
          </a:p>
        </p:txBody>
      </p:sp>
      <p:sp>
        <p:nvSpPr>
          <p:cNvPr id="453635" name="Rectangle 3"/>
          <p:cNvSpPr>
            <a:spLocks noGrp="1" noChangeArrowheads="1"/>
          </p:cNvSpPr>
          <p:nvPr>
            <p:ph type="body" idx="1"/>
          </p:nvPr>
        </p:nvSpPr>
        <p:spPr/>
        <p:txBody>
          <a:bodyPr/>
          <a:lstStyle/>
          <a:p>
            <a:pPr eaLnBrk="1" hangingPunct="1">
              <a:lnSpc>
                <a:spcPct val="80000"/>
              </a:lnSpc>
              <a:defRPr/>
            </a:pPr>
            <a:r>
              <a:rPr lang="tr-TR" sz="1600" b="1" smtClean="0"/>
              <a:t>Dönem sonlandırma,</a:t>
            </a:r>
          </a:p>
          <a:p>
            <a:pPr eaLnBrk="1" hangingPunct="1">
              <a:lnSpc>
                <a:spcPct val="80000"/>
              </a:lnSpc>
              <a:defRPr/>
            </a:pPr>
            <a:r>
              <a:rPr lang="tr-TR" sz="1600" b="1" smtClean="0"/>
              <a:t>	“</a:t>
            </a:r>
            <a:r>
              <a:rPr lang="tr-TR" sz="1600" b="1" i="1" smtClean="0"/>
              <a:t>Bu döneme ait fatura işlemlerimi ve diğer yükümlülüklerimi tamamladım. Artık bu dönemi kapatıyor ve dönem içinde  kaydetmiş olduğum faturaların bedelini talep ediyorum.”</a:t>
            </a:r>
            <a:r>
              <a:rPr lang="tr-TR" sz="1600" i="1" smtClean="0"/>
              <a:t> </a:t>
            </a:r>
          </a:p>
          <a:p>
            <a:pPr eaLnBrk="1" hangingPunct="1">
              <a:lnSpc>
                <a:spcPct val="80000"/>
              </a:lnSpc>
              <a:defRPr/>
            </a:pPr>
            <a:r>
              <a:rPr lang="tr-TR" sz="1600" smtClean="0"/>
              <a:t>	anlamına gelmektedir. Dönem sonlandırma, muhasebe dilindeki dönem kapatmaya benzetilebilir.</a:t>
            </a:r>
            <a:r>
              <a:rPr lang="tr-TR" sz="1600" b="1" smtClean="0"/>
              <a:t> </a:t>
            </a:r>
          </a:p>
          <a:p>
            <a:pPr eaLnBrk="1" hangingPunct="1">
              <a:lnSpc>
                <a:spcPct val="80000"/>
              </a:lnSpc>
              <a:defRPr/>
            </a:pPr>
            <a:endParaRPr lang="tr-TR" sz="1600" b="1" smtClean="0"/>
          </a:p>
          <a:p>
            <a:pPr eaLnBrk="1" hangingPunct="1">
              <a:lnSpc>
                <a:spcPct val="80000"/>
              </a:lnSpc>
              <a:defRPr/>
            </a:pPr>
            <a:r>
              <a:rPr lang="tr-TR" sz="1600" b="1" smtClean="0"/>
              <a:t>Örnek olarak: </a:t>
            </a:r>
          </a:p>
          <a:p>
            <a:pPr eaLnBrk="1" hangingPunct="1">
              <a:lnSpc>
                <a:spcPct val="80000"/>
              </a:lnSpc>
              <a:defRPr/>
            </a:pPr>
            <a:endParaRPr lang="tr-TR" sz="1600" b="1" smtClean="0"/>
          </a:p>
          <a:p>
            <a:pPr lvl="2" eaLnBrk="1" hangingPunct="1">
              <a:lnSpc>
                <a:spcPct val="80000"/>
              </a:lnSpc>
              <a:defRPr/>
            </a:pPr>
            <a:r>
              <a:rPr lang="tr-TR" sz="1200" smtClean="0"/>
              <a:t>Başhekim veya yönetici 1-31 Ocak dönemini sonlandırarak, bu dönem için SGK sistemine kaydettiği </a:t>
            </a:r>
          </a:p>
          <a:p>
            <a:pPr lvl="2" eaLnBrk="1" hangingPunct="1">
              <a:lnSpc>
                <a:spcPct val="80000"/>
              </a:lnSpc>
              <a:defRPr/>
            </a:pPr>
            <a:endParaRPr lang="tr-TR" sz="1200" smtClean="0"/>
          </a:p>
          <a:p>
            <a:pPr lvl="2" eaLnBrk="1" hangingPunct="1">
              <a:lnSpc>
                <a:spcPct val="80000"/>
              </a:lnSpc>
              <a:defRPr/>
            </a:pPr>
            <a:r>
              <a:rPr lang="tr-TR" sz="1200" smtClean="0"/>
              <a:t>• 897665 numaralı 25.01.2007 tarihli   1.000 YTL’lik </a:t>
            </a:r>
          </a:p>
          <a:p>
            <a:pPr lvl="2" eaLnBrk="1" hangingPunct="1">
              <a:lnSpc>
                <a:spcPct val="80000"/>
              </a:lnSpc>
              <a:defRPr/>
            </a:pPr>
            <a:r>
              <a:rPr lang="tr-TR" sz="1200" smtClean="0"/>
              <a:t>• 897666 numaralı 26.01.2007 tarihli 10.000 YTL’lik icmal </a:t>
            </a:r>
          </a:p>
          <a:p>
            <a:pPr lvl="2" eaLnBrk="1" hangingPunct="1">
              <a:lnSpc>
                <a:spcPct val="80000"/>
              </a:lnSpc>
              <a:defRPr/>
            </a:pPr>
            <a:r>
              <a:rPr lang="tr-TR" sz="1200" smtClean="0"/>
              <a:t>• 897667 numaralı 31.01.2007 tarihli   9.000 YTL’lik icmal </a:t>
            </a:r>
          </a:p>
          <a:p>
            <a:pPr lvl="2" eaLnBrk="1" hangingPunct="1">
              <a:lnSpc>
                <a:spcPct val="80000"/>
              </a:lnSpc>
              <a:defRPr/>
            </a:pPr>
            <a:r>
              <a:rPr lang="tr-TR" sz="1200" smtClean="0"/>
              <a:t>• 897668 numaralı 31.01.2007 tarihli   1.000 YTL’lik </a:t>
            </a:r>
          </a:p>
          <a:p>
            <a:pPr lvl="2" eaLnBrk="1" hangingPunct="1">
              <a:lnSpc>
                <a:spcPct val="80000"/>
              </a:lnSpc>
              <a:defRPr/>
            </a:pPr>
            <a:endParaRPr lang="tr-TR" sz="1200" smtClean="0"/>
          </a:p>
          <a:p>
            <a:pPr eaLnBrk="1" hangingPunct="1">
              <a:lnSpc>
                <a:spcPct val="80000"/>
              </a:lnSpc>
              <a:defRPr/>
            </a:pPr>
            <a:r>
              <a:rPr lang="tr-TR" sz="1600" smtClean="0"/>
              <a:t>faturaların bedeli olarak Kurum’ dan 21.000 YTL’lik geri ödeme talep</a:t>
            </a:r>
          </a:p>
          <a:p>
            <a:pPr eaLnBrk="1" hangingPunct="1">
              <a:lnSpc>
                <a:spcPct val="80000"/>
              </a:lnSpc>
              <a:defRPr/>
            </a:pPr>
            <a:r>
              <a:rPr lang="tr-TR" sz="1600" smtClean="0"/>
              <a:t>edecektir.</a:t>
            </a:r>
          </a:p>
          <a:p>
            <a:pPr eaLnBrk="1" hangingPunct="1">
              <a:lnSpc>
                <a:spcPct val="80000"/>
              </a:lnSpc>
              <a:defRPr/>
            </a:pPr>
            <a:endParaRPr lang="tr-TR" sz="1600" smtClean="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Grp="1" noChangeArrowheads="1"/>
          </p:cNvSpPr>
          <p:nvPr>
            <p:ph type="title"/>
          </p:nvPr>
        </p:nvSpPr>
        <p:spPr/>
        <p:txBody>
          <a:bodyPr/>
          <a:lstStyle/>
          <a:p>
            <a:pPr eaLnBrk="1" hangingPunct="1">
              <a:defRPr/>
            </a:pPr>
            <a:r>
              <a:rPr lang="tr-TR" sz="2800" b="1" smtClean="0">
                <a:solidFill>
                  <a:schemeClr val="tx1"/>
                </a:solidFill>
              </a:rPr>
              <a:t>DÖNEM SONLANDIRMA</a:t>
            </a:r>
          </a:p>
        </p:txBody>
      </p:sp>
      <p:sp>
        <p:nvSpPr>
          <p:cNvPr id="454659" name="Rectangle 3"/>
          <p:cNvSpPr>
            <a:spLocks noGrp="1" noChangeArrowheads="1"/>
          </p:cNvSpPr>
          <p:nvPr>
            <p:ph type="body" idx="1"/>
          </p:nvPr>
        </p:nvSpPr>
        <p:spPr/>
        <p:txBody>
          <a:bodyPr/>
          <a:lstStyle/>
          <a:p>
            <a:pPr eaLnBrk="1" hangingPunct="1">
              <a:lnSpc>
                <a:spcPct val="80000"/>
              </a:lnSpc>
              <a:defRPr/>
            </a:pPr>
            <a:r>
              <a:rPr lang="tr-TR" sz="1600" smtClean="0"/>
              <a:t>Dönem sonlandırma, hastane HBYS’sinde değil SGK sisteminde yapılacak bir işlemdir. Sadece yetkilendirilmiş başhekim veya yönetici tarafından yapılabilir.</a:t>
            </a:r>
          </a:p>
          <a:p>
            <a:pPr eaLnBrk="1" hangingPunct="1">
              <a:lnSpc>
                <a:spcPct val="80000"/>
              </a:lnSpc>
              <a:buFont typeface="Wingdings" pitchFamily="2" charset="2"/>
              <a:buNone/>
              <a:defRPr/>
            </a:pPr>
            <a:endParaRPr lang="tr-TR" sz="1600" smtClean="0"/>
          </a:p>
          <a:p>
            <a:pPr eaLnBrk="1" hangingPunct="1">
              <a:lnSpc>
                <a:spcPct val="80000"/>
              </a:lnSpc>
              <a:defRPr/>
            </a:pPr>
            <a:r>
              <a:rPr lang="tr-TR" sz="1600" smtClean="0"/>
              <a:t>İçinde bulunan dönem sonlandırılamaz. Örneğin 1-31 Ocak dönemi en erken 1 Şubat’ta sonlandırılabilir. </a:t>
            </a:r>
          </a:p>
          <a:p>
            <a:pPr eaLnBrk="1" hangingPunct="1">
              <a:lnSpc>
                <a:spcPct val="80000"/>
              </a:lnSpc>
              <a:defRPr/>
            </a:pPr>
            <a:endParaRPr lang="tr-TR" sz="1600" smtClean="0"/>
          </a:p>
          <a:p>
            <a:pPr eaLnBrk="1" hangingPunct="1">
              <a:lnSpc>
                <a:spcPct val="80000"/>
              </a:lnSpc>
              <a:defRPr/>
            </a:pPr>
            <a:r>
              <a:rPr lang="tr-TR" sz="1600" smtClean="0"/>
              <a:t>Geri ödeme aşamasında bilgi tutarsızlığına sebep olunmaması için, sonlandırılmış döneme ait fatura bilgisi, ödeme bilgisi, takip bilgisi silinemez, güncellenemez. </a:t>
            </a:r>
          </a:p>
          <a:p>
            <a:pPr eaLnBrk="1" hangingPunct="1">
              <a:lnSpc>
                <a:spcPct val="80000"/>
              </a:lnSpc>
              <a:defRPr/>
            </a:pPr>
            <a:endParaRPr lang="tr-TR" sz="1600" smtClean="0"/>
          </a:p>
          <a:p>
            <a:pPr eaLnBrk="1" hangingPunct="1">
              <a:lnSpc>
                <a:spcPct val="80000"/>
              </a:lnSpc>
              <a:defRPr/>
            </a:pPr>
            <a:r>
              <a:rPr lang="tr-TR" sz="1600" smtClean="0"/>
              <a:t>Silme veya güncelleme gerekiyorsa dönem sonlandırma iptal edilmeli, düzeltme yapıldıktan sonra dönem tekrar sonlandırılmalıdır.</a:t>
            </a:r>
          </a:p>
          <a:p>
            <a:pPr eaLnBrk="1" hangingPunct="1">
              <a:lnSpc>
                <a:spcPct val="80000"/>
              </a:lnSpc>
              <a:buFont typeface="Wingdings" pitchFamily="2" charset="2"/>
              <a:buNone/>
              <a:defRPr/>
            </a:pPr>
            <a:r>
              <a:rPr lang="tr-TR" sz="1600" smtClean="0"/>
              <a:t> </a:t>
            </a:r>
          </a:p>
          <a:p>
            <a:pPr eaLnBrk="1" hangingPunct="1">
              <a:lnSpc>
                <a:spcPct val="80000"/>
              </a:lnSpc>
              <a:defRPr/>
            </a:pPr>
            <a:r>
              <a:rPr lang="tr-TR" sz="1600" smtClean="0"/>
              <a:t>Faturanın sonlandırılmış döneme girmesi için dikkate alınan, faturanın SGK sistemine kayıt tarihi değil, faturanın tarihidir. Örneğin: Ocak ayına ait 31 Ocak tarihli bir fatura 3 Şubat’ta E00 süreci ile SGK sistemine kaydedilir ve daha sonra Ocak dönemi sonlandırılırsa, bu fatura Ocak dönemine girer. </a:t>
            </a:r>
          </a:p>
          <a:p>
            <a:pPr eaLnBrk="1" hangingPunct="1">
              <a:lnSpc>
                <a:spcPct val="80000"/>
              </a:lnSpc>
              <a:buFont typeface="Wingdings" pitchFamily="2" charset="2"/>
              <a:buNone/>
              <a:defRPr/>
            </a:pPr>
            <a:r>
              <a:rPr lang="tr-TR" sz="1600" smtClean="0"/>
              <a:t> </a:t>
            </a:r>
          </a:p>
          <a:p>
            <a:pPr eaLnBrk="1" hangingPunct="1">
              <a:lnSpc>
                <a:spcPct val="80000"/>
              </a:lnSpc>
              <a:defRPr/>
            </a:pPr>
            <a:endParaRPr lang="tr-TR" sz="1600" smtClean="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ChangeArrowheads="1"/>
          </p:cNvSpPr>
          <p:nvPr>
            <p:ph type="title"/>
          </p:nvPr>
        </p:nvSpPr>
        <p:spPr>
          <a:xfrm>
            <a:off x="457200" y="277813"/>
            <a:ext cx="8229600" cy="849312"/>
          </a:xfrm>
        </p:spPr>
        <p:txBody>
          <a:bodyPr/>
          <a:lstStyle/>
          <a:p>
            <a:pPr eaLnBrk="1" hangingPunct="1">
              <a:defRPr/>
            </a:pPr>
            <a:r>
              <a:rPr lang="tr-TR" sz="2800" b="1" smtClean="0">
                <a:solidFill>
                  <a:schemeClr val="tx1"/>
                </a:solidFill>
              </a:rPr>
              <a:t>DÖNEM SONLANDIRMA</a:t>
            </a:r>
          </a:p>
        </p:txBody>
      </p:sp>
      <p:sp>
        <p:nvSpPr>
          <p:cNvPr id="455683" name="Rectangle 3"/>
          <p:cNvSpPr>
            <a:spLocks noGrp="1" noChangeArrowheads="1"/>
          </p:cNvSpPr>
          <p:nvPr>
            <p:ph type="body" idx="1"/>
          </p:nvPr>
        </p:nvSpPr>
        <p:spPr/>
        <p:txBody>
          <a:bodyPr/>
          <a:lstStyle/>
          <a:p>
            <a:pPr eaLnBrk="1" hangingPunct="1">
              <a:lnSpc>
                <a:spcPct val="80000"/>
              </a:lnSpc>
              <a:defRPr/>
            </a:pPr>
            <a:r>
              <a:rPr lang="tr-TR" sz="2000" dirty="0" smtClean="0"/>
              <a:t>Sonlandırılan dönem içerisine yeni bir fatura eklenemez. Fatura bir sonraki döneme dahil edilebilir. </a:t>
            </a:r>
          </a:p>
          <a:p>
            <a:pPr eaLnBrk="1" hangingPunct="1">
              <a:lnSpc>
                <a:spcPct val="80000"/>
              </a:lnSpc>
              <a:defRPr/>
            </a:pPr>
            <a:r>
              <a:rPr lang="tr-TR" sz="2000" dirty="0" smtClean="0"/>
              <a:t>	</a:t>
            </a:r>
            <a:r>
              <a:rPr lang="tr-TR" sz="2000" b="1" dirty="0" smtClean="0"/>
              <a:t>Örneğin:</a:t>
            </a:r>
            <a:r>
              <a:rPr lang="tr-TR" sz="2000" dirty="0" smtClean="0"/>
              <a:t> Ocak dönemi 1 Şubat tarihinde sonlandırılmış olsun. Fatura tarihi 31 Ocak olan bir kayıt 2 Şubat’ta Ocak dönemine kaydedilemez. Bu fatura  bir sonraki döneme kaydedilebilir.</a:t>
            </a:r>
          </a:p>
          <a:p>
            <a:pPr eaLnBrk="1" hangingPunct="1">
              <a:lnSpc>
                <a:spcPct val="80000"/>
              </a:lnSpc>
              <a:defRPr/>
            </a:pPr>
            <a:endParaRPr lang="tr-TR" sz="2000" dirty="0" smtClean="0"/>
          </a:p>
          <a:p>
            <a:pPr eaLnBrk="1" hangingPunct="1">
              <a:lnSpc>
                <a:spcPct val="80000"/>
              </a:lnSpc>
              <a:defRPr/>
            </a:pPr>
            <a:r>
              <a:rPr lang="tr-TR" sz="2000" dirty="0" smtClean="0"/>
              <a:t>Tesisler yönetici şifreleri ile </a:t>
            </a:r>
            <a:r>
              <a:rPr lang="tr-TR" sz="2000" b="1" dirty="0" smtClean="0"/>
              <a:t>http://medula.sgk.gov.tr/medula</a:t>
            </a:r>
            <a:r>
              <a:rPr lang="tr-TR" sz="2000" dirty="0" smtClean="0"/>
              <a:t> adresinden Dönem Sonlandırma işlemlerini yapabilmektedir. Hatasız ödeme sorguları için ayaktan ve yatarak olmak üzere iki adet muhasebe değeri olan resmi fatura oluşturmaktadır.</a:t>
            </a:r>
          </a:p>
          <a:p>
            <a:pPr eaLnBrk="1" hangingPunct="1">
              <a:lnSpc>
                <a:spcPct val="80000"/>
              </a:lnSpc>
              <a:defRPr/>
            </a:pPr>
            <a:r>
              <a:rPr lang="tr-TR" sz="2000" dirty="0" smtClean="0"/>
              <a:t> </a:t>
            </a:r>
          </a:p>
          <a:p>
            <a:pPr eaLnBrk="1" hangingPunct="1">
              <a:lnSpc>
                <a:spcPct val="80000"/>
              </a:lnSpc>
              <a:defRPr/>
            </a:pPr>
            <a:r>
              <a:rPr lang="tr-TR" sz="2000" dirty="0" smtClean="0"/>
              <a:t>Ayrıca; SUT’ un 9.2. (Fatura Düzenlenmesi) maddesinde </a:t>
            </a:r>
            <a:r>
              <a:rPr lang="tr-TR" sz="2000" dirty="0" err="1" smtClean="0"/>
              <a:t>belirtilen;</a:t>
            </a:r>
            <a:r>
              <a:rPr lang="tr-TR" sz="2000" dirty="0" smtClean="0"/>
              <a:t> Trafik Kazası, İş Kazası, Meslek Hastalıkları ve Adli Vaka durumlarında ve kemik iliği, kök hücre nakilleri, </a:t>
            </a:r>
            <a:r>
              <a:rPr lang="tr-TR" sz="2000" dirty="0" err="1" smtClean="0"/>
              <a:t>ekstrakorporeal</a:t>
            </a:r>
            <a:r>
              <a:rPr lang="tr-TR" sz="2000" dirty="0" smtClean="0"/>
              <a:t> </a:t>
            </a:r>
            <a:r>
              <a:rPr lang="tr-TR" sz="2000" dirty="0" err="1" smtClean="0"/>
              <a:t>fotoferez</a:t>
            </a:r>
            <a:r>
              <a:rPr lang="tr-TR" sz="2000" dirty="0" smtClean="0"/>
              <a:t> tedavisi, </a:t>
            </a:r>
            <a:r>
              <a:rPr lang="tr-TR" sz="2000" dirty="0" err="1" smtClean="0"/>
              <a:t>hiperbarik</a:t>
            </a:r>
            <a:r>
              <a:rPr lang="tr-TR" sz="2000" dirty="0" smtClean="0"/>
              <a:t> oksijen tedavileri için ayrı ayrı fatura oluşturulacaktır..</a:t>
            </a:r>
          </a:p>
          <a:p>
            <a:pPr eaLnBrk="1" hangingPunct="1">
              <a:lnSpc>
                <a:spcPct val="80000"/>
              </a:lnSpc>
              <a:defRPr/>
            </a:pPr>
            <a:endParaRPr lang="tr-TR" sz="20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p:txBody>
          <a:bodyPr/>
          <a:lstStyle/>
          <a:p>
            <a:pPr eaLnBrk="1" hangingPunct="1">
              <a:defRPr/>
            </a:pPr>
            <a:r>
              <a:rPr lang="tr-TR" sz="3400" smtClean="0"/>
              <a:t>Sosyal Güvenlik Kurumunca Planlanan Geri Ödeme Sistemi</a:t>
            </a:r>
          </a:p>
        </p:txBody>
      </p:sp>
      <p:sp>
        <p:nvSpPr>
          <p:cNvPr id="466947" name="Rectangle 3"/>
          <p:cNvSpPr>
            <a:spLocks noGrp="1" noChangeArrowheads="1"/>
          </p:cNvSpPr>
          <p:nvPr>
            <p:ph type="body" idx="1"/>
          </p:nvPr>
        </p:nvSpPr>
        <p:spPr/>
        <p:txBody>
          <a:bodyPr/>
          <a:lstStyle/>
          <a:p>
            <a:pPr algn="ctr" eaLnBrk="1" hangingPunct="1">
              <a:buFont typeface="Wingdings" pitchFamily="2" charset="2"/>
              <a:buNone/>
              <a:defRPr/>
            </a:pPr>
            <a:r>
              <a:rPr lang="tr-TR" sz="4400" dirty="0" smtClean="0"/>
              <a:t>MEDULA </a:t>
            </a:r>
          </a:p>
          <a:p>
            <a:pPr algn="ctr" eaLnBrk="1" hangingPunct="1">
              <a:buFont typeface="Wingdings" pitchFamily="2" charset="2"/>
              <a:buNone/>
              <a:defRPr/>
            </a:pPr>
            <a:endParaRPr lang="tr-TR" dirty="0" smtClean="0"/>
          </a:p>
          <a:p>
            <a:pPr eaLnBrk="1" hangingPunct="1">
              <a:buFont typeface="Wingdings" pitchFamily="2" charset="2"/>
              <a:buNone/>
              <a:defRPr/>
            </a:pPr>
            <a:r>
              <a:rPr lang="tr-TR" dirty="0" smtClean="0"/>
              <a:t>   </a:t>
            </a:r>
            <a:r>
              <a:rPr lang="tr-TR" u="sng" dirty="0" smtClean="0"/>
              <a:t>Bileşenleri</a:t>
            </a:r>
          </a:p>
          <a:p>
            <a:pPr eaLnBrk="1" hangingPunct="1">
              <a:defRPr/>
            </a:pPr>
            <a:r>
              <a:rPr lang="tr-TR" dirty="0" smtClean="0"/>
              <a:t>Hastane Uygulaması Sistemi</a:t>
            </a:r>
          </a:p>
          <a:p>
            <a:pPr eaLnBrk="1" hangingPunct="1">
              <a:defRPr/>
            </a:pPr>
            <a:r>
              <a:rPr lang="tr-TR" dirty="0" smtClean="0"/>
              <a:t>Optik Sistemi</a:t>
            </a:r>
          </a:p>
          <a:p>
            <a:pPr eaLnBrk="1" hangingPunct="1">
              <a:defRPr/>
            </a:pPr>
            <a:r>
              <a:rPr lang="tr-TR" dirty="0" smtClean="0"/>
              <a:t>Eczane Sistemi</a:t>
            </a:r>
          </a:p>
          <a:p>
            <a:pPr eaLnBrk="1" hangingPunct="1">
              <a:defRPr/>
            </a:pPr>
            <a:r>
              <a:rPr lang="tr-TR" dirty="0" smtClean="0"/>
              <a:t>Malzeme Sistemi </a:t>
            </a:r>
          </a:p>
          <a:p>
            <a:pPr eaLnBrk="1" hangingPunct="1">
              <a:defRPr/>
            </a:pPr>
            <a:endParaRPr lang="tr-TR" dirty="0" smtClean="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p:txBody>
          <a:bodyPr/>
          <a:lstStyle/>
          <a:p>
            <a:pPr eaLnBrk="1" hangingPunct="1">
              <a:defRPr/>
            </a:pPr>
            <a:r>
              <a:rPr lang="tr-TR" sz="2800" b="1" smtClean="0">
                <a:solidFill>
                  <a:schemeClr val="tx1"/>
                </a:solidFill>
              </a:rPr>
              <a:t>ÖRNEKLEME</a:t>
            </a:r>
          </a:p>
        </p:txBody>
      </p:sp>
      <p:sp>
        <p:nvSpPr>
          <p:cNvPr id="456707" name="Rectangle 3"/>
          <p:cNvSpPr>
            <a:spLocks noGrp="1" noChangeArrowheads="1"/>
          </p:cNvSpPr>
          <p:nvPr>
            <p:ph type="body" idx="1"/>
          </p:nvPr>
        </p:nvSpPr>
        <p:spPr/>
        <p:txBody>
          <a:bodyPr/>
          <a:lstStyle/>
          <a:p>
            <a:pPr eaLnBrk="1" hangingPunct="1">
              <a:lnSpc>
                <a:spcPct val="80000"/>
              </a:lnSpc>
              <a:defRPr/>
            </a:pPr>
            <a:r>
              <a:rPr lang="tr-TR" sz="2000" dirty="0" smtClean="0"/>
              <a:t>Dönem sonlandırıldıktan sonra örnekleme işlemi tesisler tarafından yapılarak ve faturayla beraber sadece örneklenen fatura eki belgeler Sağlık İşleri İl Müdürlüklerine teslim edilir. </a:t>
            </a:r>
          </a:p>
          <a:p>
            <a:pPr eaLnBrk="1" hangingPunct="1">
              <a:lnSpc>
                <a:spcPct val="80000"/>
              </a:lnSpc>
              <a:defRPr/>
            </a:pPr>
            <a:endParaRPr lang="tr-TR" sz="2000" dirty="0" smtClean="0"/>
          </a:p>
          <a:p>
            <a:pPr eaLnBrk="1" hangingPunct="1">
              <a:lnSpc>
                <a:spcPct val="80000"/>
              </a:lnSpc>
              <a:defRPr/>
            </a:pPr>
            <a:r>
              <a:rPr lang="tr-TR" sz="2000" dirty="0" smtClean="0"/>
              <a:t>Örneklemeyi kabul eden tesisler için ayaktan ve yatan branşlar için %5 oranında örnekleme gerçekleştirilir. Ayrıca SUT </a:t>
            </a:r>
            <a:r>
              <a:rPr lang="tr-TR" sz="2000" smtClean="0"/>
              <a:t>un 9.2 </a:t>
            </a:r>
            <a:r>
              <a:rPr lang="tr-TR" sz="2000" dirty="0" smtClean="0"/>
              <a:t>maddesinde belirtilen ve ayrı ayrı faturalandırılan takipler için örnekleme %100 dür. (Örneklemeyi kabul etmeyen tesisler de örnekleme işlemini %100 olarak yapmak durumundadırlar, %100 ü incelenir.)</a:t>
            </a:r>
          </a:p>
          <a:p>
            <a:pPr eaLnBrk="1" hangingPunct="1">
              <a:lnSpc>
                <a:spcPct val="80000"/>
              </a:lnSpc>
              <a:defRPr/>
            </a:pPr>
            <a:endParaRPr lang="tr-TR" sz="2000" dirty="0" smtClean="0"/>
          </a:p>
          <a:p>
            <a:pPr eaLnBrk="1" hangingPunct="1">
              <a:lnSpc>
                <a:spcPct val="80000"/>
              </a:lnSpc>
              <a:defRPr/>
            </a:pPr>
            <a:r>
              <a:rPr lang="tr-TR" sz="2000" dirty="0" smtClean="0"/>
              <a:t>Örnekleme yapıldıktan sonra, dönemi iptal etme ve kayıtlarda değişiklik yapma imkanı olmadığından, dönem sonlandırma işlemi yapıldıktan sonra, örneklemeye geçmeden önce sağlık tesislerinin döneme ait bütün işlemlerini kontrol etmesi ve sonra örneklemeyi yapması uygun olmaktadır. Bu çalışma inceleme ve ödemelerde yaşanabilecek sorunları engellemektedir.</a:t>
            </a:r>
          </a:p>
          <a:p>
            <a:pPr eaLnBrk="1" hangingPunct="1">
              <a:lnSpc>
                <a:spcPct val="80000"/>
              </a:lnSpc>
              <a:defRPr/>
            </a:pPr>
            <a:endParaRPr lang="tr-TR" sz="2000" dirty="0" smtClean="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p:txBody>
          <a:bodyPr/>
          <a:lstStyle/>
          <a:p>
            <a:pPr eaLnBrk="1" hangingPunct="1">
              <a:defRPr/>
            </a:pPr>
            <a:r>
              <a:rPr lang="tr-TR" sz="2800" b="1" smtClean="0">
                <a:solidFill>
                  <a:schemeClr val="tx1"/>
                </a:solidFill>
              </a:rPr>
              <a:t>ÜST YAZI OLUŞTURMA</a:t>
            </a:r>
          </a:p>
        </p:txBody>
      </p:sp>
      <p:sp>
        <p:nvSpPr>
          <p:cNvPr id="457731" name="Rectangle 3"/>
          <p:cNvSpPr>
            <a:spLocks noGrp="1" noChangeArrowheads="1"/>
          </p:cNvSpPr>
          <p:nvPr>
            <p:ph type="body" idx="1"/>
          </p:nvPr>
        </p:nvSpPr>
        <p:spPr/>
        <p:txBody>
          <a:bodyPr/>
          <a:lstStyle/>
          <a:p>
            <a:pPr eaLnBrk="1" hangingPunct="1">
              <a:lnSpc>
                <a:spcPct val="80000"/>
              </a:lnSpc>
              <a:defRPr/>
            </a:pPr>
            <a:r>
              <a:rPr lang="tr-TR" sz="1800" smtClean="0"/>
              <a:t>Sonlandırılmış döneme ait faturaların GSS Ödeme Birimlerine gönderilmesinde tesislere yardımcı olacak bir adet evrak üst yazısı sistem</a:t>
            </a:r>
          </a:p>
          <a:p>
            <a:pPr eaLnBrk="1" hangingPunct="1">
              <a:lnSpc>
                <a:spcPct val="80000"/>
              </a:lnSpc>
              <a:buFont typeface="Wingdings" pitchFamily="2" charset="2"/>
              <a:buNone/>
              <a:defRPr/>
            </a:pPr>
            <a:r>
              <a:rPr lang="tr-TR" sz="1800" smtClean="0"/>
              <a:t>      tarafından üretilmektedir. Başhekim veya yönetici tarafından alınacak olan </a:t>
            </a:r>
          </a:p>
          <a:p>
            <a:pPr eaLnBrk="1" hangingPunct="1">
              <a:lnSpc>
                <a:spcPct val="80000"/>
              </a:lnSpc>
              <a:buFont typeface="Wingdings" pitchFamily="2" charset="2"/>
              <a:buNone/>
              <a:defRPr/>
            </a:pPr>
            <a:r>
              <a:rPr lang="tr-TR" sz="1800" smtClean="0"/>
              <a:t>      evrak üst yazısında aşağıdaki bilgiler olacaktır: </a:t>
            </a:r>
          </a:p>
          <a:p>
            <a:pPr eaLnBrk="1" hangingPunct="1">
              <a:lnSpc>
                <a:spcPct val="80000"/>
              </a:lnSpc>
              <a:buFont typeface="Wingdings" pitchFamily="2" charset="2"/>
              <a:buNone/>
              <a:defRPr/>
            </a:pPr>
            <a:endParaRPr lang="tr-TR" sz="1800" smtClean="0"/>
          </a:p>
          <a:p>
            <a:pPr lvl="2" eaLnBrk="1" hangingPunct="1">
              <a:lnSpc>
                <a:spcPct val="80000"/>
              </a:lnSpc>
              <a:defRPr/>
            </a:pPr>
            <a:r>
              <a:rPr lang="tr-TR" sz="1400" smtClean="0"/>
              <a:t>  Hangi tesise ait olduğu ,</a:t>
            </a:r>
          </a:p>
          <a:p>
            <a:pPr lvl="2" eaLnBrk="1" hangingPunct="1">
              <a:lnSpc>
                <a:spcPct val="80000"/>
              </a:lnSpc>
              <a:defRPr/>
            </a:pPr>
            <a:r>
              <a:rPr lang="tr-TR" sz="1400" smtClean="0"/>
              <a:t>  Hangi döneme ait olduğu ,</a:t>
            </a:r>
          </a:p>
          <a:p>
            <a:pPr lvl="2" eaLnBrk="1" hangingPunct="1">
              <a:lnSpc>
                <a:spcPct val="80000"/>
              </a:lnSpc>
              <a:defRPr/>
            </a:pPr>
            <a:r>
              <a:rPr lang="tr-TR" sz="1400" smtClean="0"/>
              <a:t>  Hangi GSS Ödeme Birimine gönderilecek olduğu ,</a:t>
            </a:r>
          </a:p>
          <a:p>
            <a:pPr lvl="2" eaLnBrk="1" hangingPunct="1">
              <a:lnSpc>
                <a:spcPct val="80000"/>
              </a:lnSpc>
              <a:defRPr/>
            </a:pPr>
            <a:r>
              <a:rPr lang="tr-TR" sz="1400" smtClean="0"/>
              <a:t>  Ayaktan/Yatarak ayrımına göre branş bazlı fatura tutarları ,</a:t>
            </a:r>
          </a:p>
          <a:p>
            <a:pPr lvl="2" eaLnBrk="1" hangingPunct="1">
              <a:lnSpc>
                <a:spcPct val="80000"/>
              </a:lnSpc>
              <a:defRPr/>
            </a:pPr>
            <a:r>
              <a:rPr lang="tr-TR" sz="1400" smtClean="0"/>
              <a:t>  Evrak referans numarası.</a:t>
            </a:r>
          </a:p>
          <a:p>
            <a:pPr lvl="2" eaLnBrk="1" hangingPunct="1">
              <a:lnSpc>
                <a:spcPct val="80000"/>
              </a:lnSpc>
              <a:defRPr/>
            </a:pPr>
            <a:endParaRPr lang="tr-TR" sz="1400" smtClean="0"/>
          </a:p>
          <a:p>
            <a:pPr eaLnBrk="1" hangingPunct="1">
              <a:lnSpc>
                <a:spcPct val="80000"/>
              </a:lnSpc>
              <a:defRPr/>
            </a:pPr>
            <a:r>
              <a:rPr lang="tr-TR" sz="1800" smtClean="0"/>
              <a:t>Sağlık tesisleri, döneme ait üst yazıyı sistemden alarak, diğer gerekli </a:t>
            </a:r>
          </a:p>
          <a:p>
            <a:pPr eaLnBrk="1" hangingPunct="1">
              <a:lnSpc>
                <a:spcPct val="80000"/>
              </a:lnSpc>
              <a:buFont typeface="Wingdings" pitchFamily="2" charset="2"/>
              <a:buNone/>
              <a:defRPr/>
            </a:pPr>
            <a:r>
              <a:rPr lang="tr-TR" sz="1800" smtClean="0"/>
              <a:t>belgelerle birlikte ilgili GSS Ödeme Birimine başvuracaktır. </a:t>
            </a:r>
          </a:p>
          <a:p>
            <a:pPr eaLnBrk="1" hangingPunct="1">
              <a:lnSpc>
                <a:spcPct val="80000"/>
              </a:lnSpc>
              <a:defRPr/>
            </a:pPr>
            <a:endParaRPr lang="tr-TR" sz="1800" smtClean="0"/>
          </a:p>
          <a:p>
            <a:pPr eaLnBrk="1" hangingPunct="1">
              <a:lnSpc>
                <a:spcPct val="80000"/>
              </a:lnSpc>
              <a:defRPr/>
            </a:pPr>
            <a:r>
              <a:rPr lang="tr-TR" sz="1800" smtClean="0"/>
              <a:t>Üst yazıda bulunan evrak referans numarası ödeme birimlerinde, evrak  kaydı için kullanılacak bir anahtar koddur. Bu numara ile, sağlık tesisinin </a:t>
            </a:r>
          </a:p>
          <a:p>
            <a:pPr eaLnBrk="1" hangingPunct="1">
              <a:lnSpc>
                <a:spcPct val="80000"/>
              </a:lnSpc>
              <a:buFont typeface="Wingdings" pitchFamily="2" charset="2"/>
              <a:buNone/>
              <a:defRPr/>
            </a:pPr>
            <a:r>
              <a:rPr lang="tr-TR" sz="1800" smtClean="0"/>
              <a:t>     fatura evrakı sisteme kaydedilmekte ve geri ödeme süreci başlamaktadır. </a:t>
            </a:r>
          </a:p>
          <a:p>
            <a:pPr eaLnBrk="1" hangingPunct="1">
              <a:lnSpc>
                <a:spcPct val="80000"/>
              </a:lnSpc>
              <a:defRPr/>
            </a:pPr>
            <a:endParaRPr lang="tr-TR" sz="1800" smtClean="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9" name="Rectangle 3"/>
          <p:cNvSpPr>
            <a:spLocks noGrp="1" noChangeArrowheads="1"/>
          </p:cNvSpPr>
          <p:nvPr>
            <p:ph type="body" idx="1"/>
          </p:nvPr>
        </p:nvSpPr>
        <p:spPr>
          <a:xfrm>
            <a:off x="468313" y="692150"/>
            <a:ext cx="8229600" cy="4525963"/>
          </a:xfrm>
        </p:spPr>
        <p:txBody>
          <a:bodyPr/>
          <a:lstStyle/>
          <a:p>
            <a:pPr marL="0" indent="0" eaLnBrk="1" hangingPunct="1">
              <a:lnSpc>
                <a:spcPct val="80000"/>
              </a:lnSpc>
              <a:buFont typeface="Wingdings" pitchFamily="2" charset="2"/>
              <a:buNone/>
              <a:defRPr/>
            </a:pPr>
            <a:r>
              <a:rPr lang="tr-TR" sz="2000" b="1" smtClean="0"/>
              <a:t>Medula sisteminden alınacak çıktılar şunlardır:</a:t>
            </a:r>
          </a:p>
          <a:p>
            <a:pPr marL="0" indent="0" eaLnBrk="1" hangingPunct="1">
              <a:lnSpc>
                <a:spcPct val="80000"/>
              </a:lnSpc>
              <a:buFont typeface="Wingdings" pitchFamily="2" charset="2"/>
              <a:buNone/>
              <a:defRPr/>
            </a:pPr>
            <a:endParaRPr lang="tr-TR" sz="2000" b="1" smtClean="0"/>
          </a:p>
          <a:p>
            <a:pPr marL="0" indent="0" eaLnBrk="1" hangingPunct="1">
              <a:lnSpc>
                <a:spcPct val="80000"/>
              </a:lnSpc>
              <a:buFont typeface="Wingdings" pitchFamily="2" charset="2"/>
              <a:buNone/>
              <a:defRPr/>
            </a:pPr>
            <a:endParaRPr lang="tr-TR" sz="2000" b="1" smtClean="0"/>
          </a:p>
          <a:p>
            <a:pPr marL="0" indent="0" eaLnBrk="1" hangingPunct="1">
              <a:lnSpc>
                <a:spcPct val="80000"/>
              </a:lnSpc>
              <a:buFont typeface="Wingdings" pitchFamily="2" charset="2"/>
              <a:buNone/>
              <a:defRPr/>
            </a:pPr>
            <a:r>
              <a:rPr lang="tr-TR" sz="2000" b="1" smtClean="0"/>
              <a:t>1- Fatura  üst yazısı (3 nüsha olacak),</a:t>
            </a:r>
          </a:p>
          <a:p>
            <a:pPr marL="0" indent="0" eaLnBrk="1" hangingPunct="1">
              <a:lnSpc>
                <a:spcPct val="80000"/>
              </a:lnSpc>
              <a:buFont typeface="Wingdings" pitchFamily="2" charset="2"/>
              <a:buNone/>
              <a:defRPr/>
            </a:pPr>
            <a:endParaRPr lang="tr-TR" sz="2000" b="1" smtClean="0"/>
          </a:p>
          <a:p>
            <a:pPr marL="0" indent="0" eaLnBrk="1" hangingPunct="1">
              <a:lnSpc>
                <a:spcPct val="80000"/>
              </a:lnSpc>
              <a:buFont typeface="Wingdings" pitchFamily="2" charset="2"/>
              <a:buNone/>
              <a:defRPr/>
            </a:pPr>
            <a:r>
              <a:rPr lang="tr-TR" sz="2000" b="1" smtClean="0"/>
              <a:t>2- Branş bazında icmal listeleri,</a:t>
            </a:r>
          </a:p>
          <a:p>
            <a:pPr marL="0" indent="0" eaLnBrk="1" hangingPunct="1">
              <a:lnSpc>
                <a:spcPct val="80000"/>
              </a:lnSpc>
              <a:buFont typeface="Wingdings" pitchFamily="2" charset="2"/>
              <a:buNone/>
              <a:defRPr/>
            </a:pPr>
            <a:endParaRPr lang="tr-TR" sz="2000" b="1" smtClean="0"/>
          </a:p>
          <a:p>
            <a:pPr marL="0" indent="0" eaLnBrk="1" hangingPunct="1">
              <a:lnSpc>
                <a:spcPct val="80000"/>
              </a:lnSpc>
              <a:buFont typeface="Wingdings" pitchFamily="2" charset="2"/>
              <a:buNone/>
              <a:defRPr/>
            </a:pPr>
            <a:r>
              <a:rPr lang="tr-TR" sz="2000" b="1" smtClean="0"/>
              <a:t>3- Örneklenen takip numaralarına ait hizmet detay belgeleri.</a:t>
            </a:r>
          </a:p>
          <a:p>
            <a:pPr marL="0" indent="0" eaLnBrk="1" hangingPunct="1">
              <a:lnSpc>
                <a:spcPct val="80000"/>
              </a:lnSpc>
              <a:buFont typeface="Wingdings" pitchFamily="2" charset="2"/>
              <a:buNone/>
              <a:defRPr/>
            </a:pPr>
            <a:endParaRPr lang="tr-TR" sz="2000" b="1" smtClean="0"/>
          </a:p>
          <a:p>
            <a:pPr marL="0" indent="0" eaLnBrk="1" hangingPunct="1">
              <a:lnSpc>
                <a:spcPct val="80000"/>
              </a:lnSpc>
              <a:buFont typeface="Wingdings" pitchFamily="2" charset="2"/>
              <a:buNone/>
              <a:defRPr/>
            </a:pPr>
            <a:r>
              <a:rPr lang="tr-TR" sz="2000" smtClean="0"/>
              <a:t>Yukarıda sayılanlar dışında SUT ve diğer mevzuatta belirtilen fatura eki </a:t>
            </a:r>
          </a:p>
          <a:p>
            <a:pPr marL="0" indent="0" eaLnBrk="1" hangingPunct="1">
              <a:lnSpc>
                <a:spcPct val="80000"/>
              </a:lnSpc>
              <a:buFont typeface="Wingdings" pitchFamily="2" charset="2"/>
              <a:buNone/>
              <a:defRPr/>
            </a:pPr>
            <a:r>
              <a:rPr lang="tr-TR" sz="2000" smtClean="0"/>
              <a:t>belgeler sağlık tesislerinin kendi otomasyon sistemlerinden alınacak çıktılar ve diğer belgelerden oluşacaktır.</a:t>
            </a:r>
          </a:p>
          <a:p>
            <a:pPr marL="0" indent="0" eaLnBrk="1" hangingPunct="1">
              <a:lnSpc>
                <a:spcPct val="80000"/>
              </a:lnSpc>
              <a:buFont typeface="Wingdings" pitchFamily="2" charset="2"/>
              <a:buNone/>
              <a:defRPr/>
            </a:pPr>
            <a:endParaRPr lang="tr-TR" sz="2000" smtClean="0"/>
          </a:p>
          <a:p>
            <a:pPr marL="0" indent="0" eaLnBrk="1" hangingPunct="1">
              <a:lnSpc>
                <a:spcPct val="80000"/>
              </a:lnSpc>
              <a:buFont typeface="Wingdings" pitchFamily="2" charset="2"/>
              <a:buNone/>
              <a:defRPr/>
            </a:pPr>
            <a:endParaRPr lang="tr-TR" sz="2000" smtClean="0"/>
          </a:p>
          <a:p>
            <a:pPr marL="0" indent="0" eaLnBrk="1" hangingPunct="1">
              <a:lnSpc>
                <a:spcPct val="80000"/>
              </a:lnSpc>
              <a:buFont typeface="Wingdings" pitchFamily="2" charset="2"/>
              <a:buNone/>
              <a:defRPr/>
            </a:pPr>
            <a:endParaRPr lang="tr-TR" sz="2000" smtClean="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3" name="Rectangle 3"/>
          <p:cNvSpPr>
            <a:spLocks noGrp="1" noChangeArrowheads="1"/>
          </p:cNvSpPr>
          <p:nvPr>
            <p:ph type="body" idx="1"/>
          </p:nvPr>
        </p:nvSpPr>
        <p:spPr/>
        <p:txBody>
          <a:bodyPr/>
          <a:lstStyle/>
          <a:p>
            <a:pPr eaLnBrk="1" hangingPunct="1">
              <a:defRPr/>
            </a:pPr>
            <a:endParaRPr lang="tr-TR" smtClean="0"/>
          </a:p>
        </p:txBody>
      </p:sp>
      <p:pic>
        <p:nvPicPr>
          <p:cNvPr id="115715" name="Picture 5"/>
          <p:cNvPicPr>
            <a:picLocks noChangeAspect="1" noChangeArrowheads="1"/>
          </p:cNvPicPr>
          <p:nvPr/>
        </p:nvPicPr>
        <p:blipFill>
          <a:blip r:embed="rId2"/>
          <a:srcRect/>
          <a:stretch>
            <a:fillRect/>
          </a:stretch>
        </p:blipFill>
        <p:spPr bwMode="auto">
          <a:xfrm>
            <a:off x="250825" y="1052513"/>
            <a:ext cx="8388350" cy="5256212"/>
          </a:xfrm>
          <a:prstGeom prst="rect">
            <a:avLst/>
          </a:prstGeom>
          <a:noFill/>
          <a:ln w="9525">
            <a:noFill/>
            <a:miter lim="800000"/>
            <a:headEnd/>
            <a:tailEnd/>
          </a:ln>
        </p:spPr>
      </p:pic>
      <p:sp>
        <p:nvSpPr>
          <p:cNvPr id="115716" name="Text Box 6"/>
          <p:cNvSpPr txBox="1">
            <a:spLocks noChangeArrowheads="1"/>
          </p:cNvSpPr>
          <p:nvPr/>
        </p:nvSpPr>
        <p:spPr bwMode="auto">
          <a:xfrm>
            <a:off x="2339975" y="549275"/>
            <a:ext cx="4176713" cy="311150"/>
          </a:xfrm>
          <a:prstGeom prst="rect">
            <a:avLst/>
          </a:prstGeom>
          <a:noFill/>
          <a:ln w="9525" algn="ctr">
            <a:noFill/>
            <a:miter lim="800000"/>
            <a:headEnd/>
            <a:tailEnd/>
          </a:ln>
        </p:spPr>
        <p:txBody>
          <a:bodyPr>
            <a:spAutoFit/>
          </a:bodyPr>
          <a:lstStyle/>
          <a:p>
            <a:pPr marL="990600" indent="-533400" algn="l">
              <a:lnSpc>
                <a:spcPct val="80000"/>
              </a:lnSpc>
              <a:spcBef>
                <a:spcPct val="50000"/>
              </a:spcBef>
            </a:pPr>
            <a:r>
              <a:rPr lang="tr-TR" sz="1800" b="1">
                <a:solidFill>
                  <a:schemeClr val="tx1"/>
                </a:solidFill>
                <a:latin typeface="Arial" charset="0"/>
              </a:rPr>
              <a:t>       FATURA ÜST YAZISI</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468313" y="1185863"/>
            <a:ext cx="8229600" cy="4114800"/>
          </a:xfrm>
        </p:spPr>
        <p:txBody>
          <a:bodyPr anchor="ctr"/>
          <a:lstStyle/>
          <a:p>
            <a:pPr marL="0" indent="0" algn="ctr" eaLnBrk="1" hangingPunct="1">
              <a:spcBef>
                <a:spcPct val="0"/>
              </a:spcBef>
              <a:buFont typeface="Wingdings" pitchFamily="2" charset="2"/>
              <a:buNone/>
              <a:defRPr/>
            </a:pPr>
            <a:r>
              <a:rPr lang="tr-TR" sz="4000" b="1" smtClean="0">
                <a:latin typeface="Palatino Linotype" pitchFamily="18" charset="0"/>
              </a:rPr>
              <a:t>T E Ş E K K Ü R L E</a:t>
            </a:r>
            <a:r>
              <a:rPr lang="tr-TR" sz="4000" b="1" smtClean="0">
                <a:solidFill>
                  <a:srgbClr val="FFFF99"/>
                </a:solidFill>
                <a:latin typeface="Palatino Linotype" pitchFamily="18" charset="0"/>
              </a:rPr>
              <a:t> </a:t>
            </a:r>
            <a:r>
              <a:rPr lang="tr-TR" sz="4000" b="1" smtClean="0">
                <a:latin typeface="Palatino Linotype" pitchFamily="18" charset="0"/>
              </a:rPr>
              <a:t>R</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p:txBody>
          <a:bodyPr/>
          <a:lstStyle/>
          <a:p>
            <a:pPr eaLnBrk="1" hangingPunct="1">
              <a:defRPr/>
            </a:pPr>
            <a:r>
              <a:rPr lang="tr-TR" sz="3200" smtClean="0"/>
              <a:t>MEDULA Hastane Uygulaması Sistemi Kullanıcıları</a:t>
            </a:r>
          </a:p>
        </p:txBody>
      </p:sp>
      <p:sp>
        <p:nvSpPr>
          <p:cNvPr id="471043" name="Rectangle 3"/>
          <p:cNvSpPr>
            <a:spLocks noGrp="1" noChangeArrowheads="1"/>
          </p:cNvSpPr>
          <p:nvPr>
            <p:ph type="body" idx="1"/>
          </p:nvPr>
        </p:nvSpPr>
        <p:spPr/>
        <p:txBody>
          <a:bodyPr/>
          <a:lstStyle/>
          <a:p>
            <a:pPr eaLnBrk="1" hangingPunct="1">
              <a:lnSpc>
                <a:spcPct val="80000"/>
              </a:lnSpc>
              <a:defRPr/>
            </a:pPr>
            <a:r>
              <a:rPr lang="tr-TR" dirty="0" smtClean="0"/>
              <a:t>Sağlık Hizmet Sunucuları</a:t>
            </a:r>
          </a:p>
          <a:p>
            <a:pPr lvl="1" eaLnBrk="1" hangingPunct="1">
              <a:lnSpc>
                <a:spcPct val="80000"/>
              </a:lnSpc>
              <a:defRPr/>
            </a:pPr>
            <a:r>
              <a:rPr lang="tr-TR" sz="2400" smtClean="0"/>
              <a:t>Hizmetlerin Faturalandırılması</a:t>
            </a:r>
          </a:p>
          <a:p>
            <a:pPr lvl="1" eaLnBrk="1" hangingPunct="1">
              <a:lnSpc>
                <a:spcPct val="80000"/>
              </a:lnSpc>
              <a:defRPr/>
            </a:pPr>
            <a:endParaRPr lang="tr-TR" sz="2400" smtClean="0"/>
          </a:p>
          <a:p>
            <a:pPr eaLnBrk="1" hangingPunct="1">
              <a:lnSpc>
                <a:spcPct val="80000"/>
              </a:lnSpc>
              <a:defRPr/>
            </a:pPr>
            <a:r>
              <a:rPr lang="tr-TR" dirty="0" smtClean="0"/>
              <a:t> Sağlık Sosyal Güvenlik Merkez Müdürlükleri</a:t>
            </a:r>
          </a:p>
          <a:p>
            <a:pPr lvl="1" eaLnBrk="1" hangingPunct="1">
              <a:lnSpc>
                <a:spcPct val="80000"/>
              </a:lnSpc>
              <a:defRPr/>
            </a:pPr>
            <a:r>
              <a:rPr lang="tr-TR" sz="2400" dirty="0" smtClean="0"/>
              <a:t>Faturaların incelenmesi ve ödeme işlemleri</a:t>
            </a:r>
          </a:p>
          <a:p>
            <a:pPr lvl="1" eaLnBrk="1" hangingPunct="1">
              <a:lnSpc>
                <a:spcPct val="80000"/>
              </a:lnSpc>
              <a:defRPr/>
            </a:pPr>
            <a:r>
              <a:rPr lang="tr-TR" sz="2400" dirty="0" smtClean="0"/>
              <a:t>Sözleşme Yönetimi</a:t>
            </a:r>
          </a:p>
          <a:p>
            <a:pPr lvl="1" eaLnBrk="1" hangingPunct="1">
              <a:lnSpc>
                <a:spcPct val="80000"/>
              </a:lnSpc>
              <a:defRPr/>
            </a:pPr>
            <a:endParaRPr lang="tr-TR" sz="2400" dirty="0" smtClean="0"/>
          </a:p>
          <a:p>
            <a:pPr eaLnBrk="1" hangingPunct="1">
              <a:lnSpc>
                <a:spcPct val="80000"/>
              </a:lnSpc>
              <a:defRPr/>
            </a:pPr>
            <a:r>
              <a:rPr lang="tr-TR" dirty="0" smtClean="0"/>
              <a:t> Sosyal Güvenlik Kurumu Merkez Birimleri</a:t>
            </a:r>
          </a:p>
          <a:p>
            <a:pPr lvl="1" eaLnBrk="1" hangingPunct="1">
              <a:lnSpc>
                <a:spcPct val="80000"/>
              </a:lnSpc>
              <a:defRPr/>
            </a:pPr>
            <a:r>
              <a:rPr lang="tr-TR" sz="2400" dirty="0" smtClean="0"/>
              <a:t>Sistem Güncellemeleri</a:t>
            </a:r>
          </a:p>
          <a:p>
            <a:pPr lvl="1" eaLnBrk="1" hangingPunct="1">
              <a:lnSpc>
                <a:spcPct val="80000"/>
              </a:lnSpc>
              <a:defRPr/>
            </a:pPr>
            <a:r>
              <a:rPr lang="tr-TR" sz="2400" dirty="0" smtClean="0"/>
              <a:t>Denetleme </a:t>
            </a:r>
          </a:p>
          <a:p>
            <a:pPr eaLnBrk="1" hangingPunct="1">
              <a:lnSpc>
                <a:spcPct val="80000"/>
              </a:lnSpc>
              <a:defRPr/>
            </a:pPr>
            <a:endParaRPr lang="tr-TR" sz="2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1" name="Rectangle 3"/>
          <p:cNvSpPr>
            <a:spLocks noGrp="1" noChangeArrowheads="1"/>
          </p:cNvSpPr>
          <p:nvPr>
            <p:ph type="body" idx="1"/>
          </p:nvPr>
        </p:nvSpPr>
        <p:spPr>
          <a:xfrm>
            <a:off x="457200" y="692150"/>
            <a:ext cx="8229600" cy="5434013"/>
          </a:xfrm>
        </p:spPr>
        <p:txBody>
          <a:bodyPr/>
          <a:lstStyle/>
          <a:p>
            <a:pPr eaLnBrk="1" hangingPunct="1">
              <a:lnSpc>
                <a:spcPct val="90000"/>
              </a:lnSpc>
              <a:defRPr/>
            </a:pPr>
            <a:r>
              <a:rPr lang="tr-TR" b="1" smtClean="0"/>
              <a:t>                 MEDULA  AMAÇ</a:t>
            </a:r>
          </a:p>
          <a:p>
            <a:pPr eaLnBrk="1" hangingPunct="1">
              <a:lnSpc>
                <a:spcPct val="90000"/>
              </a:lnSpc>
              <a:defRPr/>
            </a:pPr>
            <a:endParaRPr lang="tr-TR" b="1" u="sng" smtClean="0"/>
          </a:p>
          <a:p>
            <a:pPr eaLnBrk="1" hangingPunct="1">
              <a:lnSpc>
                <a:spcPct val="90000"/>
              </a:lnSpc>
              <a:defRPr/>
            </a:pPr>
            <a:r>
              <a:rPr lang="tr-TR" b="1" u="sng" smtClean="0"/>
              <a:t>Amacı:</a:t>
            </a:r>
            <a:r>
              <a:rPr lang="tr-TR" b="1" smtClean="0"/>
              <a:t> </a:t>
            </a:r>
          </a:p>
          <a:p>
            <a:pPr eaLnBrk="1" hangingPunct="1">
              <a:lnSpc>
                <a:spcPct val="90000"/>
              </a:lnSpc>
              <a:defRPr/>
            </a:pPr>
            <a:endParaRPr lang="tr-TR" b="1" smtClean="0"/>
          </a:p>
          <a:p>
            <a:pPr eaLnBrk="1" hangingPunct="1">
              <a:lnSpc>
                <a:spcPct val="90000"/>
              </a:lnSpc>
              <a:defRPr/>
            </a:pPr>
            <a:r>
              <a:rPr lang="tr-TR" smtClean="0">
                <a:solidFill>
                  <a:srgbClr val="FFFF00"/>
                </a:solidFill>
              </a:rPr>
              <a:t>-Harcamaları takip etmek,</a:t>
            </a:r>
            <a:endParaRPr lang="tr-TR" smtClean="0"/>
          </a:p>
          <a:p>
            <a:pPr eaLnBrk="1" hangingPunct="1">
              <a:lnSpc>
                <a:spcPct val="90000"/>
              </a:lnSpc>
              <a:defRPr/>
            </a:pPr>
            <a:endParaRPr lang="tr-TR" smtClean="0"/>
          </a:p>
          <a:p>
            <a:pPr eaLnBrk="1" hangingPunct="1">
              <a:lnSpc>
                <a:spcPct val="90000"/>
              </a:lnSpc>
              <a:defRPr/>
            </a:pPr>
            <a:r>
              <a:rPr lang="tr-TR" smtClean="0">
                <a:solidFill>
                  <a:srgbClr val="FFFF00"/>
                </a:solidFill>
              </a:rPr>
              <a:t>-Sağlık politikalarının geliştirilmesi amacıyla veri toplamak,</a:t>
            </a:r>
            <a:r>
              <a:rPr lang="tr-TR" smtClean="0"/>
              <a:t> </a:t>
            </a:r>
          </a:p>
          <a:p>
            <a:pPr eaLnBrk="1" hangingPunct="1">
              <a:lnSpc>
                <a:spcPct val="90000"/>
              </a:lnSpc>
              <a:defRPr/>
            </a:pPr>
            <a:endParaRPr lang="tr-TR" smtClean="0"/>
          </a:p>
          <a:p>
            <a:pPr eaLnBrk="1" hangingPunct="1">
              <a:lnSpc>
                <a:spcPct val="90000"/>
              </a:lnSpc>
              <a:defRPr/>
            </a:pPr>
            <a:r>
              <a:rPr lang="tr-TR" smtClean="0">
                <a:solidFill>
                  <a:srgbClr val="FFFF00"/>
                </a:solidFill>
              </a:rPr>
              <a:t>-geri ödemeleri yapmak.</a:t>
            </a:r>
          </a:p>
          <a:p>
            <a:pPr eaLnBrk="1" hangingPunct="1">
              <a:lnSpc>
                <a:spcPct val="90000"/>
              </a:lnSpc>
              <a:defRPr/>
            </a:pPr>
            <a:endParaRPr lang="tr-TR"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5" name="Rectangle 3"/>
          <p:cNvSpPr>
            <a:spLocks noGrp="1" noChangeArrowheads="1"/>
          </p:cNvSpPr>
          <p:nvPr>
            <p:ph type="body" idx="1"/>
          </p:nvPr>
        </p:nvSpPr>
        <p:spPr>
          <a:xfrm>
            <a:off x="457200" y="549275"/>
            <a:ext cx="8229600" cy="5576888"/>
          </a:xfrm>
        </p:spPr>
        <p:txBody>
          <a:bodyPr/>
          <a:lstStyle/>
          <a:p>
            <a:pPr eaLnBrk="1" hangingPunct="1">
              <a:lnSpc>
                <a:spcPct val="80000"/>
              </a:lnSpc>
              <a:buFont typeface="Wingdings" pitchFamily="2" charset="2"/>
              <a:buNone/>
              <a:defRPr/>
            </a:pPr>
            <a:r>
              <a:rPr lang="tr-TR" sz="2400" b="1" smtClean="0"/>
              <a:t>                                  </a:t>
            </a:r>
            <a:r>
              <a:rPr lang="tr-TR" sz="2800" b="1" smtClean="0"/>
              <a:t>MEDULA  HEDEF</a:t>
            </a:r>
          </a:p>
          <a:p>
            <a:pPr eaLnBrk="1" hangingPunct="1">
              <a:lnSpc>
                <a:spcPct val="80000"/>
              </a:lnSpc>
              <a:defRPr/>
            </a:pPr>
            <a:endParaRPr lang="tr-TR" sz="2400" smtClean="0"/>
          </a:p>
          <a:p>
            <a:pPr eaLnBrk="1" hangingPunct="1">
              <a:lnSpc>
                <a:spcPct val="80000"/>
              </a:lnSpc>
              <a:defRPr/>
            </a:pPr>
            <a:r>
              <a:rPr lang="tr-TR" sz="2400" b="1" u="sng" smtClean="0"/>
              <a:t>Hedefleri</a:t>
            </a:r>
            <a:r>
              <a:rPr lang="tr-TR" sz="2400" b="1" smtClean="0"/>
              <a:t>:</a:t>
            </a:r>
          </a:p>
          <a:p>
            <a:pPr eaLnBrk="1" hangingPunct="1">
              <a:lnSpc>
                <a:spcPct val="80000"/>
              </a:lnSpc>
              <a:defRPr/>
            </a:pPr>
            <a:endParaRPr lang="tr-TR" sz="2400" b="1" smtClean="0"/>
          </a:p>
          <a:p>
            <a:pPr eaLnBrk="1" hangingPunct="1">
              <a:lnSpc>
                <a:spcPct val="80000"/>
              </a:lnSpc>
              <a:defRPr/>
            </a:pPr>
            <a:r>
              <a:rPr lang="tr-TR" sz="2400" smtClean="0"/>
              <a:t>-Hizmet sunucuların </a:t>
            </a:r>
            <a:r>
              <a:rPr lang="tr-TR" sz="2400" smtClean="0">
                <a:solidFill>
                  <a:srgbClr val="FFFF00"/>
                </a:solidFill>
              </a:rPr>
              <a:t>iç iş süreçlerine en az müdahalenin</a:t>
            </a:r>
            <a:r>
              <a:rPr lang="tr-TR" sz="2400" smtClean="0"/>
              <a:t> yapılması</a:t>
            </a:r>
          </a:p>
          <a:p>
            <a:pPr eaLnBrk="1" hangingPunct="1">
              <a:lnSpc>
                <a:spcPct val="80000"/>
              </a:lnSpc>
              <a:defRPr/>
            </a:pPr>
            <a:endParaRPr lang="tr-TR" sz="2400" smtClean="0"/>
          </a:p>
          <a:p>
            <a:pPr eaLnBrk="1" hangingPunct="1">
              <a:lnSpc>
                <a:spcPct val="80000"/>
              </a:lnSpc>
              <a:defRPr/>
            </a:pPr>
            <a:r>
              <a:rPr lang="tr-TR" sz="2400" smtClean="0"/>
              <a:t> -Tüm hizmet sunucularını kapsayan </a:t>
            </a:r>
            <a:r>
              <a:rPr lang="tr-TR" sz="2400" smtClean="0">
                <a:solidFill>
                  <a:srgbClr val="FFFF00"/>
                </a:solidFill>
              </a:rPr>
              <a:t>bütünleşik bir sistem</a:t>
            </a:r>
            <a:r>
              <a:rPr lang="tr-TR" sz="2400" smtClean="0"/>
              <a:t> kurulması</a:t>
            </a:r>
          </a:p>
          <a:p>
            <a:pPr eaLnBrk="1" hangingPunct="1">
              <a:lnSpc>
                <a:spcPct val="80000"/>
              </a:lnSpc>
              <a:defRPr/>
            </a:pPr>
            <a:endParaRPr lang="tr-TR" sz="2400" smtClean="0"/>
          </a:p>
          <a:p>
            <a:pPr eaLnBrk="1" hangingPunct="1">
              <a:lnSpc>
                <a:spcPct val="80000"/>
              </a:lnSpc>
              <a:defRPr/>
            </a:pPr>
            <a:r>
              <a:rPr lang="tr-TR" sz="2400" smtClean="0"/>
              <a:t>-Entegrasyonunun her tür hizmet sunucu açısından </a:t>
            </a:r>
            <a:r>
              <a:rPr lang="tr-TR" sz="2400" smtClean="0">
                <a:solidFill>
                  <a:srgbClr val="FFFF00"/>
                </a:solidFill>
              </a:rPr>
              <a:t>kolay ve düşük maliyetli</a:t>
            </a:r>
            <a:r>
              <a:rPr lang="tr-TR" sz="2400" smtClean="0"/>
              <a:t> olması</a:t>
            </a:r>
          </a:p>
          <a:p>
            <a:pPr eaLnBrk="1" hangingPunct="1">
              <a:lnSpc>
                <a:spcPct val="80000"/>
              </a:lnSpc>
              <a:defRPr/>
            </a:pPr>
            <a:endParaRPr lang="tr-TR" sz="2400" smtClean="0"/>
          </a:p>
          <a:p>
            <a:pPr eaLnBrk="1" hangingPunct="1">
              <a:lnSpc>
                <a:spcPct val="80000"/>
              </a:lnSpc>
              <a:defRPr/>
            </a:pPr>
            <a:r>
              <a:rPr lang="tr-TR" sz="2400" smtClean="0"/>
              <a:t>-Hem hizmet sunucuları hem de SGK açısından </a:t>
            </a:r>
            <a:r>
              <a:rPr lang="tr-TR" sz="2400" smtClean="0">
                <a:solidFill>
                  <a:srgbClr val="FFFF00"/>
                </a:solidFill>
              </a:rPr>
              <a:t>sürdürülebilir</a:t>
            </a:r>
            <a:r>
              <a:rPr lang="tr-TR" sz="2400" smtClean="0"/>
              <a:t> olması</a:t>
            </a:r>
          </a:p>
          <a:p>
            <a:pPr eaLnBrk="1" hangingPunct="1">
              <a:lnSpc>
                <a:spcPct val="80000"/>
              </a:lnSpc>
              <a:defRPr/>
            </a:pPr>
            <a:endParaRPr lang="tr-TR" sz="24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3" name="Rectangle 3"/>
          <p:cNvSpPr>
            <a:spLocks noGrp="1" noChangeArrowheads="1"/>
          </p:cNvSpPr>
          <p:nvPr>
            <p:ph type="body" idx="4294967295"/>
          </p:nvPr>
        </p:nvSpPr>
        <p:spPr/>
        <p:txBody>
          <a:bodyPr/>
          <a:lstStyle/>
          <a:p>
            <a:pPr eaLnBrk="1" hangingPunct="1">
              <a:buFont typeface="Wingdings" pitchFamily="2" charset="2"/>
              <a:buNone/>
              <a:defRPr/>
            </a:pPr>
            <a:endParaRPr lang="tr-TR" smtClean="0"/>
          </a:p>
          <a:p>
            <a:pPr algn="ctr" eaLnBrk="1" hangingPunct="1">
              <a:buFont typeface="Wingdings" pitchFamily="2" charset="2"/>
              <a:buNone/>
              <a:defRPr/>
            </a:pPr>
            <a:endParaRPr lang="tr-TR" smtClean="0"/>
          </a:p>
          <a:p>
            <a:pPr algn="ctr" eaLnBrk="1" hangingPunct="1">
              <a:buFont typeface="Wingdings" pitchFamily="2" charset="2"/>
              <a:buNone/>
              <a:defRPr/>
            </a:pPr>
            <a:r>
              <a:rPr lang="tr-TR" smtClean="0"/>
              <a:t>GENEL SİSTEM BİLGİSİ</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4" name="Rectangle 4"/>
          <p:cNvSpPr>
            <a:spLocks noGrp="1" noChangeArrowheads="1"/>
          </p:cNvSpPr>
          <p:nvPr>
            <p:ph type="title" idx="4294967295"/>
          </p:nvPr>
        </p:nvSpPr>
        <p:spPr/>
        <p:txBody>
          <a:bodyPr anchorCtr="0"/>
          <a:lstStyle/>
          <a:p>
            <a:pPr eaLnBrk="1" hangingPunct="1">
              <a:defRPr/>
            </a:pPr>
            <a:r>
              <a:rPr lang="tr-TR" dirty="0"/>
              <a:t>MEDULA </a:t>
            </a:r>
            <a:r>
              <a:rPr lang="tr-TR" dirty="0" smtClean="0"/>
              <a:t>KAPSAMI (2008 Yılı)</a:t>
            </a:r>
            <a:endParaRPr lang="tr-TR" dirty="0"/>
          </a:p>
        </p:txBody>
      </p:sp>
      <p:sp>
        <p:nvSpPr>
          <p:cNvPr id="701518" name="Rectangle 78"/>
          <p:cNvSpPr>
            <a:spLocks noGrp="1" noChangeArrowheads="1"/>
          </p:cNvSpPr>
          <p:nvPr>
            <p:ph type="body" idx="4294967295"/>
          </p:nvPr>
        </p:nvSpPr>
        <p:spPr/>
        <p:txBody>
          <a:bodyPr/>
          <a:lstStyle/>
          <a:p>
            <a:pPr eaLnBrk="1" hangingPunct="1">
              <a:defRPr/>
            </a:pPr>
            <a:r>
              <a:rPr lang="tr-TR" dirty="0" smtClean="0"/>
              <a:t>GÜNDE		750.000 		HASTA</a:t>
            </a:r>
          </a:p>
          <a:p>
            <a:pPr eaLnBrk="1" hangingPunct="1">
              <a:defRPr/>
            </a:pPr>
            <a:r>
              <a:rPr lang="tr-TR" dirty="0" smtClean="0"/>
              <a:t>AYDA		17.000.000	HASTA</a:t>
            </a:r>
          </a:p>
          <a:p>
            <a:pPr eaLnBrk="1" hangingPunct="1">
              <a:defRPr/>
            </a:pPr>
            <a:r>
              <a:rPr lang="tr-TR" dirty="0" smtClean="0"/>
              <a:t>YILDA		200.000.000	HASTA</a:t>
            </a:r>
          </a:p>
          <a:p>
            <a:pPr eaLnBrk="1" hangingPunct="1">
              <a:defRPr/>
            </a:pPr>
            <a:r>
              <a:rPr lang="tr-TR" dirty="0" smtClean="0"/>
              <a:t>AYDA		2800		</a:t>
            </a:r>
            <a:r>
              <a:rPr lang="tr-TR" sz="2000" dirty="0" smtClean="0"/>
              <a:t>SAĞLIK HİZMET SUNUCUSU</a:t>
            </a:r>
          </a:p>
          <a:p>
            <a:pPr eaLnBrk="1" hangingPunct="1">
              <a:defRPr/>
            </a:pPr>
            <a:r>
              <a:rPr lang="tr-TR" dirty="0" smtClean="0"/>
              <a:t>YILLIK		12.875.632.032ÖDEME</a:t>
            </a:r>
          </a:p>
          <a:p>
            <a:pPr eaLnBrk="1" hangingPunct="1">
              <a:defRPr/>
            </a:pPr>
            <a:endParaRPr lang="tr-TR" smtClean="0"/>
          </a:p>
          <a:p>
            <a:pPr eaLnBrk="1" hangingPunct="1">
              <a:defRPr/>
            </a:pPr>
            <a:endParaRPr lang="tr-TR"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Grp="1" noChangeArrowheads="1"/>
          </p:cNvSpPr>
          <p:nvPr>
            <p:ph type="title" idx="4294967295"/>
          </p:nvPr>
        </p:nvSpPr>
        <p:spPr/>
        <p:txBody>
          <a:bodyPr anchorCtr="0"/>
          <a:lstStyle/>
          <a:p>
            <a:pPr eaLnBrk="1" hangingPunct="1">
              <a:defRPr/>
            </a:pPr>
            <a:r>
              <a:rPr lang="tr-TR" sz="4000" smtClean="0"/>
              <a:t>MEDULANIN ALT YAPISI  </a:t>
            </a:r>
          </a:p>
        </p:txBody>
      </p:sp>
      <p:sp>
        <p:nvSpPr>
          <p:cNvPr id="4102" name="Rectangle 6"/>
          <p:cNvSpPr>
            <a:spLocks noGrp="1" noChangeArrowheads="1"/>
          </p:cNvSpPr>
          <p:nvPr>
            <p:ph type="body" idx="4294967295"/>
          </p:nvPr>
        </p:nvSpPr>
        <p:spPr/>
        <p:txBody>
          <a:bodyPr/>
          <a:lstStyle/>
          <a:p>
            <a:pPr marL="609600" indent="-609600" eaLnBrk="1" hangingPunct="1">
              <a:buFont typeface="Wingdings" pitchFamily="2" charset="2"/>
              <a:buNone/>
              <a:defRPr/>
            </a:pPr>
            <a:endParaRPr lang="tr-TR" smtClean="0"/>
          </a:p>
          <a:p>
            <a:pPr marL="609600" indent="-609600" eaLnBrk="1" hangingPunct="1">
              <a:buFont typeface="Wingdings" pitchFamily="2" charset="2"/>
              <a:buAutoNum type="arabicPeriod"/>
              <a:defRPr/>
            </a:pPr>
            <a:r>
              <a:rPr lang="tr-TR" smtClean="0"/>
              <a:t>MEVZUAT ALT YAPISI</a:t>
            </a:r>
          </a:p>
          <a:p>
            <a:pPr marL="609600" indent="-609600" eaLnBrk="1" hangingPunct="1">
              <a:buFont typeface="Wingdings" pitchFamily="2" charset="2"/>
              <a:buNone/>
              <a:defRPr/>
            </a:pPr>
            <a:r>
              <a:rPr lang="tr-TR" smtClean="0"/>
              <a:t>		Ödeme kural parametreler</a:t>
            </a:r>
          </a:p>
          <a:p>
            <a:pPr marL="609600" indent="-609600" eaLnBrk="1" hangingPunct="1">
              <a:buFont typeface="Wingdings" pitchFamily="2" charset="2"/>
              <a:buNone/>
              <a:defRPr/>
            </a:pPr>
            <a:endParaRPr lang="tr-TR" smtClean="0"/>
          </a:p>
          <a:p>
            <a:pPr marL="609600" indent="-609600" eaLnBrk="1" hangingPunct="1">
              <a:buFont typeface="Wingdings" pitchFamily="2" charset="2"/>
              <a:buNone/>
              <a:defRPr/>
            </a:pPr>
            <a:r>
              <a:rPr lang="tr-TR" smtClean="0">
                <a:solidFill>
                  <a:schemeClr val="accent1"/>
                </a:solidFill>
              </a:rPr>
              <a:t>2.</a:t>
            </a:r>
            <a:r>
              <a:rPr lang="tr-TR" smtClean="0"/>
              <a:t> TEKNOLOJİ ALT YAPISI</a:t>
            </a:r>
          </a:p>
          <a:p>
            <a:pPr marL="609600" indent="-609600" eaLnBrk="1" hangingPunct="1">
              <a:buFont typeface="Wingdings" pitchFamily="2" charset="2"/>
              <a:buNone/>
              <a:defRPr/>
            </a:pPr>
            <a:r>
              <a:rPr lang="tr-TR" smtClean="0"/>
              <a:t>		Yazılım ve donanım </a:t>
            </a:r>
          </a:p>
          <a:p>
            <a:pPr marL="609600" indent="-609600" eaLnBrk="1" hangingPunct="1">
              <a:defRPr/>
            </a:pPr>
            <a:endParaRPr lang="tr-TR"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p:txBody>
          <a:bodyPr anchorCtr="0"/>
          <a:lstStyle/>
          <a:p>
            <a:pPr eaLnBrk="1" hangingPunct="1">
              <a:defRPr/>
            </a:pPr>
            <a:r>
              <a:rPr lang="tr-TR"/>
              <a:t>MEVZUAT ALT YAPISI</a:t>
            </a:r>
          </a:p>
        </p:txBody>
      </p:sp>
      <p:sp>
        <p:nvSpPr>
          <p:cNvPr id="47107" name="Rectangle 3"/>
          <p:cNvSpPr>
            <a:spLocks noGrp="1" noChangeArrowheads="1"/>
          </p:cNvSpPr>
          <p:nvPr>
            <p:ph type="body" idx="4294967295"/>
          </p:nvPr>
        </p:nvSpPr>
        <p:spPr/>
        <p:txBody>
          <a:bodyPr/>
          <a:lstStyle/>
          <a:p>
            <a:pPr eaLnBrk="1" hangingPunct="1">
              <a:lnSpc>
                <a:spcPct val="80000"/>
              </a:lnSpc>
              <a:buFont typeface="Wingdings" pitchFamily="2" charset="2"/>
              <a:buNone/>
              <a:defRPr/>
            </a:pPr>
            <a:r>
              <a:rPr lang="tr-TR" sz="2000" smtClean="0"/>
              <a:t>     8 BİLEŞENDEN OLUŞUR</a:t>
            </a:r>
          </a:p>
          <a:p>
            <a:pPr eaLnBrk="1" hangingPunct="1">
              <a:lnSpc>
                <a:spcPct val="80000"/>
              </a:lnSpc>
              <a:buFont typeface="Wingdings" pitchFamily="2" charset="2"/>
              <a:buNone/>
              <a:defRPr/>
            </a:pPr>
            <a:endParaRPr lang="tr-TR" sz="2000" smtClean="0"/>
          </a:p>
          <a:p>
            <a:pPr eaLnBrk="1" hangingPunct="1">
              <a:lnSpc>
                <a:spcPct val="80000"/>
              </a:lnSpc>
              <a:defRPr/>
            </a:pPr>
            <a:r>
              <a:rPr lang="tr-TR" sz="2000" smtClean="0"/>
              <a:t>1) 5510 Sayılı Kanun</a:t>
            </a:r>
          </a:p>
          <a:p>
            <a:pPr eaLnBrk="1" hangingPunct="1">
              <a:lnSpc>
                <a:spcPct val="80000"/>
              </a:lnSpc>
              <a:defRPr/>
            </a:pPr>
            <a:r>
              <a:rPr lang="tr-TR" sz="2000" smtClean="0"/>
              <a:t>2) Genel Sağlık Sigortası İşlemleri Yönetmeliği</a:t>
            </a:r>
          </a:p>
          <a:p>
            <a:pPr eaLnBrk="1" hangingPunct="1">
              <a:lnSpc>
                <a:spcPct val="80000"/>
              </a:lnSpc>
              <a:defRPr/>
            </a:pPr>
            <a:r>
              <a:rPr lang="tr-TR" sz="2000" smtClean="0"/>
              <a:t>3) Sosyal Sigorta İşlemleri Yönetmeliği</a:t>
            </a:r>
          </a:p>
          <a:p>
            <a:pPr eaLnBrk="1" hangingPunct="1">
              <a:lnSpc>
                <a:spcPct val="80000"/>
              </a:lnSpc>
              <a:defRPr/>
            </a:pPr>
            <a:r>
              <a:rPr lang="tr-TR" sz="2000" smtClean="0"/>
              <a:t>4) SUT (Sağlık Uygulama Tebliği)</a:t>
            </a:r>
          </a:p>
          <a:p>
            <a:pPr eaLnBrk="1" hangingPunct="1">
              <a:lnSpc>
                <a:spcPct val="80000"/>
              </a:lnSpc>
              <a:defRPr/>
            </a:pPr>
            <a:r>
              <a:rPr lang="tr-TR" sz="2000" smtClean="0"/>
              <a:t>5) Özel Hastane Sözleşmesi</a:t>
            </a:r>
          </a:p>
          <a:p>
            <a:pPr eaLnBrk="1" hangingPunct="1">
              <a:lnSpc>
                <a:spcPct val="80000"/>
              </a:lnSpc>
              <a:defRPr/>
            </a:pPr>
            <a:r>
              <a:rPr lang="tr-TR" sz="2000" smtClean="0"/>
              <a:t>6) Eczane protokolü</a:t>
            </a:r>
          </a:p>
          <a:p>
            <a:pPr eaLnBrk="1" hangingPunct="1">
              <a:lnSpc>
                <a:spcPct val="80000"/>
              </a:lnSpc>
              <a:defRPr/>
            </a:pPr>
            <a:r>
              <a:rPr lang="tr-TR" sz="2000" smtClean="0"/>
              <a:t>7) Optik Sözleşmesi</a:t>
            </a:r>
          </a:p>
          <a:p>
            <a:pPr eaLnBrk="1" hangingPunct="1">
              <a:lnSpc>
                <a:spcPct val="80000"/>
              </a:lnSpc>
              <a:defRPr/>
            </a:pPr>
            <a:r>
              <a:rPr lang="tr-TR" sz="2000" smtClean="0"/>
              <a:t>8) 2009/44 sayılı ödeme genelgesi</a:t>
            </a:r>
          </a:p>
          <a:p>
            <a:pPr eaLnBrk="1" hangingPunct="1">
              <a:lnSpc>
                <a:spcPct val="80000"/>
              </a:lnSpc>
              <a:defRPr/>
            </a:pPr>
            <a:endParaRPr lang="tr-TR" sz="2000" smtClean="0"/>
          </a:p>
          <a:p>
            <a:pPr eaLnBrk="1" hangingPunct="1">
              <a:lnSpc>
                <a:spcPct val="80000"/>
              </a:lnSpc>
              <a:buFont typeface="Wingdings" pitchFamily="2" charset="2"/>
              <a:buNone/>
              <a:defRPr/>
            </a:pPr>
            <a:endParaRPr lang="tr-TR" sz="2000" smtClean="0"/>
          </a:p>
          <a:p>
            <a:pPr eaLnBrk="1" hangingPunct="1">
              <a:lnSpc>
                <a:spcPct val="80000"/>
              </a:lnSpc>
              <a:buFont typeface="Wingdings" pitchFamily="2" charset="2"/>
              <a:buNone/>
              <a:defRPr/>
            </a:pPr>
            <a:r>
              <a:rPr lang="tr-TR" sz="2000" smtClean="0"/>
              <a:t>	Bunlara ilave olarak Kurum tarafından yapılan duyuru ve genelgelere istinaden MEDULA üzerinde değişiklikler yapılmaktadır</a:t>
            </a:r>
          </a:p>
          <a:p>
            <a:pPr eaLnBrk="1" hangingPunct="1">
              <a:lnSpc>
                <a:spcPct val="80000"/>
              </a:lnSpc>
              <a:defRPr/>
            </a:pPr>
            <a:endParaRPr lang="tr-TR" sz="20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p:txBody>
          <a:bodyPr anchorCtr="0"/>
          <a:lstStyle/>
          <a:p>
            <a:pPr eaLnBrk="1" hangingPunct="1">
              <a:defRPr/>
            </a:pPr>
            <a:r>
              <a:rPr lang="tr-TR" sz="4000" smtClean="0"/>
              <a:t>SAĞLIK UYGULAMA TEBLİĞİ ve MEDULA</a:t>
            </a:r>
          </a:p>
        </p:txBody>
      </p:sp>
      <p:sp>
        <p:nvSpPr>
          <p:cNvPr id="7171" name="Rectangle 3"/>
          <p:cNvSpPr>
            <a:spLocks noGrp="1" noChangeArrowheads="1"/>
          </p:cNvSpPr>
          <p:nvPr>
            <p:ph type="body" idx="4294967295"/>
          </p:nvPr>
        </p:nvSpPr>
        <p:spPr>
          <a:xfrm>
            <a:off x="684213" y="1628775"/>
            <a:ext cx="8229600" cy="4533900"/>
          </a:xfrm>
        </p:spPr>
        <p:txBody>
          <a:bodyPr/>
          <a:lstStyle/>
          <a:p>
            <a:pPr eaLnBrk="1" hangingPunct="1">
              <a:buFont typeface="Wingdings" pitchFamily="2" charset="2"/>
              <a:buNone/>
              <a:defRPr/>
            </a:pPr>
            <a:endParaRPr lang="tr-TR" smtClean="0"/>
          </a:p>
          <a:p>
            <a:pPr eaLnBrk="1" hangingPunct="1">
              <a:defRPr/>
            </a:pPr>
            <a:r>
              <a:rPr lang="tr-TR" smtClean="0"/>
              <a:t>MEDULA  yazılımının çatısını</a:t>
            </a:r>
          </a:p>
          <a:p>
            <a:pPr eaLnBrk="1" hangingPunct="1">
              <a:buFont typeface="Wingdings" pitchFamily="2" charset="2"/>
              <a:buNone/>
              <a:defRPr/>
            </a:pPr>
            <a:r>
              <a:rPr lang="tr-TR" smtClean="0"/>
              <a:t>	oluşturmakta</a:t>
            </a:r>
          </a:p>
          <a:p>
            <a:pPr eaLnBrk="1" hangingPunct="1">
              <a:defRPr/>
            </a:pPr>
            <a:r>
              <a:rPr lang="tr-TR" smtClean="0"/>
              <a:t>Kural parametrelerinin oluşturulmasına esas metni,</a:t>
            </a:r>
          </a:p>
          <a:p>
            <a:pPr eaLnBrk="1" hangingPunct="1">
              <a:defRPr/>
            </a:pPr>
            <a:r>
              <a:rPr lang="tr-TR" smtClean="0"/>
              <a:t>Ödeme fiyatları, </a:t>
            </a:r>
          </a:p>
          <a:p>
            <a:pPr eaLnBrk="1" hangingPunct="1">
              <a:defRPr/>
            </a:pPr>
            <a:r>
              <a:rPr lang="tr-TR" smtClean="0"/>
              <a:t>Listeleri içermekte</a:t>
            </a:r>
          </a:p>
          <a:p>
            <a:pPr eaLnBrk="1" hangingPunct="1">
              <a:buFont typeface="Wingdings" pitchFamily="2" charset="2"/>
              <a:buNone/>
              <a:defRPr/>
            </a:pPr>
            <a:endParaRPr lang="tr-TR" smtClean="0"/>
          </a:p>
          <a:p>
            <a:pPr eaLnBrk="1" hangingPunct="1">
              <a:defRPr/>
            </a:pPr>
            <a:endParaRPr lang="tr-TR"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idx="4294967295"/>
          </p:nvPr>
        </p:nvSpPr>
        <p:spPr>
          <a:noFill/>
        </p:spPr>
        <p:txBody>
          <a:bodyPr/>
          <a:lstStyle/>
          <a:p>
            <a:r>
              <a:rPr lang="tr-TR" smtClean="0">
                <a:effectLst/>
              </a:rPr>
              <a:t>SOSYAL GÜVENLİK KURUMU</a:t>
            </a:r>
          </a:p>
        </p:txBody>
      </p:sp>
      <p:sp>
        <p:nvSpPr>
          <p:cNvPr id="154627" name="Rectangle 3"/>
          <p:cNvSpPr>
            <a:spLocks noGrp="1" noChangeArrowheads="1"/>
          </p:cNvSpPr>
          <p:nvPr>
            <p:ph type="body" idx="4294967295"/>
          </p:nvPr>
        </p:nvSpPr>
        <p:spPr>
          <a:noFill/>
        </p:spPr>
        <p:txBody>
          <a:bodyPr/>
          <a:lstStyle/>
          <a:p>
            <a:pPr>
              <a:lnSpc>
                <a:spcPct val="80000"/>
              </a:lnSpc>
            </a:pPr>
            <a:r>
              <a:rPr lang="tr-TR" sz="2000" b="1" smtClean="0">
                <a:solidFill>
                  <a:srgbClr val="FFFF00"/>
                </a:solidFill>
                <a:effectLst/>
              </a:rPr>
              <a:t>Sosyal Sigortalar Genel Müdürlüğü</a:t>
            </a:r>
          </a:p>
          <a:p>
            <a:pPr>
              <a:lnSpc>
                <a:spcPct val="80000"/>
              </a:lnSpc>
            </a:pPr>
            <a:r>
              <a:rPr lang="tr-TR" sz="2000" b="1" u="sng" smtClean="0">
                <a:solidFill>
                  <a:srgbClr val="FF0066"/>
                </a:solidFill>
                <a:effectLst/>
              </a:rPr>
              <a:t>Genel Sağlık Sigortası Genel Müdürlüğü</a:t>
            </a:r>
          </a:p>
          <a:p>
            <a:pPr>
              <a:lnSpc>
                <a:spcPct val="80000"/>
              </a:lnSpc>
            </a:pPr>
            <a:r>
              <a:rPr lang="tr-TR" sz="2000" b="1" smtClean="0">
                <a:solidFill>
                  <a:srgbClr val="FFFF00"/>
                </a:solidFill>
                <a:effectLst/>
              </a:rPr>
              <a:t>Primsiz Ödemeler Genel Müdürlüğü</a:t>
            </a:r>
          </a:p>
          <a:p>
            <a:pPr>
              <a:lnSpc>
                <a:spcPct val="80000"/>
              </a:lnSpc>
            </a:pPr>
            <a:r>
              <a:rPr lang="tr-TR" sz="2000" b="1" smtClean="0">
                <a:solidFill>
                  <a:srgbClr val="FFFF00"/>
                </a:solidFill>
                <a:effectLst/>
              </a:rPr>
              <a:t>Hizmet Sunumu Genel Müdürlüğü</a:t>
            </a:r>
          </a:p>
          <a:p>
            <a:pPr>
              <a:lnSpc>
                <a:spcPct val="80000"/>
              </a:lnSpc>
            </a:pPr>
            <a:r>
              <a:rPr lang="tr-TR" sz="2000" smtClean="0">
                <a:effectLst/>
              </a:rPr>
              <a:t>Rehberlik ve Teftiş Başkanlığı</a:t>
            </a:r>
          </a:p>
          <a:p>
            <a:pPr>
              <a:lnSpc>
                <a:spcPct val="80000"/>
              </a:lnSpc>
            </a:pPr>
            <a:r>
              <a:rPr lang="tr-TR" sz="2000" smtClean="0">
                <a:effectLst/>
              </a:rPr>
              <a:t>Aktüerya ve Fon Yönetimi Daire Başkanlığı</a:t>
            </a:r>
          </a:p>
          <a:p>
            <a:pPr>
              <a:lnSpc>
                <a:spcPct val="80000"/>
              </a:lnSpc>
            </a:pPr>
            <a:r>
              <a:rPr lang="tr-TR" sz="2000" smtClean="0">
                <a:effectLst/>
              </a:rPr>
              <a:t>Strateji Geliştirme Başkanlığı</a:t>
            </a:r>
          </a:p>
          <a:p>
            <a:pPr>
              <a:lnSpc>
                <a:spcPct val="80000"/>
              </a:lnSpc>
            </a:pPr>
            <a:r>
              <a:rPr lang="tr-TR" sz="2000" smtClean="0">
                <a:effectLst/>
              </a:rPr>
              <a:t>Hukuk Müşavirliği</a:t>
            </a:r>
          </a:p>
          <a:p>
            <a:pPr>
              <a:lnSpc>
                <a:spcPct val="80000"/>
              </a:lnSpc>
            </a:pPr>
            <a:r>
              <a:rPr lang="tr-TR" sz="2000" smtClean="0">
                <a:effectLst/>
              </a:rPr>
              <a:t>İç Denetim Birimi Başkanlığı</a:t>
            </a:r>
          </a:p>
          <a:p>
            <a:pPr>
              <a:lnSpc>
                <a:spcPct val="80000"/>
              </a:lnSpc>
            </a:pPr>
            <a:r>
              <a:rPr lang="tr-TR" sz="2000" smtClean="0">
                <a:effectLst/>
              </a:rPr>
              <a:t>Basın ve Halkla İlişkiler Müşavirliği</a:t>
            </a:r>
          </a:p>
          <a:p>
            <a:pPr>
              <a:lnSpc>
                <a:spcPct val="80000"/>
              </a:lnSpc>
            </a:pPr>
            <a:r>
              <a:rPr lang="tr-TR" sz="2000" smtClean="0">
                <a:effectLst/>
              </a:rPr>
              <a:t>İnsan Kaynakları Daire Başkanlığı</a:t>
            </a:r>
          </a:p>
          <a:p>
            <a:pPr>
              <a:lnSpc>
                <a:spcPct val="80000"/>
              </a:lnSpc>
            </a:pPr>
            <a:r>
              <a:rPr lang="tr-TR" sz="2000" smtClean="0">
                <a:effectLst/>
              </a:rPr>
              <a:t>Destek Hizmetleri Daire Başkanlığı</a:t>
            </a:r>
          </a:p>
          <a:p>
            <a:pPr>
              <a:lnSpc>
                <a:spcPct val="80000"/>
              </a:lnSpc>
            </a:pPr>
            <a:r>
              <a:rPr lang="tr-TR" sz="2000" smtClean="0">
                <a:effectLst/>
              </a:rPr>
              <a:t>İnşaat ve Emlak Daire Başkanlığı</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nchorCtr="0"/>
          <a:lstStyle/>
          <a:p>
            <a:pPr eaLnBrk="1" hangingPunct="1">
              <a:defRPr/>
            </a:pPr>
            <a:r>
              <a:rPr lang="tr-TR" sz="4000" smtClean="0"/>
              <a:t>SAĞLIK UYGULAMA TEBLİĞİ ve MEDULA</a:t>
            </a:r>
          </a:p>
        </p:txBody>
      </p:sp>
      <p:sp>
        <p:nvSpPr>
          <p:cNvPr id="14339" name="Rectangle 3"/>
          <p:cNvSpPr>
            <a:spLocks noGrp="1" noChangeArrowheads="1"/>
          </p:cNvSpPr>
          <p:nvPr>
            <p:ph type="body" idx="4294967295"/>
          </p:nvPr>
        </p:nvSpPr>
        <p:spPr/>
        <p:txBody>
          <a:bodyPr/>
          <a:lstStyle/>
          <a:p>
            <a:pPr eaLnBrk="1" hangingPunct="1">
              <a:lnSpc>
                <a:spcPct val="90000"/>
              </a:lnSpc>
              <a:buFont typeface="Wingdings" pitchFamily="2" charset="2"/>
              <a:buNone/>
              <a:defRPr/>
            </a:pPr>
            <a:r>
              <a:rPr lang="tr-TR" sz="2800" smtClean="0"/>
              <a:t>	</a:t>
            </a:r>
          </a:p>
          <a:p>
            <a:pPr eaLnBrk="1" hangingPunct="1">
              <a:lnSpc>
                <a:spcPct val="90000"/>
              </a:lnSpc>
              <a:buFont typeface="Wingdings" pitchFamily="2" charset="2"/>
              <a:buNone/>
              <a:defRPr/>
            </a:pPr>
            <a:r>
              <a:rPr lang="tr-TR" sz="2800" smtClean="0"/>
              <a:t>    Ayaktan hastalar için kullanılan SUT listeleri</a:t>
            </a:r>
          </a:p>
          <a:p>
            <a:pPr eaLnBrk="1" hangingPunct="1">
              <a:lnSpc>
                <a:spcPct val="90000"/>
              </a:lnSpc>
              <a:defRPr/>
            </a:pPr>
            <a:endParaRPr lang="tr-TR" sz="2800" smtClean="0"/>
          </a:p>
          <a:p>
            <a:pPr eaLnBrk="1" hangingPunct="1">
              <a:lnSpc>
                <a:spcPct val="90000"/>
              </a:lnSpc>
              <a:defRPr/>
            </a:pPr>
            <a:r>
              <a:rPr lang="tr-TR" sz="2800" smtClean="0"/>
              <a:t>EK10A (SAĞLIK KURUMLARININ SINIF VE KODLARI LİSTESİ )</a:t>
            </a:r>
          </a:p>
          <a:p>
            <a:pPr eaLnBrk="1" hangingPunct="1">
              <a:lnSpc>
                <a:spcPct val="90000"/>
              </a:lnSpc>
              <a:defRPr/>
            </a:pPr>
            <a:r>
              <a:rPr lang="tr-TR" sz="2800" smtClean="0"/>
              <a:t>Ek10B (UZMANLIK DALLARINA GÖRE FİYAT LİSTESİ</a:t>
            </a:r>
            <a:r>
              <a:rPr lang="tr-TR" sz="2800" b="1" smtClean="0"/>
              <a:t>)</a:t>
            </a:r>
          </a:p>
          <a:p>
            <a:pPr eaLnBrk="1" hangingPunct="1">
              <a:lnSpc>
                <a:spcPct val="90000"/>
              </a:lnSpc>
              <a:defRPr/>
            </a:pPr>
            <a:r>
              <a:rPr lang="tr-TR" sz="2800" smtClean="0"/>
              <a:t>Ek10C (BAŞVURU BAŞINA ÖDEMEDE İLAVE OLARAK FATURALANDIRILABİLECEK İŞLEMLER LİSTESİ)</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p:txBody>
          <a:bodyPr anchorCtr="0"/>
          <a:lstStyle/>
          <a:p>
            <a:pPr eaLnBrk="1" hangingPunct="1">
              <a:defRPr/>
            </a:pPr>
            <a:r>
              <a:rPr lang="tr-TR" sz="4000" smtClean="0"/>
              <a:t>SAĞLIK UYGULAMA TEBLİĞİ ve MEDULA</a:t>
            </a:r>
          </a:p>
        </p:txBody>
      </p:sp>
      <p:sp>
        <p:nvSpPr>
          <p:cNvPr id="13315" name="Rectangle 3"/>
          <p:cNvSpPr>
            <a:spLocks noGrp="1" noChangeArrowheads="1"/>
          </p:cNvSpPr>
          <p:nvPr>
            <p:ph type="body" idx="4294967295"/>
          </p:nvPr>
        </p:nvSpPr>
        <p:spPr/>
        <p:txBody>
          <a:bodyPr/>
          <a:lstStyle/>
          <a:p>
            <a:pPr eaLnBrk="1" hangingPunct="1">
              <a:buFont typeface="Wingdings" pitchFamily="2" charset="2"/>
              <a:buNone/>
              <a:defRPr/>
            </a:pPr>
            <a:endParaRPr lang="tr-TR" u="sng" dirty="0" smtClean="0"/>
          </a:p>
          <a:p>
            <a:pPr eaLnBrk="1" hangingPunct="1">
              <a:buFont typeface="Wingdings" pitchFamily="2" charset="2"/>
              <a:buNone/>
              <a:defRPr/>
            </a:pPr>
            <a:r>
              <a:rPr lang="tr-TR" dirty="0" smtClean="0"/>
              <a:t>			Malzemeler ile ilgili listeler</a:t>
            </a:r>
            <a:r>
              <a:rPr lang="tr-TR" u="sng" dirty="0" smtClean="0"/>
              <a:t> </a:t>
            </a:r>
          </a:p>
          <a:p>
            <a:pPr eaLnBrk="1" hangingPunct="1">
              <a:defRPr/>
            </a:pPr>
            <a:r>
              <a:rPr lang="tr-TR" sz="2800" u="sng" dirty="0" smtClean="0"/>
              <a:t>EK 5A1/A2</a:t>
            </a:r>
            <a:r>
              <a:rPr lang="tr-TR" sz="2800" dirty="0" smtClean="0"/>
              <a:t> (Fatura edilebilir sarf malzemeleri grubunu oluşturmakta)</a:t>
            </a:r>
          </a:p>
          <a:p>
            <a:pPr eaLnBrk="1" hangingPunct="1">
              <a:defRPr/>
            </a:pPr>
            <a:r>
              <a:rPr lang="tr-TR" sz="2800" dirty="0" smtClean="0"/>
              <a:t>EK 5B (Fatura edilemeyecek malzeme grubu)</a:t>
            </a:r>
          </a:p>
          <a:p>
            <a:pPr eaLnBrk="1" hangingPunct="1">
              <a:defRPr/>
            </a:pPr>
            <a:r>
              <a:rPr lang="tr-TR" sz="2800" u="sng" dirty="0" smtClean="0"/>
              <a:t>Ek 5C</a:t>
            </a:r>
            <a:r>
              <a:rPr lang="tr-TR" sz="2800" dirty="0" smtClean="0"/>
              <a:t> (Protez ve </a:t>
            </a:r>
            <a:r>
              <a:rPr lang="tr-TR" sz="2800" dirty="0" err="1" smtClean="0"/>
              <a:t>Ortez</a:t>
            </a:r>
            <a:r>
              <a:rPr lang="tr-TR" sz="2800" dirty="0" smtClean="0"/>
              <a:t> listeleri)</a:t>
            </a:r>
          </a:p>
          <a:p>
            <a:pPr eaLnBrk="1" hangingPunct="1">
              <a:defRPr/>
            </a:pPr>
            <a:r>
              <a:rPr lang="tr-TR" sz="2800" dirty="0" smtClean="0"/>
              <a:t>Ek 5E/F (Ortopedi ve Travmatoloji Branşı </a:t>
            </a:r>
            <a:r>
              <a:rPr lang="tr-TR" sz="2800" dirty="0" err="1" smtClean="0"/>
              <a:t>Artroplasti</a:t>
            </a:r>
            <a:r>
              <a:rPr lang="tr-TR" sz="2800" dirty="0" smtClean="0"/>
              <a:t> Alan Grubunda Kullanılan Tıbbi Malzemeler Listesi)</a:t>
            </a:r>
          </a:p>
          <a:p>
            <a:pPr eaLnBrk="1" hangingPunct="1">
              <a:defRPr/>
            </a:pPr>
            <a:endParaRPr lang="tr-TR" dirty="0" smtClean="0"/>
          </a:p>
          <a:p>
            <a:pPr eaLnBrk="1" hangingPunct="1">
              <a:defRPr/>
            </a:pPr>
            <a:endParaRPr lang="tr-TR"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idx="4294967295"/>
          </p:nvPr>
        </p:nvSpPr>
        <p:spPr/>
        <p:txBody>
          <a:bodyPr anchorCtr="0"/>
          <a:lstStyle/>
          <a:p>
            <a:pPr eaLnBrk="1" hangingPunct="1">
              <a:defRPr/>
            </a:pPr>
            <a:r>
              <a:rPr lang="tr-TR" sz="4000" smtClean="0"/>
              <a:t>SAĞLIK UYGULAMA TEBLİĞİ ve MEDULA</a:t>
            </a:r>
          </a:p>
        </p:txBody>
      </p:sp>
      <p:sp>
        <p:nvSpPr>
          <p:cNvPr id="216067" name="Rectangle 3"/>
          <p:cNvSpPr>
            <a:spLocks noGrp="1" noChangeArrowheads="1"/>
          </p:cNvSpPr>
          <p:nvPr>
            <p:ph type="body" idx="4294967295"/>
          </p:nvPr>
        </p:nvSpPr>
        <p:spPr/>
        <p:txBody>
          <a:bodyPr/>
          <a:lstStyle/>
          <a:p>
            <a:pPr eaLnBrk="1" hangingPunct="1">
              <a:buFont typeface="Wingdings" pitchFamily="2" charset="2"/>
              <a:buNone/>
              <a:defRPr/>
            </a:pPr>
            <a:endParaRPr lang="tr-TR" u="sng" smtClean="0"/>
          </a:p>
          <a:p>
            <a:pPr eaLnBrk="1" hangingPunct="1">
              <a:buFont typeface="Wingdings" pitchFamily="2" charset="2"/>
              <a:buNone/>
              <a:defRPr/>
            </a:pPr>
            <a:r>
              <a:rPr lang="tr-TR" smtClean="0"/>
              <a:t>		Hizmetlerin fiyatlandırıldığı bölüm</a:t>
            </a:r>
          </a:p>
          <a:p>
            <a:pPr eaLnBrk="1" hangingPunct="1">
              <a:defRPr/>
            </a:pPr>
            <a:endParaRPr lang="tr-TR" smtClean="0"/>
          </a:p>
          <a:p>
            <a:pPr eaLnBrk="1" hangingPunct="1">
              <a:defRPr/>
            </a:pPr>
            <a:r>
              <a:rPr lang="tr-TR" u="sng" smtClean="0"/>
              <a:t>Ek 7</a:t>
            </a:r>
            <a:r>
              <a:rPr lang="tr-TR" smtClean="0"/>
              <a:t>   (Ağız Diş tedavilerini protezlerini  içeren liste)</a:t>
            </a:r>
          </a:p>
          <a:p>
            <a:pPr eaLnBrk="1" hangingPunct="1">
              <a:defRPr/>
            </a:pPr>
            <a:r>
              <a:rPr lang="tr-TR" u="sng" smtClean="0"/>
              <a:t>Ek 8</a:t>
            </a:r>
            <a:r>
              <a:rPr lang="tr-TR" smtClean="0"/>
              <a:t>   (Hizmet Başı ödeme fiyat ve kriter listesi)</a:t>
            </a:r>
          </a:p>
          <a:p>
            <a:pPr eaLnBrk="1" hangingPunct="1">
              <a:defRPr/>
            </a:pPr>
            <a:r>
              <a:rPr lang="tr-TR" u="sng" smtClean="0"/>
              <a:t>Ek 9   (Paket İşlem Fiyat ve Kriterleri)</a:t>
            </a:r>
          </a:p>
          <a:p>
            <a:pPr eaLnBrk="1" hangingPunct="1">
              <a:defRPr/>
            </a:pPr>
            <a:endParaRPr lang="tr-TR"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p:txBody>
          <a:bodyPr anchorCtr="0"/>
          <a:lstStyle/>
          <a:p>
            <a:pPr eaLnBrk="1" hangingPunct="1">
              <a:defRPr/>
            </a:pPr>
            <a:r>
              <a:rPr lang="tr-TR" sz="4000" smtClean="0"/>
              <a:t>2009/44 SAYILI ÖDEME GENELGESİ ve MEDULA</a:t>
            </a:r>
          </a:p>
        </p:txBody>
      </p:sp>
      <p:sp>
        <p:nvSpPr>
          <p:cNvPr id="15363" name="Rectangle 3"/>
          <p:cNvSpPr>
            <a:spLocks noGrp="1" noChangeArrowheads="1"/>
          </p:cNvSpPr>
          <p:nvPr>
            <p:ph type="body" idx="4294967295"/>
          </p:nvPr>
        </p:nvSpPr>
        <p:spPr/>
        <p:txBody>
          <a:bodyPr/>
          <a:lstStyle/>
          <a:p>
            <a:pPr eaLnBrk="1" hangingPunct="1">
              <a:defRPr/>
            </a:pPr>
            <a:endParaRPr lang="tr-TR" sz="2800" smtClean="0"/>
          </a:p>
          <a:p>
            <a:pPr eaLnBrk="1" hangingPunct="1">
              <a:defRPr/>
            </a:pPr>
            <a:r>
              <a:rPr lang="tr-TR" sz="2800" smtClean="0"/>
              <a:t>MEDULA üzerinden oluşturulmuş üst yazı branş icmal listeleri ve hizmet detay belgelerinin teslim alınma ve tasnif kontrol</a:t>
            </a:r>
          </a:p>
          <a:p>
            <a:pPr eaLnBrk="1" hangingPunct="1">
              <a:defRPr/>
            </a:pPr>
            <a:r>
              <a:rPr lang="tr-TR" sz="2800" smtClean="0"/>
              <a:t>Evrak servisine kayıt</a:t>
            </a:r>
          </a:p>
          <a:p>
            <a:pPr eaLnBrk="1" hangingPunct="1">
              <a:defRPr/>
            </a:pPr>
            <a:r>
              <a:rPr lang="tr-TR" sz="2800" smtClean="0"/>
              <a:t>MEDULA tarafından yapılacak Örneklemenin usul ve esaslarının belirlenmesi </a:t>
            </a:r>
          </a:p>
          <a:p>
            <a:pPr eaLnBrk="1" hangingPunct="1">
              <a:defRPr/>
            </a:pPr>
            <a:r>
              <a:rPr lang="tr-TR" sz="2800" smtClean="0"/>
              <a:t>Sağlık Hizmeti sunucularının, Eczane ve optikçilerin Fatura tasniflerinin belirlenmesi</a:t>
            </a:r>
          </a:p>
          <a:p>
            <a:pPr eaLnBrk="1" hangingPunct="1">
              <a:defRPr/>
            </a:pPr>
            <a:endParaRPr lang="tr-TR" sz="2800" smtClean="0"/>
          </a:p>
          <a:p>
            <a:pPr eaLnBrk="1" hangingPunct="1">
              <a:defRPr/>
            </a:pPr>
            <a:endParaRPr lang="tr-TR" sz="28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nchorCtr="0"/>
          <a:lstStyle/>
          <a:p>
            <a:pPr eaLnBrk="1" hangingPunct="1">
              <a:defRPr/>
            </a:pPr>
            <a:r>
              <a:rPr lang="tr-TR" sz="4000" smtClean="0"/>
              <a:t>2009/44 SAYILI GENELGE ve MEDULA</a:t>
            </a:r>
          </a:p>
        </p:txBody>
      </p:sp>
      <p:sp>
        <p:nvSpPr>
          <p:cNvPr id="16387" name="Rectangle 3"/>
          <p:cNvSpPr>
            <a:spLocks noGrp="1" noChangeArrowheads="1"/>
          </p:cNvSpPr>
          <p:nvPr>
            <p:ph type="body" idx="4294967295"/>
          </p:nvPr>
        </p:nvSpPr>
        <p:spPr/>
        <p:txBody>
          <a:bodyPr/>
          <a:lstStyle/>
          <a:p>
            <a:pPr eaLnBrk="1" hangingPunct="1">
              <a:defRPr/>
            </a:pPr>
            <a:endParaRPr lang="tr-TR" dirty="0" smtClean="0"/>
          </a:p>
          <a:p>
            <a:pPr eaLnBrk="1" hangingPunct="1">
              <a:defRPr/>
            </a:pPr>
            <a:r>
              <a:rPr lang="tr-TR" dirty="0" smtClean="0"/>
              <a:t>Faturalara inceleme birimlerinin belirlenmesi</a:t>
            </a:r>
          </a:p>
          <a:p>
            <a:pPr eaLnBrk="1" hangingPunct="1">
              <a:defRPr/>
            </a:pPr>
            <a:r>
              <a:rPr lang="tr-TR" dirty="0" smtClean="0"/>
              <a:t>Yapılan kesintilerin hata oranlarının tama yansıtılması ile ilgili işlemler</a:t>
            </a:r>
          </a:p>
          <a:p>
            <a:pPr eaLnBrk="1" hangingPunct="1">
              <a:defRPr/>
            </a:pPr>
            <a:r>
              <a:rPr lang="tr-TR" dirty="0" smtClean="0"/>
              <a:t>İtiraz inceleme ve </a:t>
            </a:r>
            <a:r>
              <a:rPr lang="tr-TR" smtClean="0"/>
              <a:t>değerlendirme komisyonunun oluşumu, </a:t>
            </a:r>
            <a:r>
              <a:rPr lang="tr-TR" dirty="0" smtClean="0"/>
              <a:t>görev ve işleyişinin tanımlanması</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nchorCtr="0"/>
          <a:lstStyle/>
          <a:p>
            <a:pPr eaLnBrk="1" hangingPunct="1">
              <a:defRPr/>
            </a:pPr>
            <a:r>
              <a:rPr lang="tr-TR" sz="2800" smtClean="0"/>
              <a:t/>
            </a:r>
            <a:br>
              <a:rPr lang="tr-TR" sz="2800" smtClean="0"/>
            </a:br>
            <a:r>
              <a:rPr lang="tr-TR" sz="2800" smtClean="0"/>
              <a:t>ÖZEL SAĞLIK KURUM/KURULUŞU SÖZLEŞMELERİ</a:t>
            </a:r>
            <a:r>
              <a:rPr lang="tr-TR" sz="3600" smtClean="0"/>
              <a:t> ve </a:t>
            </a:r>
            <a:br>
              <a:rPr lang="tr-TR" sz="3600" smtClean="0"/>
            </a:br>
            <a:r>
              <a:rPr lang="tr-TR" sz="3600" smtClean="0"/>
              <a:t>MEDULA</a:t>
            </a:r>
          </a:p>
        </p:txBody>
      </p:sp>
      <p:sp>
        <p:nvSpPr>
          <p:cNvPr id="17411" name="Rectangle 3"/>
          <p:cNvSpPr>
            <a:spLocks noGrp="1" noChangeArrowheads="1"/>
          </p:cNvSpPr>
          <p:nvPr>
            <p:ph type="body" idx="4294967295"/>
          </p:nvPr>
        </p:nvSpPr>
        <p:spPr/>
        <p:txBody>
          <a:bodyPr/>
          <a:lstStyle/>
          <a:p>
            <a:pPr eaLnBrk="1" hangingPunct="1">
              <a:defRPr/>
            </a:pPr>
            <a:endParaRPr lang="tr-TR" smtClean="0"/>
          </a:p>
          <a:p>
            <a:pPr eaLnBrk="1" hangingPunct="1">
              <a:buFont typeface="Wingdings" pitchFamily="2" charset="2"/>
              <a:buNone/>
              <a:defRPr/>
            </a:pPr>
            <a:endParaRPr lang="tr-TR" smtClean="0"/>
          </a:p>
          <a:p>
            <a:pPr eaLnBrk="1" hangingPunct="1">
              <a:defRPr/>
            </a:pPr>
            <a:r>
              <a:rPr lang="tr-TR" smtClean="0"/>
              <a:t>MEDULA üzerinden fatura gönderilecek branşların belirlenmesi(sözleşme konuları)</a:t>
            </a:r>
          </a:p>
          <a:p>
            <a:pPr eaLnBrk="1" hangingPunct="1">
              <a:defRPr/>
            </a:pPr>
            <a:r>
              <a:rPr lang="tr-TR" smtClean="0"/>
              <a:t>Genel, tıbbi  ve cezai hükümlerin belirlenmesi</a:t>
            </a:r>
          </a:p>
          <a:p>
            <a:pPr eaLnBrk="1" hangingPunct="1">
              <a:defRPr/>
            </a:pPr>
            <a:endParaRPr lang="tr-TR" smtClean="0"/>
          </a:p>
          <a:p>
            <a:pPr eaLnBrk="1" hangingPunct="1">
              <a:defRPr/>
            </a:pPr>
            <a:endParaRPr lang="tr-TR"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ctrTitle" idx="4294967295"/>
          </p:nvPr>
        </p:nvSpPr>
        <p:spPr>
          <a:xfrm>
            <a:off x="685800" y="1844675"/>
            <a:ext cx="7772400" cy="1736725"/>
          </a:xfrm>
        </p:spPr>
        <p:txBody>
          <a:bodyPr anchor="b"/>
          <a:lstStyle/>
          <a:p>
            <a:pPr eaLnBrk="1" hangingPunct="1">
              <a:defRPr/>
            </a:pPr>
            <a:r>
              <a:rPr lang="tr-TR" smtClean="0"/>
              <a:t>TEKNOLOJİ ALT YAPISI</a:t>
            </a:r>
          </a:p>
        </p:txBody>
      </p:sp>
      <p:sp>
        <p:nvSpPr>
          <p:cNvPr id="232451" name="Rectangle 3"/>
          <p:cNvSpPr>
            <a:spLocks noGrp="1" noChangeArrowheads="1"/>
          </p:cNvSpPr>
          <p:nvPr>
            <p:ph type="subTitle" idx="4294967295"/>
          </p:nvPr>
        </p:nvSpPr>
        <p:spPr>
          <a:xfrm>
            <a:off x="1370013" y="3881438"/>
            <a:ext cx="6403975" cy="1751012"/>
          </a:xfrm>
        </p:spPr>
        <p:txBody>
          <a:bodyPr/>
          <a:lstStyle/>
          <a:p>
            <a:pPr marL="0" indent="0" algn="ctr" eaLnBrk="1" hangingPunct="1">
              <a:buFont typeface="Wingdings" pitchFamily="2" charset="2"/>
              <a:buNone/>
              <a:defRPr/>
            </a:pPr>
            <a:endParaRPr lang="tr-TR" smtClean="0"/>
          </a:p>
          <a:p>
            <a:pPr marL="0" indent="0" algn="ctr" eaLnBrk="1" hangingPunct="1">
              <a:buFont typeface="Wingdings" pitchFamily="2" charset="2"/>
              <a:buNone/>
              <a:defRPr/>
            </a:pPr>
            <a:endParaRPr lang="tr-TR" smtClean="0"/>
          </a:p>
          <a:p>
            <a:pPr marL="0" indent="0" algn="ctr" eaLnBrk="1" hangingPunct="1">
              <a:buFont typeface="Wingdings" pitchFamily="2" charset="2"/>
              <a:buNone/>
              <a:defRPr/>
            </a:pPr>
            <a:endParaRPr lang="tr-TR"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p:cNvSpPr>
            <a:spLocks noGrp="1" noChangeArrowheads="1"/>
          </p:cNvSpPr>
          <p:nvPr>
            <p:ph type="title" idx="4294967295"/>
          </p:nvPr>
        </p:nvSpPr>
        <p:spPr/>
        <p:txBody>
          <a:bodyPr anchorCtr="0"/>
          <a:lstStyle/>
          <a:p>
            <a:pPr eaLnBrk="1" hangingPunct="1">
              <a:defRPr/>
            </a:pPr>
            <a:endParaRPr lang="tr-TR"/>
          </a:p>
        </p:txBody>
      </p:sp>
      <p:sp>
        <p:nvSpPr>
          <p:cNvPr id="627715" name="Rectangle 3"/>
          <p:cNvSpPr>
            <a:spLocks noGrp="1" noChangeArrowheads="1"/>
          </p:cNvSpPr>
          <p:nvPr>
            <p:ph type="body" idx="4294967295"/>
          </p:nvPr>
        </p:nvSpPr>
        <p:spPr/>
        <p:txBody>
          <a:bodyPr/>
          <a:lstStyle/>
          <a:p>
            <a:pPr eaLnBrk="1" hangingPunct="1">
              <a:defRPr/>
            </a:pPr>
            <a:r>
              <a:rPr lang="tr-TR" smtClean="0"/>
              <a:t>GSS Medula Sistemi, </a:t>
            </a:r>
            <a:r>
              <a:rPr lang="tr-TR" smtClean="0">
                <a:solidFill>
                  <a:srgbClr val="FFFF00"/>
                </a:solidFill>
              </a:rPr>
              <a:t>Java Teknolojileri</a:t>
            </a:r>
            <a:r>
              <a:rPr lang="tr-TR" smtClean="0"/>
              <a:t> ile hazırlanmış olup, </a:t>
            </a:r>
          </a:p>
          <a:p>
            <a:pPr eaLnBrk="1" hangingPunct="1">
              <a:defRPr/>
            </a:pPr>
            <a:endParaRPr lang="tr-TR" smtClean="0"/>
          </a:p>
          <a:p>
            <a:pPr eaLnBrk="1" hangingPunct="1">
              <a:defRPr/>
            </a:pPr>
            <a:r>
              <a:rPr lang="tr-TR" smtClean="0"/>
              <a:t>IBM WebSphere Application Server üzerinde sunulmaktadır.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idx="4294967295"/>
          </p:nvPr>
        </p:nvSpPr>
        <p:spPr>
          <a:xfrm>
            <a:off x="609600" y="552450"/>
            <a:ext cx="7934325" cy="684213"/>
          </a:xfrm>
        </p:spPr>
        <p:txBody>
          <a:bodyPr anchorCtr="0"/>
          <a:lstStyle/>
          <a:p>
            <a:pPr eaLnBrk="1" hangingPunct="1">
              <a:defRPr/>
            </a:pPr>
            <a:r>
              <a:rPr lang="tr-TR" sz="2800" b="1">
                <a:solidFill>
                  <a:schemeClr val="tx1"/>
                </a:solidFill>
                <a:latin typeface="Palatino Linotype" pitchFamily="18" charset="0"/>
              </a:rPr>
              <a:t>SİSTEMİN DEVREYE ALINIŞI</a:t>
            </a:r>
            <a:r>
              <a:rPr lang="tr-TR" sz="2800" b="1">
                <a:solidFill>
                  <a:srgbClr val="FFFF00"/>
                </a:solidFill>
                <a:latin typeface="Palatino Linotype" pitchFamily="18" charset="0"/>
              </a:rPr>
              <a:t> </a:t>
            </a:r>
          </a:p>
        </p:txBody>
      </p:sp>
      <p:sp>
        <p:nvSpPr>
          <p:cNvPr id="132099" name="Rectangle 3"/>
          <p:cNvSpPr>
            <a:spLocks noGrp="1" noChangeArrowheads="1"/>
          </p:cNvSpPr>
          <p:nvPr>
            <p:ph type="body" idx="4294967295"/>
          </p:nvPr>
        </p:nvSpPr>
        <p:spPr>
          <a:xfrm>
            <a:off x="539750" y="1125538"/>
            <a:ext cx="8158163" cy="4678362"/>
          </a:xfrm>
        </p:spPr>
        <p:txBody>
          <a:bodyPr/>
          <a:lstStyle/>
          <a:p>
            <a:pPr eaLnBrk="1" hangingPunct="1">
              <a:lnSpc>
                <a:spcPct val="125000"/>
              </a:lnSpc>
              <a:buFont typeface="Wingdings" pitchFamily="2" charset="2"/>
              <a:buNone/>
              <a:defRPr/>
            </a:pPr>
            <a:endParaRPr lang="tr-TR" sz="2400" smtClean="0"/>
          </a:p>
          <a:p>
            <a:pPr eaLnBrk="1" hangingPunct="1">
              <a:lnSpc>
                <a:spcPct val="125000"/>
              </a:lnSpc>
              <a:buFont typeface="Wingdings" pitchFamily="2" charset="2"/>
              <a:buNone/>
              <a:defRPr/>
            </a:pPr>
            <a:r>
              <a:rPr lang="tr-TR" sz="2400" smtClean="0"/>
              <a:t>	25.05.2007 tarihinde yürürlüğe giren Sağlık Uygulama Tebliğinde yer aldığı gibi , MEDULA Sisteminin kullanımı, </a:t>
            </a:r>
          </a:p>
          <a:p>
            <a:pPr algn="ctr" eaLnBrk="1" hangingPunct="1">
              <a:lnSpc>
                <a:spcPct val="125000"/>
              </a:lnSpc>
              <a:buFont typeface="Wingdings" pitchFamily="2" charset="2"/>
              <a:buNone/>
              <a:defRPr/>
            </a:pPr>
            <a:r>
              <a:rPr lang="tr-TR" sz="2400" b="1" u="sng" smtClean="0">
                <a:solidFill>
                  <a:srgbClr val="FFFF00"/>
                </a:solidFill>
              </a:rPr>
              <a:t>özel sağlık tesisleri için 15.06.2007</a:t>
            </a:r>
            <a:r>
              <a:rPr lang="tr-TR" sz="2400" smtClean="0">
                <a:solidFill>
                  <a:srgbClr val="FFFF00"/>
                </a:solidFill>
              </a:rPr>
              <a:t> </a:t>
            </a:r>
          </a:p>
          <a:p>
            <a:pPr eaLnBrk="1" hangingPunct="1">
              <a:lnSpc>
                <a:spcPct val="125000"/>
              </a:lnSpc>
              <a:buFont typeface="Wingdings" pitchFamily="2" charset="2"/>
              <a:buNone/>
              <a:defRPr/>
            </a:pPr>
            <a:r>
              <a:rPr lang="tr-TR" sz="2400" smtClean="0"/>
              <a:t>				tarihi itibari ile </a:t>
            </a:r>
          </a:p>
          <a:p>
            <a:pPr algn="ctr" eaLnBrk="1" hangingPunct="1">
              <a:lnSpc>
                <a:spcPct val="125000"/>
              </a:lnSpc>
              <a:buFont typeface="Wingdings" pitchFamily="2" charset="2"/>
              <a:buNone/>
              <a:defRPr/>
            </a:pPr>
            <a:r>
              <a:rPr lang="tr-TR" sz="2400" b="1" u="sng" smtClean="0">
                <a:solidFill>
                  <a:srgbClr val="FFFF00"/>
                </a:solidFill>
              </a:rPr>
              <a:t>devlet ve üniversite hastaneleri için 01.09.2007 </a:t>
            </a:r>
          </a:p>
          <a:p>
            <a:pPr eaLnBrk="1" hangingPunct="1">
              <a:lnSpc>
                <a:spcPct val="125000"/>
              </a:lnSpc>
              <a:buFont typeface="Wingdings" pitchFamily="2" charset="2"/>
              <a:buNone/>
              <a:defRPr/>
            </a:pPr>
            <a:r>
              <a:rPr lang="tr-TR" sz="2400" smtClean="0"/>
              <a:t>		tarihi itibari ile zorunlu hale gelmiştir.</a:t>
            </a:r>
          </a:p>
          <a:p>
            <a:pPr eaLnBrk="1" hangingPunct="1">
              <a:lnSpc>
                <a:spcPct val="125000"/>
              </a:lnSpc>
              <a:defRPr/>
            </a:pPr>
            <a:endParaRPr lang="tr-TR" sz="2400" smtClean="0"/>
          </a:p>
          <a:p>
            <a:pPr eaLnBrk="1" hangingPunct="1">
              <a:lnSpc>
                <a:spcPct val="125000"/>
              </a:lnSpc>
              <a:defRPr/>
            </a:pPr>
            <a:endParaRPr lang="tr-TR" sz="2400"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Rectangle 2"/>
          <p:cNvSpPr>
            <a:spLocks noGrp="1" noChangeArrowheads="1"/>
          </p:cNvSpPr>
          <p:nvPr>
            <p:ph type="title" idx="4294967295"/>
          </p:nvPr>
        </p:nvSpPr>
        <p:spPr/>
        <p:txBody>
          <a:bodyPr anchorCtr="0"/>
          <a:lstStyle/>
          <a:p>
            <a:pPr eaLnBrk="1" hangingPunct="1">
              <a:defRPr/>
            </a:pPr>
            <a:r>
              <a:rPr lang="tr-TR" smtClean="0"/>
              <a:t>TEKİL TANIMLAYICI</a:t>
            </a:r>
          </a:p>
        </p:txBody>
      </p:sp>
      <p:sp>
        <p:nvSpPr>
          <p:cNvPr id="698371" name="Rectangle 3"/>
          <p:cNvSpPr>
            <a:spLocks noGrp="1" noChangeArrowheads="1"/>
          </p:cNvSpPr>
          <p:nvPr>
            <p:ph type="body" idx="4294967295"/>
          </p:nvPr>
        </p:nvSpPr>
        <p:spPr/>
        <p:txBody>
          <a:bodyPr/>
          <a:lstStyle/>
          <a:p>
            <a:pPr eaLnBrk="1" hangingPunct="1">
              <a:lnSpc>
                <a:spcPct val="80000"/>
              </a:lnSpc>
              <a:buFont typeface="Wingdings" pitchFamily="2" charset="2"/>
              <a:buNone/>
              <a:defRPr/>
            </a:pPr>
            <a:r>
              <a:rPr lang="tr-TR" sz="2000" smtClean="0">
                <a:latin typeface="Times New Roman" pitchFamily="18" charset="0"/>
              </a:rPr>
              <a:t>          Tüm tesisler için tesis ve yönetici şifresi, ilgili SGK Sağlık İşleri İl Müdürlüklerinden verilmektedir. </a:t>
            </a:r>
          </a:p>
          <a:p>
            <a:pPr eaLnBrk="1" hangingPunct="1">
              <a:lnSpc>
                <a:spcPct val="80000"/>
              </a:lnSpc>
              <a:buFont typeface="Wingdings" pitchFamily="2" charset="2"/>
              <a:buNone/>
              <a:defRPr/>
            </a:pPr>
            <a:endParaRPr lang="tr-TR" sz="2000" smtClean="0">
              <a:latin typeface="Times New Roman" pitchFamily="18" charset="0"/>
            </a:endParaRPr>
          </a:p>
          <a:p>
            <a:pPr eaLnBrk="1" hangingPunct="1">
              <a:lnSpc>
                <a:spcPct val="80000"/>
              </a:lnSpc>
              <a:buClrTx/>
              <a:buFont typeface="Wingdings" pitchFamily="2" charset="2"/>
              <a:buNone/>
              <a:defRPr/>
            </a:pPr>
            <a:r>
              <a:rPr lang="tr-TR" sz="2000" smtClean="0">
                <a:latin typeface="Times New Roman" pitchFamily="18" charset="0"/>
              </a:rPr>
              <a:t>          MEDULA da sağlık tesisi tanımı Sağlık İşleri İl Müdürlükleri tarafından yapılmaktaydı. 21.03.2008 tarihinden itibaren bu işlem </a:t>
            </a:r>
            <a:r>
              <a:rPr lang="tr-TR" sz="2000" smtClean="0">
                <a:solidFill>
                  <a:srgbClr val="FFFF00"/>
                </a:solidFill>
                <a:latin typeface="Times New Roman" pitchFamily="18" charset="0"/>
              </a:rPr>
              <a:t>Tekil Tanımlayıcı Sistemi</a:t>
            </a:r>
            <a:r>
              <a:rPr lang="tr-TR" sz="2000" smtClean="0">
                <a:latin typeface="Times New Roman" pitchFamily="18" charset="0"/>
              </a:rPr>
              <a:t> üzerinden gerçekleştirilmeye başlanmıştır.</a:t>
            </a:r>
          </a:p>
          <a:p>
            <a:pPr eaLnBrk="1" hangingPunct="1">
              <a:lnSpc>
                <a:spcPct val="80000"/>
              </a:lnSpc>
              <a:buClrTx/>
              <a:buFont typeface="Wingdings" pitchFamily="2" charset="2"/>
              <a:buNone/>
              <a:defRPr/>
            </a:pPr>
            <a:endParaRPr lang="tr-TR" sz="2000" smtClean="0">
              <a:latin typeface="Times New Roman" pitchFamily="18" charset="0"/>
            </a:endParaRPr>
          </a:p>
          <a:p>
            <a:pPr eaLnBrk="1" hangingPunct="1">
              <a:lnSpc>
                <a:spcPct val="80000"/>
              </a:lnSpc>
              <a:buClrTx/>
              <a:buFont typeface="Wingdings" pitchFamily="2" charset="2"/>
              <a:buNone/>
              <a:defRPr/>
            </a:pPr>
            <a:r>
              <a:rPr lang="tr-TR" sz="2000" smtClean="0">
                <a:latin typeface="Times New Roman" pitchFamily="18" charset="0"/>
              </a:rPr>
              <a:t>          İlk defa sözleşme yapacak tesisler kendilerini </a:t>
            </a:r>
            <a:r>
              <a:rPr lang="tr-TR" sz="2000" smtClean="0">
                <a:latin typeface="Times New Roman" pitchFamily="18" charset="0"/>
                <a:hlinkClick r:id="rId3"/>
              </a:rPr>
              <a:t>www.huap.org</a:t>
            </a:r>
            <a:r>
              <a:rPr lang="tr-TR" sz="2000" smtClean="0">
                <a:latin typeface="Times New Roman" pitchFamily="18" charset="0"/>
              </a:rPr>
              <a:t> adresinden Tekil Tanımlayıcıya tanımlamak zorundadır.</a:t>
            </a:r>
          </a:p>
          <a:p>
            <a:pPr eaLnBrk="1" hangingPunct="1">
              <a:lnSpc>
                <a:spcPct val="80000"/>
              </a:lnSpc>
              <a:buClrTx/>
              <a:buFont typeface="Wingdings" pitchFamily="2" charset="2"/>
              <a:buNone/>
              <a:defRPr/>
            </a:pPr>
            <a:endParaRPr lang="tr-TR" sz="2000" smtClean="0">
              <a:latin typeface="Times New Roman" pitchFamily="18" charset="0"/>
            </a:endParaRPr>
          </a:p>
          <a:p>
            <a:pPr eaLnBrk="1" hangingPunct="1">
              <a:lnSpc>
                <a:spcPct val="80000"/>
              </a:lnSpc>
              <a:buClrTx/>
              <a:buFont typeface="Wingdings" pitchFamily="2" charset="2"/>
              <a:buNone/>
              <a:defRPr/>
            </a:pPr>
            <a:r>
              <a:rPr lang="tr-TR" sz="2000" smtClean="0">
                <a:latin typeface="Times New Roman" pitchFamily="18" charset="0"/>
              </a:rPr>
              <a:t>          Tekil Tanımlayıcı tarafına Medula tesis kodu üreten algoritma verilmiştir ve senkronizasyon tamamlanarak MEDULA tesis kodu tanımlama bilgisini Tekil Tanımlayıcı sisteminden almaya başlamıştır. Tesisler buradan aldıkları tesis kodu ile beraber bağlı bulundukları Sağlık İşleri İl Müdürlüklerine başvurarak sözleşme yapmalıdır.</a:t>
            </a:r>
          </a:p>
          <a:p>
            <a:pPr eaLnBrk="1" hangingPunct="1">
              <a:lnSpc>
                <a:spcPct val="80000"/>
              </a:lnSpc>
              <a:buClrTx/>
              <a:buFont typeface="Wingdings" pitchFamily="2" charset="2"/>
              <a:buChar char="§"/>
              <a:defRPr/>
            </a:pPr>
            <a:endParaRPr lang="tr-TR" sz="2000" smtClean="0">
              <a:latin typeface="Times New Roman" pitchFamily="18" charset="0"/>
            </a:endParaRPr>
          </a:p>
          <a:p>
            <a:pPr eaLnBrk="1" hangingPunct="1">
              <a:lnSpc>
                <a:spcPct val="80000"/>
              </a:lnSpc>
              <a:defRPr/>
            </a:pPr>
            <a:endParaRPr lang="tr-TR" sz="20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idx="4294967295"/>
          </p:nvPr>
        </p:nvSpPr>
        <p:spPr>
          <a:noFill/>
        </p:spPr>
        <p:txBody>
          <a:bodyPr/>
          <a:lstStyle/>
          <a:p>
            <a:r>
              <a:rPr lang="tr-TR" sz="4000" smtClean="0">
                <a:effectLst/>
              </a:rPr>
              <a:t>GENEL SAĞLIK SİGORTASI GENEL MÜDÜRLÜĞÜ</a:t>
            </a:r>
          </a:p>
        </p:txBody>
      </p:sp>
      <p:sp>
        <p:nvSpPr>
          <p:cNvPr id="155651" name="Rectangle 3"/>
          <p:cNvSpPr>
            <a:spLocks noGrp="1" noChangeArrowheads="1"/>
          </p:cNvSpPr>
          <p:nvPr>
            <p:ph type="body" idx="4294967295"/>
          </p:nvPr>
        </p:nvSpPr>
        <p:spPr>
          <a:noFill/>
        </p:spPr>
        <p:txBody>
          <a:bodyPr/>
          <a:lstStyle/>
          <a:p>
            <a:r>
              <a:rPr lang="tr-TR" sz="2800" smtClean="0">
                <a:effectLst/>
              </a:rPr>
              <a:t>Sağlık Hizmetleri Daire Başkanlığı</a:t>
            </a:r>
          </a:p>
          <a:p>
            <a:r>
              <a:rPr lang="tr-TR" sz="2800" smtClean="0">
                <a:effectLst/>
              </a:rPr>
              <a:t>Tıbbi Malzeme Daire Başkanlığı</a:t>
            </a:r>
          </a:p>
          <a:p>
            <a:r>
              <a:rPr lang="tr-TR" sz="2800" smtClean="0">
                <a:effectLst/>
              </a:rPr>
              <a:t>İlaç ve Eczacılık Daire Başkanlığı</a:t>
            </a:r>
          </a:p>
          <a:p>
            <a:r>
              <a:rPr lang="tr-TR" sz="2800" smtClean="0">
                <a:effectLst/>
              </a:rPr>
              <a:t>Politika Geliştirme Daire Başkanlığı</a:t>
            </a:r>
          </a:p>
          <a:p>
            <a:r>
              <a:rPr lang="tr-TR" sz="2800" smtClean="0">
                <a:effectLst/>
              </a:rPr>
              <a:t>Sağlık Politikacılığı Daire Başkanlığı</a:t>
            </a:r>
          </a:p>
          <a:p>
            <a:r>
              <a:rPr lang="tr-TR" sz="2800" b="1" u="sng" smtClean="0">
                <a:solidFill>
                  <a:srgbClr val="FF3300"/>
                </a:solidFill>
                <a:effectLst/>
              </a:rPr>
              <a:t>İzleme ve Değerlendirme Daire Başkanlığı</a:t>
            </a:r>
          </a:p>
          <a:p>
            <a:pPr lvl="1"/>
            <a:r>
              <a:rPr lang="tr-TR" sz="2400" b="1" u="sng" smtClean="0">
                <a:solidFill>
                  <a:srgbClr val="FF3300"/>
                </a:solidFill>
                <a:effectLst/>
              </a:rPr>
              <a:t>MEDULA Şube Müdürlüğü</a:t>
            </a:r>
          </a:p>
          <a:p>
            <a:r>
              <a:rPr lang="tr-TR" sz="2800" smtClean="0">
                <a:effectLst/>
              </a:rPr>
              <a:t>Maluliyet ve Sağlık Kurulları Daire Başkanlığı</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p:cNvPicPr>
            <a:picLocks noGrp="1" noChangeAspect="1" noChangeArrowheads="1"/>
          </p:cNvPicPr>
          <p:nvPr>
            <p:ph type="body" idx="1"/>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noFill/>
        </p:spPr>
        <p:txBody>
          <a:bodyPr/>
          <a:lstStyle/>
          <a:p>
            <a:endParaRPr lang="tr-TR" smtClean="0">
              <a:effectLst/>
            </a:endParaRPr>
          </a:p>
        </p:txBody>
      </p:sp>
      <p:pic>
        <p:nvPicPr>
          <p:cNvPr id="31747" name="Picture 3"/>
          <p:cNvPicPr>
            <a:picLocks noGrp="1" noChangeAspect="1" noChangeArrowheads="1"/>
          </p:cNvPicPr>
          <p:nvPr>
            <p:ph type="body" idx="1"/>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noFill/>
        </p:spPr>
        <p:txBody>
          <a:bodyPr/>
          <a:lstStyle/>
          <a:p>
            <a:endParaRPr lang="tr-TR" smtClean="0">
              <a:effectLst/>
            </a:endParaRPr>
          </a:p>
        </p:txBody>
      </p:sp>
      <p:pic>
        <p:nvPicPr>
          <p:cNvPr id="32771" name="Picture 3"/>
          <p:cNvPicPr>
            <a:picLocks noGrp="1" noChangeAspect="1" noChangeArrowheads="1"/>
          </p:cNvPicPr>
          <p:nvPr>
            <p:ph type="body" idx="1"/>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p:txBody>
          <a:bodyPr/>
          <a:lstStyle/>
          <a:p>
            <a:pPr eaLnBrk="1" hangingPunct="1">
              <a:defRPr/>
            </a:pPr>
            <a:r>
              <a:rPr lang="tr-TR" sz="2800" b="1" smtClean="0">
                <a:solidFill>
                  <a:schemeClr val="tx1"/>
                </a:solidFill>
              </a:rPr>
              <a:t>SİSTEME GENEL BAKIŞ</a:t>
            </a:r>
          </a:p>
        </p:txBody>
      </p:sp>
      <p:sp>
        <p:nvSpPr>
          <p:cNvPr id="452611" name="Rectangle 3"/>
          <p:cNvSpPr>
            <a:spLocks noGrp="1" noChangeArrowheads="1"/>
          </p:cNvSpPr>
          <p:nvPr>
            <p:ph type="body" idx="1"/>
          </p:nvPr>
        </p:nvSpPr>
        <p:spPr>
          <a:xfrm>
            <a:off x="468313" y="1196975"/>
            <a:ext cx="8229600" cy="4525963"/>
          </a:xfrm>
        </p:spPr>
        <p:txBody>
          <a:bodyPr/>
          <a:lstStyle/>
          <a:p>
            <a:pPr marL="0" indent="0" eaLnBrk="1" hangingPunct="1">
              <a:buFont typeface="Wingdings" pitchFamily="2" charset="2"/>
              <a:buNone/>
              <a:defRPr/>
            </a:pPr>
            <a:r>
              <a:rPr lang="tr-TR" sz="1600" b="1" smtClean="0"/>
              <a:t>Sistem, 3 ana 2 yan sürecin işletildiği web servisleri ile, dönem sonlandırma, dönem örnekleme ve evrak üst yazısının alındığı web uygulamasından oluşmaktadır.</a:t>
            </a:r>
          </a:p>
        </p:txBody>
      </p:sp>
      <p:sp>
        <p:nvSpPr>
          <p:cNvPr id="452612" name="Rectangle 4"/>
          <p:cNvSpPr>
            <a:spLocks noChangeArrowheads="1"/>
          </p:cNvSpPr>
          <p:nvPr/>
        </p:nvSpPr>
        <p:spPr bwMode="auto">
          <a:xfrm>
            <a:off x="769938" y="379413"/>
            <a:ext cx="7758112" cy="533400"/>
          </a:xfrm>
          <a:prstGeom prst="rect">
            <a:avLst/>
          </a:prstGeom>
          <a:noFill/>
          <a:ln w="9525">
            <a:noFill/>
            <a:miter lim="800000"/>
            <a:headEnd/>
            <a:tailEnd/>
          </a:ln>
          <a:effectLst/>
        </p:spPr>
        <p:txBody>
          <a:bodyPr anchor="ctr"/>
          <a:lstStyle/>
          <a:p>
            <a:pPr>
              <a:defRPr/>
            </a:pPr>
            <a:endParaRPr lang="tr-TR" sz="2800" b="1">
              <a:solidFill>
                <a:schemeClr val="tx1"/>
              </a:solidFill>
              <a:effectLst>
                <a:outerShdw blurRad="38100" dist="38100" dir="2700000" algn="tl">
                  <a:srgbClr val="000000"/>
                </a:outerShdw>
              </a:effectLst>
              <a:latin typeface="Palatino Linotype" pitchFamily="18" charset="0"/>
            </a:endParaRPr>
          </a:p>
        </p:txBody>
      </p:sp>
      <p:sp>
        <p:nvSpPr>
          <p:cNvPr id="33797" name="Rectangle 5"/>
          <p:cNvSpPr>
            <a:spLocks noChangeArrowheads="1"/>
          </p:cNvSpPr>
          <p:nvPr/>
        </p:nvSpPr>
        <p:spPr bwMode="auto">
          <a:xfrm>
            <a:off x="1116013" y="2060575"/>
            <a:ext cx="7272337" cy="3382963"/>
          </a:xfrm>
          <a:prstGeom prst="rect">
            <a:avLst/>
          </a:prstGeom>
          <a:solidFill>
            <a:srgbClr val="FFFF99"/>
          </a:solidFill>
          <a:ln w="9525">
            <a:solidFill>
              <a:schemeClr val="tx1"/>
            </a:solidFill>
            <a:miter lim="800000"/>
            <a:headEnd/>
            <a:tailEnd/>
          </a:ln>
        </p:spPr>
        <p:txBody>
          <a:bodyPr wrap="none"/>
          <a:lstStyle/>
          <a:p>
            <a:r>
              <a:rPr lang="tr-TR" sz="2800">
                <a:solidFill>
                  <a:srgbClr val="000000"/>
                </a:solidFill>
              </a:rPr>
              <a:t>GSS Sağlık Sistemi</a:t>
            </a:r>
          </a:p>
        </p:txBody>
      </p:sp>
      <p:sp>
        <p:nvSpPr>
          <p:cNvPr id="33798" name="Rectangle 6"/>
          <p:cNvSpPr>
            <a:spLocks noChangeArrowheads="1"/>
          </p:cNvSpPr>
          <p:nvPr/>
        </p:nvSpPr>
        <p:spPr bwMode="auto">
          <a:xfrm>
            <a:off x="1187450" y="2492375"/>
            <a:ext cx="3460750" cy="2613025"/>
          </a:xfrm>
          <a:prstGeom prst="rect">
            <a:avLst/>
          </a:prstGeom>
          <a:solidFill>
            <a:srgbClr val="00CCFF"/>
          </a:solidFill>
          <a:ln w="9525">
            <a:solidFill>
              <a:schemeClr val="tx1"/>
            </a:solidFill>
            <a:miter lim="800000"/>
            <a:headEnd/>
            <a:tailEnd/>
          </a:ln>
        </p:spPr>
        <p:txBody>
          <a:bodyPr wrap="none"/>
          <a:lstStyle/>
          <a:p>
            <a:pPr algn="l"/>
            <a:r>
              <a:rPr lang="tr-TR" sz="1800" b="1">
                <a:solidFill>
                  <a:srgbClr val="000000"/>
                </a:solidFill>
                <a:latin typeface="Arial" charset="0"/>
              </a:rPr>
              <a:t>        </a:t>
            </a:r>
            <a:r>
              <a:rPr lang="tr-TR" sz="1800" b="1" u="sng">
                <a:solidFill>
                  <a:srgbClr val="000000"/>
                </a:solidFill>
                <a:latin typeface="Arial" charset="0"/>
              </a:rPr>
              <a:t>Web Servisleri</a:t>
            </a:r>
          </a:p>
          <a:p>
            <a:pPr algn="l"/>
            <a:endParaRPr lang="tr-TR" sz="1800" b="1" u="sng">
              <a:solidFill>
                <a:srgbClr val="000000"/>
              </a:solidFill>
              <a:latin typeface="Arial" charset="0"/>
            </a:endParaRPr>
          </a:p>
          <a:p>
            <a:pPr algn="l">
              <a:buFontTx/>
              <a:buChar char="•"/>
            </a:pPr>
            <a:r>
              <a:rPr lang="tr-TR" sz="1600" b="1">
                <a:solidFill>
                  <a:srgbClr val="000000"/>
                </a:solidFill>
                <a:latin typeface="Arial" charset="0"/>
              </a:rPr>
              <a:t> Hasta Kabul </a:t>
            </a:r>
          </a:p>
          <a:p>
            <a:pPr algn="l">
              <a:buFontTx/>
              <a:buChar char="•"/>
            </a:pPr>
            <a:r>
              <a:rPr lang="tr-TR" sz="1600" b="1">
                <a:solidFill>
                  <a:srgbClr val="000000"/>
                </a:solidFill>
                <a:latin typeface="Arial" charset="0"/>
              </a:rPr>
              <a:t> Hizmet Kayıt </a:t>
            </a:r>
          </a:p>
          <a:p>
            <a:pPr algn="l">
              <a:buFontTx/>
              <a:buChar char="•"/>
            </a:pPr>
            <a:r>
              <a:rPr lang="tr-TR" sz="1600" b="1">
                <a:solidFill>
                  <a:srgbClr val="000000"/>
                </a:solidFill>
                <a:latin typeface="Arial" charset="0"/>
              </a:rPr>
              <a:t> Fatura Bilgisi Kayıt</a:t>
            </a:r>
          </a:p>
          <a:p>
            <a:pPr algn="l">
              <a:buFontTx/>
              <a:buChar char="•"/>
            </a:pPr>
            <a:endParaRPr lang="tr-TR" sz="1600" b="1">
              <a:solidFill>
                <a:srgbClr val="000000"/>
              </a:solidFill>
              <a:latin typeface="Arial" charset="0"/>
            </a:endParaRPr>
          </a:p>
          <a:p>
            <a:pPr algn="l">
              <a:buFontTx/>
              <a:buChar char="•"/>
            </a:pPr>
            <a:r>
              <a:rPr lang="tr-TR" sz="1600" b="1">
                <a:solidFill>
                  <a:srgbClr val="000000"/>
                </a:solidFill>
                <a:latin typeface="Arial" charset="0"/>
              </a:rPr>
              <a:t> Rapor Bilgisi Kayıt</a:t>
            </a:r>
          </a:p>
          <a:p>
            <a:pPr algn="l">
              <a:buFontTx/>
              <a:buChar char="•"/>
            </a:pPr>
            <a:r>
              <a:rPr lang="tr-TR" sz="1600" b="1">
                <a:solidFill>
                  <a:srgbClr val="000000"/>
                </a:solidFill>
                <a:latin typeface="Arial" charset="0"/>
              </a:rPr>
              <a:t> Yardımcı Servisler</a:t>
            </a:r>
          </a:p>
        </p:txBody>
      </p:sp>
      <p:sp>
        <p:nvSpPr>
          <p:cNvPr id="33799" name="Rectangle 7"/>
          <p:cNvSpPr>
            <a:spLocks noChangeArrowheads="1"/>
          </p:cNvSpPr>
          <p:nvPr/>
        </p:nvSpPr>
        <p:spPr bwMode="auto">
          <a:xfrm>
            <a:off x="4932363" y="2492375"/>
            <a:ext cx="3384550" cy="2592388"/>
          </a:xfrm>
          <a:prstGeom prst="rect">
            <a:avLst/>
          </a:prstGeom>
          <a:solidFill>
            <a:srgbClr val="00CCFF"/>
          </a:solidFill>
          <a:ln w="9525">
            <a:solidFill>
              <a:schemeClr val="tx1"/>
            </a:solidFill>
            <a:miter lim="800000"/>
            <a:headEnd/>
            <a:tailEnd/>
          </a:ln>
        </p:spPr>
        <p:txBody>
          <a:bodyPr wrap="none"/>
          <a:lstStyle/>
          <a:p>
            <a:pPr algn="l"/>
            <a:r>
              <a:rPr lang="tr-TR" sz="1600" b="1">
                <a:solidFill>
                  <a:schemeClr val="tx1"/>
                </a:solidFill>
                <a:latin typeface="Arial" charset="0"/>
              </a:rPr>
              <a:t>    </a:t>
            </a:r>
            <a:r>
              <a:rPr lang="tr-TR" sz="1600" b="1" u="sng">
                <a:solidFill>
                  <a:srgbClr val="000000"/>
                </a:solidFill>
                <a:latin typeface="Arial" charset="0"/>
              </a:rPr>
              <a:t>Web Uygulaması</a:t>
            </a:r>
          </a:p>
          <a:p>
            <a:pPr algn="l"/>
            <a:endParaRPr lang="tr-TR" sz="1600" b="1">
              <a:solidFill>
                <a:srgbClr val="000000"/>
              </a:solidFill>
              <a:latin typeface="Arial" charset="0"/>
            </a:endParaRPr>
          </a:p>
          <a:p>
            <a:pPr algn="l">
              <a:buFontTx/>
              <a:buChar char="•"/>
            </a:pPr>
            <a:r>
              <a:rPr lang="tr-TR" sz="1600" b="1">
                <a:solidFill>
                  <a:srgbClr val="000000"/>
                </a:solidFill>
                <a:latin typeface="Arial" charset="0"/>
              </a:rPr>
              <a:t> Dönem Sonlandırma</a:t>
            </a:r>
          </a:p>
          <a:p>
            <a:pPr algn="l">
              <a:buFontTx/>
              <a:buChar char="•"/>
            </a:pPr>
            <a:r>
              <a:rPr lang="tr-TR" sz="1600" b="1">
                <a:solidFill>
                  <a:srgbClr val="000000"/>
                </a:solidFill>
                <a:latin typeface="Arial" charset="0"/>
              </a:rPr>
              <a:t> Dönem Örnekleme</a:t>
            </a:r>
          </a:p>
          <a:p>
            <a:pPr algn="l">
              <a:buFontTx/>
              <a:buChar char="•"/>
            </a:pPr>
            <a:r>
              <a:rPr lang="tr-TR" sz="1600" b="1">
                <a:solidFill>
                  <a:srgbClr val="000000"/>
                </a:solidFill>
                <a:latin typeface="Arial" charset="0"/>
              </a:rPr>
              <a:t> Hizmet detay belgesi oluşturma</a:t>
            </a:r>
          </a:p>
          <a:p>
            <a:pPr algn="l">
              <a:buFontTx/>
              <a:buChar char="•"/>
            </a:pPr>
            <a:r>
              <a:rPr lang="tr-TR" sz="1600" b="1">
                <a:solidFill>
                  <a:srgbClr val="000000"/>
                </a:solidFill>
                <a:latin typeface="Arial" charset="0"/>
              </a:rPr>
              <a:t> Üst yazı oluşturma</a:t>
            </a:r>
          </a:p>
        </p:txBody>
      </p:sp>
      <p:pic>
        <p:nvPicPr>
          <p:cNvPr id="33800" name="Picture 8" descr="j0300520"/>
          <p:cNvPicPr>
            <a:picLocks noChangeAspect="1" noChangeArrowheads="1" noCrop="1"/>
          </p:cNvPicPr>
          <p:nvPr/>
        </p:nvPicPr>
        <p:blipFill>
          <a:blip r:embed="rId2"/>
          <a:srcRect/>
          <a:stretch>
            <a:fillRect/>
          </a:stretch>
        </p:blipFill>
        <p:spPr bwMode="auto">
          <a:xfrm>
            <a:off x="2555875" y="5803900"/>
            <a:ext cx="552450" cy="585788"/>
          </a:xfrm>
          <a:prstGeom prst="rect">
            <a:avLst/>
          </a:prstGeom>
          <a:noFill/>
          <a:ln w="9525">
            <a:noFill/>
            <a:miter lim="800000"/>
            <a:headEnd/>
            <a:tailEnd/>
          </a:ln>
        </p:spPr>
      </p:pic>
      <p:pic>
        <p:nvPicPr>
          <p:cNvPr id="33801" name="Picture 9" descr="MCj03970940000[1]"/>
          <p:cNvPicPr>
            <a:picLocks noChangeAspect="1" noChangeArrowheads="1"/>
          </p:cNvPicPr>
          <p:nvPr/>
        </p:nvPicPr>
        <p:blipFill>
          <a:blip r:embed="rId3"/>
          <a:srcRect/>
          <a:stretch>
            <a:fillRect/>
          </a:stretch>
        </p:blipFill>
        <p:spPr bwMode="auto">
          <a:xfrm>
            <a:off x="5651500" y="5803900"/>
            <a:ext cx="604838" cy="635000"/>
          </a:xfrm>
          <a:prstGeom prst="rect">
            <a:avLst/>
          </a:prstGeom>
          <a:noFill/>
          <a:ln w="9525">
            <a:noFill/>
            <a:miter lim="800000"/>
            <a:headEnd/>
            <a:tailEnd/>
          </a:ln>
        </p:spPr>
      </p:pic>
      <p:sp>
        <p:nvSpPr>
          <p:cNvPr id="33802" name="Line 10"/>
          <p:cNvSpPr>
            <a:spLocks noChangeShapeType="1"/>
          </p:cNvSpPr>
          <p:nvPr/>
        </p:nvSpPr>
        <p:spPr bwMode="auto">
          <a:xfrm flipV="1">
            <a:off x="2843213" y="5084763"/>
            <a:ext cx="0" cy="719137"/>
          </a:xfrm>
          <a:prstGeom prst="line">
            <a:avLst/>
          </a:prstGeom>
          <a:noFill/>
          <a:ln w="12700">
            <a:solidFill>
              <a:srgbClr val="000000"/>
            </a:solidFill>
            <a:round/>
            <a:headEnd type="triangle" w="med" len="med"/>
            <a:tailEnd type="triangle" w="med" len="med"/>
          </a:ln>
        </p:spPr>
        <p:txBody>
          <a:bodyPr/>
          <a:lstStyle/>
          <a:p>
            <a:endParaRPr lang="tr-TR"/>
          </a:p>
        </p:txBody>
      </p:sp>
      <p:sp>
        <p:nvSpPr>
          <p:cNvPr id="33803" name="Line 11"/>
          <p:cNvSpPr>
            <a:spLocks noChangeShapeType="1"/>
          </p:cNvSpPr>
          <p:nvPr/>
        </p:nvSpPr>
        <p:spPr bwMode="auto">
          <a:xfrm flipV="1">
            <a:off x="5940425" y="5084763"/>
            <a:ext cx="0" cy="719137"/>
          </a:xfrm>
          <a:prstGeom prst="line">
            <a:avLst/>
          </a:prstGeom>
          <a:noFill/>
          <a:ln w="9525">
            <a:solidFill>
              <a:srgbClr val="000000"/>
            </a:solidFill>
            <a:round/>
            <a:headEnd type="triangle" w="med" len="med"/>
            <a:tailEnd type="triangle" w="med" len="med"/>
          </a:ln>
        </p:spPr>
        <p:txBody>
          <a:bodyPr/>
          <a:lstStyle/>
          <a:p>
            <a:endParaRPr lang="tr-TR"/>
          </a:p>
        </p:txBody>
      </p:sp>
      <p:sp>
        <p:nvSpPr>
          <p:cNvPr id="33804" name="Text Box 12"/>
          <p:cNvSpPr txBox="1">
            <a:spLocks noChangeArrowheads="1"/>
          </p:cNvSpPr>
          <p:nvPr/>
        </p:nvSpPr>
        <p:spPr bwMode="auto">
          <a:xfrm>
            <a:off x="2484438" y="6380163"/>
            <a:ext cx="719137" cy="304800"/>
          </a:xfrm>
          <a:prstGeom prst="rect">
            <a:avLst/>
          </a:prstGeom>
          <a:noFill/>
          <a:ln w="9525">
            <a:noFill/>
            <a:miter lim="800000"/>
            <a:headEnd/>
            <a:tailEnd/>
          </a:ln>
        </p:spPr>
        <p:txBody>
          <a:bodyPr>
            <a:spAutoFit/>
          </a:bodyPr>
          <a:lstStyle/>
          <a:p>
            <a:pPr algn="l"/>
            <a:r>
              <a:rPr lang="tr-TR" sz="1400">
                <a:solidFill>
                  <a:schemeClr val="tx1"/>
                </a:solidFill>
                <a:latin typeface="Arial" charset="0"/>
              </a:rPr>
              <a:t>HBYS</a:t>
            </a:r>
          </a:p>
        </p:txBody>
      </p:sp>
      <p:sp>
        <p:nvSpPr>
          <p:cNvPr id="33805" name="Text Box 13"/>
          <p:cNvSpPr txBox="1">
            <a:spLocks noChangeArrowheads="1"/>
          </p:cNvSpPr>
          <p:nvPr/>
        </p:nvSpPr>
        <p:spPr bwMode="auto">
          <a:xfrm>
            <a:off x="4716463" y="6453188"/>
            <a:ext cx="2592387" cy="304800"/>
          </a:xfrm>
          <a:prstGeom prst="rect">
            <a:avLst/>
          </a:prstGeom>
          <a:noFill/>
          <a:ln w="9525">
            <a:noFill/>
            <a:miter lim="800000"/>
            <a:headEnd/>
            <a:tailEnd/>
          </a:ln>
        </p:spPr>
        <p:txBody>
          <a:bodyPr>
            <a:spAutoFit/>
          </a:bodyPr>
          <a:lstStyle/>
          <a:p>
            <a:pPr algn="l"/>
            <a:r>
              <a:rPr lang="tr-TR" sz="1400">
                <a:solidFill>
                  <a:schemeClr val="tx1"/>
                </a:solidFill>
                <a:latin typeface="Arial" charset="0"/>
              </a:rPr>
              <a:t>Başhekim / Hastane Yöneticisi</a:t>
            </a:r>
          </a:p>
        </p:txBody>
      </p:sp>
      <p:sp>
        <p:nvSpPr>
          <p:cNvPr id="33806" name="Text Box 14"/>
          <p:cNvSpPr txBox="1">
            <a:spLocks noChangeArrowheads="1"/>
          </p:cNvSpPr>
          <p:nvPr/>
        </p:nvSpPr>
        <p:spPr bwMode="auto">
          <a:xfrm>
            <a:off x="2124075" y="5300663"/>
            <a:ext cx="1387475" cy="304800"/>
          </a:xfrm>
          <a:prstGeom prst="rect">
            <a:avLst/>
          </a:prstGeom>
          <a:solidFill>
            <a:srgbClr val="0099CC"/>
          </a:solidFill>
          <a:ln w="9525">
            <a:noFill/>
            <a:miter lim="800000"/>
            <a:headEnd/>
            <a:tailEnd/>
          </a:ln>
        </p:spPr>
        <p:txBody>
          <a:bodyPr wrap="none">
            <a:spAutoFit/>
          </a:bodyPr>
          <a:lstStyle/>
          <a:p>
            <a:pPr algn="l"/>
            <a:r>
              <a:rPr lang="tr-TR" sz="1400">
                <a:solidFill>
                  <a:schemeClr val="tx1"/>
                </a:solidFill>
                <a:latin typeface="Arial" charset="0"/>
              </a:rPr>
              <a:t>Hastane Şifresi</a:t>
            </a:r>
          </a:p>
        </p:txBody>
      </p:sp>
      <p:sp>
        <p:nvSpPr>
          <p:cNvPr id="33807" name="Text Box 15"/>
          <p:cNvSpPr txBox="1">
            <a:spLocks noChangeArrowheads="1"/>
          </p:cNvSpPr>
          <p:nvPr/>
        </p:nvSpPr>
        <p:spPr bwMode="auto">
          <a:xfrm>
            <a:off x="5219700" y="5343525"/>
            <a:ext cx="1506538" cy="304800"/>
          </a:xfrm>
          <a:prstGeom prst="rect">
            <a:avLst/>
          </a:prstGeom>
          <a:solidFill>
            <a:srgbClr val="0099CC"/>
          </a:solidFill>
          <a:ln w="9525">
            <a:noFill/>
            <a:miter lim="800000"/>
            <a:headEnd/>
            <a:tailEnd/>
          </a:ln>
        </p:spPr>
        <p:txBody>
          <a:bodyPr wrap="none">
            <a:spAutoFit/>
          </a:bodyPr>
          <a:lstStyle/>
          <a:p>
            <a:pPr algn="l"/>
            <a:r>
              <a:rPr lang="tr-TR" sz="1400">
                <a:solidFill>
                  <a:schemeClr val="tx1"/>
                </a:solidFill>
                <a:latin typeface="Arial" charset="0"/>
              </a:rPr>
              <a:t>Başhekim Şifresi</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5508625" y="2492375"/>
            <a:ext cx="1081088" cy="1008063"/>
          </a:xfrm>
          <a:prstGeom prst="rect">
            <a:avLst/>
          </a:prstGeom>
          <a:solidFill>
            <a:srgbClr val="99CCFF"/>
          </a:solidFill>
          <a:ln w="9525">
            <a:solidFill>
              <a:schemeClr val="tx1"/>
            </a:solidFill>
            <a:miter lim="800000"/>
            <a:headEnd/>
            <a:tailEnd/>
          </a:ln>
        </p:spPr>
        <p:txBody>
          <a:bodyPr anchor="ctr"/>
          <a:lstStyle/>
          <a:p>
            <a:r>
              <a:rPr lang="tr-TR" sz="1200" b="1">
                <a:solidFill>
                  <a:srgbClr val="000000"/>
                </a:solidFill>
                <a:latin typeface="Arial" charset="0"/>
              </a:rPr>
              <a:t>Hasta Kabul</a:t>
            </a:r>
          </a:p>
          <a:p>
            <a:r>
              <a:rPr lang="tr-TR" sz="1200" b="1">
                <a:solidFill>
                  <a:srgbClr val="000000"/>
                </a:solidFill>
                <a:latin typeface="Arial" charset="0"/>
              </a:rPr>
              <a:t>Süreci</a:t>
            </a:r>
          </a:p>
        </p:txBody>
      </p:sp>
      <p:sp>
        <p:nvSpPr>
          <p:cNvPr id="34819" name="Rectangle 3"/>
          <p:cNvSpPr>
            <a:spLocks noChangeArrowheads="1"/>
          </p:cNvSpPr>
          <p:nvPr/>
        </p:nvSpPr>
        <p:spPr bwMode="auto">
          <a:xfrm>
            <a:off x="5508625" y="3573463"/>
            <a:ext cx="1081088" cy="1008062"/>
          </a:xfrm>
          <a:prstGeom prst="rect">
            <a:avLst/>
          </a:prstGeom>
          <a:solidFill>
            <a:srgbClr val="99CCFF"/>
          </a:solidFill>
          <a:ln w="9525">
            <a:solidFill>
              <a:schemeClr val="tx1"/>
            </a:solidFill>
            <a:miter lim="800000"/>
            <a:headEnd/>
            <a:tailEnd/>
          </a:ln>
        </p:spPr>
        <p:txBody>
          <a:bodyPr anchor="ctr"/>
          <a:lstStyle/>
          <a:p>
            <a:r>
              <a:rPr lang="tr-TR" sz="1200" b="1">
                <a:solidFill>
                  <a:srgbClr val="000000"/>
                </a:solidFill>
                <a:latin typeface="Arial" charset="0"/>
              </a:rPr>
              <a:t>Hizmet Kayıt Süreci</a:t>
            </a:r>
          </a:p>
        </p:txBody>
      </p:sp>
      <p:sp>
        <p:nvSpPr>
          <p:cNvPr id="34820" name="Rectangle 4"/>
          <p:cNvSpPr>
            <a:spLocks noChangeArrowheads="1"/>
          </p:cNvSpPr>
          <p:nvPr/>
        </p:nvSpPr>
        <p:spPr bwMode="auto">
          <a:xfrm>
            <a:off x="5508625" y="4652963"/>
            <a:ext cx="1081088" cy="1008062"/>
          </a:xfrm>
          <a:prstGeom prst="rect">
            <a:avLst/>
          </a:prstGeom>
          <a:solidFill>
            <a:srgbClr val="99CCFF"/>
          </a:solidFill>
          <a:ln w="9525">
            <a:solidFill>
              <a:schemeClr val="tx1"/>
            </a:solidFill>
            <a:miter lim="800000"/>
            <a:headEnd/>
            <a:tailEnd/>
          </a:ln>
        </p:spPr>
        <p:txBody>
          <a:bodyPr anchor="ctr"/>
          <a:lstStyle/>
          <a:p>
            <a:r>
              <a:rPr lang="tr-TR" sz="1200" b="1">
                <a:solidFill>
                  <a:srgbClr val="000000"/>
                </a:solidFill>
                <a:latin typeface="Arial" charset="0"/>
              </a:rPr>
              <a:t>Fatura </a:t>
            </a:r>
          </a:p>
          <a:p>
            <a:r>
              <a:rPr lang="tr-TR" sz="1200" b="1">
                <a:solidFill>
                  <a:srgbClr val="000000"/>
                </a:solidFill>
                <a:latin typeface="Arial" charset="0"/>
              </a:rPr>
              <a:t>Kayıt Süreci</a:t>
            </a:r>
          </a:p>
        </p:txBody>
      </p:sp>
      <p:sp>
        <p:nvSpPr>
          <p:cNvPr id="34821" name="Rectangle 5"/>
          <p:cNvSpPr>
            <a:spLocks noChangeArrowheads="1"/>
          </p:cNvSpPr>
          <p:nvPr/>
        </p:nvSpPr>
        <p:spPr bwMode="auto">
          <a:xfrm>
            <a:off x="6659563" y="2060575"/>
            <a:ext cx="1081087" cy="1008063"/>
          </a:xfrm>
          <a:prstGeom prst="rect">
            <a:avLst/>
          </a:prstGeom>
          <a:solidFill>
            <a:srgbClr val="99CCFF"/>
          </a:solidFill>
          <a:ln w="9525">
            <a:solidFill>
              <a:schemeClr val="tx1"/>
            </a:solidFill>
            <a:miter lim="800000"/>
            <a:headEnd/>
            <a:tailEnd/>
          </a:ln>
        </p:spPr>
        <p:txBody>
          <a:bodyPr anchor="ctr"/>
          <a:lstStyle/>
          <a:p>
            <a:r>
              <a:rPr lang="tr-TR" sz="1200" b="1">
                <a:solidFill>
                  <a:srgbClr val="000000"/>
                </a:solidFill>
                <a:latin typeface="Arial" charset="0"/>
              </a:rPr>
              <a:t>Hak</a:t>
            </a:r>
          </a:p>
          <a:p>
            <a:r>
              <a:rPr lang="tr-TR" sz="1200" b="1">
                <a:solidFill>
                  <a:srgbClr val="000000"/>
                </a:solidFill>
                <a:latin typeface="Arial" charset="0"/>
              </a:rPr>
              <a:t>Sahipliği</a:t>
            </a:r>
          </a:p>
          <a:p>
            <a:r>
              <a:rPr lang="tr-TR" sz="1200" b="1">
                <a:solidFill>
                  <a:srgbClr val="000000"/>
                </a:solidFill>
                <a:latin typeface="Arial" charset="0"/>
              </a:rPr>
              <a:t> </a:t>
            </a:r>
          </a:p>
        </p:txBody>
      </p:sp>
      <p:sp>
        <p:nvSpPr>
          <p:cNvPr id="34822" name="Rectangle 6"/>
          <p:cNvSpPr>
            <a:spLocks noChangeArrowheads="1"/>
          </p:cNvSpPr>
          <p:nvPr/>
        </p:nvSpPr>
        <p:spPr bwMode="auto">
          <a:xfrm>
            <a:off x="6659563" y="3140075"/>
            <a:ext cx="1081087" cy="1008063"/>
          </a:xfrm>
          <a:prstGeom prst="rect">
            <a:avLst/>
          </a:prstGeom>
          <a:solidFill>
            <a:srgbClr val="99CCFF"/>
          </a:solidFill>
          <a:ln w="9525">
            <a:solidFill>
              <a:schemeClr val="tx1"/>
            </a:solidFill>
            <a:miter lim="800000"/>
            <a:headEnd/>
            <a:tailEnd/>
          </a:ln>
        </p:spPr>
        <p:txBody>
          <a:bodyPr anchor="ctr"/>
          <a:lstStyle/>
          <a:p>
            <a:r>
              <a:rPr lang="tr-TR" sz="1200" b="1">
                <a:solidFill>
                  <a:srgbClr val="000000"/>
                </a:solidFill>
                <a:latin typeface="Arial" charset="0"/>
              </a:rPr>
              <a:t>Sözleşme Yönetimi</a:t>
            </a:r>
          </a:p>
        </p:txBody>
      </p:sp>
      <p:sp>
        <p:nvSpPr>
          <p:cNvPr id="34823" name="Rectangle 7"/>
          <p:cNvSpPr>
            <a:spLocks noChangeArrowheads="1"/>
          </p:cNvSpPr>
          <p:nvPr/>
        </p:nvSpPr>
        <p:spPr bwMode="auto">
          <a:xfrm>
            <a:off x="6659563" y="4219575"/>
            <a:ext cx="1081087" cy="1008063"/>
          </a:xfrm>
          <a:prstGeom prst="rect">
            <a:avLst/>
          </a:prstGeom>
          <a:solidFill>
            <a:srgbClr val="99CCFF"/>
          </a:solidFill>
          <a:ln w="9525">
            <a:solidFill>
              <a:schemeClr val="tx1"/>
            </a:solidFill>
            <a:miter lim="800000"/>
            <a:headEnd/>
            <a:tailEnd/>
          </a:ln>
        </p:spPr>
        <p:txBody>
          <a:bodyPr anchor="ctr"/>
          <a:lstStyle/>
          <a:p>
            <a:r>
              <a:rPr lang="tr-TR" sz="1200" b="1">
                <a:solidFill>
                  <a:srgbClr val="000000"/>
                </a:solidFill>
                <a:latin typeface="Arial" charset="0"/>
              </a:rPr>
              <a:t>Ödeme</a:t>
            </a:r>
          </a:p>
          <a:p>
            <a:r>
              <a:rPr lang="tr-TR" sz="1200" b="1">
                <a:solidFill>
                  <a:srgbClr val="000000"/>
                </a:solidFill>
                <a:latin typeface="Arial" charset="0"/>
              </a:rPr>
              <a:t>Kuralları</a:t>
            </a:r>
          </a:p>
          <a:p>
            <a:r>
              <a:rPr lang="tr-TR" sz="1200" b="1">
                <a:solidFill>
                  <a:srgbClr val="000000"/>
                </a:solidFill>
                <a:latin typeface="Arial" charset="0"/>
              </a:rPr>
              <a:t>(SUT)</a:t>
            </a:r>
          </a:p>
        </p:txBody>
      </p:sp>
      <p:sp>
        <p:nvSpPr>
          <p:cNvPr id="34824" name="Rectangle 8"/>
          <p:cNvSpPr>
            <a:spLocks noChangeArrowheads="1"/>
          </p:cNvSpPr>
          <p:nvPr/>
        </p:nvSpPr>
        <p:spPr bwMode="auto">
          <a:xfrm>
            <a:off x="6659563" y="5300663"/>
            <a:ext cx="1081087" cy="1008062"/>
          </a:xfrm>
          <a:prstGeom prst="rect">
            <a:avLst/>
          </a:prstGeom>
          <a:solidFill>
            <a:srgbClr val="99CCFF"/>
          </a:solidFill>
          <a:ln w="9525">
            <a:solidFill>
              <a:schemeClr val="tx1"/>
            </a:solidFill>
            <a:miter lim="800000"/>
            <a:headEnd/>
            <a:tailEnd/>
          </a:ln>
        </p:spPr>
        <p:txBody>
          <a:bodyPr anchor="ctr"/>
          <a:lstStyle/>
          <a:p>
            <a:r>
              <a:rPr lang="tr-TR" sz="1200" b="1">
                <a:solidFill>
                  <a:srgbClr val="000000"/>
                </a:solidFill>
                <a:latin typeface="Arial" charset="0"/>
              </a:rPr>
              <a:t>Fatura</a:t>
            </a:r>
          </a:p>
          <a:p>
            <a:r>
              <a:rPr lang="tr-TR" sz="1200" b="1">
                <a:solidFill>
                  <a:srgbClr val="000000"/>
                </a:solidFill>
                <a:latin typeface="Arial" charset="0"/>
              </a:rPr>
              <a:t>Kontrol ve</a:t>
            </a:r>
          </a:p>
          <a:p>
            <a:r>
              <a:rPr lang="tr-TR" sz="1200" b="1">
                <a:solidFill>
                  <a:srgbClr val="000000"/>
                </a:solidFill>
                <a:latin typeface="Arial" charset="0"/>
              </a:rPr>
              <a:t>  Ödeme </a:t>
            </a:r>
          </a:p>
          <a:p>
            <a:r>
              <a:rPr lang="tr-TR" sz="1200" b="1">
                <a:solidFill>
                  <a:srgbClr val="000000"/>
                </a:solidFill>
                <a:latin typeface="Arial" charset="0"/>
              </a:rPr>
              <a:t>Sistemi</a:t>
            </a:r>
          </a:p>
        </p:txBody>
      </p:sp>
      <p:sp>
        <p:nvSpPr>
          <p:cNvPr id="34825" name="Rectangle 9"/>
          <p:cNvSpPr>
            <a:spLocks noChangeArrowheads="1"/>
          </p:cNvSpPr>
          <p:nvPr/>
        </p:nvSpPr>
        <p:spPr bwMode="auto">
          <a:xfrm rot="5400000">
            <a:off x="5976144" y="3896519"/>
            <a:ext cx="4248150" cy="576262"/>
          </a:xfrm>
          <a:prstGeom prst="rect">
            <a:avLst/>
          </a:prstGeom>
          <a:solidFill>
            <a:srgbClr val="FFFF99"/>
          </a:solidFill>
          <a:ln w="9525">
            <a:solidFill>
              <a:schemeClr val="tx1"/>
            </a:solidFill>
            <a:miter lim="800000"/>
            <a:headEnd/>
            <a:tailEnd/>
          </a:ln>
        </p:spPr>
        <p:txBody>
          <a:bodyPr wrap="none" anchor="ctr"/>
          <a:lstStyle/>
          <a:p>
            <a:r>
              <a:rPr lang="tr-TR" sz="1800" b="1">
                <a:solidFill>
                  <a:srgbClr val="000000"/>
                </a:solidFill>
                <a:latin typeface="Arial" charset="0"/>
              </a:rPr>
              <a:t>Kurum içi kullanıcı Ara Yüzler</a:t>
            </a:r>
          </a:p>
        </p:txBody>
      </p:sp>
      <p:sp>
        <p:nvSpPr>
          <p:cNvPr id="34826" name="Rectangle 10"/>
          <p:cNvSpPr>
            <a:spLocks noChangeArrowheads="1"/>
          </p:cNvSpPr>
          <p:nvPr/>
        </p:nvSpPr>
        <p:spPr bwMode="auto">
          <a:xfrm rot="5400000">
            <a:off x="2916238" y="3860800"/>
            <a:ext cx="4248150" cy="647700"/>
          </a:xfrm>
          <a:prstGeom prst="rect">
            <a:avLst/>
          </a:prstGeom>
          <a:solidFill>
            <a:srgbClr val="00CCFF"/>
          </a:solidFill>
          <a:ln w="9525">
            <a:solidFill>
              <a:schemeClr val="tx1"/>
            </a:solidFill>
            <a:miter lim="800000"/>
            <a:headEnd/>
            <a:tailEnd/>
          </a:ln>
        </p:spPr>
        <p:txBody>
          <a:bodyPr wrap="none" anchor="ctr"/>
          <a:lstStyle/>
          <a:p>
            <a:r>
              <a:rPr lang="tr-TR" sz="1800" b="1">
                <a:solidFill>
                  <a:schemeClr val="bg1"/>
                </a:solidFill>
                <a:latin typeface="Arial" charset="0"/>
              </a:rPr>
              <a:t>Kurum dışı  Ara Yüzler</a:t>
            </a:r>
          </a:p>
        </p:txBody>
      </p:sp>
      <p:sp>
        <p:nvSpPr>
          <p:cNvPr id="34827" name="Rectangle 11"/>
          <p:cNvSpPr>
            <a:spLocks noChangeArrowheads="1"/>
          </p:cNvSpPr>
          <p:nvPr/>
        </p:nvSpPr>
        <p:spPr bwMode="auto">
          <a:xfrm>
            <a:off x="827088" y="3141663"/>
            <a:ext cx="1370012" cy="647700"/>
          </a:xfrm>
          <a:prstGeom prst="rect">
            <a:avLst/>
          </a:prstGeom>
          <a:solidFill>
            <a:srgbClr val="FF9900"/>
          </a:solidFill>
          <a:ln w="9525">
            <a:solidFill>
              <a:schemeClr val="tx1"/>
            </a:solidFill>
            <a:miter lim="800000"/>
            <a:headEnd/>
            <a:tailEnd/>
          </a:ln>
        </p:spPr>
        <p:txBody>
          <a:bodyPr anchor="ctr"/>
          <a:lstStyle/>
          <a:p>
            <a:r>
              <a:rPr lang="tr-TR" sz="1200" b="1">
                <a:solidFill>
                  <a:schemeClr val="tx1"/>
                </a:solidFill>
                <a:latin typeface="Arial" charset="0"/>
              </a:rPr>
              <a:t>Üniversite Hastaneleri</a:t>
            </a:r>
          </a:p>
        </p:txBody>
      </p:sp>
      <p:sp>
        <p:nvSpPr>
          <p:cNvPr id="34828" name="Rectangle 12"/>
          <p:cNvSpPr>
            <a:spLocks noChangeArrowheads="1"/>
          </p:cNvSpPr>
          <p:nvPr/>
        </p:nvSpPr>
        <p:spPr bwMode="auto">
          <a:xfrm>
            <a:off x="827088" y="2349500"/>
            <a:ext cx="1370012" cy="647700"/>
          </a:xfrm>
          <a:prstGeom prst="rect">
            <a:avLst/>
          </a:prstGeom>
          <a:solidFill>
            <a:srgbClr val="FF9900"/>
          </a:solidFill>
          <a:ln w="9525">
            <a:solidFill>
              <a:schemeClr val="tx1"/>
            </a:solidFill>
            <a:miter lim="800000"/>
            <a:headEnd/>
            <a:tailEnd/>
          </a:ln>
        </p:spPr>
        <p:txBody>
          <a:bodyPr anchor="ctr"/>
          <a:lstStyle/>
          <a:p>
            <a:r>
              <a:rPr lang="tr-TR" sz="1200" b="1">
                <a:solidFill>
                  <a:schemeClr val="tx1"/>
                </a:solidFill>
                <a:latin typeface="Arial" charset="0"/>
              </a:rPr>
              <a:t>Kamu Hastaneleri</a:t>
            </a:r>
          </a:p>
        </p:txBody>
      </p:sp>
      <p:sp>
        <p:nvSpPr>
          <p:cNvPr id="34829" name="Rectangle 13"/>
          <p:cNvSpPr>
            <a:spLocks noChangeArrowheads="1"/>
          </p:cNvSpPr>
          <p:nvPr/>
        </p:nvSpPr>
        <p:spPr bwMode="auto">
          <a:xfrm>
            <a:off x="827088" y="3933825"/>
            <a:ext cx="1370012" cy="647700"/>
          </a:xfrm>
          <a:prstGeom prst="rect">
            <a:avLst/>
          </a:prstGeom>
          <a:solidFill>
            <a:srgbClr val="FF9900"/>
          </a:solidFill>
          <a:ln w="9525">
            <a:solidFill>
              <a:schemeClr val="tx1"/>
            </a:solidFill>
            <a:miter lim="800000"/>
            <a:headEnd/>
            <a:tailEnd/>
          </a:ln>
        </p:spPr>
        <p:txBody>
          <a:bodyPr anchor="ctr"/>
          <a:lstStyle/>
          <a:p>
            <a:r>
              <a:rPr lang="tr-TR" sz="1200" b="1">
                <a:solidFill>
                  <a:schemeClr val="tx1"/>
                </a:solidFill>
                <a:latin typeface="Arial" charset="0"/>
              </a:rPr>
              <a:t>Özel Hastaneler</a:t>
            </a:r>
          </a:p>
        </p:txBody>
      </p:sp>
      <p:sp>
        <p:nvSpPr>
          <p:cNvPr id="34830" name="Rectangle 14"/>
          <p:cNvSpPr>
            <a:spLocks noChangeArrowheads="1"/>
          </p:cNvSpPr>
          <p:nvPr/>
        </p:nvSpPr>
        <p:spPr bwMode="auto">
          <a:xfrm>
            <a:off x="827088" y="4724400"/>
            <a:ext cx="1370012" cy="647700"/>
          </a:xfrm>
          <a:prstGeom prst="rect">
            <a:avLst/>
          </a:prstGeom>
          <a:solidFill>
            <a:srgbClr val="FF9900"/>
          </a:solidFill>
          <a:ln w="9525">
            <a:solidFill>
              <a:schemeClr val="tx1"/>
            </a:solidFill>
            <a:miter lim="800000"/>
            <a:headEnd/>
            <a:tailEnd/>
          </a:ln>
        </p:spPr>
        <p:txBody>
          <a:bodyPr anchor="ctr"/>
          <a:lstStyle/>
          <a:p>
            <a:r>
              <a:rPr lang="tr-TR" sz="1200" b="1">
                <a:solidFill>
                  <a:schemeClr val="tx1"/>
                </a:solidFill>
                <a:latin typeface="Arial" charset="0"/>
              </a:rPr>
              <a:t>Özel Tedavi Merkezleri</a:t>
            </a:r>
          </a:p>
        </p:txBody>
      </p:sp>
      <p:sp>
        <p:nvSpPr>
          <p:cNvPr id="463887" name="Rectangle 15"/>
          <p:cNvSpPr>
            <a:spLocks noGrp="1" noChangeArrowheads="1"/>
          </p:cNvSpPr>
          <p:nvPr>
            <p:ph type="title"/>
          </p:nvPr>
        </p:nvSpPr>
        <p:spPr>
          <a:xfrm>
            <a:off x="769938" y="317500"/>
            <a:ext cx="7756525" cy="661988"/>
          </a:xfrm>
        </p:spPr>
        <p:txBody>
          <a:bodyPr anchorCtr="0"/>
          <a:lstStyle/>
          <a:p>
            <a:pPr eaLnBrk="1" hangingPunct="1">
              <a:defRPr/>
            </a:pPr>
            <a:r>
              <a:rPr lang="tr-TR" sz="2800" b="1" smtClean="0">
                <a:solidFill>
                  <a:schemeClr val="tx1"/>
                </a:solidFill>
              </a:rPr>
              <a:t>SİSTEM MİMARİSİ</a:t>
            </a:r>
          </a:p>
        </p:txBody>
      </p:sp>
      <p:sp>
        <p:nvSpPr>
          <p:cNvPr id="34832" name="Line 16"/>
          <p:cNvSpPr>
            <a:spLocks noChangeShapeType="1"/>
          </p:cNvSpPr>
          <p:nvPr/>
        </p:nvSpPr>
        <p:spPr bwMode="auto">
          <a:xfrm>
            <a:off x="2268538" y="4003675"/>
            <a:ext cx="2303462" cy="0"/>
          </a:xfrm>
          <a:prstGeom prst="line">
            <a:avLst/>
          </a:prstGeom>
          <a:noFill/>
          <a:ln w="28575">
            <a:solidFill>
              <a:schemeClr val="tx1"/>
            </a:solidFill>
            <a:round/>
            <a:headEnd type="triangle" w="med" len="med"/>
            <a:tailEnd type="triangle" w="med" len="med"/>
          </a:ln>
        </p:spPr>
        <p:txBody>
          <a:bodyPr/>
          <a:lstStyle/>
          <a:p>
            <a:endParaRPr lang="tr-TR"/>
          </a:p>
        </p:txBody>
      </p:sp>
      <p:sp>
        <p:nvSpPr>
          <p:cNvPr id="34833" name="Text Box 17"/>
          <p:cNvSpPr txBox="1">
            <a:spLocks noChangeArrowheads="1"/>
          </p:cNvSpPr>
          <p:nvPr/>
        </p:nvSpPr>
        <p:spPr bwMode="auto">
          <a:xfrm>
            <a:off x="2627313" y="4221163"/>
            <a:ext cx="1471612" cy="366712"/>
          </a:xfrm>
          <a:prstGeom prst="rect">
            <a:avLst/>
          </a:prstGeom>
          <a:noFill/>
          <a:ln w="9525">
            <a:noFill/>
            <a:miter lim="800000"/>
            <a:headEnd/>
            <a:tailEnd/>
          </a:ln>
        </p:spPr>
        <p:txBody>
          <a:bodyPr>
            <a:spAutoFit/>
          </a:bodyPr>
          <a:lstStyle/>
          <a:p>
            <a:r>
              <a:rPr lang="tr-TR" sz="1800">
                <a:solidFill>
                  <a:schemeClr val="tx1"/>
                </a:solidFill>
                <a:latin typeface="Tahoma" pitchFamily="34" charset="0"/>
              </a:rPr>
              <a:t>İNTERNET</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19125" y="307975"/>
            <a:ext cx="7929563" cy="688975"/>
          </a:xfrm>
        </p:spPr>
        <p:txBody>
          <a:bodyPr/>
          <a:lstStyle/>
          <a:p>
            <a:pPr eaLnBrk="1" hangingPunct="1">
              <a:defRPr/>
            </a:pPr>
            <a:r>
              <a:rPr lang="tr-TR" sz="2800" b="1" smtClean="0">
                <a:solidFill>
                  <a:schemeClr val="tx1"/>
                </a:solidFill>
              </a:rPr>
              <a:t>SÜREÇLER VE METOTLARI</a:t>
            </a:r>
          </a:p>
        </p:txBody>
      </p:sp>
      <p:sp>
        <p:nvSpPr>
          <p:cNvPr id="9219" name="Rectangle 3"/>
          <p:cNvSpPr>
            <a:spLocks noGrp="1" noChangeArrowheads="1"/>
          </p:cNvSpPr>
          <p:nvPr>
            <p:ph type="body" idx="1"/>
          </p:nvPr>
        </p:nvSpPr>
        <p:spPr>
          <a:xfrm>
            <a:off x="457200" y="1125538"/>
            <a:ext cx="8229600" cy="5183187"/>
          </a:xfrm>
        </p:spPr>
        <p:txBody>
          <a:bodyPr/>
          <a:lstStyle/>
          <a:p>
            <a:pPr eaLnBrk="1" hangingPunct="1">
              <a:lnSpc>
                <a:spcPct val="90000"/>
              </a:lnSpc>
              <a:buFont typeface="Wingdings" pitchFamily="2" charset="2"/>
              <a:buNone/>
              <a:defRPr/>
            </a:pPr>
            <a:r>
              <a:rPr lang="tr-TR" sz="2400" smtClean="0"/>
              <a:t>    Süreçlerin işletilmesinde yapılan hataların sağlık tesisleri tarafından düzeltilebilmesi amacıyla ana metotlarımızın yanı sıra okuma ve silme metotlarımızda yer almaktadır. </a:t>
            </a:r>
          </a:p>
          <a:p>
            <a:pPr eaLnBrk="1" hangingPunct="1">
              <a:lnSpc>
                <a:spcPct val="90000"/>
              </a:lnSpc>
              <a:buFont typeface="Wingdings" pitchFamily="2" charset="2"/>
              <a:buNone/>
              <a:defRPr/>
            </a:pPr>
            <a:r>
              <a:rPr lang="tr-TR" sz="2400" smtClean="0"/>
              <a:t>	</a:t>
            </a:r>
          </a:p>
          <a:p>
            <a:pPr eaLnBrk="1" hangingPunct="1">
              <a:lnSpc>
                <a:spcPct val="90000"/>
              </a:lnSpc>
              <a:buFont typeface="Wingdings" pitchFamily="2" charset="2"/>
              <a:buNone/>
              <a:defRPr/>
            </a:pPr>
            <a:r>
              <a:rPr lang="tr-TR" sz="2400" b="1" smtClean="0"/>
              <a:t>1- ) Hasta Kabul Süreci Metotları</a:t>
            </a:r>
            <a:endParaRPr lang="tr-TR" sz="2400" smtClean="0"/>
          </a:p>
          <a:p>
            <a:pPr lvl="2" eaLnBrk="1" hangingPunct="1">
              <a:lnSpc>
                <a:spcPct val="90000"/>
              </a:lnSpc>
              <a:defRPr/>
            </a:pPr>
            <a:r>
              <a:rPr lang="tr-TR" sz="2000" smtClean="0"/>
              <a:t>HastaKabul</a:t>
            </a:r>
          </a:p>
          <a:p>
            <a:pPr lvl="2" eaLnBrk="1" hangingPunct="1">
              <a:lnSpc>
                <a:spcPct val="90000"/>
              </a:lnSpc>
              <a:defRPr/>
            </a:pPr>
            <a:r>
              <a:rPr lang="tr-TR" sz="2000" smtClean="0"/>
              <a:t>HastaKabulOku</a:t>
            </a:r>
          </a:p>
          <a:p>
            <a:pPr lvl="2" eaLnBrk="1" hangingPunct="1">
              <a:lnSpc>
                <a:spcPct val="90000"/>
              </a:lnSpc>
              <a:defRPr/>
            </a:pPr>
            <a:r>
              <a:rPr lang="tr-TR" sz="2000" smtClean="0"/>
              <a:t>HastaKabulIptal</a:t>
            </a:r>
          </a:p>
          <a:p>
            <a:pPr lvl="2" eaLnBrk="1" hangingPunct="1">
              <a:lnSpc>
                <a:spcPct val="90000"/>
              </a:lnSpc>
              <a:defRPr/>
            </a:pPr>
            <a:r>
              <a:rPr lang="tr-TR" sz="2000" smtClean="0"/>
              <a:t>HastaCikisKayit</a:t>
            </a:r>
          </a:p>
          <a:p>
            <a:pPr lvl="2" eaLnBrk="1" hangingPunct="1">
              <a:lnSpc>
                <a:spcPct val="90000"/>
              </a:lnSpc>
              <a:defRPr/>
            </a:pPr>
            <a:r>
              <a:rPr lang="tr-TR" sz="2000" smtClean="0"/>
              <a:t>HastaCikisIptal</a:t>
            </a:r>
          </a:p>
          <a:p>
            <a:pPr lvl="2" eaLnBrk="1" hangingPunct="1">
              <a:lnSpc>
                <a:spcPct val="90000"/>
              </a:lnSpc>
              <a:defRPr/>
            </a:pPr>
            <a:r>
              <a:rPr lang="tr-TR" sz="2000" smtClean="0"/>
              <a:t>HastaYatisOku</a:t>
            </a:r>
          </a:p>
          <a:p>
            <a:pPr lvl="2" eaLnBrk="1" hangingPunct="1">
              <a:lnSpc>
                <a:spcPct val="90000"/>
              </a:lnSpc>
              <a:defRPr/>
            </a:pPr>
            <a:r>
              <a:rPr lang="tr-TR" sz="2000" smtClean="0"/>
              <a:t>BasvuruAltindakiTakipleriOku</a:t>
            </a:r>
          </a:p>
          <a:p>
            <a:pPr lvl="2" eaLnBrk="1" hangingPunct="1">
              <a:lnSpc>
                <a:spcPct val="90000"/>
              </a:lnSpc>
              <a:defRPr/>
            </a:pPr>
            <a:r>
              <a:rPr lang="tr-TR" sz="2000" smtClean="0"/>
              <a:t>SevkBildir</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a:xfrm>
            <a:off x="619125" y="307975"/>
            <a:ext cx="7929563" cy="688975"/>
          </a:xfrm>
        </p:spPr>
        <p:txBody>
          <a:bodyPr/>
          <a:lstStyle/>
          <a:p>
            <a:pPr eaLnBrk="1" hangingPunct="1">
              <a:defRPr/>
            </a:pPr>
            <a:r>
              <a:rPr lang="tr-TR" sz="2800" b="1" smtClean="0">
                <a:solidFill>
                  <a:schemeClr val="tx1"/>
                </a:solidFill>
              </a:rPr>
              <a:t>SÜREÇLER VE METOTLARI</a:t>
            </a:r>
          </a:p>
        </p:txBody>
      </p:sp>
      <p:sp>
        <p:nvSpPr>
          <p:cNvPr id="415747" name="Rectangle 3"/>
          <p:cNvSpPr>
            <a:spLocks noGrp="1" noChangeArrowheads="1"/>
          </p:cNvSpPr>
          <p:nvPr>
            <p:ph type="body" idx="1"/>
          </p:nvPr>
        </p:nvSpPr>
        <p:spPr>
          <a:xfrm>
            <a:off x="457200" y="1125538"/>
            <a:ext cx="8229600" cy="5183187"/>
          </a:xfrm>
        </p:spPr>
        <p:txBody>
          <a:bodyPr/>
          <a:lstStyle/>
          <a:p>
            <a:pPr lvl="1" eaLnBrk="1" hangingPunct="1">
              <a:buFont typeface="Wingdings" pitchFamily="2" charset="2"/>
              <a:buNone/>
              <a:defRPr/>
            </a:pPr>
            <a:endParaRPr lang="tr-TR" sz="2400" smtClean="0"/>
          </a:p>
          <a:p>
            <a:pPr lvl="1" eaLnBrk="1" hangingPunct="1">
              <a:buFont typeface="Wingdings" pitchFamily="2" charset="2"/>
              <a:buNone/>
              <a:defRPr/>
            </a:pPr>
            <a:r>
              <a:rPr lang="tr-TR" sz="2400" b="1" smtClean="0"/>
              <a:t>2- ) Hizmet Kayit Süreci Metotları</a:t>
            </a:r>
          </a:p>
          <a:p>
            <a:pPr lvl="2" eaLnBrk="1" hangingPunct="1">
              <a:defRPr/>
            </a:pPr>
            <a:r>
              <a:rPr lang="tr-TR" sz="2000" smtClean="0"/>
              <a:t>HizmetKayit</a:t>
            </a:r>
          </a:p>
          <a:p>
            <a:pPr lvl="2" eaLnBrk="1" hangingPunct="1">
              <a:defRPr/>
            </a:pPr>
            <a:r>
              <a:rPr lang="tr-TR" sz="2000" smtClean="0"/>
              <a:t>HizmetKaydiOku</a:t>
            </a:r>
          </a:p>
          <a:p>
            <a:pPr lvl="2" eaLnBrk="1" hangingPunct="1">
              <a:defRPr/>
            </a:pPr>
            <a:r>
              <a:rPr lang="tr-TR" sz="2000" smtClean="0"/>
              <a:t>HizmetKaydiIptal</a:t>
            </a:r>
          </a:p>
          <a:p>
            <a:pPr lvl="1" eaLnBrk="1" hangingPunct="1">
              <a:buFont typeface="Wingdings" pitchFamily="2" charset="2"/>
              <a:buNone/>
              <a:defRPr/>
            </a:pPr>
            <a:endParaRPr lang="tr-TR" sz="2000" b="1" smtClean="0"/>
          </a:p>
          <a:p>
            <a:pPr lvl="1" eaLnBrk="1" hangingPunct="1">
              <a:buFont typeface="Wingdings" pitchFamily="2" charset="2"/>
              <a:buNone/>
              <a:defRPr/>
            </a:pPr>
            <a:r>
              <a:rPr lang="tr-TR" sz="2400" b="1" smtClean="0"/>
              <a:t>3- ) Fatura Kayıt Süreci Metotları</a:t>
            </a:r>
            <a:endParaRPr lang="tr-TR" sz="2400" smtClean="0"/>
          </a:p>
          <a:p>
            <a:pPr lvl="2" eaLnBrk="1" hangingPunct="1">
              <a:defRPr/>
            </a:pPr>
            <a:r>
              <a:rPr lang="tr-TR" sz="2000" smtClean="0"/>
              <a:t>FaturaKayit</a:t>
            </a:r>
          </a:p>
          <a:p>
            <a:pPr lvl="2" eaLnBrk="1" hangingPunct="1">
              <a:defRPr/>
            </a:pPr>
            <a:r>
              <a:rPr lang="tr-TR" sz="2000" smtClean="0"/>
              <a:t>FaturaOku</a:t>
            </a:r>
          </a:p>
          <a:p>
            <a:pPr lvl="2" eaLnBrk="1" hangingPunct="1">
              <a:defRPr/>
            </a:pPr>
            <a:r>
              <a:rPr lang="tr-TR" sz="2000" smtClean="0"/>
              <a:t>FaturaIptal</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Başlık"/>
          <p:cNvSpPr>
            <a:spLocks noGrp="1"/>
          </p:cNvSpPr>
          <p:nvPr>
            <p:ph type="title" idx="4294967295"/>
          </p:nvPr>
        </p:nvSpPr>
        <p:spPr>
          <a:noFill/>
        </p:spPr>
        <p:txBody>
          <a:bodyPr anchorCtr="0"/>
          <a:lstStyle/>
          <a:p>
            <a:endParaRPr lang="tr-TR" smtClean="0">
              <a:effectLst/>
            </a:endParaRPr>
          </a:p>
        </p:txBody>
      </p:sp>
      <p:pic>
        <p:nvPicPr>
          <p:cNvPr id="37891" name="Picture 2"/>
          <p:cNvPicPr>
            <a:picLocks noGrp="1" noChangeAspect="1" noChangeArrowheads="1"/>
          </p:cNvPicPr>
          <p:nvPr>
            <p:ph idx="4294967295"/>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Başlık"/>
          <p:cNvSpPr>
            <a:spLocks noGrp="1"/>
          </p:cNvSpPr>
          <p:nvPr>
            <p:ph type="title" idx="4294967295"/>
          </p:nvPr>
        </p:nvSpPr>
        <p:spPr>
          <a:noFill/>
        </p:spPr>
        <p:txBody>
          <a:bodyPr anchorCtr="0"/>
          <a:lstStyle/>
          <a:p>
            <a:endParaRPr lang="tr-TR" smtClean="0">
              <a:effectLst/>
            </a:endParaRPr>
          </a:p>
        </p:txBody>
      </p:sp>
      <p:pic>
        <p:nvPicPr>
          <p:cNvPr id="38915" name="Picture 2"/>
          <p:cNvPicPr>
            <a:picLocks noGrp="1" noChangeAspect="1" noChangeArrowheads="1"/>
          </p:cNvPicPr>
          <p:nvPr>
            <p:ph idx="4294967295"/>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Başlık"/>
          <p:cNvSpPr>
            <a:spLocks noGrp="1"/>
          </p:cNvSpPr>
          <p:nvPr>
            <p:ph type="ctrTitle" idx="4294967295"/>
          </p:nvPr>
        </p:nvSpPr>
        <p:spPr>
          <a:xfrm>
            <a:off x="685800" y="2130425"/>
            <a:ext cx="7772400" cy="1470025"/>
          </a:xfrm>
          <a:noFill/>
        </p:spPr>
        <p:txBody>
          <a:bodyPr anchorCtr="0"/>
          <a:lstStyle/>
          <a:p>
            <a:endParaRPr lang="tr-TR" smtClean="0">
              <a:effectLst/>
            </a:endParaRPr>
          </a:p>
        </p:txBody>
      </p:sp>
      <p:sp>
        <p:nvSpPr>
          <p:cNvPr id="39939" name="2 Alt Başlık"/>
          <p:cNvSpPr>
            <a:spLocks noGrp="1"/>
          </p:cNvSpPr>
          <p:nvPr>
            <p:ph type="subTitle" idx="4294967295"/>
          </p:nvPr>
        </p:nvSpPr>
        <p:spPr>
          <a:xfrm>
            <a:off x="1371600" y="3886200"/>
            <a:ext cx="6400800" cy="1752600"/>
          </a:xfrm>
          <a:noFill/>
        </p:spPr>
        <p:txBody>
          <a:bodyPr/>
          <a:lstStyle/>
          <a:p>
            <a:pPr marL="0" indent="0" algn="ctr">
              <a:buFont typeface="Wingdings" pitchFamily="2" charset="2"/>
              <a:buNone/>
            </a:pPr>
            <a:endParaRPr lang="tr-TR" smtClean="0">
              <a:solidFill>
                <a:srgbClr val="898989"/>
              </a:solidFill>
              <a:effectLst/>
            </a:endParaRPr>
          </a:p>
        </p:txBody>
      </p:sp>
      <p:pic>
        <p:nvPicPr>
          <p:cNvPr id="3994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p:txBody>
          <a:bodyPr/>
          <a:lstStyle/>
          <a:p>
            <a:pPr eaLnBrk="1" hangingPunct="1">
              <a:defRPr/>
            </a:pPr>
            <a:r>
              <a:rPr lang="tr-TR" sz="3200" b="1" smtClean="0">
                <a:solidFill>
                  <a:schemeClr val="tx1"/>
                </a:solidFill>
              </a:rPr>
              <a:t>KARŞILANACAK İHTİYAÇLAR</a:t>
            </a:r>
          </a:p>
        </p:txBody>
      </p:sp>
      <p:sp>
        <p:nvSpPr>
          <p:cNvPr id="472067" name="Rectangle 3"/>
          <p:cNvSpPr>
            <a:spLocks noGrp="1" noChangeArrowheads="1"/>
          </p:cNvSpPr>
          <p:nvPr>
            <p:ph type="body" idx="1"/>
          </p:nvPr>
        </p:nvSpPr>
        <p:spPr/>
        <p:txBody>
          <a:bodyPr/>
          <a:lstStyle/>
          <a:p>
            <a:pPr algn="ctr" eaLnBrk="1" hangingPunct="1">
              <a:lnSpc>
                <a:spcPct val="90000"/>
              </a:lnSpc>
              <a:buFont typeface="Wingdings" pitchFamily="2" charset="2"/>
              <a:buNone/>
              <a:defRPr/>
            </a:pPr>
            <a:r>
              <a:rPr lang="tr-TR" sz="2400" smtClean="0"/>
              <a:t>Sosyal Güvenlik Kurumunun oluşumuyla, </a:t>
            </a:r>
          </a:p>
          <a:p>
            <a:pPr algn="ctr" eaLnBrk="1" hangingPunct="1">
              <a:lnSpc>
                <a:spcPct val="90000"/>
              </a:lnSpc>
              <a:buFont typeface="Wingdings" pitchFamily="2" charset="2"/>
              <a:buNone/>
              <a:defRPr/>
            </a:pPr>
            <a:r>
              <a:rPr lang="tr-TR" sz="2400" smtClean="0"/>
              <a:t>sağlık hizmetleri satın alımının </a:t>
            </a:r>
          </a:p>
          <a:p>
            <a:pPr algn="ctr" eaLnBrk="1" hangingPunct="1">
              <a:lnSpc>
                <a:spcPct val="90000"/>
              </a:lnSpc>
              <a:buFont typeface="Wingdings" pitchFamily="2" charset="2"/>
              <a:buNone/>
              <a:defRPr/>
            </a:pPr>
            <a:endParaRPr lang="tr-TR" sz="2400" smtClean="0"/>
          </a:p>
          <a:p>
            <a:pPr algn="ctr" eaLnBrk="1" hangingPunct="1">
              <a:lnSpc>
                <a:spcPct val="90000"/>
              </a:lnSpc>
              <a:buFont typeface="Wingdings" pitchFamily="2" charset="2"/>
              <a:buNone/>
              <a:defRPr/>
            </a:pPr>
            <a:r>
              <a:rPr lang="tr-TR" sz="2400" b="1" u="sng" smtClean="0">
                <a:solidFill>
                  <a:srgbClr val="FFFF00"/>
                </a:solidFill>
              </a:rPr>
              <a:t>tüm sigortalı ve hak sahiplerini kapsayacak</a:t>
            </a:r>
            <a:r>
              <a:rPr lang="tr-TR" sz="2400" smtClean="0"/>
              <a:t> </a:t>
            </a:r>
          </a:p>
          <a:p>
            <a:pPr algn="ctr" eaLnBrk="1" hangingPunct="1">
              <a:lnSpc>
                <a:spcPct val="90000"/>
              </a:lnSpc>
              <a:buFont typeface="Wingdings" pitchFamily="2" charset="2"/>
              <a:buNone/>
              <a:defRPr/>
            </a:pPr>
            <a:r>
              <a:rPr lang="tr-TR" sz="2400" smtClean="0"/>
              <a:t>şekilde düzenlenmesi, bu kesime yapılacak </a:t>
            </a:r>
          </a:p>
          <a:p>
            <a:pPr algn="ctr" eaLnBrk="1" hangingPunct="1">
              <a:lnSpc>
                <a:spcPct val="90000"/>
              </a:lnSpc>
              <a:buFont typeface="Wingdings" pitchFamily="2" charset="2"/>
              <a:buNone/>
              <a:defRPr/>
            </a:pPr>
            <a:endParaRPr lang="tr-TR" sz="2400" smtClean="0"/>
          </a:p>
          <a:p>
            <a:pPr algn="ctr" eaLnBrk="1" hangingPunct="1">
              <a:lnSpc>
                <a:spcPct val="90000"/>
              </a:lnSpc>
              <a:buFont typeface="Wingdings" pitchFamily="2" charset="2"/>
              <a:buNone/>
              <a:defRPr/>
            </a:pPr>
            <a:r>
              <a:rPr lang="tr-TR" sz="2400" b="1" u="sng" smtClean="0">
                <a:solidFill>
                  <a:srgbClr val="FFFF00"/>
                </a:solidFill>
              </a:rPr>
              <a:t>işlemlerin de elektronik olarak yürütüleceği</a:t>
            </a:r>
            <a:r>
              <a:rPr lang="tr-TR" sz="2400" smtClean="0">
                <a:solidFill>
                  <a:srgbClr val="FFFF00"/>
                </a:solidFill>
              </a:rPr>
              <a:t> </a:t>
            </a:r>
          </a:p>
          <a:p>
            <a:pPr algn="ctr" eaLnBrk="1" hangingPunct="1">
              <a:lnSpc>
                <a:spcPct val="90000"/>
              </a:lnSpc>
              <a:buFont typeface="Wingdings" pitchFamily="2" charset="2"/>
              <a:buNone/>
              <a:defRPr/>
            </a:pPr>
            <a:r>
              <a:rPr lang="tr-TR" sz="2400" smtClean="0"/>
              <a:t>yeni bir</a:t>
            </a:r>
          </a:p>
          <a:p>
            <a:pPr algn="ctr" eaLnBrk="1" hangingPunct="1">
              <a:lnSpc>
                <a:spcPct val="90000"/>
              </a:lnSpc>
              <a:buFont typeface="Wingdings" pitchFamily="2" charset="2"/>
              <a:buNone/>
              <a:defRPr/>
            </a:pPr>
            <a:endParaRPr lang="tr-TR" sz="2400" smtClean="0"/>
          </a:p>
          <a:p>
            <a:pPr algn="ctr" eaLnBrk="1" hangingPunct="1">
              <a:lnSpc>
                <a:spcPct val="90000"/>
              </a:lnSpc>
              <a:buFont typeface="Wingdings" pitchFamily="2" charset="2"/>
              <a:buNone/>
              <a:defRPr/>
            </a:pPr>
            <a:r>
              <a:rPr lang="tr-TR" sz="2400" b="1" u="sng" smtClean="0">
                <a:solidFill>
                  <a:srgbClr val="FFFF00"/>
                </a:solidFill>
              </a:rPr>
              <a:t>ortamın</a:t>
            </a:r>
            <a:r>
              <a:rPr lang="tr-TR" sz="2400" smtClean="0">
                <a:solidFill>
                  <a:srgbClr val="FFFF00"/>
                </a:solidFill>
              </a:rPr>
              <a:t> </a:t>
            </a:r>
          </a:p>
          <a:p>
            <a:pPr algn="ctr" eaLnBrk="1" hangingPunct="1">
              <a:lnSpc>
                <a:spcPct val="90000"/>
              </a:lnSpc>
              <a:buFont typeface="Wingdings" pitchFamily="2" charset="2"/>
              <a:buNone/>
              <a:defRPr/>
            </a:pPr>
            <a:r>
              <a:rPr lang="tr-TR" sz="2400" smtClean="0"/>
              <a:t>kurulmasını gerektirmiştir. </a:t>
            </a:r>
          </a:p>
          <a:p>
            <a:pPr eaLnBrk="1" hangingPunct="1">
              <a:lnSpc>
                <a:spcPct val="90000"/>
              </a:lnSpc>
              <a:defRPr/>
            </a:pPr>
            <a:endParaRPr lang="tr-TR" sz="24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Başlık"/>
          <p:cNvSpPr>
            <a:spLocks noGrp="1"/>
          </p:cNvSpPr>
          <p:nvPr>
            <p:ph type="ctrTitle" idx="4294967295"/>
          </p:nvPr>
        </p:nvSpPr>
        <p:spPr>
          <a:xfrm>
            <a:off x="685800" y="2130425"/>
            <a:ext cx="7772400" cy="1470025"/>
          </a:xfrm>
          <a:noFill/>
        </p:spPr>
        <p:txBody>
          <a:bodyPr anchorCtr="0"/>
          <a:lstStyle/>
          <a:p>
            <a:r>
              <a:rPr lang="tr-TR" smtClean="0">
                <a:effectLst/>
              </a:rPr>
              <a:t>MEDULA 3</a:t>
            </a:r>
          </a:p>
        </p:txBody>
      </p:sp>
      <p:sp>
        <p:nvSpPr>
          <p:cNvPr id="40963" name="2 Alt Başlık"/>
          <p:cNvSpPr>
            <a:spLocks noGrp="1"/>
          </p:cNvSpPr>
          <p:nvPr>
            <p:ph type="subTitle" idx="4294967295"/>
          </p:nvPr>
        </p:nvSpPr>
        <p:spPr>
          <a:xfrm>
            <a:off x="1371600" y="3886200"/>
            <a:ext cx="6400800" cy="1752600"/>
          </a:xfrm>
          <a:noFill/>
        </p:spPr>
        <p:txBody>
          <a:bodyPr/>
          <a:lstStyle/>
          <a:p>
            <a:pPr marL="609600" indent="-609600" algn="ctr">
              <a:buFont typeface="Wingdings" pitchFamily="2" charset="2"/>
              <a:buAutoNum type="arabicPeriod"/>
            </a:pPr>
            <a:r>
              <a:rPr lang="tr-TR" smtClean="0">
                <a:solidFill>
                  <a:srgbClr val="898989"/>
                </a:solidFill>
                <a:effectLst/>
              </a:rPr>
              <a:t>SÜREÇ</a:t>
            </a:r>
          </a:p>
          <a:p>
            <a:pPr marL="609600" indent="-609600" algn="ctr">
              <a:buFont typeface="Wingdings" pitchFamily="2" charset="2"/>
              <a:buNone/>
            </a:pPr>
            <a:r>
              <a:rPr lang="tr-TR" smtClean="0">
                <a:solidFill>
                  <a:srgbClr val="898989"/>
                </a:solidFill>
                <a:effectLst/>
              </a:rPr>
              <a:t>HASTA  KABUL SÜRECİ</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a:xfrm>
            <a:off x="1114425" y="277813"/>
            <a:ext cx="7572375" cy="1139825"/>
          </a:xfrm>
        </p:spPr>
        <p:txBody>
          <a:bodyPr/>
          <a:lstStyle/>
          <a:p>
            <a:pPr eaLnBrk="1" hangingPunct="1">
              <a:defRPr/>
            </a:pPr>
            <a:r>
              <a:rPr lang="tr-TR" sz="2800" b="1" smtClean="0"/>
              <a:t>HASTA KABUL SÜRECİ</a:t>
            </a:r>
          </a:p>
        </p:txBody>
      </p:sp>
      <p:sp>
        <p:nvSpPr>
          <p:cNvPr id="417795" name="Rectangle 3"/>
          <p:cNvSpPr>
            <a:spLocks noGrp="1" noChangeArrowheads="1"/>
          </p:cNvSpPr>
          <p:nvPr>
            <p:ph type="body" idx="1"/>
          </p:nvPr>
        </p:nvSpPr>
        <p:spPr>
          <a:xfrm>
            <a:off x="457200" y="1196975"/>
            <a:ext cx="8229600" cy="4929188"/>
          </a:xfrm>
        </p:spPr>
        <p:txBody>
          <a:bodyPr/>
          <a:lstStyle/>
          <a:p>
            <a:pPr eaLnBrk="1" hangingPunct="1">
              <a:lnSpc>
                <a:spcPct val="80000"/>
              </a:lnSpc>
              <a:buClr>
                <a:schemeClr val="tx1"/>
              </a:buClr>
              <a:buFont typeface="Wingdings" pitchFamily="2" charset="2"/>
              <a:buChar char="ü"/>
              <a:defRPr/>
            </a:pPr>
            <a:r>
              <a:rPr lang="tr-TR" sz="2000" smtClean="0"/>
              <a:t>Sağlık hizmeti alan kişinin </a:t>
            </a:r>
            <a:r>
              <a:rPr lang="tr-TR" sz="2000" u="sng" smtClean="0"/>
              <a:t>sağlık hizmet sunucusuna başvurması</a:t>
            </a:r>
            <a:r>
              <a:rPr lang="tr-TR" sz="2000" smtClean="0"/>
              <a:t> ile başlayan süreçtir. </a:t>
            </a:r>
          </a:p>
          <a:p>
            <a:pPr eaLnBrk="1" hangingPunct="1">
              <a:lnSpc>
                <a:spcPct val="80000"/>
              </a:lnSpc>
              <a:buClr>
                <a:schemeClr val="tx1"/>
              </a:buClr>
              <a:buFont typeface="Wingdings" pitchFamily="2" charset="2"/>
              <a:buChar char="ü"/>
              <a:defRPr/>
            </a:pPr>
            <a:endParaRPr lang="tr-TR" sz="2000" smtClean="0"/>
          </a:p>
          <a:p>
            <a:pPr eaLnBrk="1" hangingPunct="1">
              <a:lnSpc>
                <a:spcPct val="80000"/>
              </a:lnSpc>
              <a:buClr>
                <a:schemeClr val="tx1"/>
              </a:buClr>
              <a:buFont typeface="Wingdings" pitchFamily="2" charset="2"/>
              <a:buChar char="ü"/>
              <a:defRPr/>
            </a:pPr>
            <a:r>
              <a:rPr lang="tr-TR" sz="2000" smtClean="0"/>
              <a:t>Bu süreçte sağlık hizmeti alacak kişinin bilgileri ile  tesisin bilgileri alınarak kişiye  sağlık hizmetinin verilip verilmeyeceğinin kontrolü yani </a:t>
            </a:r>
            <a:r>
              <a:rPr lang="tr-TR" sz="2000" u="sng" smtClean="0"/>
              <a:t>müstehaklık sorgulaması</a:t>
            </a:r>
            <a:r>
              <a:rPr lang="tr-TR" sz="2000" smtClean="0"/>
              <a:t> ve tesisin SGK kurumu  ile anlaşmalı olup olmadığının kontrolleri yapılarak Hasta için bir </a:t>
            </a:r>
            <a:r>
              <a:rPr lang="tr-TR" sz="2000" u="sng" smtClean="0"/>
              <a:t>HastaBaşvuruNo</a:t>
            </a:r>
            <a:r>
              <a:rPr lang="tr-TR" sz="2000" smtClean="0"/>
              <a:t> ve bu numara ile ilişkili bir </a:t>
            </a:r>
            <a:r>
              <a:rPr lang="tr-TR" sz="2000" u="sng" smtClean="0"/>
              <a:t>takip numarası</a:t>
            </a:r>
            <a:r>
              <a:rPr lang="tr-TR" sz="2000" smtClean="0"/>
              <a:t> üretilir.</a:t>
            </a:r>
          </a:p>
          <a:p>
            <a:pPr eaLnBrk="1" hangingPunct="1">
              <a:lnSpc>
                <a:spcPct val="80000"/>
              </a:lnSpc>
              <a:buClr>
                <a:schemeClr val="tx1"/>
              </a:buClr>
              <a:buFont typeface="Wingdings" pitchFamily="2" charset="2"/>
              <a:buChar char="ü"/>
              <a:defRPr/>
            </a:pPr>
            <a:endParaRPr lang="tr-TR" sz="2000" smtClean="0"/>
          </a:p>
          <a:p>
            <a:pPr eaLnBrk="1" hangingPunct="1">
              <a:lnSpc>
                <a:spcPct val="80000"/>
              </a:lnSpc>
              <a:buClr>
                <a:schemeClr val="tx1"/>
              </a:buClr>
              <a:buFont typeface="Wingdings" pitchFamily="2" charset="2"/>
              <a:buChar char="ü"/>
              <a:defRPr/>
            </a:pPr>
            <a:r>
              <a:rPr lang="tr-TR" sz="2000" smtClean="0"/>
              <a:t>Sağlık hizmet sunucusunda verilen hizmetler bu takip numarası ile takip edilir. </a:t>
            </a:r>
          </a:p>
          <a:p>
            <a:pPr eaLnBrk="1" hangingPunct="1">
              <a:lnSpc>
                <a:spcPct val="80000"/>
              </a:lnSpc>
              <a:buClr>
                <a:schemeClr val="tx1"/>
              </a:buClr>
              <a:buFont typeface="Wingdings" pitchFamily="2" charset="2"/>
              <a:buChar char="ü"/>
              <a:defRPr/>
            </a:pPr>
            <a:endParaRPr lang="tr-TR" sz="2000" smtClean="0"/>
          </a:p>
          <a:p>
            <a:pPr eaLnBrk="1" hangingPunct="1">
              <a:lnSpc>
                <a:spcPct val="80000"/>
              </a:lnSpc>
              <a:buClr>
                <a:schemeClr val="tx1"/>
              </a:buClr>
              <a:buFont typeface="Wingdings" pitchFamily="2" charset="2"/>
              <a:buChar char="ü"/>
              <a:defRPr/>
            </a:pPr>
            <a:r>
              <a:rPr lang="tr-TR" sz="2000" smtClean="0"/>
              <a:t>Sağlık hizmet sunucusunda hastanın tedavisi boyunca  aynı HastaBaşvuruNo’suna bağlı aynı veya faklı branşlarda birden fazla takip verilebilir bu takipler birbiri ile ilişkilidirler, verilen hizmetler bu takip numaraları aracılığıyla takip edilir.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a:xfrm>
            <a:off x="1114425" y="277813"/>
            <a:ext cx="7572375" cy="919162"/>
          </a:xfrm>
        </p:spPr>
        <p:txBody>
          <a:bodyPr/>
          <a:lstStyle/>
          <a:p>
            <a:pPr eaLnBrk="1" hangingPunct="1">
              <a:defRPr/>
            </a:pPr>
            <a:r>
              <a:rPr lang="tr-TR" sz="2800" b="1" smtClean="0"/>
              <a:t>HASTA KABUL SÜRECİ</a:t>
            </a:r>
          </a:p>
        </p:txBody>
      </p:sp>
      <p:sp>
        <p:nvSpPr>
          <p:cNvPr id="420867" name="Rectangle 3"/>
          <p:cNvSpPr>
            <a:spLocks noGrp="1" noChangeArrowheads="1"/>
          </p:cNvSpPr>
          <p:nvPr>
            <p:ph type="body" idx="1"/>
          </p:nvPr>
        </p:nvSpPr>
        <p:spPr/>
        <p:txBody>
          <a:bodyPr/>
          <a:lstStyle/>
          <a:p>
            <a:pPr eaLnBrk="1" hangingPunct="1">
              <a:lnSpc>
                <a:spcPct val="80000"/>
              </a:lnSpc>
              <a:buClr>
                <a:schemeClr val="tx1"/>
              </a:buClr>
              <a:buFont typeface="Wingdings" pitchFamily="2" charset="2"/>
              <a:buChar char="ü"/>
              <a:defRPr/>
            </a:pPr>
            <a:r>
              <a:rPr lang="tr-TR" sz="2000" smtClean="0"/>
              <a:t>Hasta kabul metodunda yenilik olarak ilişkili takip alma mantığı getirilmiştir. </a:t>
            </a:r>
          </a:p>
          <a:p>
            <a:pPr eaLnBrk="1" hangingPunct="1">
              <a:lnSpc>
                <a:spcPct val="80000"/>
              </a:lnSpc>
              <a:buClr>
                <a:schemeClr val="tx1"/>
              </a:buClr>
              <a:buFont typeface="Wingdings" pitchFamily="2" charset="2"/>
              <a:buNone/>
              <a:defRPr/>
            </a:pPr>
            <a:endParaRPr lang="tr-TR" sz="2000" smtClean="0"/>
          </a:p>
          <a:p>
            <a:pPr eaLnBrk="1" hangingPunct="1">
              <a:lnSpc>
                <a:spcPct val="80000"/>
              </a:lnSpc>
              <a:buClr>
                <a:schemeClr val="tx1"/>
              </a:buClr>
              <a:buFont typeface="Wingdings" pitchFamily="2" charset="2"/>
              <a:buChar char="ü"/>
              <a:defRPr/>
            </a:pPr>
            <a:r>
              <a:rPr lang="tr-TR" sz="2000" smtClean="0"/>
              <a:t>İlk takip alışlarda bu alan boş gönderilecektir. Daha sonra bağlı takip alma isteklerinde bu alana üzerinden yeni bir takip alınmak istenen ilk takibin numarası gönderilecektir. </a:t>
            </a:r>
          </a:p>
          <a:p>
            <a:pPr eaLnBrk="1" hangingPunct="1">
              <a:lnSpc>
                <a:spcPct val="80000"/>
              </a:lnSpc>
              <a:buClr>
                <a:schemeClr val="tx1"/>
              </a:buClr>
              <a:buFont typeface="Wingdings" pitchFamily="2" charset="2"/>
              <a:buChar char="ü"/>
              <a:defRPr/>
            </a:pPr>
            <a:endParaRPr lang="tr-TR" sz="2000" smtClean="0"/>
          </a:p>
          <a:p>
            <a:pPr eaLnBrk="1" hangingPunct="1">
              <a:lnSpc>
                <a:spcPct val="80000"/>
              </a:lnSpc>
              <a:buClr>
                <a:schemeClr val="tx1"/>
              </a:buClr>
              <a:buFont typeface="Wingdings" pitchFamily="2" charset="2"/>
              <a:buChar char="ü"/>
              <a:defRPr/>
            </a:pPr>
            <a:r>
              <a:rPr lang="tr-TR" sz="2000" smtClean="0"/>
              <a:t>Örneğin hastaya ilk takip olarak ayaktan bir takip alınmış olsun hasta yatışa geçirildiğinde yatan takibi alınırken takip no alanına ayaktan takibin numarası gönderilmelidir. </a:t>
            </a:r>
          </a:p>
          <a:p>
            <a:pPr eaLnBrk="1" hangingPunct="1">
              <a:lnSpc>
                <a:spcPct val="80000"/>
              </a:lnSpc>
              <a:buClr>
                <a:schemeClr val="tx1"/>
              </a:buClr>
              <a:buFont typeface="Wingdings" pitchFamily="2" charset="2"/>
              <a:buNone/>
              <a:defRPr/>
            </a:pPr>
            <a:endParaRPr lang="tr-TR" sz="2000" smtClean="0"/>
          </a:p>
          <a:p>
            <a:pPr eaLnBrk="1" hangingPunct="1">
              <a:lnSpc>
                <a:spcPct val="80000"/>
              </a:lnSpc>
              <a:buClr>
                <a:schemeClr val="tx1"/>
              </a:buClr>
              <a:buFont typeface="Wingdings" pitchFamily="2" charset="2"/>
              <a:buChar char="ü"/>
              <a:defRPr/>
            </a:pPr>
            <a:r>
              <a:rPr lang="tr-TR" sz="2000" smtClean="0"/>
              <a:t>Sistem hangi durumda ilk hangi durumda bağlı takip alınması gerektiğini ve bağlı takibin ne olması gerektiğini uyarı mesajları ile yönlendirecektir.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a:xfrm>
            <a:off x="1114425" y="277813"/>
            <a:ext cx="7572375" cy="415925"/>
          </a:xfrm>
        </p:spPr>
        <p:txBody>
          <a:bodyPr/>
          <a:lstStyle/>
          <a:p>
            <a:pPr eaLnBrk="1" hangingPunct="1">
              <a:defRPr/>
            </a:pPr>
            <a:r>
              <a:rPr lang="tr-TR" sz="2800" b="1" smtClean="0"/>
              <a:t>HASTA KABUL SÜRECİ</a:t>
            </a:r>
          </a:p>
        </p:txBody>
      </p:sp>
      <p:sp>
        <p:nvSpPr>
          <p:cNvPr id="421891" name="Rectangle 3"/>
          <p:cNvSpPr>
            <a:spLocks noGrp="1" noChangeArrowheads="1"/>
          </p:cNvSpPr>
          <p:nvPr>
            <p:ph type="body" idx="1"/>
          </p:nvPr>
        </p:nvSpPr>
        <p:spPr>
          <a:xfrm>
            <a:off x="250825" y="836613"/>
            <a:ext cx="8435975" cy="6021387"/>
          </a:xfrm>
        </p:spPr>
        <p:txBody>
          <a:bodyPr/>
          <a:lstStyle/>
          <a:p>
            <a:pPr algn="ctr" eaLnBrk="1" hangingPunct="1">
              <a:lnSpc>
                <a:spcPct val="80000"/>
              </a:lnSpc>
              <a:buFont typeface="Wingdings" pitchFamily="2" charset="2"/>
              <a:buNone/>
              <a:defRPr/>
            </a:pPr>
            <a:r>
              <a:rPr lang="tr-TR" sz="1600" b="1" smtClean="0"/>
              <a:t>Hasta Kabulde Alınan Bilgiler</a:t>
            </a:r>
          </a:p>
          <a:p>
            <a:pPr eaLnBrk="1" hangingPunct="1">
              <a:lnSpc>
                <a:spcPct val="80000"/>
              </a:lnSpc>
              <a:buFont typeface="Wingdings" pitchFamily="2" charset="2"/>
              <a:buNone/>
              <a:defRPr/>
            </a:pPr>
            <a:endParaRPr lang="tr-TR" sz="1600" b="1" smtClean="0"/>
          </a:p>
          <a:p>
            <a:pPr eaLnBrk="1" hangingPunct="1">
              <a:lnSpc>
                <a:spcPct val="80000"/>
              </a:lnSpc>
              <a:buFont typeface="Wingdings" pitchFamily="2" charset="2"/>
              <a:buNone/>
              <a:defRPr/>
            </a:pPr>
            <a:r>
              <a:rPr lang="tr-TR" sz="1600" b="1" smtClean="0"/>
              <a:t>Tesis Kodu                : </a:t>
            </a:r>
            <a:r>
              <a:rPr lang="tr-TR" sz="1600" smtClean="0"/>
              <a:t>Sağlık hizmet sunucusunu tanımlayan koddur.</a:t>
            </a:r>
          </a:p>
          <a:p>
            <a:pPr eaLnBrk="1" hangingPunct="1">
              <a:lnSpc>
                <a:spcPct val="80000"/>
              </a:lnSpc>
              <a:buFont typeface="Wingdings" pitchFamily="2" charset="2"/>
              <a:buNone/>
              <a:defRPr/>
            </a:pPr>
            <a:r>
              <a:rPr lang="tr-TR" sz="1600" b="1" smtClean="0"/>
              <a:t>Provizyon Tarihi       : </a:t>
            </a:r>
            <a:r>
              <a:rPr lang="tr-TR" sz="1600" smtClean="0"/>
              <a:t>Hastanın sağlık hizmet sunucusuna başvuru tarihi</a:t>
            </a:r>
          </a:p>
          <a:p>
            <a:pPr eaLnBrk="1" hangingPunct="1">
              <a:lnSpc>
                <a:spcPct val="80000"/>
              </a:lnSpc>
              <a:buFont typeface="Wingdings" pitchFamily="2" charset="2"/>
              <a:buNone/>
              <a:defRPr/>
            </a:pPr>
            <a:r>
              <a:rPr lang="tr-TR" sz="1600" b="1" smtClean="0"/>
              <a:t>Provizyon Tipi           : </a:t>
            </a:r>
            <a:r>
              <a:rPr lang="tr-TR" sz="1600" smtClean="0"/>
              <a:t>Normal , İş kazası, Acil,  Trafik Kazası,  Adli Vaka,  Meslek           	  		     Hastalığı</a:t>
            </a:r>
          </a:p>
          <a:p>
            <a:pPr eaLnBrk="1" hangingPunct="1">
              <a:lnSpc>
                <a:spcPct val="80000"/>
              </a:lnSpc>
              <a:buFont typeface="Wingdings" pitchFamily="2" charset="2"/>
              <a:buNone/>
              <a:defRPr/>
            </a:pPr>
            <a:r>
              <a:rPr lang="tr-TR" sz="1600" b="1" smtClean="0"/>
              <a:t>Hasta TC Kimlik No  : </a:t>
            </a:r>
            <a:r>
              <a:rPr lang="tr-TR" sz="1600" smtClean="0"/>
              <a:t>Sağlık hizmeti alan kişinin TC Kimlik numarası	 </a:t>
            </a:r>
          </a:p>
          <a:p>
            <a:pPr eaLnBrk="1" hangingPunct="1">
              <a:lnSpc>
                <a:spcPct val="80000"/>
              </a:lnSpc>
              <a:buFont typeface="Wingdings" pitchFamily="2" charset="2"/>
              <a:buNone/>
              <a:defRPr/>
            </a:pPr>
            <a:r>
              <a:rPr lang="tr-TR" sz="1600" b="1" smtClean="0"/>
              <a:t>Sigortalı Türu            :</a:t>
            </a:r>
            <a:r>
              <a:rPr lang="tr-TR" sz="1600" smtClean="0"/>
              <a:t> Çalışan, Emekli , Kurum Personeli, Diğer</a:t>
            </a:r>
          </a:p>
          <a:p>
            <a:pPr eaLnBrk="1" hangingPunct="1">
              <a:lnSpc>
                <a:spcPct val="80000"/>
              </a:lnSpc>
              <a:buFont typeface="Wingdings" pitchFamily="2" charset="2"/>
              <a:buNone/>
              <a:defRPr/>
            </a:pPr>
            <a:r>
              <a:rPr lang="tr-TR" sz="1600" b="1" smtClean="0"/>
              <a:t>Devredilen Kurum    : </a:t>
            </a:r>
            <a:r>
              <a:rPr lang="tr-TR" sz="1600" smtClean="0"/>
              <a:t>SSK, Bağkur, Emekli Sandığı, Yeşil Kart, ve Diğer Kapsamlar</a:t>
            </a:r>
          </a:p>
          <a:p>
            <a:pPr eaLnBrk="1" hangingPunct="1">
              <a:lnSpc>
                <a:spcPct val="80000"/>
              </a:lnSpc>
              <a:buFont typeface="Wingdings" pitchFamily="2" charset="2"/>
              <a:buNone/>
              <a:defRPr/>
            </a:pPr>
            <a:r>
              <a:rPr lang="tr-TR" sz="1600" b="1" smtClean="0"/>
              <a:t>Takip No                    : </a:t>
            </a:r>
            <a:r>
              <a:rPr lang="tr-TR" sz="1600" smtClean="0"/>
              <a:t>Başka bir takipten ilişkilendirilerek alınacak takip no için ilişkili     			     takibin numarasıdır.</a:t>
            </a:r>
          </a:p>
          <a:p>
            <a:pPr eaLnBrk="1" hangingPunct="1">
              <a:lnSpc>
                <a:spcPct val="80000"/>
              </a:lnSpc>
              <a:buFont typeface="Wingdings" pitchFamily="2" charset="2"/>
              <a:buNone/>
              <a:defRPr/>
            </a:pPr>
            <a:r>
              <a:rPr lang="tr-TR" sz="1600" b="1" smtClean="0"/>
              <a:t>Tedavi Türu              : </a:t>
            </a:r>
            <a:r>
              <a:rPr lang="tr-TR" sz="1600" smtClean="0"/>
              <a:t>Ayaktan, Yatan, Günübirlik</a:t>
            </a:r>
          </a:p>
          <a:p>
            <a:pPr eaLnBrk="1" hangingPunct="1">
              <a:lnSpc>
                <a:spcPct val="80000"/>
              </a:lnSpc>
              <a:buFont typeface="Wingdings" pitchFamily="2" charset="2"/>
              <a:buNone/>
              <a:defRPr/>
            </a:pPr>
            <a:r>
              <a:rPr lang="tr-TR" sz="1600" b="1" smtClean="0"/>
              <a:t>Branş 	                   : </a:t>
            </a:r>
            <a:r>
              <a:rPr lang="tr-TR" sz="1600" smtClean="0"/>
              <a:t>Hizmeti sunacak sağlık hizmet sunucusu biriminin branşıdır.</a:t>
            </a:r>
          </a:p>
          <a:p>
            <a:pPr eaLnBrk="1" hangingPunct="1">
              <a:lnSpc>
                <a:spcPct val="80000"/>
              </a:lnSpc>
              <a:buFont typeface="Wingdings" pitchFamily="2" charset="2"/>
              <a:buNone/>
              <a:defRPr/>
            </a:pPr>
            <a:r>
              <a:rPr lang="tr-TR" sz="1600" b="1" smtClean="0"/>
              <a:t>Tedavi Tipi                : </a:t>
            </a:r>
            <a:r>
              <a:rPr lang="tr-TR" sz="1600" smtClean="0"/>
              <a:t>Özellikli tedaviler için alınacak takibi belirlemek için kullanılacaktır. </a:t>
            </a:r>
          </a:p>
          <a:p>
            <a:pPr eaLnBrk="1" hangingPunct="1">
              <a:lnSpc>
                <a:spcPct val="80000"/>
              </a:lnSpc>
              <a:buFont typeface="Wingdings" pitchFamily="2" charset="2"/>
              <a:buNone/>
              <a:defRPr/>
            </a:pPr>
            <a:r>
              <a:rPr lang="tr-TR" sz="1600" b="1" smtClean="0"/>
              <a:t>Takip Tipi                  :  </a:t>
            </a:r>
            <a:r>
              <a:rPr lang="tr-TR" sz="1600" smtClean="0"/>
              <a:t>Normal, Eşlik Eden Hastalık, Uzayan Yatış, Komplikasyon,Tanı 			     Amaçlı Günübirlik,Yoğun Bakım,Hizmetin Yarım Kalması veya İptal 			     Olması</a:t>
            </a:r>
          </a:p>
          <a:p>
            <a:pPr eaLnBrk="1" hangingPunct="1">
              <a:lnSpc>
                <a:spcPct val="80000"/>
              </a:lnSpc>
              <a:buFont typeface="Wingdings" pitchFamily="2" charset="2"/>
              <a:buNone/>
              <a:defRPr/>
            </a:pPr>
            <a:r>
              <a:rPr lang="tr-TR" sz="1600" b="1" smtClean="0"/>
              <a:t>Yeni Doğan Bilgisi   :  </a:t>
            </a:r>
            <a:r>
              <a:rPr lang="tr-TR" sz="1600" smtClean="0"/>
              <a:t>Yeni doğan için anne üzerinden alınacak takibi belirtmek için  			     kullanılacaktır.</a:t>
            </a:r>
            <a:endParaRPr lang="tr-TR" sz="1600" b="1" smtClean="0"/>
          </a:p>
          <a:p>
            <a:pPr eaLnBrk="1" hangingPunct="1">
              <a:lnSpc>
                <a:spcPct val="80000"/>
              </a:lnSpc>
              <a:buFont typeface="Wingdings" pitchFamily="2" charset="2"/>
              <a:buNone/>
              <a:defRPr/>
            </a:pPr>
            <a:r>
              <a:rPr lang="tr-TR" sz="1600" b="1" smtClean="0"/>
              <a:t>Donör TC Kimlik No : </a:t>
            </a:r>
            <a:r>
              <a:rPr lang="tr-TR" sz="1600" smtClean="0"/>
              <a:t> Alıcı üzerinden alınan takibin hangi dönür için alındığını 				     belirtecektir.</a:t>
            </a:r>
          </a:p>
          <a:p>
            <a:pPr eaLnBrk="1" hangingPunct="1">
              <a:lnSpc>
                <a:spcPct val="80000"/>
              </a:lnSpc>
              <a:buFont typeface="Wingdings" pitchFamily="2" charset="2"/>
              <a:buNone/>
              <a:defRPr/>
            </a:pPr>
            <a:r>
              <a:rPr lang="tr-TR" sz="1600" b="1" smtClean="0"/>
              <a:t>Yatıs Bitis Tarihi       : </a:t>
            </a:r>
            <a:r>
              <a:rPr lang="tr-TR" sz="1600" smtClean="0"/>
              <a:t>Geriye dönük yatan takiplerde kapalı yatış isteği için bu alanda yatış   		     bitiş tarihinin gönderilmesi gerekmektedir.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a:xfrm>
            <a:off x="1114425" y="277813"/>
            <a:ext cx="7572375" cy="704850"/>
          </a:xfrm>
        </p:spPr>
        <p:txBody>
          <a:bodyPr/>
          <a:lstStyle/>
          <a:p>
            <a:pPr eaLnBrk="1" hangingPunct="1">
              <a:defRPr/>
            </a:pPr>
            <a:r>
              <a:rPr lang="tr-TR" sz="2800" b="1" smtClean="0"/>
              <a:t>HASTA KABUL SÜRECİ</a:t>
            </a:r>
          </a:p>
        </p:txBody>
      </p:sp>
      <p:sp>
        <p:nvSpPr>
          <p:cNvPr id="423939" name="Rectangle 3"/>
          <p:cNvSpPr>
            <a:spLocks noGrp="1" noChangeArrowheads="1"/>
          </p:cNvSpPr>
          <p:nvPr>
            <p:ph type="body" idx="1"/>
          </p:nvPr>
        </p:nvSpPr>
        <p:spPr>
          <a:xfrm>
            <a:off x="395288" y="1052513"/>
            <a:ext cx="8229600" cy="5327650"/>
          </a:xfrm>
        </p:spPr>
        <p:txBody>
          <a:bodyPr/>
          <a:lstStyle/>
          <a:p>
            <a:pPr marL="533400" indent="-533400" eaLnBrk="1" hangingPunct="1">
              <a:lnSpc>
                <a:spcPct val="80000"/>
              </a:lnSpc>
              <a:buFont typeface="Wingdings" pitchFamily="2" charset="2"/>
              <a:buNone/>
              <a:defRPr/>
            </a:pPr>
            <a:r>
              <a:rPr lang="tr-TR" sz="2800" smtClean="0"/>
              <a:t>Tedavi Türleri :</a:t>
            </a:r>
          </a:p>
          <a:p>
            <a:pPr marL="533400" indent="-533400" eaLnBrk="1" hangingPunct="1">
              <a:lnSpc>
                <a:spcPct val="80000"/>
              </a:lnSpc>
              <a:buFont typeface="Wingdings" pitchFamily="2" charset="2"/>
              <a:buNone/>
              <a:defRPr/>
            </a:pPr>
            <a:r>
              <a:rPr lang="tr-TR" sz="2800" smtClean="0"/>
              <a:t>A :  Ayakta Tedavi</a:t>
            </a:r>
          </a:p>
          <a:p>
            <a:pPr marL="533400" indent="-533400" eaLnBrk="1" hangingPunct="1">
              <a:lnSpc>
                <a:spcPct val="80000"/>
              </a:lnSpc>
              <a:buFont typeface="Wingdings" pitchFamily="2" charset="2"/>
              <a:buNone/>
              <a:defRPr/>
            </a:pPr>
            <a:r>
              <a:rPr lang="tr-TR" sz="2800" smtClean="0"/>
              <a:t>	</a:t>
            </a:r>
            <a:r>
              <a:rPr lang="tr-TR" sz="2000" smtClean="0"/>
              <a:t>Tüm Poliklinik ve Acil girişlerinde Ayaktan takip alınmalıdır.</a:t>
            </a:r>
          </a:p>
          <a:p>
            <a:pPr marL="533400" indent="-533400" eaLnBrk="1" hangingPunct="1">
              <a:lnSpc>
                <a:spcPct val="80000"/>
              </a:lnSpc>
              <a:buFont typeface="Wingdings" pitchFamily="2" charset="2"/>
              <a:buNone/>
              <a:defRPr/>
            </a:pPr>
            <a:r>
              <a:rPr lang="tr-TR" sz="2000" smtClean="0"/>
              <a:t>	Ayaktan Gelebilecek Paketler : FTR paketleri, HOT Paketleri, Ek10/C </a:t>
            </a:r>
          </a:p>
          <a:p>
            <a:pPr marL="533400" indent="-533400" eaLnBrk="1" hangingPunct="1">
              <a:lnSpc>
                <a:spcPct val="80000"/>
              </a:lnSpc>
              <a:buFont typeface="Wingdings" pitchFamily="2" charset="2"/>
              <a:buNone/>
              <a:defRPr/>
            </a:pPr>
            <a:r>
              <a:rPr lang="tr-TR" sz="2000" smtClean="0"/>
              <a:t>	Paket olan işlemleri</a:t>
            </a:r>
          </a:p>
          <a:p>
            <a:pPr marL="533400" indent="-533400" eaLnBrk="1" hangingPunct="1">
              <a:lnSpc>
                <a:spcPct val="80000"/>
              </a:lnSpc>
              <a:buFont typeface="Wingdings" pitchFamily="2" charset="2"/>
              <a:buNone/>
              <a:defRPr/>
            </a:pPr>
            <a:r>
              <a:rPr lang="tr-TR" sz="2800" smtClean="0"/>
              <a:t>Y : Yatarak Tedavi</a:t>
            </a:r>
          </a:p>
          <a:p>
            <a:pPr marL="533400" indent="-533400" eaLnBrk="1" hangingPunct="1">
              <a:lnSpc>
                <a:spcPct val="80000"/>
              </a:lnSpc>
              <a:buFont typeface="Wingdings" pitchFamily="2" charset="2"/>
              <a:buNone/>
              <a:defRPr/>
            </a:pPr>
            <a:r>
              <a:rPr lang="tr-TR" sz="2800" smtClean="0"/>
              <a:t>	</a:t>
            </a:r>
            <a:r>
              <a:rPr lang="tr-TR" sz="2000" smtClean="0"/>
              <a:t>Yatan takipleri mutlaka Ayaktan yada Günübirlik takip üzerinden bağlı alınmalıdır.</a:t>
            </a:r>
            <a:endParaRPr lang="tr-TR" sz="2800" smtClean="0"/>
          </a:p>
          <a:p>
            <a:pPr marL="533400" indent="-533400" eaLnBrk="1" hangingPunct="1">
              <a:lnSpc>
                <a:spcPct val="80000"/>
              </a:lnSpc>
              <a:buFont typeface="Wingdings" pitchFamily="2" charset="2"/>
              <a:buNone/>
              <a:defRPr/>
            </a:pPr>
            <a:r>
              <a:rPr lang="tr-TR" sz="2800" smtClean="0"/>
              <a:t>G: Günübirlik Tedavi</a:t>
            </a:r>
          </a:p>
          <a:p>
            <a:pPr marL="533400" indent="-533400" eaLnBrk="1" hangingPunct="1">
              <a:lnSpc>
                <a:spcPct val="80000"/>
              </a:lnSpc>
              <a:buFont typeface="Wingdings" pitchFamily="2" charset="2"/>
              <a:buNone/>
              <a:defRPr/>
            </a:pPr>
            <a:r>
              <a:rPr lang="tr-TR" sz="2800" smtClean="0"/>
              <a:t>	</a:t>
            </a:r>
            <a:r>
              <a:rPr lang="tr-TR" sz="2000" smtClean="0"/>
              <a:t>SUT 4.1.2 maddesinde yer alan Hasta yatış ve taburcu işlemi yapılmadan, 24 saatlik zaman dilimi içinde yapılan tedaviler</a:t>
            </a:r>
            <a:r>
              <a:rPr lang="tr-TR" sz="3600" smtClean="0"/>
              <a:t> </a:t>
            </a:r>
            <a:r>
              <a:rPr lang="tr-TR" sz="2000" smtClean="0"/>
              <a:t>Günübirlik takip altında gönderilebilir.</a:t>
            </a:r>
            <a:r>
              <a:rPr lang="tr-TR" sz="3600" smtClean="0"/>
              <a: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a:xfrm>
            <a:off x="1114425" y="277813"/>
            <a:ext cx="7572375" cy="704850"/>
          </a:xfrm>
        </p:spPr>
        <p:txBody>
          <a:bodyPr/>
          <a:lstStyle/>
          <a:p>
            <a:pPr eaLnBrk="1" hangingPunct="1">
              <a:defRPr/>
            </a:pPr>
            <a:r>
              <a:rPr lang="tr-TR" sz="2800" b="1" smtClean="0"/>
              <a:t>HASTA KABUL SÜRECİ</a:t>
            </a:r>
          </a:p>
        </p:txBody>
      </p:sp>
      <p:sp>
        <p:nvSpPr>
          <p:cNvPr id="424963" name="Rectangle 3"/>
          <p:cNvSpPr>
            <a:spLocks noGrp="1" noChangeArrowheads="1"/>
          </p:cNvSpPr>
          <p:nvPr>
            <p:ph type="body" idx="1"/>
          </p:nvPr>
        </p:nvSpPr>
        <p:spPr>
          <a:xfrm>
            <a:off x="323850" y="765175"/>
            <a:ext cx="8301038" cy="5832475"/>
          </a:xfrm>
        </p:spPr>
        <p:txBody>
          <a:bodyPr/>
          <a:lstStyle/>
          <a:p>
            <a:pPr marL="533400" indent="-533400" eaLnBrk="1" hangingPunct="1">
              <a:lnSpc>
                <a:spcPct val="80000"/>
              </a:lnSpc>
              <a:buFont typeface="Wingdings" pitchFamily="2" charset="2"/>
              <a:buNone/>
              <a:defRPr/>
            </a:pPr>
            <a:r>
              <a:rPr lang="tr-TR" sz="1800" smtClean="0"/>
              <a:t>Takip Tipleri :</a:t>
            </a:r>
          </a:p>
          <a:p>
            <a:pPr marL="533400" indent="-533400" eaLnBrk="1" hangingPunct="1">
              <a:lnSpc>
                <a:spcPct val="80000"/>
              </a:lnSpc>
              <a:buFont typeface="Wingdings" pitchFamily="2" charset="2"/>
              <a:buNone/>
              <a:defRPr/>
            </a:pPr>
            <a:r>
              <a:rPr lang="tr-TR" sz="1800" b="1" smtClean="0"/>
              <a:t>N : Normal</a:t>
            </a:r>
            <a:r>
              <a:rPr lang="tr-TR" sz="1800" smtClean="0"/>
              <a:t> </a:t>
            </a:r>
          </a:p>
          <a:p>
            <a:pPr marL="533400" indent="-533400" eaLnBrk="1" hangingPunct="1">
              <a:lnSpc>
                <a:spcPct val="80000"/>
              </a:lnSpc>
              <a:buFont typeface="Wingdings" pitchFamily="2" charset="2"/>
              <a:buNone/>
              <a:defRPr/>
            </a:pPr>
            <a:r>
              <a:rPr lang="tr-TR" sz="1800" b="1" smtClean="0"/>
              <a:t>E : Eşlik Eden Hastalık</a:t>
            </a:r>
          </a:p>
          <a:p>
            <a:pPr marL="533400" indent="-533400" eaLnBrk="1" hangingPunct="1">
              <a:lnSpc>
                <a:spcPct val="80000"/>
              </a:lnSpc>
              <a:buFont typeface="Wingdings" pitchFamily="2" charset="2"/>
              <a:buNone/>
              <a:defRPr/>
            </a:pPr>
            <a:r>
              <a:rPr lang="tr-TR" sz="1800" smtClean="0"/>
              <a:t>	İçerisinde paket işlem olan Yatan takibinden alınabilir.</a:t>
            </a:r>
          </a:p>
          <a:p>
            <a:pPr marL="533400" indent="-533400" eaLnBrk="1" hangingPunct="1">
              <a:lnSpc>
                <a:spcPct val="80000"/>
              </a:lnSpc>
              <a:buFont typeface="Wingdings" pitchFamily="2" charset="2"/>
              <a:buNone/>
              <a:defRPr/>
            </a:pPr>
            <a:r>
              <a:rPr lang="tr-TR" sz="1800" smtClean="0"/>
              <a:t>	Ek8 üzerinden faturalanır.</a:t>
            </a:r>
          </a:p>
          <a:p>
            <a:pPr marL="533400" indent="-533400" eaLnBrk="1" hangingPunct="1">
              <a:lnSpc>
                <a:spcPct val="80000"/>
              </a:lnSpc>
              <a:buFont typeface="Wingdings" pitchFamily="2" charset="2"/>
              <a:buNone/>
              <a:defRPr/>
            </a:pPr>
            <a:r>
              <a:rPr lang="tr-TR" sz="1800" b="1" smtClean="0"/>
              <a:t>U : Uzayan Yatış</a:t>
            </a:r>
          </a:p>
          <a:p>
            <a:pPr marL="533400" indent="-533400" eaLnBrk="1" hangingPunct="1">
              <a:lnSpc>
                <a:spcPct val="80000"/>
              </a:lnSpc>
              <a:buFont typeface="Wingdings" pitchFamily="2" charset="2"/>
              <a:buNone/>
              <a:defRPr/>
            </a:pPr>
            <a:r>
              <a:rPr lang="tr-TR" sz="1800" smtClean="0"/>
              <a:t>	İçerisinde paket işlem olan Yatan takibinden alınabilir. Ayrıca yapılan paket ameliyatın gurubuna göre (15,10,8,5,3) gün sonra alınabilir.</a:t>
            </a:r>
          </a:p>
          <a:p>
            <a:pPr marL="533400" indent="-533400" eaLnBrk="1" hangingPunct="1">
              <a:lnSpc>
                <a:spcPct val="80000"/>
              </a:lnSpc>
              <a:buFont typeface="Wingdings" pitchFamily="2" charset="2"/>
              <a:buNone/>
              <a:defRPr/>
            </a:pPr>
            <a:r>
              <a:rPr lang="tr-TR" sz="1800" smtClean="0"/>
              <a:t>	Ek8 üzerinden faturalanır.</a:t>
            </a:r>
          </a:p>
          <a:p>
            <a:pPr marL="533400" indent="-533400" eaLnBrk="1" hangingPunct="1">
              <a:lnSpc>
                <a:spcPct val="80000"/>
              </a:lnSpc>
              <a:buFont typeface="Wingdings" pitchFamily="2" charset="2"/>
              <a:buNone/>
              <a:defRPr/>
            </a:pPr>
            <a:r>
              <a:rPr lang="tr-TR" sz="1800" b="1" smtClean="0"/>
              <a:t>K : Komplikasyon</a:t>
            </a:r>
          </a:p>
          <a:p>
            <a:pPr marL="533400" indent="-533400" eaLnBrk="1" hangingPunct="1">
              <a:lnSpc>
                <a:spcPct val="80000"/>
              </a:lnSpc>
              <a:buFont typeface="Wingdings" pitchFamily="2" charset="2"/>
              <a:buNone/>
              <a:defRPr/>
            </a:pPr>
            <a:r>
              <a:rPr lang="tr-TR" sz="1800" smtClean="0"/>
              <a:t>	İçerisinde paket işlem olan Yatan takibinden alınabilir.</a:t>
            </a:r>
          </a:p>
          <a:p>
            <a:pPr marL="533400" indent="-533400" eaLnBrk="1" hangingPunct="1">
              <a:lnSpc>
                <a:spcPct val="80000"/>
              </a:lnSpc>
              <a:buFont typeface="Wingdings" pitchFamily="2" charset="2"/>
              <a:buNone/>
              <a:defRPr/>
            </a:pPr>
            <a:r>
              <a:rPr lang="tr-TR" sz="1800" smtClean="0"/>
              <a:t>	Ek8 den %10 eksiğiyle faturalanır.	</a:t>
            </a:r>
          </a:p>
          <a:p>
            <a:pPr marL="533400" indent="-533400" eaLnBrk="1" hangingPunct="1">
              <a:lnSpc>
                <a:spcPct val="80000"/>
              </a:lnSpc>
              <a:buFont typeface="Wingdings" pitchFamily="2" charset="2"/>
              <a:buNone/>
              <a:defRPr/>
            </a:pPr>
            <a:r>
              <a:rPr lang="tr-TR" sz="1800" b="1" smtClean="0"/>
              <a:t>T : Tanı Amaçlı Günübirlik</a:t>
            </a:r>
          </a:p>
          <a:p>
            <a:pPr marL="533400" indent="-533400" eaLnBrk="1" hangingPunct="1">
              <a:lnSpc>
                <a:spcPct val="80000"/>
              </a:lnSpc>
              <a:buFont typeface="Wingdings" pitchFamily="2" charset="2"/>
              <a:buNone/>
              <a:defRPr/>
            </a:pPr>
            <a:r>
              <a:rPr lang="tr-TR" sz="1800" smtClean="0"/>
              <a:t>	Tanı amaçlı günübirlik paketlerde takip tipi T olmalıdır.Bu durumda aynı gün Vaka başı muayene var ise muayeneye fiyat dönmez.</a:t>
            </a:r>
          </a:p>
          <a:p>
            <a:pPr marL="533400" indent="-533400" eaLnBrk="1" hangingPunct="1">
              <a:lnSpc>
                <a:spcPct val="80000"/>
              </a:lnSpc>
              <a:buFont typeface="Wingdings" pitchFamily="2" charset="2"/>
              <a:buNone/>
              <a:defRPr/>
            </a:pPr>
            <a:r>
              <a:rPr lang="tr-TR" sz="1800" b="1" smtClean="0"/>
              <a:t>Y : Yoğun Bakım</a:t>
            </a:r>
          </a:p>
          <a:p>
            <a:pPr marL="533400" indent="-533400" eaLnBrk="1" hangingPunct="1">
              <a:lnSpc>
                <a:spcPct val="80000"/>
              </a:lnSpc>
              <a:buFont typeface="Wingdings" pitchFamily="2" charset="2"/>
              <a:buNone/>
              <a:defRPr/>
            </a:pPr>
            <a:r>
              <a:rPr lang="tr-TR" sz="1800" smtClean="0"/>
              <a:t>	Yoğun Bakım paketlerini girileceği takip tipi</a:t>
            </a:r>
          </a:p>
          <a:p>
            <a:pPr marL="533400" indent="-533400" eaLnBrk="1" hangingPunct="1">
              <a:lnSpc>
                <a:spcPct val="80000"/>
              </a:lnSpc>
              <a:buFont typeface="Wingdings" pitchFamily="2" charset="2"/>
              <a:buNone/>
              <a:defRPr/>
            </a:pPr>
            <a:r>
              <a:rPr lang="tr-TR" sz="1800" b="1" smtClean="0"/>
              <a:t>P : Hizmetin İptal olması veya Yarım Kalması</a:t>
            </a:r>
          </a:p>
          <a:p>
            <a:pPr marL="533400" indent="-533400" eaLnBrk="1" hangingPunct="1">
              <a:lnSpc>
                <a:spcPct val="80000"/>
              </a:lnSpc>
              <a:buFont typeface="Wingdings" pitchFamily="2" charset="2"/>
              <a:buNone/>
              <a:defRPr/>
            </a:pPr>
            <a:r>
              <a:rPr lang="tr-TR" sz="1800" smtClean="0"/>
              <a:t>	Hizmetin iptal olması veya yarım kalması durumunda Ek8 işlemleri %10 indirimli olarak buradan faturalanacaktır.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Başlık"/>
          <p:cNvSpPr>
            <a:spLocks noGrp="1"/>
          </p:cNvSpPr>
          <p:nvPr>
            <p:ph type="ctrTitle" idx="4294967295"/>
          </p:nvPr>
        </p:nvSpPr>
        <p:spPr>
          <a:xfrm>
            <a:off x="685800" y="2130425"/>
            <a:ext cx="7772400" cy="1470025"/>
          </a:xfrm>
          <a:noFill/>
        </p:spPr>
        <p:txBody>
          <a:bodyPr anchorCtr="0"/>
          <a:lstStyle/>
          <a:p>
            <a:r>
              <a:rPr lang="tr-TR" smtClean="0">
                <a:effectLst/>
              </a:rPr>
              <a:t>MEDULA 3</a:t>
            </a:r>
          </a:p>
        </p:txBody>
      </p:sp>
      <p:sp>
        <p:nvSpPr>
          <p:cNvPr id="47107" name="2 Alt Başlık"/>
          <p:cNvSpPr>
            <a:spLocks noGrp="1"/>
          </p:cNvSpPr>
          <p:nvPr>
            <p:ph type="subTitle" idx="4294967295"/>
          </p:nvPr>
        </p:nvSpPr>
        <p:spPr>
          <a:xfrm>
            <a:off x="1371600" y="3886200"/>
            <a:ext cx="6400800" cy="1752600"/>
          </a:xfrm>
          <a:noFill/>
        </p:spPr>
        <p:txBody>
          <a:bodyPr/>
          <a:lstStyle/>
          <a:p>
            <a:pPr marL="0" indent="0" algn="ctr">
              <a:buFont typeface="Wingdings" pitchFamily="2" charset="2"/>
              <a:buNone/>
            </a:pPr>
            <a:r>
              <a:rPr lang="tr-TR" smtClean="0">
                <a:solidFill>
                  <a:srgbClr val="898989"/>
                </a:solidFill>
                <a:effectLst/>
              </a:rPr>
              <a:t>HASTA  KABUL SÜRECİ </a:t>
            </a:r>
          </a:p>
          <a:p>
            <a:pPr marL="0" indent="0" algn="ctr">
              <a:buFont typeface="Wingdings" pitchFamily="2" charset="2"/>
              <a:buNone/>
            </a:pPr>
            <a:r>
              <a:rPr lang="tr-TR" smtClean="0">
                <a:solidFill>
                  <a:srgbClr val="898989"/>
                </a:solidFill>
                <a:effectLst/>
              </a:rPr>
              <a:t>ÖRNEK</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Başlık"/>
          <p:cNvSpPr>
            <a:spLocks noGrp="1"/>
          </p:cNvSpPr>
          <p:nvPr>
            <p:ph type="title" idx="4294967295"/>
          </p:nvPr>
        </p:nvSpPr>
        <p:spPr>
          <a:noFill/>
        </p:spPr>
        <p:txBody>
          <a:bodyPr anchorCtr="0"/>
          <a:lstStyle/>
          <a:p>
            <a:endParaRPr lang="tr-TR" smtClean="0">
              <a:effectLst/>
            </a:endParaRPr>
          </a:p>
        </p:txBody>
      </p:sp>
      <p:pic>
        <p:nvPicPr>
          <p:cNvPr id="48131" name="Picture 2"/>
          <p:cNvPicPr>
            <a:picLocks noGrp="1" noChangeAspect="1" noChangeArrowheads="1"/>
          </p:cNvPicPr>
          <p:nvPr>
            <p:ph idx="4294967295"/>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Başlık"/>
          <p:cNvSpPr>
            <a:spLocks noGrp="1"/>
          </p:cNvSpPr>
          <p:nvPr>
            <p:ph type="title" idx="4294967295"/>
          </p:nvPr>
        </p:nvSpPr>
        <p:spPr>
          <a:noFill/>
        </p:spPr>
        <p:txBody>
          <a:bodyPr anchorCtr="0"/>
          <a:lstStyle/>
          <a:p>
            <a:endParaRPr lang="tr-TR" smtClean="0">
              <a:effectLst/>
            </a:endParaRPr>
          </a:p>
        </p:txBody>
      </p:sp>
      <p:pic>
        <p:nvPicPr>
          <p:cNvPr id="49155" name="Picture 2"/>
          <p:cNvPicPr>
            <a:picLocks noGrp="1" noChangeAspect="1" noChangeArrowheads="1"/>
          </p:cNvPicPr>
          <p:nvPr>
            <p:ph idx="4294967295"/>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Başlık"/>
          <p:cNvSpPr>
            <a:spLocks noGrp="1"/>
          </p:cNvSpPr>
          <p:nvPr>
            <p:ph type="title" idx="4294967295"/>
          </p:nvPr>
        </p:nvSpPr>
        <p:spPr>
          <a:noFill/>
        </p:spPr>
        <p:txBody>
          <a:bodyPr anchorCtr="0"/>
          <a:lstStyle/>
          <a:p>
            <a:endParaRPr lang="tr-TR" smtClean="0">
              <a:effectLst/>
            </a:endParaRPr>
          </a:p>
        </p:txBody>
      </p:sp>
      <p:pic>
        <p:nvPicPr>
          <p:cNvPr id="50179" name="Picture 2"/>
          <p:cNvPicPr>
            <a:picLocks noGrp="1" noChangeAspect="1" noChangeArrowheads="1"/>
          </p:cNvPicPr>
          <p:nvPr>
            <p:ph idx="4294967295"/>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idx="4294967295"/>
          </p:nvPr>
        </p:nvSpPr>
        <p:spPr>
          <a:xfrm>
            <a:off x="696913" y="354013"/>
            <a:ext cx="7475537" cy="558800"/>
          </a:xfrm>
        </p:spPr>
        <p:txBody>
          <a:bodyPr anchorCtr="0"/>
          <a:lstStyle/>
          <a:p>
            <a:pPr eaLnBrk="1" hangingPunct="1">
              <a:defRPr/>
            </a:pPr>
            <a:r>
              <a:rPr lang="tr-TR" sz="2800" b="1" smtClean="0">
                <a:solidFill>
                  <a:srgbClr val="FFFF00"/>
                </a:solidFill>
              </a:rPr>
              <a:t> </a:t>
            </a:r>
            <a:r>
              <a:rPr lang="tr-TR" sz="2800" b="1" smtClean="0">
                <a:solidFill>
                  <a:schemeClr val="tx1"/>
                </a:solidFill>
              </a:rPr>
              <a:t> </a:t>
            </a:r>
            <a:r>
              <a:rPr lang="tr-TR" sz="2800" b="1" smtClean="0">
                <a:solidFill>
                  <a:srgbClr val="FFFF00"/>
                </a:solidFill>
              </a:rPr>
              <a:t> </a:t>
            </a:r>
            <a:r>
              <a:rPr lang="tr-TR" sz="2800" b="1" smtClean="0">
                <a:solidFill>
                  <a:schemeClr val="tx1"/>
                </a:solidFill>
              </a:rPr>
              <a:t>KARŞILANACAK İHTİYAÇLAR</a:t>
            </a:r>
          </a:p>
        </p:txBody>
      </p:sp>
      <p:sp>
        <p:nvSpPr>
          <p:cNvPr id="107523" name="Rectangle 3"/>
          <p:cNvSpPr>
            <a:spLocks noGrp="1" noChangeArrowheads="1"/>
          </p:cNvSpPr>
          <p:nvPr>
            <p:ph type="body" idx="4294967295"/>
          </p:nvPr>
        </p:nvSpPr>
        <p:spPr>
          <a:xfrm>
            <a:off x="250825" y="981075"/>
            <a:ext cx="8893175" cy="5688013"/>
          </a:xfrm>
        </p:spPr>
        <p:txBody>
          <a:bodyPr wrap="none"/>
          <a:lstStyle/>
          <a:p>
            <a:pPr algn="ctr" eaLnBrk="1" hangingPunct="1">
              <a:lnSpc>
                <a:spcPct val="80000"/>
              </a:lnSpc>
              <a:buFont typeface="Wingdings" pitchFamily="2" charset="2"/>
              <a:buNone/>
              <a:defRPr/>
            </a:pPr>
            <a:endParaRPr lang="tr-TR" sz="1600" smtClean="0"/>
          </a:p>
          <a:p>
            <a:pPr algn="ctr" eaLnBrk="1" hangingPunct="1">
              <a:lnSpc>
                <a:spcPct val="80000"/>
              </a:lnSpc>
              <a:buFont typeface="Wingdings" pitchFamily="2" charset="2"/>
              <a:buNone/>
              <a:defRPr/>
            </a:pPr>
            <a:r>
              <a:rPr lang="tr-TR" sz="2400" smtClean="0"/>
              <a:t>	</a:t>
            </a:r>
          </a:p>
          <a:p>
            <a:pPr algn="ctr" eaLnBrk="1" hangingPunct="1">
              <a:lnSpc>
                <a:spcPct val="80000"/>
              </a:lnSpc>
              <a:buFont typeface="Wingdings" pitchFamily="2" charset="2"/>
              <a:buNone/>
              <a:defRPr/>
            </a:pPr>
            <a:r>
              <a:rPr lang="tr-TR" sz="2400" smtClean="0"/>
              <a:t>Özellikle  yapılan </a:t>
            </a:r>
          </a:p>
          <a:p>
            <a:pPr algn="ctr" eaLnBrk="1" hangingPunct="1">
              <a:lnSpc>
                <a:spcPct val="80000"/>
              </a:lnSpc>
              <a:buFont typeface="Wingdings" pitchFamily="2" charset="2"/>
              <a:buNone/>
              <a:defRPr/>
            </a:pPr>
            <a:r>
              <a:rPr lang="tr-TR" sz="2400" b="1" u="sng" smtClean="0">
                <a:solidFill>
                  <a:srgbClr val="FFFF00"/>
                </a:solidFill>
              </a:rPr>
              <a:t>muayene, tetkik ve tedavilerin</a:t>
            </a:r>
            <a:r>
              <a:rPr lang="tr-TR" sz="2400" smtClean="0">
                <a:solidFill>
                  <a:srgbClr val="FFFF00"/>
                </a:solidFill>
              </a:rPr>
              <a:t>, </a:t>
            </a:r>
          </a:p>
          <a:p>
            <a:pPr algn="ctr" eaLnBrk="1" hangingPunct="1">
              <a:lnSpc>
                <a:spcPct val="80000"/>
              </a:lnSpc>
              <a:buFont typeface="Wingdings" pitchFamily="2" charset="2"/>
              <a:buNone/>
              <a:defRPr/>
            </a:pPr>
            <a:endParaRPr lang="tr-TR" sz="2400" smtClean="0">
              <a:solidFill>
                <a:srgbClr val="FFFF00"/>
              </a:solidFill>
            </a:endParaRPr>
          </a:p>
          <a:p>
            <a:pPr algn="ctr" eaLnBrk="1" hangingPunct="1">
              <a:lnSpc>
                <a:spcPct val="80000"/>
              </a:lnSpc>
              <a:buFont typeface="Wingdings" pitchFamily="2" charset="2"/>
              <a:buNone/>
              <a:defRPr/>
            </a:pPr>
            <a:r>
              <a:rPr lang="tr-TR" sz="2400" b="1" u="sng" smtClean="0">
                <a:solidFill>
                  <a:srgbClr val="FFFF00"/>
                </a:solidFill>
              </a:rPr>
              <a:t>Sağlık Uygulama Talimatı esaslarında</a:t>
            </a:r>
            <a:r>
              <a:rPr lang="tr-TR" sz="2400" smtClean="0"/>
              <a:t>  </a:t>
            </a:r>
          </a:p>
          <a:p>
            <a:pPr algn="ctr" eaLnBrk="1" hangingPunct="1">
              <a:lnSpc>
                <a:spcPct val="80000"/>
              </a:lnSpc>
              <a:buFont typeface="Wingdings" pitchFamily="2" charset="2"/>
              <a:buNone/>
              <a:defRPr/>
            </a:pPr>
            <a:r>
              <a:rPr lang="tr-TR" sz="2400" smtClean="0"/>
              <a:t>ve tüm yapı için </a:t>
            </a:r>
            <a:r>
              <a:rPr lang="tr-TR" sz="2400" smtClean="0">
                <a:solidFill>
                  <a:srgbClr val="FFFF00"/>
                </a:solidFill>
              </a:rPr>
              <a:t>standart</a:t>
            </a:r>
            <a:r>
              <a:rPr lang="tr-TR" sz="2400" smtClean="0"/>
              <a:t> şekilde düzenlenmesi </a:t>
            </a:r>
          </a:p>
          <a:p>
            <a:pPr algn="ctr" eaLnBrk="1" hangingPunct="1">
              <a:lnSpc>
                <a:spcPct val="80000"/>
              </a:lnSpc>
              <a:buFont typeface="Wingdings" pitchFamily="2" charset="2"/>
              <a:buNone/>
              <a:defRPr/>
            </a:pPr>
            <a:endParaRPr lang="tr-TR" sz="2400" smtClean="0"/>
          </a:p>
          <a:p>
            <a:pPr algn="ctr" eaLnBrk="1" hangingPunct="1">
              <a:lnSpc>
                <a:spcPct val="80000"/>
              </a:lnSpc>
              <a:buFont typeface="Wingdings" pitchFamily="2" charset="2"/>
              <a:buNone/>
              <a:defRPr/>
            </a:pPr>
            <a:r>
              <a:rPr lang="tr-TR" sz="2400" b="1" u="sng" smtClean="0">
                <a:solidFill>
                  <a:srgbClr val="FFFF00"/>
                </a:solidFill>
              </a:rPr>
              <a:t>elektronik işleme</a:t>
            </a:r>
            <a:r>
              <a:rPr lang="tr-TR" sz="2400" smtClean="0"/>
              <a:t> </a:t>
            </a:r>
          </a:p>
          <a:p>
            <a:pPr algn="ctr" eaLnBrk="1" hangingPunct="1">
              <a:lnSpc>
                <a:spcPct val="80000"/>
              </a:lnSpc>
              <a:buFont typeface="Wingdings" pitchFamily="2" charset="2"/>
              <a:buNone/>
              <a:defRPr/>
            </a:pPr>
            <a:r>
              <a:rPr lang="tr-TR" sz="2400" smtClean="0"/>
              <a:t>gereksinim göstermektedir. </a:t>
            </a:r>
          </a:p>
          <a:p>
            <a:pPr algn="ctr" eaLnBrk="1" hangingPunct="1">
              <a:lnSpc>
                <a:spcPct val="80000"/>
              </a:lnSpc>
              <a:buFont typeface="Wingdings" pitchFamily="2" charset="2"/>
              <a:buNone/>
              <a:defRPr/>
            </a:pPr>
            <a:endParaRPr lang="tr-TR" sz="1600" smtClean="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Başlık"/>
          <p:cNvSpPr>
            <a:spLocks noGrp="1"/>
          </p:cNvSpPr>
          <p:nvPr>
            <p:ph type="title" idx="4294967295"/>
          </p:nvPr>
        </p:nvSpPr>
        <p:spPr>
          <a:noFill/>
        </p:spPr>
        <p:txBody>
          <a:bodyPr anchorCtr="0"/>
          <a:lstStyle/>
          <a:p>
            <a:endParaRPr lang="tr-TR" smtClean="0">
              <a:effectLst/>
            </a:endParaRPr>
          </a:p>
        </p:txBody>
      </p:sp>
      <p:pic>
        <p:nvPicPr>
          <p:cNvPr id="51203" name="Picture 2"/>
          <p:cNvPicPr>
            <a:picLocks noGrp="1" noChangeAspect="1" noChangeArrowheads="1"/>
          </p:cNvPicPr>
          <p:nvPr>
            <p:ph idx="4294967295"/>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Başlık"/>
          <p:cNvSpPr>
            <a:spLocks noGrp="1"/>
          </p:cNvSpPr>
          <p:nvPr>
            <p:ph type="title" idx="4294967295"/>
          </p:nvPr>
        </p:nvSpPr>
        <p:spPr>
          <a:noFill/>
        </p:spPr>
        <p:txBody>
          <a:bodyPr anchorCtr="0"/>
          <a:lstStyle/>
          <a:p>
            <a:endParaRPr lang="tr-TR" smtClean="0">
              <a:effectLst/>
            </a:endParaRPr>
          </a:p>
        </p:txBody>
      </p:sp>
      <p:pic>
        <p:nvPicPr>
          <p:cNvPr id="52227" name="Picture 3"/>
          <p:cNvPicPr>
            <a:picLocks noGrp="1" noChangeAspect="1" noChangeArrowheads="1"/>
          </p:cNvPicPr>
          <p:nvPr>
            <p:ph idx="4294967295"/>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Başlık"/>
          <p:cNvSpPr>
            <a:spLocks noGrp="1"/>
          </p:cNvSpPr>
          <p:nvPr>
            <p:ph type="title" idx="4294967295"/>
          </p:nvPr>
        </p:nvSpPr>
        <p:spPr>
          <a:noFill/>
        </p:spPr>
        <p:txBody>
          <a:bodyPr anchorCtr="0"/>
          <a:lstStyle/>
          <a:p>
            <a:endParaRPr lang="tr-TR" smtClean="0">
              <a:effectLst/>
            </a:endParaRPr>
          </a:p>
        </p:txBody>
      </p:sp>
      <p:pic>
        <p:nvPicPr>
          <p:cNvPr id="53251" name="Picture 3"/>
          <p:cNvPicPr>
            <a:picLocks noGrp="1" noChangeAspect="1" noChangeArrowheads="1"/>
          </p:cNvPicPr>
          <p:nvPr>
            <p:ph idx="4294967295"/>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Başlık"/>
          <p:cNvSpPr>
            <a:spLocks noGrp="1"/>
          </p:cNvSpPr>
          <p:nvPr>
            <p:ph type="title" idx="4294967295"/>
          </p:nvPr>
        </p:nvSpPr>
        <p:spPr>
          <a:noFill/>
        </p:spPr>
        <p:txBody>
          <a:bodyPr anchorCtr="0"/>
          <a:lstStyle/>
          <a:p>
            <a:endParaRPr lang="tr-TR" smtClean="0">
              <a:effectLst/>
            </a:endParaRPr>
          </a:p>
        </p:txBody>
      </p:sp>
      <p:pic>
        <p:nvPicPr>
          <p:cNvPr id="54275" name="Picture 2"/>
          <p:cNvPicPr>
            <a:picLocks noGrp="1" noChangeAspect="1" noChangeArrowheads="1"/>
          </p:cNvPicPr>
          <p:nvPr>
            <p:ph idx="4294967295"/>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Başlık"/>
          <p:cNvSpPr>
            <a:spLocks noGrp="1"/>
          </p:cNvSpPr>
          <p:nvPr>
            <p:ph type="title" idx="4294967295"/>
          </p:nvPr>
        </p:nvSpPr>
        <p:spPr>
          <a:noFill/>
        </p:spPr>
        <p:txBody>
          <a:bodyPr anchorCtr="0"/>
          <a:lstStyle/>
          <a:p>
            <a:endParaRPr lang="tr-TR" smtClean="0">
              <a:effectLst/>
            </a:endParaRPr>
          </a:p>
        </p:txBody>
      </p:sp>
      <p:pic>
        <p:nvPicPr>
          <p:cNvPr id="55299" name="Picture 2"/>
          <p:cNvPicPr>
            <a:picLocks noGrp="1" noChangeAspect="1" noChangeArrowheads="1"/>
          </p:cNvPicPr>
          <p:nvPr>
            <p:ph idx="4294967295"/>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Başlık"/>
          <p:cNvSpPr>
            <a:spLocks noGrp="1"/>
          </p:cNvSpPr>
          <p:nvPr>
            <p:ph type="title" idx="4294967295"/>
          </p:nvPr>
        </p:nvSpPr>
        <p:spPr>
          <a:noFill/>
        </p:spPr>
        <p:txBody>
          <a:bodyPr anchorCtr="0"/>
          <a:lstStyle/>
          <a:p>
            <a:endParaRPr lang="tr-TR" smtClean="0">
              <a:effectLst/>
            </a:endParaRPr>
          </a:p>
        </p:txBody>
      </p:sp>
      <p:pic>
        <p:nvPicPr>
          <p:cNvPr id="56323" name="Picture 2"/>
          <p:cNvPicPr>
            <a:picLocks noGrp="1" noChangeAspect="1" noChangeArrowheads="1"/>
          </p:cNvPicPr>
          <p:nvPr>
            <p:ph idx="4294967295"/>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Başlık"/>
          <p:cNvSpPr>
            <a:spLocks noGrp="1"/>
          </p:cNvSpPr>
          <p:nvPr>
            <p:ph type="title" idx="4294967295"/>
          </p:nvPr>
        </p:nvSpPr>
        <p:spPr>
          <a:noFill/>
        </p:spPr>
        <p:txBody>
          <a:bodyPr anchorCtr="0"/>
          <a:lstStyle/>
          <a:p>
            <a:endParaRPr lang="tr-TR" smtClean="0">
              <a:effectLst/>
            </a:endParaRPr>
          </a:p>
        </p:txBody>
      </p:sp>
      <p:pic>
        <p:nvPicPr>
          <p:cNvPr id="57347" name="Picture 2"/>
          <p:cNvPicPr>
            <a:picLocks noGrp="1" noChangeAspect="1" noChangeArrowheads="1"/>
          </p:cNvPicPr>
          <p:nvPr>
            <p:ph idx="4294967295"/>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Başlık"/>
          <p:cNvSpPr>
            <a:spLocks noGrp="1"/>
          </p:cNvSpPr>
          <p:nvPr>
            <p:ph type="title" idx="4294967295"/>
          </p:nvPr>
        </p:nvSpPr>
        <p:spPr>
          <a:noFill/>
        </p:spPr>
        <p:txBody>
          <a:bodyPr anchorCtr="0"/>
          <a:lstStyle/>
          <a:p>
            <a:endParaRPr lang="tr-TR" smtClean="0">
              <a:effectLst/>
            </a:endParaRPr>
          </a:p>
        </p:txBody>
      </p:sp>
      <p:pic>
        <p:nvPicPr>
          <p:cNvPr id="58371" name="Picture 2"/>
          <p:cNvPicPr>
            <a:picLocks noGrp="1" noChangeAspect="1" noChangeArrowheads="1"/>
          </p:cNvPicPr>
          <p:nvPr>
            <p:ph idx="4294967295"/>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Başlık"/>
          <p:cNvSpPr>
            <a:spLocks noGrp="1"/>
          </p:cNvSpPr>
          <p:nvPr>
            <p:ph type="title" idx="4294967295"/>
          </p:nvPr>
        </p:nvSpPr>
        <p:spPr>
          <a:noFill/>
        </p:spPr>
        <p:txBody>
          <a:bodyPr anchorCtr="0"/>
          <a:lstStyle/>
          <a:p>
            <a:endParaRPr lang="tr-TR" smtClean="0">
              <a:effectLst/>
            </a:endParaRPr>
          </a:p>
        </p:txBody>
      </p:sp>
      <p:pic>
        <p:nvPicPr>
          <p:cNvPr id="59395" name="Picture 2"/>
          <p:cNvPicPr>
            <a:picLocks noGrp="1" noChangeAspect="1" noChangeArrowheads="1"/>
          </p:cNvPicPr>
          <p:nvPr>
            <p:ph idx="4294967295"/>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Başlık"/>
          <p:cNvSpPr>
            <a:spLocks noGrp="1"/>
          </p:cNvSpPr>
          <p:nvPr>
            <p:ph type="title" idx="4294967295"/>
          </p:nvPr>
        </p:nvSpPr>
        <p:spPr>
          <a:noFill/>
        </p:spPr>
        <p:txBody>
          <a:bodyPr anchorCtr="0"/>
          <a:lstStyle/>
          <a:p>
            <a:endParaRPr lang="tr-TR" smtClean="0">
              <a:effectLst/>
            </a:endParaRPr>
          </a:p>
        </p:txBody>
      </p:sp>
      <p:pic>
        <p:nvPicPr>
          <p:cNvPr id="60419" name="Picture 2"/>
          <p:cNvPicPr>
            <a:picLocks noGrp="1" noChangeAspect="1" noChangeArrowheads="1"/>
          </p:cNvPicPr>
          <p:nvPr>
            <p:ph idx="4294967295"/>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body" idx="4294967295"/>
          </p:nvPr>
        </p:nvSpPr>
        <p:spPr>
          <a:xfrm>
            <a:off x="468313" y="1268413"/>
            <a:ext cx="8226425" cy="5762625"/>
          </a:xfrm>
        </p:spPr>
        <p:txBody>
          <a:bodyPr/>
          <a:lstStyle/>
          <a:p>
            <a:pPr eaLnBrk="1" hangingPunct="1">
              <a:lnSpc>
                <a:spcPct val="80000"/>
              </a:lnSpc>
              <a:buFont typeface="Wingdings" pitchFamily="2" charset="2"/>
              <a:buNone/>
              <a:defRPr/>
            </a:pPr>
            <a:r>
              <a:rPr lang="tr-TR" sz="2000" smtClean="0"/>
              <a:t>    </a:t>
            </a:r>
          </a:p>
          <a:p>
            <a:pPr eaLnBrk="1" hangingPunct="1">
              <a:lnSpc>
                <a:spcPct val="80000"/>
              </a:lnSpc>
              <a:buFont typeface="Wingdings" pitchFamily="2" charset="2"/>
              <a:buNone/>
              <a:defRPr/>
            </a:pPr>
            <a:endParaRPr lang="tr-TR" sz="2000" smtClean="0"/>
          </a:p>
          <a:p>
            <a:pPr eaLnBrk="1" hangingPunct="1">
              <a:lnSpc>
                <a:spcPct val="80000"/>
              </a:lnSpc>
              <a:buFont typeface="Wingdings" pitchFamily="2" charset="2"/>
              <a:buNone/>
              <a:defRPr/>
            </a:pPr>
            <a:endParaRPr lang="tr-TR" sz="2000" smtClean="0"/>
          </a:p>
          <a:p>
            <a:pPr eaLnBrk="1" hangingPunct="1">
              <a:lnSpc>
                <a:spcPct val="80000"/>
              </a:lnSpc>
              <a:buFont typeface="Wingdings" pitchFamily="2" charset="2"/>
              <a:buNone/>
              <a:defRPr/>
            </a:pPr>
            <a:endParaRPr lang="tr-TR" sz="2000" smtClean="0"/>
          </a:p>
          <a:p>
            <a:pPr eaLnBrk="1" hangingPunct="1">
              <a:lnSpc>
                <a:spcPct val="80000"/>
              </a:lnSpc>
              <a:buFont typeface="Wingdings" pitchFamily="2" charset="2"/>
              <a:buNone/>
              <a:defRPr/>
            </a:pPr>
            <a:r>
              <a:rPr lang="tr-TR" sz="2000" smtClean="0"/>
              <a:t>-    </a:t>
            </a:r>
            <a:r>
              <a:rPr lang="tr-TR" sz="2000" b="1" u="sng" smtClean="0">
                <a:solidFill>
                  <a:srgbClr val="FFFF00"/>
                </a:solidFill>
              </a:rPr>
              <a:t>Kişilerin sağlık hizmetinden en iyi şekilde yararlanması</a:t>
            </a:r>
            <a:r>
              <a:rPr lang="tr-TR" sz="2000" smtClean="0"/>
              <a:t> sağlanacak,</a:t>
            </a:r>
          </a:p>
          <a:p>
            <a:pPr eaLnBrk="1" hangingPunct="1">
              <a:lnSpc>
                <a:spcPct val="80000"/>
              </a:lnSpc>
              <a:buFont typeface="Wingdings" pitchFamily="2" charset="2"/>
              <a:buNone/>
              <a:defRPr/>
            </a:pPr>
            <a:r>
              <a:rPr lang="tr-TR" sz="2000" smtClean="0"/>
              <a:t>-    Sağlık hizmet sunucularının</a:t>
            </a:r>
          </a:p>
          <a:p>
            <a:pPr eaLnBrk="1" hangingPunct="1">
              <a:lnSpc>
                <a:spcPct val="80000"/>
              </a:lnSpc>
              <a:buFont typeface="Wingdings" pitchFamily="2" charset="2"/>
              <a:buNone/>
              <a:defRPr/>
            </a:pPr>
            <a:r>
              <a:rPr lang="tr-TR" sz="2000" smtClean="0"/>
              <a:t> bütün süreçlerde</a:t>
            </a:r>
            <a:r>
              <a:rPr lang="tr-TR" sz="2000" smtClean="0">
                <a:solidFill>
                  <a:srgbClr val="FFFF00"/>
                </a:solidFill>
              </a:rPr>
              <a:t> </a:t>
            </a:r>
            <a:r>
              <a:rPr lang="tr-TR" sz="2000" b="1" u="sng" smtClean="0">
                <a:solidFill>
                  <a:srgbClr val="FFFF00"/>
                </a:solidFill>
              </a:rPr>
              <a:t>kaliteli veri üretebilmesi</a:t>
            </a:r>
            <a:r>
              <a:rPr lang="tr-TR" sz="2000" smtClean="0"/>
              <a:t> sağlanmış olacak, </a:t>
            </a:r>
          </a:p>
          <a:p>
            <a:pPr eaLnBrk="1" hangingPunct="1">
              <a:lnSpc>
                <a:spcPct val="80000"/>
              </a:lnSpc>
              <a:buFont typeface="Wingdings" pitchFamily="2" charset="2"/>
              <a:buNone/>
              <a:defRPr/>
            </a:pPr>
            <a:r>
              <a:rPr lang="tr-TR" sz="2000" smtClean="0"/>
              <a:t>-    Sağlık kuruluşlarına yapılacak </a:t>
            </a:r>
          </a:p>
          <a:p>
            <a:pPr eaLnBrk="1" hangingPunct="1">
              <a:lnSpc>
                <a:spcPct val="80000"/>
              </a:lnSpc>
              <a:buFont typeface="Wingdings" pitchFamily="2" charset="2"/>
              <a:buNone/>
              <a:defRPr/>
            </a:pPr>
            <a:r>
              <a:rPr lang="tr-TR" sz="2000" b="1" u="sng" smtClean="0">
                <a:solidFill>
                  <a:srgbClr val="FFFF00"/>
                </a:solidFill>
              </a:rPr>
              <a:t>ödeme işlemlerine de hız ve doğruluk</a:t>
            </a:r>
            <a:r>
              <a:rPr lang="tr-TR" sz="2000" smtClean="0"/>
              <a:t> gelmiş olacaktır. </a:t>
            </a:r>
          </a:p>
          <a:p>
            <a:pPr eaLnBrk="1" hangingPunct="1">
              <a:lnSpc>
                <a:spcPct val="80000"/>
              </a:lnSpc>
              <a:buFont typeface="Wingdings" pitchFamily="2" charset="2"/>
              <a:buNone/>
              <a:defRPr/>
            </a:pPr>
            <a:endParaRPr lang="tr-TR" sz="2000" smtClean="0"/>
          </a:p>
          <a:p>
            <a:pPr eaLnBrk="1" hangingPunct="1">
              <a:lnSpc>
                <a:spcPct val="80000"/>
              </a:lnSpc>
              <a:buFont typeface="Wingdings" pitchFamily="2" charset="2"/>
              <a:buNone/>
              <a:defRPr/>
            </a:pPr>
            <a:r>
              <a:rPr lang="tr-TR" sz="2000" smtClean="0"/>
              <a:t>		 </a:t>
            </a:r>
          </a:p>
        </p:txBody>
      </p:sp>
      <p:sp>
        <p:nvSpPr>
          <p:cNvPr id="177155" name="Rectangle 3"/>
          <p:cNvSpPr>
            <a:spLocks noChangeArrowheads="1"/>
          </p:cNvSpPr>
          <p:nvPr/>
        </p:nvSpPr>
        <p:spPr bwMode="auto">
          <a:xfrm>
            <a:off x="755650" y="549275"/>
            <a:ext cx="7200900" cy="519113"/>
          </a:xfrm>
          <a:prstGeom prst="rect">
            <a:avLst/>
          </a:prstGeom>
          <a:noFill/>
          <a:ln w="9525">
            <a:noFill/>
            <a:miter lim="800000"/>
            <a:headEnd/>
            <a:tailEnd/>
          </a:ln>
          <a:effectLst/>
        </p:spPr>
        <p:txBody>
          <a:bodyPr>
            <a:spAutoFit/>
          </a:bodyPr>
          <a:lstStyle/>
          <a:p>
            <a:pPr>
              <a:defRPr/>
            </a:pPr>
            <a:r>
              <a:rPr lang="tr-TR" sz="2800" b="1">
                <a:solidFill>
                  <a:schemeClr val="tx1"/>
                </a:solidFill>
                <a:effectLst>
                  <a:outerShdw blurRad="38100" dist="38100" dir="2700000" algn="tl">
                    <a:srgbClr val="000000"/>
                  </a:outerShdw>
                </a:effectLst>
                <a:latin typeface="Arial" pitchFamily="34" charset="0"/>
              </a:rPr>
              <a:t>KARŞILANACAK İHTİYAÇLAR</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Başlık"/>
          <p:cNvSpPr>
            <a:spLocks noGrp="1"/>
          </p:cNvSpPr>
          <p:nvPr>
            <p:ph type="title" idx="4294967295"/>
          </p:nvPr>
        </p:nvSpPr>
        <p:spPr>
          <a:noFill/>
        </p:spPr>
        <p:txBody>
          <a:bodyPr anchorCtr="0"/>
          <a:lstStyle/>
          <a:p>
            <a:endParaRPr lang="tr-TR" smtClean="0">
              <a:effectLst/>
            </a:endParaRPr>
          </a:p>
        </p:txBody>
      </p:sp>
      <p:pic>
        <p:nvPicPr>
          <p:cNvPr id="61443" name="Picture 2"/>
          <p:cNvPicPr>
            <a:picLocks noGrp="1" noChangeAspect="1" noChangeArrowheads="1"/>
          </p:cNvPicPr>
          <p:nvPr>
            <p:ph idx="4294967295"/>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Başlık"/>
          <p:cNvSpPr>
            <a:spLocks noGrp="1"/>
          </p:cNvSpPr>
          <p:nvPr>
            <p:ph type="title" idx="4294967295"/>
          </p:nvPr>
        </p:nvSpPr>
        <p:spPr>
          <a:xfrm>
            <a:off x="395288" y="1989138"/>
            <a:ext cx="8229600" cy="1139825"/>
          </a:xfrm>
          <a:noFill/>
        </p:spPr>
        <p:txBody>
          <a:bodyPr anchorCtr="0"/>
          <a:lstStyle/>
          <a:p>
            <a:r>
              <a:rPr lang="tr-TR" smtClean="0">
                <a:effectLst/>
              </a:rPr>
              <a:t>AYAKTAN İLK TAKİP ALMA</a:t>
            </a:r>
          </a:p>
        </p:txBody>
      </p:sp>
      <p:sp>
        <p:nvSpPr>
          <p:cNvPr id="62467" name="2 İçerik Yer Tutucusu"/>
          <p:cNvSpPr>
            <a:spLocks noGrp="1"/>
          </p:cNvSpPr>
          <p:nvPr>
            <p:ph idx="4294967295"/>
          </p:nvPr>
        </p:nvSpPr>
        <p:spPr>
          <a:noFill/>
        </p:spPr>
        <p:txBody>
          <a:bodyPr/>
          <a:lstStyle/>
          <a:p>
            <a:endParaRPr lang="tr-TR" smtClean="0">
              <a:effectLst/>
            </a:endParaRPr>
          </a:p>
          <a:p>
            <a:endParaRPr lang="tr-TR" smtClean="0">
              <a:effectLst/>
            </a:endParaRPr>
          </a:p>
          <a:p>
            <a:endParaRPr lang="tr-TR" smtClean="0">
              <a:effectLst/>
            </a:endParaRPr>
          </a:p>
          <a:p>
            <a:r>
              <a:rPr lang="tr-TR" smtClean="0">
                <a:effectLst/>
              </a:rPr>
              <a:t>İLK BAŞVURULAN BRANŞ: DAHİLİYE</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Başlık"/>
          <p:cNvSpPr>
            <a:spLocks noGrp="1"/>
          </p:cNvSpPr>
          <p:nvPr>
            <p:ph type="title" idx="4294967295"/>
          </p:nvPr>
        </p:nvSpPr>
        <p:spPr>
          <a:noFill/>
        </p:spPr>
        <p:txBody>
          <a:bodyPr anchorCtr="0"/>
          <a:lstStyle/>
          <a:p>
            <a:endParaRPr lang="tr-TR" smtClean="0">
              <a:effectLst/>
            </a:endParaRPr>
          </a:p>
        </p:txBody>
      </p:sp>
      <p:pic>
        <p:nvPicPr>
          <p:cNvPr id="63491" name="Picture 2"/>
          <p:cNvPicPr>
            <a:picLocks noGrp="1" noChangeAspect="1" noChangeArrowheads="1"/>
          </p:cNvPicPr>
          <p:nvPr>
            <p:ph idx="4294967295"/>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Başlık"/>
          <p:cNvSpPr>
            <a:spLocks noGrp="1"/>
          </p:cNvSpPr>
          <p:nvPr>
            <p:ph type="title" idx="4294967295"/>
          </p:nvPr>
        </p:nvSpPr>
        <p:spPr>
          <a:noFill/>
        </p:spPr>
        <p:txBody>
          <a:bodyPr anchorCtr="0"/>
          <a:lstStyle/>
          <a:p>
            <a:endParaRPr lang="tr-TR" smtClean="0">
              <a:effectLst/>
            </a:endParaRPr>
          </a:p>
        </p:txBody>
      </p:sp>
      <p:pic>
        <p:nvPicPr>
          <p:cNvPr id="64515" name="Picture 3"/>
          <p:cNvPicPr>
            <a:picLocks noGrp="1" noChangeAspect="1" noChangeArrowheads="1"/>
          </p:cNvPicPr>
          <p:nvPr>
            <p:ph idx="4294967295"/>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Başlık"/>
          <p:cNvSpPr>
            <a:spLocks noGrp="1"/>
          </p:cNvSpPr>
          <p:nvPr>
            <p:ph type="title" idx="4294967295"/>
          </p:nvPr>
        </p:nvSpPr>
        <p:spPr>
          <a:noFill/>
        </p:spPr>
        <p:txBody>
          <a:bodyPr anchorCtr="0"/>
          <a:lstStyle/>
          <a:p>
            <a:endParaRPr lang="tr-TR" smtClean="0">
              <a:effectLst/>
            </a:endParaRPr>
          </a:p>
        </p:txBody>
      </p:sp>
      <p:pic>
        <p:nvPicPr>
          <p:cNvPr id="65539" name="Picture 2"/>
          <p:cNvPicPr>
            <a:picLocks noGrp="1" noChangeAspect="1" noChangeArrowheads="1"/>
          </p:cNvPicPr>
          <p:nvPr>
            <p:ph idx="4294967295"/>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Başlık"/>
          <p:cNvSpPr>
            <a:spLocks noGrp="1"/>
          </p:cNvSpPr>
          <p:nvPr>
            <p:ph type="title" idx="4294967295"/>
          </p:nvPr>
        </p:nvSpPr>
        <p:spPr>
          <a:noFill/>
        </p:spPr>
        <p:txBody>
          <a:bodyPr anchorCtr="0"/>
          <a:lstStyle/>
          <a:p>
            <a:endParaRPr lang="tr-TR" smtClean="0">
              <a:effectLst/>
            </a:endParaRPr>
          </a:p>
        </p:txBody>
      </p:sp>
      <p:pic>
        <p:nvPicPr>
          <p:cNvPr id="66563" name="Picture 2"/>
          <p:cNvPicPr>
            <a:picLocks noGrp="1" noChangeAspect="1" noChangeArrowheads="1"/>
          </p:cNvPicPr>
          <p:nvPr>
            <p:ph idx="4294967295"/>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Başlık"/>
          <p:cNvSpPr>
            <a:spLocks noGrp="1"/>
          </p:cNvSpPr>
          <p:nvPr>
            <p:ph type="title" idx="4294967295"/>
          </p:nvPr>
        </p:nvSpPr>
        <p:spPr>
          <a:noFill/>
        </p:spPr>
        <p:txBody>
          <a:bodyPr anchorCtr="0"/>
          <a:lstStyle/>
          <a:p>
            <a:endParaRPr lang="tr-TR" smtClean="0">
              <a:effectLst/>
            </a:endParaRPr>
          </a:p>
        </p:txBody>
      </p:sp>
      <p:pic>
        <p:nvPicPr>
          <p:cNvPr id="67587" name="Picture 2"/>
          <p:cNvPicPr>
            <a:picLocks noGrp="1" noChangeAspect="1" noChangeArrowheads="1"/>
          </p:cNvPicPr>
          <p:nvPr>
            <p:ph idx="4294967295"/>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Başlık"/>
          <p:cNvSpPr>
            <a:spLocks noGrp="1"/>
          </p:cNvSpPr>
          <p:nvPr>
            <p:ph type="title" idx="4294967295"/>
          </p:nvPr>
        </p:nvSpPr>
        <p:spPr>
          <a:noFill/>
        </p:spPr>
        <p:txBody>
          <a:bodyPr anchorCtr="0"/>
          <a:lstStyle/>
          <a:p>
            <a:endParaRPr lang="tr-TR" smtClean="0">
              <a:effectLst/>
            </a:endParaRPr>
          </a:p>
        </p:txBody>
      </p:sp>
      <p:pic>
        <p:nvPicPr>
          <p:cNvPr id="68611" name="Picture 2"/>
          <p:cNvPicPr>
            <a:picLocks noGrp="1" noChangeAspect="1" noChangeArrowheads="1"/>
          </p:cNvPicPr>
          <p:nvPr>
            <p:ph idx="4294967295"/>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Başlık"/>
          <p:cNvSpPr>
            <a:spLocks noGrp="1"/>
          </p:cNvSpPr>
          <p:nvPr>
            <p:ph type="title" idx="4294967295"/>
          </p:nvPr>
        </p:nvSpPr>
        <p:spPr>
          <a:noFill/>
        </p:spPr>
        <p:txBody>
          <a:bodyPr anchorCtr="0"/>
          <a:lstStyle/>
          <a:p>
            <a:endParaRPr lang="tr-TR" smtClean="0">
              <a:effectLst/>
            </a:endParaRPr>
          </a:p>
        </p:txBody>
      </p:sp>
      <p:pic>
        <p:nvPicPr>
          <p:cNvPr id="69635" name="Picture 2"/>
          <p:cNvPicPr>
            <a:picLocks noGrp="1" noChangeAspect="1" noChangeArrowheads="1"/>
          </p:cNvPicPr>
          <p:nvPr>
            <p:ph idx="4294967295"/>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Başlık"/>
          <p:cNvSpPr>
            <a:spLocks noGrp="1"/>
          </p:cNvSpPr>
          <p:nvPr>
            <p:ph type="title" idx="4294967295"/>
          </p:nvPr>
        </p:nvSpPr>
        <p:spPr>
          <a:noFill/>
        </p:spPr>
        <p:txBody>
          <a:bodyPr anchorCtr="0"/>
          <a:lstStyle/>
          <a:p>
            <a:endParaRPr lang="tr-TR" smtClean="0">
              <a:effectLst/>
            </a:endParaRPr>
          </a:p>
        </p:txBody>
      </p:sp>
      <p:pic>
        <p:nvPicPr>
          <p:cNvPr id="70659" name="Picture 2"/>
          <p:cNvPicPr>
            <a:picLocks noGrp="1" noChangeAspect="1" noChangeArrowheads="1"/>
          </p:cNvPicPr>
          <p:nvPr>
            <p:ph idx="4294967295"/>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body" idx="4294967295"/>
          </p:nvPr>
        </p:nvSpPr>
        <p:spPr>
          <a:xfrm>
            <a:off x="468313" y="1268413"/>
            <a:ext cx="8226425" cy="5762625"/>
          </a:xfrm>
        </p:spPr>
        <p:txBody>
          <a:bodyPr/>
          <a:lstStyle/>
          <a:p>
            <a:pPr eaLnBrk="1" hangingPunct="1">
              <a:lnSpc>
                <a:spcPct val="80000"/>
              </a:lnSpc>
              <a:buFont typeface="Wingdings" pitchFamily="2" charset="2"/>
              <a:buNone/>
              <a:defRPr/>
            </a:pPr>
            <a:r>
              <a:rPr lang="tr-TR" sz="2000" smtClean="0"/>
              <a:t>    </a:t>
            </a:r>
          </a:p>
          <a:p>
            <a:pPr eaLnBrk="1" hangingPunct="1">
              <a:lnSpc>
                <a:spcPct val="80000"/>
              </a:lnSpc>
              <a:buFont typeface="Wingdings" pitchFamily="2" charset="2"/>
              <a:buNone/>
              <a:defRPr/>
            </a:pPr>
            <a:endParaRPr lang="tr-TR" sz="2000" smtClean="0"/>
          </a:p>
          <a:p>
            <a:pPr lvl="1" eaLnBrk="1" hangingPunct="1">
              <a:lnSpc>
                <a:spcPct val="80000"/>
              </a:lnSpc>
              <a:defRPr/>
            </a:pPr>
            <a:r>
              <a:rPr lang="tr-TR" sz="2200" b="1" u="sng" smtClean="0">
                <a:solidFill>
                  <a:srgbClr val="FFFF00"/>
                </a:solidFill>
              </a:rPr>
              <a:t>geleceğe yönelik sağlık harcaması tahminleri</a:t>
            </a:r>
            <a:r>
              <a:rPr lang="tr-TR" sz="2200" smtClean="0">
                <a:solidFill>
                  <a:srgbClr val="FFFF00"/>
                </a:solidFill>
              </a:rPr>
              <a:t> </a:t>
            </a:r>
            <a:r>
              <a:rPr lang="tr-TR" sz="2200" smtClean="0"/>
              <a:t>yapılabilmesi,</a:t>
            </a:r>
          </a:p>
          <a:p>
            <a:pPr lvl="1" eaLnBrk="1" hangingPunct="1">
              <a:lnSpc>
                <a:spcPct val="80000"/>
              </a:lnSpc>
              <a:buFont typeface="Wingdings" pitchFamily="2" charset="2"/>
              <a:buNone/>
              <a:defRPr/>
            </a:pPr>
            <a:endParaRPr lang="tr-TR" sz="2200" smtClean="0"/>
          </a:p>
          <a:p>
            <a:pPr lvl="1" eaLnBrk="1" hangingPunct="1">
              <a:lnSpc>
                <a:spcPct val="80000"/>
              </a:lnSpc>
              <a:defRPr/>
            </a:pPr>
            <a:r>
              <a:rPr lang="tr-TR" sz="2200" b="1" u="sng" smtClean="0">
                <a:solidFill>
                  <a:srgbClr val="FFFF00"/>
                </a:solidFill>
              </a:rPr>
              <a:t>risk analizlerinin</a:t>
            </a:r>
            <a:r>
              <a:rPr lang="tr-TR" sz="2200" smtClean="0">
                <a:solidFill>
                  <a:srgbClr val="FFFF00"/>
                </a:solidFill>
              </a:rPr>
              <a:t> </a:t>
            </a:r>
            <a:r>
              <a:rPr lang="tr-TR" sz="2200" smtClean="0"/>
              <a:t>yapılabilmesi,</a:t>
            </a:r>
          </a:p>
          <a:p>
            <a:pPr lvl="1" eaLnBrk="1" hangingPunct="1">
              <a:lnSpc>
                <a:spcPct val="80000"/>
              </a:lnSpc>
              <a:buFont typeface="Wingdings" pitchFamily="2" charset="2"/>
              <a:buNone/>
              <a:defRPr/>
            </a:pPr>
            <a:endParaRPr lang="tr-TR" sz="2200" smtClean="0"/>
          </a:p>
          <a:p>
            <a:pPr lvl="1" eaLnBrk="1" hangingPunct="1">
              <a:lnSpc>
                <a:spcPct val="80000"/>
              </a:lnSpc>
              <a:defRPr/>
            </a:pPr>
            <a:r>
              <a:rPr lang="tr-TR" sz="2200" b="1" u="sng" smtClean="0">
                <a:solidFill>
                  <a:srgbClr val="FFFF00"/>
                </a:solidFill>
              </a:rPr>
              <a:t>harcama kalemlerinde değişikliklerin takip edilebilmesi</a:t>
            </a:r>
            <a:r>
              <a:rPr lang="tr-TR" sz="2200" smtClean="0">
                <a:solidFill>
                  <a:srgbClr val="FFFF00"/>
                </a:solidFill>
              </a:rPr>
              <a:t>,</a:t>
            </a:r>
          </a:p>
          <a:p>
            <a:pPr lvl="1" eaLnBrk="1" hangingPunct="1">
              <a:lnSpc>
                <a:spcPct val="80000"/>
              </a:lnSpc>
              <a:buFont typeface="Wingdings" pitchFamily="2" charset="2"/>
              <a:buNone/>
              <a:defRPr/>
            </a:pPr>
            <a:endParaRPr lang="tr-TR" sz="2200" smtClean="0"/>
          </a:p>
          <a:p>
            <a:pPr lvl="1" eaLnBrk="1" hangingPunct="1">
              <a:lnSpc>
                <a:spcPct val="80000"/>
              </a:lnSpc>
              <a:defRPr/>
            </a:pPr>
            <a:r>
              <a:rPr lang="tr-TR" sz="2200" smtClean="0"/>
              <a:t>kapsamlı   </a:t>
            </a:r>
            <a:r>
              <a:rPr lang="tr-TR" sz="2200" b="1" u="sng" smtClean="0">
                <a:solidFill>
                  <a:srgbClr val="FFFF00"/>
                </a:solidFill>
              </a:rPr>
              <a:t>istatistiki bilginin</a:t>
            </a:r>
            <a:r>
              <a:rPr lang="tr-TR" sz="2200" smtClean="0">
                <a:solidFill>
                  <a:srgbClr val="FFFF00"/>
                </a:solidFill>
              </a:rPr>
              <a:t> </a:t>
            </a:r>
            <a:r>
              <a:rPr lang="tr-TR" sz="2200" smtClean="0"/>
              <a:t>alınabilmesi,</a:t>
            </a:r>
          </a:p>
          <a:p>
            <a:pPr lvl="1" eaLnBrk="1" hangingPunct="1">
              <a:lnSpc>
                <a:spcPct val="80000"/>
              </a:lnSpc>
              <a:buFont typeface="Wingdings" pitchFamily="2" charset="2"/>
              <a:buNone/>
              <a:defRPr/>
            </a:pPr>
            <a:endParaRPr lang="tr-TR" sz="2200" smtClean="0"/>
          </a:p>
          <a:p>
            <a:pPr lvl="1" eaLnBrk="1" hangingPunct="1">
              <a:lnSpc>
                <a:spcPct val="80000"/>
              </a:lnSpc>
              <a:defRPr/>
            </a:pPr>
            <a:r>
              <a:rPr lang="tr-TR" sz="2200" b="1" u="sng" smtClean="0">
                <a:solidFill>
                  <a:srgbClr val="FFFF00"/>
                </a:solidFill>
              </a:rPr>
              <a:t>ödemelerin hızlı ve doğru olarak yapılabilmesi</a:t>
            </a:r>
            <a:r>
              <a:rPr lang="tr-TR" sz="2200" smtClean="0">
                <a:solidFill>
                  <a:srgbClr val="FFFF00"/>
                </a:solidFill>
              </a:rPr>
              <a:t>, </a:t>
            </a:r>
          </a:p>
          <a:p>
            <a:pPr lvl="1" eaLnBrk="1" hangingPunct="1">
              <a:lnSpc>
                <a:spcPct val="80000"/>
              </a:lnSpc>
              <a:buFont typeface="Wingdings" pitchFamily="2" charset="2"/>
              <a:buNone/>
              <a:defRPr/>
            </a:pPr>
            <a:endParaRPr lang="tr-TR" sz="1800" smtClean="0"/>
          </a:p>
          <a:p>
            <a:pPr eaLnBrk="1" hangingPunct="1">
              <a:lnSpc>
                <a:spcPct val="80000"/>
              </a:lnSpc>
              <a:buFont typeface="Wingdings" pitchFamily="2" charset="2"/>
              <a:buNone/>
              <a:defRPr/>
            </a:pPr>
            <a:r>
              <a:rPr lang="tr-TR" sz="2000" smtClean="0"/>
              <a:t>    mümkün olacaktır.</a:t>
            </a:r>
          </a:p>
          <a:p>
            <a:pPr eaLnBrk="1" hangingPunct="1">
              <a:lnSpc>
                <a:spcPct val="80000"/>
              </a:lnSpc>
              <a:buFont typeface="Wingdings" pitchFamily="2" charset="2"/>
              <a:buNone/>
              <a:defRPr/>
            </a:pPr>
            <a:r>
              <a:rPr lang="tr-TR" sz="2000" smtClean="0"/>
              <a:t>	 </a:t>
            </a:r>
          </a:p>
        </p:txBody>
      </p:sp>
      <p:sp>
        <p:nvSpPr>
          <p:cNvPr id="177155" name="Rectangle 3"/>
          <p:cNvSpPr>
            <a:spLocks noChangeArrowheads="1"/>
          </p:cNvSpPr>
          <p:nvPr/>
        </p:nvSpPr>
        <p:spPr bwMode="auto">
          <a:xfrm>
            <a:off x="755650" y="549275"/>
            <a:ext cx="7200900" cy="519113"/>
          </a:xfrm>
          <a:prstGeom prst="rect">
            <a:avLst/>
          </a:prstGeom>
          <a:noFill/>
          <a:ln w="9525">
            <a:noFill/>
            <a:miter lim="800000"/>
            <a:headEnd/>
            <a:tailEnd/>
          </a:ln>
          <a:effectLst/>
        </p:spPr>
        <p:txBody>
          <a:bodyPr>
            <a:spAutoFit/>
          </a:bodyPr>
          <a:lstStyle/>
          <a:p>
            <a:pPr>
              <a:defRPr/>
            </a:pPr>
            <a:r>
              <a:rPr lang="tr-TR" sz="2800" b="1">
                <a:solidFill>
                  <a:schemeClr val="tx1"/>
                </a:solidFill>
                <a:effectLst>
                  <a:outerShdw blurRad="38100" dist="38100" dir="2700000" algn="tl">
                    <a:srgbClr val="000000"/>
                  </a:outerShdw>
                </a:effectLst>
                <a:latin typeface="Arial" pitchFamily="34" charset="0"/>
              </a:rPr>
              <a:t>KARŞILANACAK İHTİYAÇLAR</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Başlık"/>
          <p:cNvSpPr>
            <a:spLocks noGrp="1"/>
          </p:cNvSpPr>
          <p:nvPr>
            <p:ph type="title" idx="4294967295"/>
          </p:nvPr>
        </p:nvSpPr>
        <p:spPr>
          <a:noFill/>
        </p:spPr>
        <p:txBody>
          <a:bodyPr anchorCtr="0"/>
          <a:lstStyle/>
          <a:p>
            <a:endParaRPr lang="tr-TR" smtClean="0">
              <a:effectLst/>
            </a:endParaRPr>
          </a:p>
        </p:txBody>
      </p:sp>
      <p:pic>
        <p:nvPicPr>
          <p:cNvPr id="71683" name="Picture 2"/>
          <p:cNvPicPr>
            <a:picLocks noGrp="1" noChangeAspect="1" noChangeArrowheads="1"/>
          </p:cNvPicPr>
          <p:nvPr>
            <p:ph idx="4294967295"/>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Başlık"/>
          <p:cNvSpPr>
            <a:spLocks noGrp="1"/>
          </p:cNvSpPr>
          <p:nvPr>
            <p:ph type="title" idx="4294967295"/>
          </p:nvPr>
        </p:nvSpPr>
        <p:spPr>
          <a:noFill/>
        </p:spPr>
        <p:txBody>
          <a:bodyPr anchorCtr="0"/>
          <a:lstStyle/>
          <a:p>
            <a:endParaRPr lang="tr-TR" smtClean="0">
              <a:effectLst/>
            </a:endParaRPr>
          </a:p>
        </p:txBody>
      </p:sp>
      <p:pic>
        <p:nvPicPr>
          <p:cNvPr id="72707" name="Picture 2"/>
          <p:cNvPicPr>
            <a:picLocks noGrp="1" noChangeAspect="1" noChangeArrowheads="1"/>
          </p:cNvPicPr>
          <p:nvPr>
            <p:ph idx="4294967295"/>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Başlık"/>
          <p:cNvSpPr>
            <a:spLocks noGrp="1"/>
          </p:cNvSpPr>
          <p:nvPr>
            <p:ph type="title" idx="4294967295"/>
          </p:nvPr>
        </p:nvSpPr>
        <p:spPr>
          <a:noFill/>
        </p:spPr>
        <p:txBody>
          <a:bodyPr anchorCtr="0"/>
          <a:lstStyle/>
          <a:p>
            <a:endParaRPr lang="tr-TR" smtClean="0">
              <a:effectLst/>
            </a:endParaRPr>
          </a:p>
        </p:txBody>
      </p:sp>
      <p:pic>
        <p:nvPicPr>
          <p:cNvPr id="73731" name="Picture 2"/>
          <p:cNvPicPr>
            <a:picLocks noGrp="1" noChangeAspect="1" noChangeArrowheads="1"/>
          </p:cNvPicPr>
          <p:nvPr>
            <p:ph idx="4294967295"/>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Başlık"/>
          <p:cNvSpPr>
            <a:spLocks noGrp="1"/>
          </p:cNvSpPr>
          <p:nvPr>
            <p:ph type="title" idx="4294967295"/>
          </p:nvPr>
        </p:nvSpPr>
        <p:spPr>
          <a:noFill/>
        </p:spPr>
        <p:txBody>
          <a:bodyPr anchorCtr="0"/>
          <a:lstStyle/>
          <a:p>
            <a:endParaRPr lang="tr-TR" smtClean="0">
              <a:effectLst/>
            </a:endParaRPr>
          </a:p>
        </p:txBody>
      </p:sp>
      <p:pic>
        <p:nvPicPr>
          <p:cNvPr id="74755" name="Picture 2"/>
          <p:cNvPicPr>
            <a:picLocks noGrp="1" noChangeAspect="1" noChangeArrowheads="1"/>
          </p:cNvPicPr>
          <p:nvPr>
            <p:ph idx="4294967295"/>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Başlık"/>
          <p:cNvSpPr>
            <a:spLocks noGrp="1"/>
          </p:cNvSpPr>
          <p:nvPr>
            <p:ph type="title" idx="4294967295"/>
          </p:nvPr>
        </p:nvSpPr>
        <p:spPr>
          <a:noFill/>
        </p:spPr>
        <p:txBody>
          <a:bodyPr anchorCtr="0"/>
          <a:lstStyle/>
          <a:p>
            <a:endParaRPr lang="tr-TR" smtClean="0">
              <a:effectLst/>
            </a:endParaRPr>
          </a:p>
        </p:txBody>
      </p:sp>
      <p:pic>
        <p:nvPicPr>
          <p:cNvPr id="75779" name="Picture 2"/>
          <p:cNvPicPr>
            <a:picLocks noGrp="1" noChangeAspect="1" noChangeArrowheads="1"/>
          </p:cNvPicPr>
          <p:nvPr>
            <p:ph idx="4294967295"/>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Başlık"/>
          <p:cNvSpPr>
            <a:spLocks noGrp="1"/>
          </p:cNvSpPr>
          <p:nvPr>
            <p:ph type="title" idx="4294967295"/>
          </p:nvPr>
        </p:nvSpPr>
        <p:spPr>
          <a:noFill/>
        </p:spPr>
        <p:txBody>
          <a:bodyPr anchorCtr="0"/>
          <a:lstStyle/>
          <a:p>
            <a:endParaRPr lang="tr-TR" smtClean="0">
              <a:effectLst/>
            </a:endParaRPr>
          </a:p>
        </p:txBody>
      </p:sp>
      <p:pic>
        <p:nvPicPr>
          <p:cNvPr id="76803" name="Picture 2"/>
          <p:cNvPicPr>
            <a:picLocks noGrp="1" noChangeAspect="1" noChangeArrowheads="1"/>
          </p:cNvPicPr>
          <p:nvPr>
            <p:ph idx="4294967295"/>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Başlık"/>
          <p:cNvSpPr>
            <a:spLocks noGrp="1"/>
          </p:cNvSpPr>
          <p:nvPr>
            <p:ph type="title" idx="4294967295"/>
          </p:nvPr>
        </p:nvSpPr>
        <p:spPr>
          <a:noFill/>
        </p:spPr>
        <p:txBody>
          <a:bodyPr anchorCtr="0"/>
          <a:lstStyle/>
          <a:p>
            <a:endParaRPr lang="tr-TR" smtClean="0">
              <a:effectLst/>
            </a:endParaRPr>
          </a:p>
        </p:txBody>
      </p:sp>
      <p:pic>
        <p:nvPicPr>
          <p:cNvPr id="77827" name="Picture 2"/>
          <p:cNvPicPr>
            <a:picLocks noGrp="1" noChangeAspect="1" noChangeArrowheads="1"/>
          </p:cNvPicPr>
          <p:nvPr>
            <p:ph idx="4294967295"/>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Başlık"/>
          <p:cNvSpPr>
            <a:spLocks noGrp="1"/>
          </p:cNvSpPr>
          <p:nvPr>
            <p:ph type="title" idx="4294967295"/>
          </p:nvPr>
        </p:nvSpPr>
        <p:spPr>
          <a:noFill/>
        </p:spPr>
        <p:txBody>
          <a:bodyPr anchorCtr="0"/>
          <a:lstStyle/>
          <a:p>
            <a:endParaRPr lang="tr-TR" smtClean="0">
              <a:effectLst/>
            </a:endParaRPr>
          </a:p>
        </p:txBody>
      </p:sp>
      <p:pic>
        <p:nvPicPr>
          <p:cNvPr id="78851" name="Picture 2"/>
          <p:cNvPicPr>
            <a:picLocks noGrp="1" noChangeAspect="1" noChangeArrowheads="1"/>
          </p:cNvPicPr>
          <p:nvPr>
            <p:ph idx="4294967295"/>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Başlık"/>
          <p:cNvSpPr>
            <a:spLocks noGrp="1"/>
          </p:cNvSpPr>
          <p:nvPr>
            <p:ph type="title" idx="4294967295"/>
          </p:nvPr>
        </p:nvSpPr>
        <p:spPr>
          <a:noFill/>
        </p:spPr>
        <p:txBody>
          <a:bodyPr anchorCtr="0"/>
          <a:lstStyle/>
          <a:p>
            <a:endParaRPr lang="tr-TR" smtClean="0">
              <a:effectLst/>
            </a:endParaRPr>
          </a:p>
        </p:txBody>
      </p:sp>
      <p:pic>
        <p:nvPicPr>
          <p:cNvPr id="79875" name="Picture 2"/>
          <p:cNvPicPr>
            <a:picLocks noGrp="1" noChangeAspect="1" noChangeArrowheads="1"/>
          </p:cNvPicPr>
          <p:nvPr>
            <p:ph idx="4294967295"/>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p:txBody>
          <a:bodyPr anchorCtr="0">
            <a:normAutofit fontScale="90000"/>
          </a:bodyPr>
          <a:lstStyle/>
          <a:p>
            <a:pPr>
              <a:defRPr/>
            </a:pPr>
            <a:r>
              <a:rPr lang="tr-TR" sz="4000" smtClean="0">
                <a:effectLst/>
              </a:rPr>
              <a:t>AYAKTAN İLK TAKİP ALMA</a:t>
            </a:r>
            <a:br>
              <a:rPr lang="tr-TR" sz="4000" smtClean="0">
                <a:effectLst/>
              </a:rPr>
            </a:br>
            <a:r>
              <a:rPr lang="tr-TR" sz="4000" smtClean="0">
                <a:effectLst/>
              </a:rPr>
              <a:t>SONUÇ</a:t>
            </a:r>
          </a:p>
        </p:txBody>
      </p:sp>
      <p:sp>
        <p:nvSpPr>
          <p:cNvPr id="80899" name="2 İçerik Yer Tutucusu"/>
          <p:cNvSpPr>
            <a:spLocks noGrp="1"/>
          </p:cNvSpPr>
          <p:nvPr>
            <p:ph idx="4294967295"/>
          </p:nvPr>
        </p:nvSpPr>
        <p:spPr>
          <a:noFill/>
        </p:spPr>
        <p:txBody>
          <a:bodyPr/>
          <a:lstStyle/>
          <a:p>
            <a:r>
              <a:rPr lang="tr-TR" smtClean="0">
                <a:effectLst/>
              </a:rPr>
              <a:t>İLK BAŞVURULAN BRANŞ	:DAHİLİYE</a:t>
            </a:r>
          </a:p>
          <a:p>
            <a:endParaRPr lang="tr-TR" smtClean="0">
              <a:effectLst/>
            </a:endParaRPr>
          </a:p>
          <a:p>
            <a:r>
              <a:rPr lang="tr-TR" smtClean="0">
                <a:effectLst/>
              </a:rPr>
              <a:t>HASTA BAŞVURU NO		: B_5W1 </a:t>
            </a:r>
          </a:p>
          <a:p>
            <a:r>
              <a:rPr lang="tr-TR" smtClean="0">
                <a:effectLst/>
              </a:rPr>
              <a:t>HASTA İLK TAKİP NO		: ALP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p:txBody>
          <a:bodyPr/>
          <a:lstStyle/>
          <a:p>
            <a:pPr eaLnBrk="1" hangingPunct="1">
              <a:defRPr/>
            </a:pPr>
            <a:r>
              <a:rPr lang="tr-TR" sz="3200" b="1" smtClean="0">
                <a:solidFill>
                  <a:schemeClr val="tx1"/>
                </a:solidFill>
              </a:rPr>
              <a:t>MEDULA NEDİR ?</a:t>
            </a:r>
          </a:p>
        </p:txBody>
      </p:sp>
      <p:sp>
        <p:nvSpPr>
          <p:cNvPr id="467971" name="Rectangle 3"/>
          <p:cNvSpPr>
            <a:spLocks noGrp="1" noChangeArrowheads="1"/>
          </p:cNvSpPr>
          <p:nvPr>
            <p:ph type="body" idx="1"/>
          </p:nvPr>
        </p:nvSpPr>
        <p:spPr/>
        <p:txBody>
          <a:bodyPr/>
          <a:lstStyle/>
          <a:p>
            <a:pPr algn="ctr" eaLnBrk="1" hangingPunct="1">
              <a:lnSpc>
                <a:spcPct val="80000"/>
              </a:lnSpc>
              <a:buFont typeface="Wingdings" pitchFamily="2" charset="2"/>
              <a:buNone/>
              <a:defRPr/>
            </a:pPr>
            <a:r>
              <a:rPr lang="tr-TR" sz="2400" dirty="0" smtClean="0">
                <a:solidFill>
                  <a:srgbClr val="FFFF00"/>
                </a:solidFill>
              </a:rPr>
              <a:t>MED(</a:t>
            </a:r>
            <a:r>
              <a:rPr lang="tr-TR" sz="2400" dirty="0" err="1" smtClean="0">
                <a:solidFill>
                  <a:srgbClr val="FFFF00"/>
                </a:solidFill>
              </a:rPr>
              <a:t>ikal</a:t>
            </a:r>
            <a:r>
              <a:rPr lang="tr-TR" sz="2400" dirty="0" smtClean="0">
                <a:solidFill>
                  <a:srgbClr val="FFFF00"/>
                </a:solidFill>
              </a:rPr>
              <a:t>) ULA(k)</a:t>
            </a:r>
            <a:r>
              <a:rPr lang="tr-TR" sz="2400" dirty="0" smtClean="0"/>
              <a:t> </a:t>
            </a:r>
          </a:p>
          <a:p>
            <a:pPr algn="ctr" eaLnBrk="1" hangingPunct="1">
              <a:lnSpc>
                <a:spcPct val="80000"/>
              </a:lnSpc>
              <a:buFont typeface="Wingdings" pitchFamily="2" charset="2"/>
              <a:buNone/>
              <a:defRPr/>
            </a:pPr>
            <a:r>
              <a:rPr lang="tr-TR" sz="2400" dirty="0" smtClean="0"/>
              <a:t>sözcüklerinden oluşmaktadır.</a:t>
            </a:r>
          </a:p>
          <a:p>
            <a:pPr algn="ctr" eaLnBrk="1" hangingPunct="1">
              <a:lnSpc>
                <a:spcPct val="80000"/>
              </a:lnSpc>
              <a:buFont typeface="Wingdings" pitchFamily="2" charset="2"/>
              <a:buNone/>
              <a:defRPr/>
            </a:pPr>
            <a:r>
              <a:rPr lang="tr-TR" sz="2400" dirty="0" smtClean="0"/>
              <a:t> </a:t>
            </a:r>
          </a:p>
          <a:p>
            <a:pPr algn="ctr" eaLnBrk="1" hangingPunct="1">
              <a:lnSpc>
                <a:spcPct val="80000"/>
              </a:lnSpc>
              <a:buFont typeface="Wingdings" pitchFamily="2" charset="2"/>
              <a:buNone/>
              <a:defRPr/>
            </a:pPr>
            <a:r>
              <a:rPr lang="tr-TR" sz="2400" dirty="0" smtClean="0">
                <a:solidFill>
                  <a:srgbClr val="FFFF00"/>
                </a:solidFill>
              </a:rPr>
              <a:t>Medikal haberci </a:t>
            </a:r>
          </a:p>
          <a:p>
            <a:pPr algn="ctr" eaLnBrk="1" hangingPunct="1">
              <a:lnSpc>
                <a:spcPct val="80000"/>
              </a:lnSpc>
              <a:buFont typeface="Wingdings" pitchFamily="2" charset="2"/>
              <a:buNone/>
              <a:defRPr/>
            </a:pPr>
            <a:endParaRPr lang="tr-TR" sz="2400" dirty="0" smtClean="0">
              <a:solidFill>
                <a:srgbClr val="FFFF00"/>
              </a:solidFill>
            </a:endParaRPr>
          </a:p>
          <a:p>
            <a:pPr eaLnBrk="1" hangingPunct="1">
              <a:lnSpc>
                <a:spcPct val="80000"/>
              </a:lnSpc>
              <a:buFont typeface="Wingdings" pitchFamily="2" charset="2"/>
              <a:buNone/>
              <a:defRPr/>
            </a:pPr>
            <a:r>
              <a:rPr lang="tr-TR" sz="2400" dirty="0" smtClean="0"/>
              <a:t>	anlamına gelmekte olup web servisleri aracılığı ile genel ve basit iletişim protokolünü desteklemektedir. </a:t>
            </a:r>
          </a:p>
          <a:p>
            <a:pPr eaLnBrk="1" hangingPunct="1">
              <a:lnSpc>
                <a:spcPct val="80000"/>
              </a:lnSpc>
              <a:buFont typeface="Wingdings" pitchFamily="2" charset="2"/>
              <a:buNone/>
              <a:defRPr/>
            </a:pPr>
            <a:endParaRPr lang="tr-TR" sz="2400" dirty="0" smtClean="0"/>
          </a:p>
          <a:p>
            <a:pPr eaLnBrk="1" hangingPunct="1">
              <a:lnSpc>
                <a:spcPct val="80000"/>
              </a:lnSpc>
              <a:buFont typeface="Wingdings" pitchFamily="2" charset="2"/>
              <a:buNone/>
              <a:defRPr/>
            </a:pPr>
            <a:r>
              <a:rPr lang="tr-TR" sz="2400" dirty="0" smtClean="0"/>
              <a:t>	</a:t>
            </a:r>
            <a:r>
              <a:rPr lang="tr-TR" sz="2400" dirty="0" err="1" smtClean="0"/>
              <a:t>Medula</a:t>
            </a:r>
            <a:r>
              <a:rPr lang="tr-TR" sz="2400" dirty="0" smtClean="0"/>
              <a:t>, geçilmesi planlanan </a:t>
            </a:r>
            <a:r>
              <a:rPr lang="tr-TR" sz="2400" dirty="0" smtClean="0">
                <a:solidFill>
                  <a:srgbClr val="FFFF00"/>
                </a:solidFill>
              </a:rPr>
              <a:t>elektronik reçete </a:t>
            </a:r>
            <a:r>
              <a:rPr lang="tr-TR" sz="2400" dirty="0" smtClean="0"/>
              <a:t>ve </a:t>
            </a:r>
            <a:r>
              <a:rPr lang="tr-TR" sz="2400" dirty="0" smtClean="0">
                <a:solidFill>
                  <a:srgbClr val="FFFF00"/>
                </a:solidFill>
              </a:rPr>
              <a:t>elektronik faturanın </a:t>
            </a:r>
            <a:r>
              <a:rPr lang="tr-TR" sz="2400" dirty="0" smtClean="0"/>
              <a:t>da alt yapısını oluşturmaktadır. </a:t>
            </a:r>
          </a:p>
          <a:p>
            <a:pPr eaLnBrk="1" hangingPunct="1">
              <a:lnSpc>
                <a:spcPct val="80000"/>
              </a:lnSpc>
              <a:defRPr/>
            </a:pPr>
            <a:endParaRPr lang="tr-TR" sz="2000" dirty="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Başlık"/>
          <p:cNvSpPr>
            <a:spLocks noGrp="1"/>
          </p:cNvSpPr>
          <p:nvPr>
            <p:ph type="ctrTitle" idx="4294967295"/>
          </p:nvPr>
        </p:nvSpPr>
        <p:spPr>
          <a:xfrm>
            <a:off x="685800" y="2130425"/>
            <a:ext cx="7772400" cy="1470025"/>
          </a:xfrm>
          <a:noFill/>
        </p:spPr>
        <p:txBody>
          <a:bodyPr anchorCtr="0"/>
          <a:lstStyle/>
          <a:p>
            <a:r>
              <a:rPr lang="tr-TR" smtClean="0">
                <a:effectLst/>
              </a:rPr>
              <a:t>MEDULA 3</a:t>
            </a:r>
          </a:p>
        </p:txBody>
      </p:sp>
      <p:sp>
        <p:nvSpPr>
          <p:cNvPr id="81923" name="2 Alt Başlık"/>
          <p:cNvSpPr>
            <a:spLocks noGrp="1"/>
          </p:cNvSpPr>
          <p:nvPr>
            <p:ph type="subTitle" idx="4294967295"/>
          </p:nvPr>
        </p:nvSpPr>
        <p:spPr>
          <a:xfrm>
            <a:off x="1371600" y="3886200"/>
            <a:ext cx="6400800" cy="1752600"/>
          </a:xfrm>
          <a:noFill/>
        </p:spPr>
        <p:txBody>
          <a:bodyPr/>
          <a:lstStyle/>
          <a:p>
            <a:pPr marL="0" indent="0" algn="ctr">
              <a:buFont typeface="Wingdings" pitchFamily="2" charset="2"/>
              <a:buNone/>
            </a:pPr>
            <a:r>
              <a:rPr lang="tr-TR" smtClean="0">
                <a:solidFill>
                  <a:srgbClr val="898989"/>
                </a:solidFill>
                <a:effectLst/>
              </a:rPr>
              <a:t>HİZMET KAYIT SÜRECİ</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1114425" y="277813"/>
            <a:ext cx="7572375" cy="488950"/>
          </a:xfrm>
        </p:spPr>
        <p:txBody>
          <a:bodyPr/>
          <a:lstStyle/>
          <a:p>
            <a:pPr eaLnBrk="1" hangingPunct="1">
              <a:defRPr/>
            </a:pPr>
            <a:r>
              <a:rPr lang="tr-TR" sz="2800" b="1" smtClean="0"/>
              <a:t>HİZMET KAYIT SÜRECİ</a:t>
            </a:r>
          </a:p>
        </p:txBody>
      </p:sp>
      <p:sp>
        <p:nvSpPr>
          <p:cNvPr id="436227" name="Rectangle 3"/>
          <p:cNvSpPr>
            <a:spLocks noGrp="1" noChangeArrowheads="1"/>
          </p:cNvSpPr>
          <p:nvPr>
            <p:ph type="body" idx="1"/>
          </p:nvPr>
        </p:nvSpPr>
        <p:spPr>
          <a:xfrm>
            <a:off x="468313" y="981075"/>
            <a:ext cx="8229600" cy="5616575"/>
          </a:xfrm>
        </p:spPr>
        <p:txBody>
          <a:bodyPr/>
          <a:lstStyle/>
          <a:p>
            <a:pPr eaLnBrk="1" hangingPunct="1">
              <a:lnSpc>
                <a:spcPct val="80000"/>
              </a:lnSpc>
              <a:buClr>
                <a:schemeClr val="tx1"/>
              </a:buClr>
              <a:buFont typeface="Wingdings" pitchFamily="2" charset="2"/>
              <a:buChar char="ü"/>
              <a:defRPr/>
            </a:pPr>
            <a:endParaRPr lang="tr-TR" sz="2000" smtClean="0"/>
          </a:p>
          <a:p>
            <a:pPr eaLnBrk="1" hangingPunct="1">
              <a:lnSpc>
                <a:spcPct val="80000"/>
              </a:lnSpc>
              <a:buClr>
                <a:schemeClr val="tx1"/>
              </a:buClr>
              <a:buFont typeface="Wingdings" pitchFamily="2" charset="2"/>
              <a:buChar char="ü"/>
              <a:defRPr/>
            </a:pPr>
            <a:endParaRPr lang="tr-TR" sz="2000" smtClean="0"/>
          </a:p>
          <a:p>
            <a:pPr eaLnBrk="1" hangingPunct="1">
              <a:lnSpc>
                <a:spcPct val="80000"/>
              </a:lnSpc>
              <a:buClr>
                <a:schemeClr val="tx1"/>
              </a:buClr>
              <a:buFont typeface="Wingdings" pitchFamily="2" charset="2"/>
              <a:buChar char="ü"/>
              <a:defRPr/>
            </a:pPr>
            <a:r>
              <a:rPr lang="tr-TR" sz="2000" smtClean="0"/>
              <a:t>Bu süreç sağlık hizmet sunucusu tarafından sağlık yardımından yararlanan kişiye verilen hizmetlerin  MEDULA sistemine kaydedildiği süreçtir.</a:t>
            </a:r>
          </a:p>
          <a:p>
            <a:pPr eaLnBrk="1" hangingPunct="1">
              <a:lnSpc>
                <a:spcPct val="80000"/>
              </a:lnSpc>
              <a:buClr>
                <a:schemeClr val="tx1"/>
              </a:buClr>
              <a:buFont typeface="Wingdings" pitchFamily="2" charset="2"/>
              <a:buChar char="ü"/>
              <a:defRPr/>
            </a:pPr>
            <a:endParaRPr lang="tr-TR" sz="2000" smtClean="0"/>
          </a:p>
          <a:p>
            <a:pPr eaLnBrk="1" hangingPunct="1">
              <a:lnSpc>
                <a:spcPct val="80000"/>
              </a:lnSpc>
              <a:buClr>
                <a:schemeClr val="tx1"/>
              </a:buClr>
              <a:buFont typeface="Wingdings" pitchFamily="2" charset="2"/>
              <a:buChar char="ü"/>
              <a:defRPr/>
            </a:pPr>
            <a:r>
              <a:rPr lang="tr-TR" sz="2000" smtClean="0"/>
              <a:t>İlk hasta kabul sürecinde hasta için alınan Hasta Başvuru No ve Takip numarası üzerinden işlemler kaydedilecektir. </a:t>
            </a:r>
          </a:p>
          <a:p>
            <a:pPr eaLnBrk="1" hangingPunct="1">
              <a:lnSpc>
                <a:spcPct val="80000"/>
              </a:lnSpc>
              <a:buClr>
                <a:schemeClr val="tx1"/>
              </a:buClr>
              <a:buFont typeface="Wingdings" pitchFamily="2" charset="2"/>
              <a:buChar char="ü"/>
              <a:defRPr/>
            </a:pPr>
            <a:endParaRPr lang="tr-TR" sz="2000" smtClean="0"/>
          </a:p>
          <a:p>
            <a:pPr eaLnBrk="1" hangingPunct="1">
              <a:lnSpc>
                <a:spcPct val="80000"/>
              </a:lnSpc>
              <a:buClr>
                <a:schemeClr val="tx1"/>
              </a:buClr>
              <a:buFont typeface="Wingdings" pitchFamily="2" charset="2"/>
              <a:buChar char="ü"/>
              <a:defRPr/>
            </a:pPr>
            <a:r>
              <a:rPr lang="tr-TR" sz="2000" smtClean="0"/>
              <a:t>Hazırlanacak yapı ile işlemlerin hastaya yapılıp yapılamayacağına dair tüm kontroller yapılarak işlem kaydı alınacaktır bu aşamada bir hata var ise cevap online olarak karşı tarafa bildirilecektir.</a:t>
            </a:r>
          </a:p>
          <a:p>
            <a:pPr eaLnBrk="1" hangingPunct="1">
              <a:lnSpc>
                <a:spcPct val="80000"/>
              </a:lnSpc>
              <a:buClr>
                <a:schemeClr val="tx1"/>
              </a:buClr>
              <a:buFont typeface="Wingdings" pitchFamily="2" charset="2"/>
              <a:buChar char="ü"/>
              <a:defRPr/>
            </a:pPr>
            <a:endParaRPr lang="tr-TR" sz="2000" smtClean="0"/>
          </a:p>
          <a:p>
            <a:pPr eaLnBrk="1" hangingPunct="1">
              <a:lnSpc>
                <a:spcPct val="80000"/>
              </a:lnSpc>
              <a:buClr>
                <a:schemeClr val="tx1"/>
              </a:buClr>
              <a:buFont typeface="Wingdings" pitchFamily="2" charset="2"/>
              <a:buChar char="ü"/>
              <a:defRPr/>
            </a:pPr>
            <a:r>
              <a:rPr lang="tr-TR" sz="2000" smtClean="0"/>
              <a:t>Yeni yapı ile EK8 ve EK9 yer alan güne, tedaviye veya hastaya  bağlı maksimum adet sınırlamaları olan işlemler için  tesisin kendisi tarafından yapılıp yapılamayacağını öğrenebileceği  bir yapı bu sürecin metotları kullanılarak gerçekleştirilmiş olacaktır.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Başlık"/>
          <p:cNvSpPr>
            <a:spLocks noGrp="1"/>
          </p:cNvSpPr>
          <p:nvPr>
            <p:ph type="ctrTitle" idx="4294967295"/>
          </p:nvPr>
        </p:nvSpPr>
        <p:spPr>
          <a:xfrm>
            <a:off x="685800" y="2130425"/>
            <a:ext cx="7772400" cy="1470025"/>
          </a:xfrm>
          <a:noFill/>
        </p:spPr>
        <p:txBody>
          <a:bodyPr anchorCtr="0"/>
          <a:lstStyle/>
          <a:p>
            <a:r>
              <a:rPr lang="tr-TR" smtClean="0">
                <a:effectLst/>
              </a:rPr>
              <a:t>MEDULA 3</a:t>
            </a:r>
          </a:p>
        </p:txBody>
      </p:sp>
      <p:sp>
        <p:nvSpPr>
          <p:cNvPr id="83971" name="2 Alt Başlık"/>
          <p:cNvSpPr>
            <a:spLocks noGrp="1"/>
          </p:cNvSpPr>
          <p:nvPr>
            <p:ph type="subTitle" idx="4294967295"/>
          </p:nvPr>
        </p:nvSpPr>
        <p:spPr>
          <a:xfrm>
            <a:off x="1371600" y="3886200"/>
            <a:ext cx="6400800" cy="1752600"/>
          </a:xfrm>
          <a:noFill/>
        </p:spPr>
        <p:txBody>
          <a:bodyPr/>
          <a:lstStyle/>
          <a:p>
            <a:pPr marL="0" indent="0" algn="ctr">
              <a:buFont typeface="Wingdings" pitchFamily="2" charset="2"/>
              <a:buNone/>
            </a:pPr>
            <a:r>
              <a:rPr lang="tr-TR" smtClean="0">
                <a:solidFill>
                  <a:srgbClr val="898989"/>
                </a:solidFill>
                <a:effectLst/>
              </a:rPr>
              <a:t>HİZMET KAYIT SÜRECİ </a:t>
            </a:r>
          </a:p>
          <a:p>
            <a:pPr marL="0" indent="0" algn="ctr">
              <a:buFont typeface="Wingdings" pitchFamily="2" charset="2"/>
              <a:buNone/>
            </a:pPr>
            <a:r>
              <a:rPr lang="tr-TR" smtClean="0">
                <a:solidFill>
                  <a:srgbClr val="898989"/>
                </a:solidFill>
                <a:effectLst/>
              </a:rPr>
              <a:t>ÖRNEK</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Başlık"/>
          <p:cNvSpPr>
            <a:spLocks noGrp="1"/>
          </p:cNvSpPr>
          <p:nvPr>
            <p:ph type="title" idx="4294967295"/>
          </p:nvPr>
        </p:nvSpPr>
        <p:spPr>
          <a:noFill/>
        </p:spPr>
        <p:txBody>
          <a:bodyPr anchorCtr="0"/>
          <a:lstStyle/>
          <a:p>
            <a:endParaRPr lang="tr-TR" smtClean="0">
              <a:effectLst/>
            </a:endParaRPr>
          </a:p>
        </p:txBody>
      </p:sp>
      <p:pic>
        <p:nvPicPr>
          <p:cNvPr id="84995" name="Picture 2"/>
          <p:cNvPicPr>
            <a:picLocks noGrp="1" noChangeAspect="1" noChangeArrowheads="1"/>
          </p:cNvPicPr>
          <p:nvPr>
            <p:ph idx="4294967295"/>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Başlık"/>
          <p:cNvSpPr>
            <a:spLocks noGrp="1"/>
          </p:cNvSpPr>
          <p:nvPr>
            <p:ph type="title" idx="4294967295"/>
          </p:nvPr>
        </p:nvSpPr>
        <p:spPr>
          <a:noFill/>
        </p:spPr>
        <p:txBody>
          <a:bodyPr anchorCtr="0"/>
          <a:lstStyle/>
          <a:p>
            <a:endParaRPr lang="tr-TR" smtClean="0">
              <a:effectLst/>
            </a:endParaRPr>
          </a:p>
        </p:txBody>
      </p:sp>
      <p:pic>
        <p:nvPicPr>
          <p:cNvPr id="86019" name="Picture 2"/>
          <p:cNvPicPr>
            <a:picLocks noGrp="1" noChangeAspect="1" noChangeArrowheads="1"/>
          </p:cNvPicPr>
          <p:nvPr>
            <p:ph idx="4294967295"/>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p:txBody>
          <a:bodyPr anchorCtr="0">
            <a:normAutofit fontScale="90000"/>
          </a:bodyPr>
          <a:lstStyle/>
          <a:p>
            <a:pPr>
              <a:defRPr/>
            </a:pPr>
            <a:r>
              <a:rPr lang="tr-TR" sz="4000" smtClean="0">
                <a:effectLst/>
              </a:rPr>
              <a:t>AYAKTAN DAHİLİYE İLK TAKİBİNİN HİZMET KAYDI</a:t>
            </a:r>
          </a:p>
        </p:txBody>
      </p:sp>
      <p:sp>
        <p:nvSpPr>
          <p:cNvPr id="87043" name="2 İçerik Yer Tutucusu"/>
          <p:cNvSpPr>
            <a:spLocks noGrp="1"/>
          </p:cNvSpPr>
          <p:nvPr>
            <p:ph idx="4294967295"/>
          </p:nvPr>
        </p:nvSpPr>
        <p:spPr>
          <a:xfrm>
            <a:off x="468313" y="2781300"/>
            <a:ext cx="8229600" cy="2952750"/>
          </a:xfrm>
          <a:noFill/>
        </p:spPr>
        <p:txBody>
          <a:bodyPr/>
          <a:lstStyle/>
          <a:p>
            <a:r>
              <a:rPr lang="tr-TR" sz="2200" smtClean="0">
                <a:effectLst/>
              </a:rPr>
              <a:t>02.02.2009 1.BAŞVURU NO			: B_5W</a:t>
            </a:r>
            <a:r>
              <a:rPr lang="tr-TR" sz="2400" smtClean="0">
                <a:effectLst/>
              </a:rPr>
              <a:t>1</a:t>
            </a:r>
            <a:endParaRPr lang="tr-TR" sz="2200" smtClean="0">
              <a:effectLst/>
            </a:endParaRPr>
          </a:p>
          <a:p>
            <a:r>
              <a:rPr lang="tr-TR" sz="2200" smtClean="0">
                <a:effectLst/>
              </a:rPr>
              <a:t>02.02.2009 DAHİLİYE İLK TAKİP AYAKTAN	: ALP</a:t>
            </a:r>
          </a:p>
          <a:p>
            <a:endParaRPr lang="tr-TR" sz="2200" smtClean="0">
              <a:effectLst/>
            </a:endParaRPr>
          </a:p>
          <a:p>
            <a:endParaRPr lang="tr-TR" sz="2200" smtClean="0">
              <a:effectLst/>
            </a:endParaRPr>
          </a:p>
          <a:p>
            <a:r>
              <a:rPr lang="tr-TR" sz="2200" smtClean="0">
                <a:effectLst/>
              </a:rPr>
              <a:t>KAYDEDİLECEK HİZMET:</a:t>
            </a:r>
          </a:p>
          <a:p>
            <a:pPr lvl="1"/>
            <a:r>
              <a:rPr lang="tr-TR" sz="1200" smtClean="0">
                <a:effectLst/>
              </a:rPr>
              <a:t>DAHİLİYE VAKA BAŞI MUAYENE </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Başlık"/>
          <p:cNvSpPr>
            <a:spLocks noGrp="1"/>
          </p:cNvSpPr>
          <p:nvPr>
            <p:ph type="title" idx="4294967295"/>
          </p:nvPr>
        </p:nvSpPr>
        <p:spPr>
          <a:noFill/>
        </p:spPr>
        <p:txBody>
          <a:bodyPr anchorCtr="0"/>
          <a:lstStyle/>
          <a:p>
            <a:endParaRPr lang="tr-TR" smtClean="0">
              <a:effectLst/>
            </a:endParaRPr>
          </a:p>
        </p:txBody>
      </p:sp>
      <p:pic>
        <p:nvPicPr>
          <p:cNvPr id="88067" name="Picture 2"/>
          <p:cNvPicPr>
            <a:picLocks noGrp="1" noChangeAspect="1" noChangeArrowheads="1"/>
          </p:cNvPicPr>
          <p:nvPr>
            <p:ph idx="4294967295"/>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Başlık"/>
          <p:cNvSpPr>
            <a:spLocks noGrp="1"/>
          </p:cNvSpPr>
          <p:nvPr>
            <p:ph type="title" idx="4294967295"/>
          </p:nvPr>
        </p:nvSpPr>
        <p:spPr>
          <a:noFill/>
        </p:spPr>
        <p:txBody>
          <a:bodyPr anchorCtr="0"/>
          <a:lstStyle/>
          <a:p>
            <a:endParaRPr lang="tr-TR" smtClean="0">
              <a:effectLst/>
            </a:endParaRPr>
          </a:p>
        </p:txBody>
      </p:sp>
      <p:pic>
        <p:nvPicPr>
          <p:cNvPr id="89091" name="Picture 2"/>
          <p:cNvPicPr>
            <a:picLocks noGrp="1" noChangeAspect="1" noChangeArrowheads="1"/>
          </p:cNvPicPr>
          <p:nvPr>
            <p:ph idx="4294967295"/>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Başlık"/>
          <p:cNvSpPr>
            <a:spLocks noGrp="1"/>
          </p:cNvSpPr>
          <p:nvPr>
            <p:ph type="title" idx="4294967295"/>
          </p:nvPr>
        </p:nvSpPr>
        <p:spPr>
          <a:noFill/>
        </p:spPr>
        <p:txBody>
          <a:bodyPr anchorCtr="0"/>
          <a:lstStyle/>
          <a:p>
            <a:endParaRPr lang="tr-TR" smtClean="0">
              <a:effectLst/>
            </a:endParaRPr>
          </a:p>
        </p:txBody>
      </p:sp>
      <p:pic>
        <p:nvPicPr>
          <p:cNvPr id="90115" name="Picture 2"/>
          <p:cNvPicPr>
            <a:picLocks noGrp="1" noChangeAspect="1" noChangeArrowheads="1"/>
          </p:cNvPicPr>
          <p:nvPr>
            <p:ph idx="4294967295"/>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Başlık"/>
          <p:cNvSpPr>
            <a:spLocks noGrp="1"/>
          </p:cNvSpPr>
          <p:nvPr>
            <p:ph type="title" idx="4294967295"/>
          </p:nvPr>
        </p:nvSpPr>
        <p:spPr>
          <a:noFill/>
        </p:spPr>
        <p:txBody>
          <a:bodyPr anchorCtr="0"/>
          <a:lstStyle/>
          <a:p>
            <a:endParaRPr lang="tr-TR" smtClean="0">
              <a:effectLst/>
            </a:endParaRPr>
          </a:p>
        </p:txBody>
      </p:sp>
      <p:pic>
        <p:nvPicPr>
          <p:cNvPr id="91139" name="Picture 2"/>
          <p:cNvPicPr>
            <a:picLocks noGrp="1" noChangeAspect="1" noChangeArrowheads="1"/>
          </p:cNvPicPr>
          <p:nvPr>
            <p:ph idx="4294967295"/>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pPr eaLnBrk="1" hangingPunct="1">
              <a:defRPr/>
            </a:pPr>
            <a:r>
              <a:rPr lang="tr-TR" sz="3200" b="1" smtClean="0">
                <a:solidFill>
                  <a:schemeClr val="tx1"/>
                </a:solidFill>
              </a:rPr>
              <a:t>MEDULA NEDİR ?</a:t>
            </a:r>
          </a:p>
        </p:txBody>
      </p:sp>
      <p:sp>
        <p:nvSpPr>
          <p:cNvPr id="468995" name="Rectangle 3"/>
          <p:cNvSpPr>
            <a:spLocks noGrp="1" noChangeArrowheads="1"/>
          </p:cNvSpPr>
          <p:nvPr>
            <p:ph type="body" idx="1"/>
          </p:nvPr>
        </p:nvSpPr>
        <p:spPr/>
        <p:txBody>
          <a:bodyPr/>
          <a:lstStyle/>
          <a:p>
            <a:pPr algn="just" eaLnBrk="1" hangingPunct="1">
              <a:lnSpc>
                <a:spcPct val="80000"/>
              </a:lnSpc>
              <a:buFont typeface="Wingdings" pitchFamily="2" charset="2"/>
              <a:buNone/>
              <a:defRPr/>
            </a:pPr>
            <a:r>
              <a:rPr lang="tr-TR" sz="2000" dirty="0" smtClean="0"/>
              <a:t>SGK ile sağlık tesisleri arasında, sağlık tesislerinin iç </a:t>
            </a:r>
          </a:p>
          <a:p>
            <a:pPr algn="just" eaLnBrk="1" hangingPunct="1">
              <a:lnSpc>
                <a:spcPct val="80000"/>
              </a:lnSpc>
              <a:buFont typeface="Wingdings" pitchFamily="2" charset="2"/>
              <a:buNone/>
              <a:defRPr/>
            </a:pPr>
            <a:r>
              <a:rPr lang="tr-TR" sz="2000" dirty="0" smtClean="0"/>
              <a:t>süreçlerine müdahale etmeksizin,</a:t>
            </a:r>
          </a:p>
          <a:p>
            <a:pPr algn="just" eaLnBrk="1" hangingPunct="1">
              <a:lnSpc>
                <a:spcPct val="80000"/>
              </a:lnSpc>
              <a:buFont typeface="Wingdings" pitchFamily="2" charset="2"/>
              <a:buNone/>
              <a:defRPr/>
            </a:pPr>
            <a:endParaRPr lang="tr-TR" sz="2000" dirty="0" smtClean="0"/>
          </a:p>
          <a:p>
            <a:pPr lvl="1" algn="just" eaLnBrk="1" hangingPunct="1">
              <a:lnSpc>
                <a:spcPct val="80000"/>
              </a:lnSpc>
              <a:defRPr/>
            </a:pPr>
            <a:r>
              <a:rPr lang="tr-TR" sz="2000" dirty="0" smtClean="0"/>
              <a:t>Sağlık hizmetinin alındığı kuruluşlardan gelen ve </a:t>
            </a:r>
          </a:p>
          <a:p>
            <a:pPr lvl="1" algn="just" eaLnBrk="1" hangingPunct="1">
              <a:lnSpc>
                <a:spcPct val="80000"/>
              </a:lnSpc>
              <a:buFont typeface="Wingdings" pitchFamily="2" charset="2"/>
              <a:buNone/>
              <a:defRPr/>
            </a:pPr>
            <a:r>
              <a:rPr lang="tr-TR" sz="2000" dirty="0" smtClean="0"/>
              <a:t>    yapılan </a:t>
            </a:r>
            <a:r>
              <a:rPr lang="tr-TR" sz="2000" dirty="0" smtClean="0">
                <a:solidFill>
                  <a:srgbClr val="FFFF00"/>
                </a:solidFill>
              </a:rPr>
              <a:t>hizmetlere ait bilgi </a:t>
            </a:r>
            <a:r>
              <a:rPr lang="tr-TR" sz="2000" dirty="0" smtClean="0"/>
              <a:t>ile faturaların elektronik </a:t>
            </a:r>
          </a:p>
          <a:p>
            <a:pPr lvl="1" algn="just" eaLnBrk="1" hangingPunct="1">
              <a:lnSpc>
                <a:spcPct val="80000"/>
              </a:lnSpc>
              <a:buFont typeface="Wingdings" pitchFamily="2" charset="2"/>
              <a:buNone/>
              <a:defRPr/>
            </a:pPr>
            <a:r>
              <a:rPr lang="tr-TR" sz="2000" dirty="0" smtClean="0"/>
              <a:t>    ortamda kaydının yapılabildiği </a:t>
            </a:r>
            <a:r>
              <a:rPr lang="tr-TR" sz="2000" dirty="0" smtClean="0">
                <a:solidFill>
                  <a:srgbClr val="FFFF00"/>
                </a:solidFill>
              </a:rPr>
              <a:t>fatura bilgisini elektronik </a:t>
            </a:r>
          </a:p>
          <a:p>
            <a:pPr lvl="1" algn="just" eaLnBrk="1" hangingPunct="1">
              <a:lnSpc>
                <a:spcPct val="80000"/>
              </a:lnSpc>
              <a:buFont typeface="Wingdings" pitchFamily="2" charset="2"/>
              <a:buNone/>
              <a:defRPr/>
            </a:pPr>
            <a:r>
              <a:rPr lang="tr-TR" sz="2000" dirty="0" smtClean="0">
                <a:solidFill>
                  <a:srgbClr val="FFFF00"/>
                </a:solidFill>
              </a:rPr>
              <a:t>    olarak toplanıldığı,</a:t>
            </a:r>
          </a:p>
          <a:p>
            <a:pPr lvl="1" algn="just" eaLnBrk="1" hangingPunct="1">
              <a:lnSpc>
                <a:spcPct val="80000"/>
              </a:lnSpc>
              <a:defRPr/>
            </a:pPr>
            <a:r>
              <a:rPr lang="tr-TR" sz="2000" dirty="0" smtClean="0"/>
              <a:t>Bu kayıtlar üzerinden gerekli </a:t>
            </a:r>
            <a:r>
              <a:rPr lang="tr-TR" sz="2000" dirty="0" smtClean="0">
                <a:solidFill>
                  <a:srgbClr val="FFFF00"/>
                </a:solidFill>
              </a:rPr>
              <a:t>inceleme ve kontrollerin</a:t>
            </a:r>
          </a:p>
          <a:p>
            <a:pPr lvl="1" algn="just" eaLnBrk="1" hangingPunct="1">
              <a:lnSpc>
                <a:spcPct val="80000"/>
              </a:lnSpc>
              <a:buFont typeface="Wingdings" pitchFamily="2" charset="2"/>
              <a:buNone/>
              <a:defRPr/>
            </a:pPr>
            <a:r>
              <a:rPr lang="tr-TR" sz="2000" dirty="0" smtClean="0">
                <a:solidFill>
                  <a:srgbClr val="FFFF00"/>
                </a:solidFill>
              </a:rPr>
              <a:t>    yapılabildiği, </a:t>
            </a:r>
          </a:p>
          <a:p>
            <a:pPr lvl="1" algn="just" eaLnBrk="1" hangingPunct="1">
              <a:lnSpc>
                <a:spcPct val="80000"/>
              </a:lnSpc>
              <a:defRPr/>
            </a:pPr>
            <a:r>
              <a:rPr lang="tr-TR" sz="2000" dirty="0" smtClean="0"/>
              <a:t>Bu elektronik  bilgiye dayalı </a:t>
            </a:r>
            <a:r>
              <a:rPr lang="tr-TR" sz="2000" dirty="0" smtClean="0">
                <a:solidFill>
                  <a:srgbClr val="FFFF00"/>
                </a:solidFill>
              </a:rPr>
              <a:t>hizmetlerin ödemesini </a:t>
            </a:r>
          </a:p>
          <a:p>
            <a:pPr lvl="1" algn="just" eaLnBrk="1" hangingPunct="1">
              <a:lnSpc>
                <a:spcPct val="80000"/>
              </a:lnSpc>
              <a:buFont typeface="Wingdings" pitchFamily="2" charset="2"/>
              <a:buNone/>
              <a:defRPr/>
            </a:pPr>
            <a:r>
              <a:rPr lang="tr-TR" sz="2000" dirty="0" smtClean="0">
                <a:solidFill>
                  <a:srgbClr val="FFFF00"/>
                </a:solidFill>
              </a:rPr>
              <a:t>    gerçekleştirildiği,</a:t>
            </a:r>
          </a:p>
          <a:p>
            <a:pPr lvl="1" algn="just" eaLnBrk="1" hangingPunct="1">
              <a:lnSpc>
                <a:spcPct val="80000"/>
              </a:lnSpc>
              <a:buFont typeface="Wingdings" pitchFamily="2" charset="2"/>
              <a:buNone/>
              <a:defRPr/>
            </a:pPr>
            <a:endParaRPr lang="tr-TR" sz="2000" dirty="0" smtClean="0">
              <a:solidFill>
                <a:srgbClr val="FFFF00"/>
              </a:solidFill>
            </a:endParaRPr>
          </a:p>
          <a:p>
            <a:pPr algn="just" eaLnBrk="1" hangingPunct="1">
              <a:lnSpc>
                <a:spcPct val="80000"/>
              </a:lnSpc>
              <a:buFont typeface="Wingdings" pitchFamily="2" charset="2"/>
              <a:buNone/>
              <a:defRPr/>
            </a:pPr>
            <a:r>
              <a:rPr lang="tr-TR" sz="2000" dirty="0" smtClean="0"/>
              <a:t>	 bütünleşik bir sistemdir.</a:t>
            </a:r>
          </a:p>
          <a:p>
            <a:pPr eaLnBrk="1" hangingPunct="1">
              <a:lnSpc>
                <a:spcPct val="80000"/>
              </a:lnSpc>
              <a:defRPr/>
            </a:pPr>
            <a:endParaRPr lang="tr-TR" sz="1800" dirty="0"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Başlık"/>
          <p:cNvSpPr>
            <a:spLocks noGrp="1"/>
          </p:cNvSpPr>
          <p:nvPr>
            <p:ph type="title" idx="4294967295"/>
          </p:nvPr>
        </p:nvSpPr>
        <p:spPr>
          <a:noFill/>
        </p:spPr>
        <p:txBody>
          <a:bodyPr anchorCtr="0"/>
          <a:lstStyle/>
          <a:p>
            <a:endParaRPr lang="tr-TR" smtClean="0">
              <a:effectLst/>
            </a:endParaRPr>
          </a:p>
        </p:txBody>
      </p:sp>
      <p:pic>
        <p:nvPicPr>
          <p:cNvPr id="92163" name="Picture 2"/>
          <p:cNvPicPr>
            <a:picLocks noGrp="1" noChangeAspect="1" noChangeArrowheads="1"/>
          </p:cNvPicPr>
          <p:nvPr>
            <p:ph idx="4294967295"/>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Başlık"/>
          <p:cNvSpPr>
            <a:spLocks noGrp="1"/>
          </p:cNvSpPr>
          <p:nvPr>
            <p:ph type="title" idx="4294967295"/>
          </p:nvPr>
        </p:nvSpPr>
        <p:spPr>
          <a:noFill/>
        </p:spPr>
        <p:txBody>
          <a:bodyPr anchorCtr="0"/>
          <a:lstStyle/>
          <a:p>
            <a:endParaRPr lang="tr-TR" smtClean="0">
              <a:effectLst/>
            </a:endParaRPr>
          </a:p>
        </p:txBody>
      </p:sp>
      <p:pic>
        <p:nvPicPr>
          <p:cNvPr id="93187" name="Picture 2"/>
          <p:cNvPicPr>
            <a:picLocks noGrp="1" noChangeAspect="1" noChangeArrowheads="1"/>
          </p:cNvPicPr>
          <p:nvPr>
            <p:ph idx="4294967295"/>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Başlık"/>
          <p:cNvSpPr>
            <a:spLocks noGrp="1"/>
          </p:cNvSpPr>
          <p:nvPr>
            <p:ph type="ctrTitle" idx="4294967295"/>
          </p:nvPr>
        </p:nvSpPr>
        <p:spPr>
          <a:xfrm>
            <a:off x="685800" y="2130425"/>
            <a:ext cx="7772400" cy="1470025"/>
          </a:xfrm>
          <a:noFill/>
        </p:spPr>
        <p:txBody>
          <a:bodyPr anchorCtr="0"/>
          <a:lstStyle/>
          <a:p>
            <a:r>
              <a:rPr lang="tr-TR" smtClean="0">
                <a:effectLst/>
              </a:rPr>
              <a:t>MEDULA 3</a:t>
            </a:r>
          </a:p>
        </p:txBody>
      </p:sp>
      <p:sp>
        <p:nvSpPr>
          <p:cNvPr id="94211" name="2 Alt Başlık"/>
          <p:cNvSpPr>
            <a:spLocks noGrp="1"/>
          </p:cNvSpPr>
          <p:nvPr>
            <p:ph type="subTitle" idx="4294967295"/>
          </p:nvPr>
        </p:nvSpPr>
        <p:spPr>
          <a:xfrm>
            <a:off x="1371600" y="3886200"/>
            <a:ext cx="6400800" cy="1752600"/>
          </a:xfrm>
          <a:noFill/>
        </p:spPr>
        <p:txBody>
          <a:bodyPr/>
          <a:lstStyle/>
          <a:p>
            <a:pPr marL="0" indent="0" algn="ctr">
              <a:buFont typeface="Wingdings" pitchFamily="2" charset="2"/>
              <a:buNone/>
            </a:pPr>
            <a:r>
              <a:rPr lang="tr-TR" smtClean="0">
                <a:solidFill>
                  <a:srgbClr val="898989"/>
                </a:solidFill>
                <a:effectLst/>
              </a:rPr>
              <a:t>FATURA KAYIT SÜRECİ</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a:xfrm>
            <a:off x="1116013" y="188913"/>
            <a:ext cx="7570787" cy="576262"/>
          </a:xfrm>
        </p:spPr>
        <p:txBody>
          <a:bodyPr/>
          <a:lstStyle/>
          <a:p>
            <a:pPr eaLnBrk="1" hangingPunct="1">
              <a:defRPr/>
            </a:pPr>
            <a:r>
              <a:rPr lang="tr-TR" sz="2800" b="1" smtClean="0"/>
              <a:t>FATURA KAYIT SÜRECİ</a:t>
            </a:r>
          </a:p>
        </p:txBody>
      </p:sp>
      <p:sp>
        <p:nvSpPr>
          <p:cNvPr id="438275" name="Rectangle 3"/>
          <p:cNvSpPr>
            <a:spLocks noGrp="1" noChangeArrowheads="1"/>
          </p:cNvSpPr>
          <p:nvPr>
            <p:ph type="body" idx="1"/>
          </p:nvPr>
        </p:nvSpPr>
        <p:spPr>
          <a:xfrm>
            <a:off x="468313" y="1125538"/>
            <a:ext cx="8229600" cy="5256212"/>
          </a:xfrm>
        </p:spPr>
        <p:txBody>
          <a:bodyPr/>
          <a:lstStyle/>
          <a:p>
            <a:pPr eaLnBrk="1" hangingPunct="1">
              <a:lnSpc>
                <a:spcPct val="80000"/>
              </a:lnSpc>
              <a:buClr>
                <a:schemeClr val="tx1"/>
              </a:buClr>
              <a:buFont typeface="Wingdings" pitchFamily="2" charset="2"/>
              <a:buChar char="ü"/>
              <a:defRPr/>
            </a:pPr>
            <a:r>
              <a:rPr lang="tr-TR" sz="1800" smtClean="0"/>
              <a:t>Bu süreç  iki numaralı Hizmet Kayıt Sürecinde tedavi boyunca yapılmış ve kaydedilmiş işlemlerin faturalanmasının gerçekleştirileceği süreçtir.</a:t>
            </a:r>
          </a:p>
          <a:p>
            <a:pPr eaLnBrk="1" hangingPunct="1">
              <a:lnSpc>
                <a:spcPct val="80000"/>
              </a:lnSpc>
              <a:buClr>
                <a:schemeClr val="tx1"/>
              </a:buClr>
              <a:buFont typeface="Wingdings" pitchFamily="2" charset="2"/>
              <a:buChar char="ü"/>
              <a:defRPr/>
            </a:pPr>
            <a:endParaRPr lang="tr-TR" sz="1800" smtClean="0"/>
          </a:p>
          <a:p>
            <a:pPr eaLnBrk="1" hangingPunct="1">
              <a:lnSpc>
                <a:spcPct val="80000"/>
              </a:lnSpc>
              <a:buClr>
                <a:schemeClr val="tx1"/>
              </a:buClr>
              <a:buFont typeface="Wingdings" pitchFamily="2" charset="2"/>
              <a:buChar char="ü"/>
              <a:defRPr/>
            </a:pPr>
            <a:r>
              <a:rPr lang="tr-TR" sz="1800" smtClean="0"/>
              <a:t>Hasta Başvuru numarasına bağlı olan  o tedavi boyunca alınmış faturalanmamış tüm ilişkili takipler faturalamaya birlikte gönderilecektir.</a:t>
            </a:r>
          </a:p>
          <a:p>
            <a:pPr eaLnBrk="1" hangingPunct="1">
              <a:lnSpc>
                <a:spcPct val="80000"/>
              </a:lnSpc>
              <a:buClr>
                <a:schemeClr val="tx1"/>
              </a:buClr>
              <a:buFont typeface="Wingdings" pitchFamily="2" charset="2"/>
              <a:buChar char="ü"/>
              <a:defRPr/>
            </a:pPr>
            <a:endParaRPr lang="tr-TR" sz="1800" smtClean="0"/>
          </a:p>
          <a:p>
            <a:pPr eaLnBrk="1" hangingPunct="1">
              <a:lnSpc>
                <a:spcPct val="80000"/>
              </a:lnSpc>
              <a:buClr>
                <a:schemeClr val="tx1"/>
              </a:buClr>
              <a:buFont typeface="Wingdings" pitchFamily="2" charset="2"/>
              <a:buChar char="ü"/>
              <a:defRPr/>
            </a:pPr>
            <a:r>
              <a:rPr lang="tr-TR" sz="1800" smtClean="0"/>
              <a:t>Böylelikle tedavi boyunca yapılmış tüm işlemler aynı döneme faturalanması sağlanacak , değerlendirilmesi birlikte yapılacak ve o  tedavinin tüm aşamaları gösterilebilecektir.</a:t>
            </a:r>
          </a:p>
          <a:p>
            <a:pPr eaLnBrk="1" hangingPunct="1">
              <a:lnSpc>
                <a:spcPct val="80000"/>
              </a:lnSpc>
              <a:buClr>
                <a:schemeClr val="tx1"/>
              </a:buClr>
              <a:buFont typeface="Wingdings" pitchFamily="2" charset="2"/>
              <a:buChar char="ü"/>
              <a:defRPr/>
            </a:pPr>
            <a:endParaRPr lang="tr-TR" sz="1800" smtClean="0"/>
          </a:p>
          <a:p>
            <a:pPr eaLnBrk="1" hangingPunct="1">
              <a:lnSpc>
                <a:spcPct val="80000"/>
              </a:lnSpc>
              <a:buClr>
                <a:schemeClr val="tx1"/>
              </a:buClr>
              <a:buFont typeface="Wingdings" pitchFamily="2" charset="2"/>
              <a:buChar char="ü"/>
              <a:defRPr/>
            </a:pPr>
            <a:r>
              <a:rPr lang="tr-TR" sz="1800" smtClean="0"/>
              <a:t>Bu süreçte ilişkili tüm takipler değerlendirilerek gönderilmiş olan tüm işlemlerin ve takiplerin fiyatlanması online gerçekleştirilecektir ve hastanın o tedavisi için bir fatura kaydı oluşturularak toplam fatura fiyatı tesislere dönülecektir.</a:t>
            </a:r>
          </a:p>
          <a:p>
            <a:pPr eaLnBrk="1" hangingPunct="1">
              <a:lnSpc>
                <a:spcPct val="80000"/>
              </a:lnSpc>
              <a:buClr>
                <a:schemeClr val="tx1"/>
              </a:buClr>
              <a:buFont typeface="Wingdings" pitchFamily="2" charset="2"/>
              <a:buChar char="ü"/>
              <a:defRPr/>
            </a:pPr>
            <a:endParaRPr lang="tr-TR" sz="1800" smtClean="0"/>
          </a:p>
          <a:p>
            <a:pPr eaLnBrk="1" hangingPunct="1">
              <a:lnSpc>
                <a:spcPct val="80000"/>
              </a:lnSpc>
              <a:buClr>
                <a:schemeClr val="tx1"/>
              </a:buClr>
              <a:buFont typeface="Wingdings" pitchFamily="2" charset="2"/>
              <a:buChar char="ü"/>
              <a:defRPr/>
            </a:pPr>
            <a:r>
              <a:rPr lang="tr-TR" sz="1800" smtClean="0"/>
              <a:t>Eğer hastanın yatışı varsa hasta yatışı kapatılmadan o tedaviyle ilişkili hiçbir takip faturalanamayacaktır. </a:t>
            </a:r>
          </a:p>
          <a:p>
            <a:pPr eaLnBrk="1" hangingPunct="1">
              <a:lnSpc>
                <a:spcPct val="80000"/>
              </a:lnSpc>
              <a:buClr>
                <a:schemeClr val="tx1"/>
              </a:buClr>
              <a:buFont typeface="Wingdings" pitchFamily="2" charset="2"/>
              <a:buChar char="ü"/>
              <a:defRPr/>
            </a:pPr>
            <a:endParaRPr lang="tr-TR" sz="1800" smtClean="0"/>
          </a:p>
          <a:p>
            <a:pPr eaLnBrk="1" hangingPunct="1">
              <a:lnSpc>
                <a:spcPct val="80000"/>
              </a:lnSpc>
              <a:buClr>
                <a:schemeClr val="tx1"/>
              </a:buClr>
              <a:buFont typeface="Wingdings" pitchFamily="2" charset="2"/>
              <a:buChar char="ü"/>
              <a:defRPr/>
            </a:pPr>
            <a:r>
              <a:rPr lang="tr-TR" sz="1800" smtClean="0"/>
              <a:t>Faturalanmış bir yatış aralığına geriye dönük aynı veya farklı tesis de hiçbir  takip verilmeyecektir. </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Başlık"/>
          <p:cNvSpPr>
            <a:spLocks noGrp="1"/>
          </p:cNvSpPr>
          <p:nvPr>
            <p:ph type="ctrTitle" idx="4294967295"/>
          </p:nvPr>
        </p:nvSpPr>
        <p:spPr>
          <a:xfrm>
            <a:off x="685800" y="2130425"/>
            <a:ext cx="7772400" cy="1470025"/>
          </a:xfrm>
          <a:noFill/>
        </p:spPr>
        <p:txBody>
          <a:bodyPr anchorCtr="0"/>
          <a:lstStyle/>
          <a:p>
            <a:r>
              <a:rPr lang="tr-TR" smtClean="0">
                <a:effectLst/>
              </a:rPr>
              <a:t>MEDULA 3</a:t>
            </a:r>
          </a:p>
        </p:txBody>
      </p:sp>
      <p:sp>
        <p:nvSpPr>
          <p:cNvPr id="96259" name="2 Alt Başlık"/>
          <p:cNvSpPr>
            <a:spLocks noGrp="1"/>
          </p:cNvSpPr>
          <p:nvPr>
            <p:ph type="subTitle" idx="4294967295"/>
          </p:nvPr>
        </p:nvSpPr>
        <p:spPr>
          <a:xfrm>
            <a:off x="1371600" y="3886200"/>
            <a:ext cx="6400800" cy="1752600"/>
          </a:xfrm>
          <a:noFill/>
        </p:spPr>
        <p:txBody>
          <a:bodyPr/>
          <a:lstStyle/>
          <a:p>
            <a:pPr marL="0" indent="0" algn="ctr">
              <a:buFont typeface="Wingdings" pitchFamily="2" charset="2"/>
              <a:buNone/>
            </a:pPr>
            <a:r>
              <a:rPr lang="tr-TR" smtClean="0">
                <a:solidFill>
                  <a:srgbClr val="898989"/>
                </a:solidFill>
                <a:effectLst/>
              </a:rPr>
              <a:t>FATURA KAYIT SÜRECİ </a:t>
            </a:r>
          </a:p>
          <a:p>
            <a:pPr marL="0" indent="0" algn="ctr">
              <a:buFont typeface="Wingdings" pitchFamily="2" charset="2"/>
              <a:buNone/>
            </a:pPr>
            <a:r>
              <a:rPr lang="tr-TR" smtClean="0">
                <a:solidFill>
                  <a:srgbClr val="898989"/>
                </a:solidFill>
                <a:effectLst/>
              </a:rPr>
              <a:t>ÖRNEK</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Başlık"/>
          <p:cNvSpPr>
            <a:spLocks noGrp="1"/>
          </p:cNvSpPr>
          <p:nvPr>
            <p:ph type="title" idx="4294967295"/>
          </p:nvPr>
        </p:nvSpPr>
        <p:spPr>
          <a:noFill/>
        </p:spPr>
        <p:txBody>
          <a:bodyPr anchorCtr="0"/>
          <a:lstStyle/>
          <a:p>
            <a:endParaRPr lang="tr-TR" smtClean="0">
              <a:effectLst/>
            </a:endParaRPr>
          </a:p>
        </p:txBody>
      </p:sp>
      <p:pic>
        <p:nvPicPr>
          <p:cNvPr id="97283" name="Picture 2"/>
          <p:cNvPicPr>
            <a:picLocks noGrp="1" noChangeAspect="1" noChangeArrowheads="1"/>
          </p:cNvPicPr>
          <p:nvPr>
            <p:ph idx="4294967295"/>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Başlık"/>
          <p:cNvSpPr>
            <a:spLocks noGrp="1"/>
          </p:cNvSpPr>
          <p:nvPr>
            <p:ph type="title" idx="4294967295"/>
          </p:nvPr>
        </p:nvSpPr>
        <p:spPr>
          <a:noFill/>
        </p:spPr>
        <p:txBody>
          <a:bodyPr anchorCtr="0"/>
          <a:lstStyle/>
          <a:p>
            <a:endParaRPr lang="tr-TR" smtClean="0">
              <a:effectLst/>
            </a:endParaRPr>
          </a:p>
        </p:txBody>
      </p:sp>
      <p:pic>
        <p:nvPicPr>
          <p:cNvPr id="98307" name="Picture 2"/>
          <p:cNvPicPr>
            <a:picLocks noGrp="1" noChangeAspect="1" noChangeArrowheads="1"/>
          </p:cNvPicPr>
          <p:nvPr>
            <p:ph idx="4294967295"/>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p:txBody>
          <a:bodyPr anchorCtr="0">
            <a:normAutofit fontScale="90000"/>
          </a:bodyPr>
          <a:lstStyle/>
          <a:p>
            <a:pPr>
              <a:defRPr/>
            </a:pPr>
            <a:r>
              <a:rPr lang="tr-TR" sz="4000" smtClean="0">
                <a:effectLst/>
              </a:rPr>
              <a:t>HASTAYA YAPILAN TÜM İŞLEMLER</a:t>
            </a:r>
            <a:br>
              <a:rPr lang="tr-TR" sz="4000" smtClean="0">
                <a:effectLst/>
              </a:rPr>
            </a:br>
            <a:r>
              <a:rPr lang="tr-TR" sz="4000" smtClean="0">
                <a:effectLst/>
              </a:rPr>
              <a:t>FATURA KAYIT SÜRECİ</a:t>
            </a:r>
          </a:p>
        </p:txBody>
      </p:sp>
      <p:sp>
        <p:nvSpPr>
          <p:cNvPr id="99331" name="2 İçerik Yer Tutucusu"/>
          <p:cNvSpPr>
            <a:spLocks noGrp="1"/>
          </p:cNvSpPr>
          <p:nvPr>
            <p:ph idx="4294967295"/>
          </p:nvPr>
        </p:nvSpPr>
        <p:spPr>
          <a:xfrm>
            <a:off x="468313" y="2276475"/>
            <a:ext cx="8229600" cy="3671888"/>
          </a:xfrm>
          <a:noFill/>
        </p:spPr>
        <p:txBody>
          <a:bodyPr/>
          <a:lstStyle/>
          <a:p>
            <a:r>
              <a:rPr lang="tr-TR" sz="2200" smtClean="0">
                <a:effectLst/>
              </a:rPr>
              <a:t>02.02.2009 1.BAŞVURU NO			:</a:t>
            </a:r>
            <a:r>
              <a:rPr lang="tr-TR" sz="2400" smtClean="0">
                <a:effectLst/>
              </a:rPr>
              <a:t> B_5W</a:t>
            </a:r>
            <a:r>
              <a:rPr lang="tr-TR" sz="2200" smtClean="0">
                <a:effectLst/>
              </a:rPr>
              <a:t>1</a:t>
            </a:r>
          </a:p>
          <a:p>
            <a:r>
              <a:rPr lang="tr-TR" sz="2200" smtClean="0">
                <a:effectLst/>
              </a:rPr>
              <a:t>02.02.2009 DAHİLİYE İLK TAKİP AYAKTAN	: </a:t>
            </a:r>
            <a:r>
              <a:rPr lang="tr-TR" sz="2400" smtClean="0">
                <a:effectLst/>
              </a:rPr>
              <a:t>ALP</a:t>
            </a:r>
            <a:endParaRPr lang="tr-TR" sz="2200" smtClean="0">
              <a:effectLst/>
            </a:endParaRPr>
          </a:p>
          <a:p>
            <a:r>
              <a:rPr lang="tr-TR" sz="2200" smtClean="0">
                <a:effectLst/>
              </a:rPr>
              <a:t>02.02.2009 GENEL CERRAHİ BAĞIL </a:t>
            </a:r>
          </a:p>
          <a:p>
            <a:pPr>
              <a:buFont typeface="Wingdings" pitchFamily="2" charset="2"/>
              <a:buNone/>
            </a:pPr>
            <a:r>
              <a:rPr lang="tr-TR" sz="2200" smtClean="0">
                <a:effectLst/>
              </a:rPr>
              <a:t>	TAKİP AYAKTAN					:</a:t>
            </a:r>
            <a:r>
              <a:rPr lang="tr-TR" sz="2400" smtClean="0">
                <a:effectLst/>
              </a:rPr>
              <a:t> ALQ </a:t>
            </a:r>
            <a:endParaRPr lang="tr-TR" sz="2200" smtClean="0">
              <a:effectLst/>
            </a:endParaRPr>
          </a:p>
          <a:p>
            <a:r>
              <a:rPr lang="tr-TR" sz="2200" smtClean="0">
                <a:effectLst/>
              </a:rPr>
              <a:t>02.02.2009 DAHİLİYE YATAN TAKİP		:</a:t>
            </a:r>
            <a:r>
              <a:rPr lang="tr-TR" sz="2400" smtClean="0">
                <a:effectLst/>
              </a:rPr>
              <a:t> ALS</a:t>
            </a:r>
            <a:endParaRPr lang="tr-TR" sz="2200" smtClean="0">
              <a:effectLst/>
            </a:endParaRPr>
          </a:p>
          <a:p>
            <a:pPr>
              <a:buFont typeface="Wingdings" pitchFamily="2" charset="2"/>
              <a:buNone/>
            </a:pPr>
            <a:endParaRPr lang="tr-TR" sz="2200" smtClean="0">
              <a:effectLst/>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Başlık"/>
          <p:cNvSpPr>
            <a:spLocks noGrp="1"/>
          </p:cNvSpPr>
          <p:nvPr>
            <p:ph type="title" idx="4294967295"/>
          </p:nvPr>
        </p:nvSpPr>
        <p:spPr>
          <a:noFill/>
        </p:spPr>
        <p:txBody>
          <a:bodyPr anchorCtr="0"/>
          <a:lstStyle/>
          <a:p>
            <a:endParaRPr lang="tr-TR" smtClean="0">
              <a:effectLst/>
            </a:endParaRPr>
          </a:p>
        </p:txBody>
      </p:sp>
      <p:pic>
        <p:nvPicPr>
          <p:cNvPr id="100355" name="Picture 2"/>
          <p:cNvPicPr>
            <a:picLocks noGrp="1" noChangeAspect="1" noChangeArrowheads="1"/>
          </p:cNvPicPr>
          <p:nvPr>
            <p:ph idx="4294967295"/>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Başlık"/>
          <p:cNvSpPr>
            <a:spLocks noGrp="1"/>
          </p:cNvSpPr>
          <p:nvPr>
            <p:ph type="title" idx="4294967295"/>
          </p:nvPr>
        </p:nvSpPr>
        <p:spPr>
          <a:noFill/>
        </p:spPr>
        <p:txBody>
          <a:bodyPr anchorCtr="0"/>
          <a:lstStyle/>
          <a:p>
            <a:endParaRPr lang="tr-TR" smtClean="0">
              <a:effectLst/>
            </a:endParaRPr>
          </a:p>
        </p:txBody>
      </p:sp>
      <p:pic>
        <p:nvPicPr>
          <p:cNvPr id="101379" name="Picture 2"/>
          <p:cNvPicPr>
            <a:picLocks noGrp="1" noChangeAspect="1" noChangeArrowheads="1"/>
          </p:cNvPicPr>
          <p:nvPr>
            <p:ph idx="4294967295"/>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algacık">
  <a:themeElements>
    <a:clrScheme name="Dalgacık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Dalgacık">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2400" b="0" i="0" u="none" strike="noStrike" cap="none" normalizeH="0" baseline="0" smtClean="0">
            <a:ln>
              <a:noFill/>
            </a:ln>
            <a:solidFill>
              <a:srgbClr val="FFFF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2400" b="0" i="0" u="none" strike="noStrike" cap="none" normalizeH="0" baseline="0" smtClean="0">
            <a:ln>
              <a:noFill/>
            </a:ln>
            <a:solidFill>
              <a:srgbClr val="FFFF00"/>
            </a:solidFill>
            <a:effectLst/>
            <a:latin typeface="Times New Roman" pitchFamily="18" charset="0"/>
          </a:defRPr>
        </a:defPPr>
      </a:lstStyle>
    </a:lnDef>
  </a:objectDefaults>
  <a:extraClrSchemeLst>
    <a:extraClrScheme>
      <a:clrScheme name="Dalgacık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Dalgacık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Dalgacık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Dalgacık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Dalgacık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Dalgacık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Dalgacık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Dalgacık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Dalgacık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3928</TotalTime>
  <Words>1979</Words>
  <Application>Microsoft Office PowerPoint</Application>
  <PresentationFormat>Ekran Gösterisi (4:3)</PresentationFormat>
  <Paragraphs>551</Paragraphs>
  <Slides>114</Slides>
  <Notes>23</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114</vt:i4>
      </vt:variant>
    </vt:vector>
  </HeadingPairs>
  <TitlesOfParts>
    <vt:vector size="120" baseType="lpstr">
      <vt:lpstr>Arial</vt:lpstr>
      <vt:lpstr>Palatino Linotype</vt:lpstr>
      <vt:lpstr>Tahoma</vt:lpstr>
      <vt:lpstr>Times New Roman</vt:lpstr>
      <vt:lpstr>Wingdings</vt:lpstr>
      <vt:lpstr>Dalgacık</vt:lpstr>
      <vt:lpstr>            </vt:lpstr>
      <vt:lpstr>SOSYAL GÜVENLİK KURUMU</vt:lpstr>
      <vt:lpstr>GENEL SAĞLIK SİGORTASI GENEL MÜDÜRLÜĞÜ</vt:lpstr>
      <vt:lpstr>KARŞILANACAK İHTİYAÇLAR</vt:lpstr>
      <vt:lpstr>   KARŞILANACAK İHTİYAÇLAR</vt:lpstr>
      <vt:lpstr>PowerPoint Sunusu</vt:lpstr>
      <vt:lpstr>PowerPoint Sunusu</vt:lpstr>
      <vt:lpstr>MEDULA NEDİR ?</vt:lpstr>
      <vt:lpstr>MEDULA NEDİR ?</vt:lpstr>
      <vt:lpstr> MEDULA NEDİR ? </vt:lpstr>
      <vt:lpstr>Sosyal Güvenlik Kurumunca Planlanan Geri Ödeme Sistemi</vt:lpstr>
      <vt:lpstr>MEDULA Hastane Uygulaması Sistemi Kullanıcıları</vt:lpstr>
      <vt:lpstr>PowerPoint Sunusu</vt:lpstr>
      <vt:lpstr>PowerPoint Sunusu</vt:lpstr>
      <vt:lpstr>PowerPoint Sunusu</vt:lpstr>
      <vt:lpstr>MEDULA KAPSAMI (2008 Yılı)</vt:lpstr>
      <vt:lpstr>MEDULANIN ALT YAPISI  </vt:lpstr>
      <vt:lpstr>MEVZUAT ALT YAPISI</vt:lpstr>
      <vt:lpstr>SAĞLIK UYGULAMA TEBLİĞİ ve MEDULA</vt:lpstr>
      <vt:lpstr>SAĞLIK UYGULAMA TEBLİĞİ ve MEDULA</vt:lpstr>
      <vt:lpstr>SAĞLIK UYGULAMA TEBLİĞİ ve MEDULA</vt:lpstr>
      <vt:lpstr>SAĞLIK UYGULAMA TEBLİĞİ ve MEDULA</vt:lpstr>
      <vt:lpstr>2009/44 SAYILI ÖDEME GENELGESİ ve MEDULA</vt:lpstr>
      <vt:lpstr>2009/44 SAYILI GENELGE ve MEDULA</vt:lpstr>
      <vt:lpstr> ÖZEL SAĞLIK KURUM/KURULUŞU SÖZLEŞMELERİ ve  MEDULA</vt:lpstr>
      <vt:lpstr>TEKNOLOJİ ALT YAPISI</vt:lpstr>
      <vt:lpstr>PowerPoint Sunusu</vt:lpstr>
      <vt:lpstr>SİSTEMİN DEVREYE ALINIŞI </vt:lpstr>
      <vt:lpstr>TEKİL TANIMLAYICI</vt:lpstr>
      <vt:lpstr>PowerPoint Sunusu</vt:lpstr>
      <vt:lpstr>PowerPoint Sunusu</vt:lpstr>
      <vt:lpstr>PowerPoint Sunusu</vt:lpstr>
      <vt:lpstr>SİSTEME GENEL BAKIŞ</vt:lpstr>
      <vt:lpstr>SİSTEM MİMARİSİ</vt:lpstr>
      <vt:lpstr>SÜREÇLER VE METOTLARI</vt:lpstr>
      <vt:lpstr>SÜREÇLER VE METOTLARI</vt:lpstr>
      <vt:lpstr>PowerPoint Sunusu</vt:lpstr>
      <vt:lpstr>PowerPoint Sunusu</vt:lpstr>
      <vt:lpstr>PowerPoint Sunusu</vt:lpstr>
      <vt:lpstr>MEDULA 3</vt:lpstr>
      <vt:lpstr>HASTA KABUL SÜRECİ</vt:lpstr>
      <vt:lpstr>HASTA KABUL SÜRECİ</vt:lpstr>
      <vt:lpstr>HASTA KABUL SÜRECİ</vt:lpstr>
      <vt:lpstr>HASTA KABUL SÜRECİ</vt:lpstr>
      <vt:lpstr>HASTA KABUL SÜRECİ</vt:lpstr>
      <vt:lpstr>MEDULA 3</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AYAKTAN İLK TAKİP ALMA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AYAKTAN İLK TAKİP ALMA SONUÇ</vt:lpstr>
      <vt:lpstr>MEDULA 3</vt:lpstr>
      <vt:lpstr>HİZMET KAYIT SÜRECİ</vt:lpstr>
      <vt:lpstr>MEDULA 3</vt:lpstr>
      <vt:lpstr>PowerPoint Sunusu</vt:lpstr>
      <vt:lpstr>PowerPoint Sunusu</vt:lpstr>
      <vt:lpstr>AYAKTAN DAHİLİYE İLK TAKİBİNİN HİZMET KAYDI</vt:lpstr>
      <vt:lpstr>PowerPoint Sunusu</vt:lpstr>
      <vt:lpstr>PowerPoint Sunusu</vt:lpstr>
      <vt:lpstr>PowerPoint Sunusu</vt:lpstr>
      <vt:lpstr>PowerPoint Sunusu</vt:lpstr>
      <vt:lpstr>PowerPoint Sunusu</vt:lpstr>
      <vt:lpstr>PowerPoint Sunusu</vt:lpstr>
      <vt:lpstr>MEDULA 3</vt:lpstr>
      <vt:lpstr>FATURA KAYIT SÜRECİ</vt:lpstr>
      <vt:lpstr>MEDULA 3</vt:lpstr>
      <vt:lpstr>PowerPoint Sunusu</vt:lpstr>
      <vt:lpstr>PowerPoint Sunusu</vt:lpstr>
      <vt:lpstr>HASTAYA YAPILAN TÜM İŞLEMLER FATURA KAYIT SÜRECİ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DÖNEM SONLANDIRMA</vt:lpstr>
      <vt:lpstr>DÖNEM SONLANDIRMA</vt:lpstr>
      <vt:lpstr>DÖNEM SONLANDIRMA</vt:lpstr>
      <vt:lpstr>ÖRNEKLEME</vt:lpstr>
      <vt:lpstr>ÜST YAZI OLUŞTURMA</vt:lpstr>
      <vt:lpstr>PowerPoint Sunusu</vt:lpstr>
      <vt:lpstr>PowerPoint Sunusu</vt:lpstr>
      <vt:lpstr>PowerPoint Sunusu</vt:lpstr>
    </vt:vector>
  </TitlesOfParts>
  <Company>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SGK Sağlık Geri Ödeme Sistemi</dc:title>
  <dc:creator>FS</dc:creator>
  <cp:lastModifiedBy>Zeynep Köksal</cp:lastModifiedBy>
  <cp:revision>475</cp:revision>
  <dcterms:created xsi:type="dcterms:W3CDTF">2006-08-27T11:10:02Z</dcterms:created>
  <dcterms:modified xsi:type="dcterms:W3CDTF">2018-02-09T12:39:10Z</dcterms:modified>
</cp:coreProperties>
</file>