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BA97D446-8B88-40BD-B421-05F8AB251CC4}"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380009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BA97D446-8B88-40BD-B421-05F8AB251CC4}"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355146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BA97D446-8B88-40BD-B421-05F8AB251CC4}"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72513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BA97D446-8B88-40BD-B421-05F8AB251CC4}"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20038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97D446-8B88-40BD-B421-05F8AB251CC4}"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102511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BA97D446-8B88-40BD-B421-05F8AB251CC4}" type="datetimeFigureOut">
              <a:rPr lang="tr-TR" smtClean="0"/>
              <a:t>11.02.2018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45581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BA97D446-8B88-40BD-B421-05F8AB251CC4}" type="datetimeFigureOut">
              <a:rPr lang="tr-TR" smtClean="0"/>
              <a:t>11.02.2018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19730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BA97D446-8B88-40BD-B421-05F8AB251CC4}" type="datetimeFigureOut">
              <a:rPr lang="tr-TR" smtClean="0"/>
              <a:t>11.02.2018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8884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7D446-8B88-40BD-B421-05F8AB251CC4}" type="datetimeFigureOut">
              <a:rPr lang="tr-TR" smtClean="0"/>
              <a:t>11.02.2018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16342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97D446-8B88-40BD-B421-05F8AB251CC4}" type="datetimeFigureOut">
              <a:rPr lang="tr-TR" smtClean="0"/>
              <a:t>11.02.2018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2214674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97D446-8B88-40BD-B421-05F8AB251CC4}" type="datetimeFigureOut">
              <a:rPr lang="tr-TR" smtClean="0"/>
              <a:t>11.02.2018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189760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7D446-8B88-40BD-B421-05F8AB251CC4}" type="datetimeFigureOut">
              <a:rPr lang="tr-TR" smtClean="0"/>
              <a:t>11.02.2018</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644DE-B055-4C9B-8EA7-47FBB5212318}" type="slidenum">
              <a:rPr lang="tr-TR" smtClean="0"/>
              <a:t>‹#›</a:t>
            </a:fld>
            <a:endParaRPr lang="tr-TR"/>
          </a:p>
        </p:txBody>
      </p:sp>
    </p:spTree>
    <p:extLst>
      <p:ext uri="{BB962C8B-B14F-4D97-AF65-F5344CB8AC3E}">
        <p14:creationId xmlns:p14="http://schemas.microsoft.com/office/powerpoint/2010/main" val="247599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JEM </a:t>
            </a:r>
            <a:r>
              <a:rPr lang="en-US" b="1" dirty="0" smtClean="0"/>
              <a:t>310 PETROLOJİ</a:t>
            </a:r>
            <a:endParaRPr lang="tr-TR" b="1" dirty="0"/>
          </a:p>
        </p:txBody>
      </p:sp>
      <p:sp>
        <p:nvSpPr>
          <p:cNvPr id="3" name="Subtitle 2"/>
          <p:cNvSpPr>
            <a:spLocks noGrp="1"/>
          </p:cNvSpPr>
          <p:nvPr>
            <p:ph type="subTitle" idx="1"/>
          </p:nvPr>
        </p:nvSpPr>
        <p:spPr>
          <a:xfrm>
            <a:off x="1524000" y="573724"/>
            <a:ext cx="9144000" cy="1655762"/>
          </a:xfrm>
        </p:spPr>
        <p:txBody>
          <a:bodyPr/>
          <a:lstStyle/>
          <a:p>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3440" y="789486"/>
            <a:ext cx="1440000" cy="14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8000" y="681605"/>
            <a:ext cx="1440000" cy="1440000"/>
          </a:xfrm>
          <a:prstGeom prst="rect">
            <a:avLst/>
          </a:prstGeom>
        </p:spPr>
      </p:pic>
    </p:spTree>
    <p:extLst>
      <p:ext uri="{BB962C8B-B14F-4D97-AF65-F5344CB8AC3E}">
        <p14:creationId xmlns:p14="http://schemas.microsoft.com/office/powerpoint/2010/main" val="165265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pPr marL="0" indent="0" algn="ctr">
              <a:buNone/>
            </a:pPr>
            <a:r>
              <a:rPr lang="tr-TR" b="1" dirty="0"/>
              <a:t>İz elementlerin magma </a:t>
            </a:r>
            <a:r>
              <a:rPr lang="tr-TR" b="1" dirty="0" err="1"/>
              <a:t>karekteri</a:t>
            </a:r>
            <a:r>
              <a:rPr lang="tr-TR" b="1" dirty="0"/>
              <a:t> belirleme açısından önemi </a:t>
            </a:r>
            <a:r>
              <a:rPr lang="tr-TR" b="1" dirty="0" err="1"/>
              <a:t>Uyg</a:t>
            </a:r>
            <a:r>
              <a:rPr lang="tr-TR" b="1" dirty="0"/>
              <a:t>: </a:t>
            </a:r>
            <a:r>
              <a:rPr lang="tr-TR" b="1" dirty="0" err="1"/>
              <a:t>Jeokimyasal</a:t>
            </a:r>
            <a:r>
              <a:rPr lang="tr-TR" b="1" dirty="0"/>
              <a:t> verilerin grafikler üzerinde yorumlanması</a:t>
            </a:r>
            <a:endParaRPr lang="tr-TR" b="1" dirty="0"/>
          </a:p>
        </p:txBody>
      </p:sp>
    </p:spTree>
    <p:extLst>
      <p:ext uri="{BB962C8B-B14F-4D97-AF65-F5344CB8AC3E}">
        <p14:creationId xmlns:p14="http://schemas.microsoft.com/office/powerpoint/2010/main" val="316822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1" y="990600"/>
            <a:ext cx="376237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5"/>
          <p:cNvSpPr txBox="1">
            <a:spLocks noChangeArrowheads="1"/>
          </p:cNvSpPr>
          <p:nvPr/>
        </p:nvSpPr>
        <p:spPr bwMode="auto">
          <a:xfrm>
            <a:off x="1752600" y="4572000"/>
            <a:ext cx="3581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600">
                <a:solidFill>
                  <a:srgbClr val="003366"/>
                </a:solidFill>
              </a:rPr>
              <a:t>Buzlukdağı Siyenitoyid örneklerinin log Th/Yb-log Ya/Yb diyagramındaki dağılımı (Pearce, 1983)</a:t>
            </a:r>
          </a:p>
        </p:txBody>
      </p:sp>
      <p:sp>
        <p:nvSpPr>
          <p:cNvPr id="84998" name="Text Box 6"/>
          <p:cNvSpPr txBox="1">
            <a:spLocks noChangeArrowheads="1"/>
          </p:cNvSpPr>
          <p:nvPr/>
        </p:nvSpPr>
        <p:spPr bwMode="auto">
          <a:xfrm>
            <a:off x="5562600" y="762000"/>
            <a:ext cx="495300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tr-TR" altLang="tr-TR" sz="1600"/>
              <a:t>Pearce tarafından 1983 yılında önerilmiş olan log Th/Yb-log Ya/Yb diyagramında esas olarak okayanus ada bazaltı (OIB) veya okyanus ortası sırtı bazaltı (MORB) gibi mantodan türemiş ve genel olarak diyagramda manto eğilimi, olarak belirlenmiş kısım üzerinde bulunan kayaçları, yitim etkisiyle zenginleşmiş mantodan türemiş veya yükselimi sırasında kabuk tarafından kirlenmiş magmalardan oluşan kayaçlardan ayrılır. Bu ayırım, gerek yitim metasomatizmasının gerekse kabuksal kirlenmenin Th miktarını ve dolayısı ile Th/Yb oranını Ta/Yb oranına göre arttırması temeline dayanmaktadır. Gözlenen bu yönelim, kaynak bölgesinde yitim ile ilgili bir metasomatizma ile açıklanabileceği gibi, manto türevli eriyiklere önemli ölçüde kabuksal eriyik katılımına da işaret edebilir.</a:t>
            </a:r>
          </a:p>
          <a:p>
            <a:pPr algn="just"/>
            <a:r>
              <a:rPr lang="tr-TR" altLang="tr-TR" sz="1600"/>
              <a:t>Buna göre; Buzlukdağı Siyenitoyidi’ne ait örneklerin log Th/Yb-log Ya/Yb iyagramındaki dağılımlarına bakıldığında tüm örneklerin manto çizgisinden farklı bir yönelim sergilediği görülmektedir (Şekil 8.6).</a:t>
            </a:r>
          </a:p>
        </p:txBody>
      </p:sp>
    </p:spTree>
    <p:extLst>
      <p:ext uri="{BB962C8B-B14F-4D97-AF65-F5344CB8AC3E}">
        <p14:creationId xmlns:p14="http://schemas.microsoft.com/office/powerpoint/2010/main" val="2507287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3" name="Text Box 7"/>
          <p:cNvSpPr txBox="1">
            <a:spLocks noChangeArrowheads="1"/>
          </p:cNvSpPr>
          <p:nvPr/>
        </p:nvSpPr>
        <p:spPr bwMode="auto">
          <a:xfrm>
            <a:off x="1524000" y="6096000"/>
            <a:ext cx="89154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tr-TR" altLang="tr-TR" sz="1600">
                <a:solidFill>
                  <a:srgbClr val="003366"/>
                </a:solidFill>
              </a:rPr>
              <a:t>Siyenitoyidlerin ve daykların Kondirit’e göre normalize edilen REE içeriklerinin örümcek diyagramındaki dağılımları (Kondirit değerleri Evensen ve diğ., 1978’den alınmıştır)</a:t>
            </a:r>
            <a:r>
              <a:rPr lang="tr-TR" altLang="tr-TR"/>
              <a:t> </a:t>
            </a:r>
          </a:p>
        </p:txBody>
      </p:sp>
      <p:grpSp>
        <p:nvGrpSpPr>
          <p:cNvPr id="86039" name="Group 23"/>
          <p:cNvGrpSpPr>
            <a:grpSpLocks/>
          </p:cNvGrpSpPr>
          <p:nvPr/>
        </p:nvGrpSpPr>
        <p:grpSpPr bwMode="auto">
          <a:xfrm>
            <a:off x="1524000" y="0"/>
            <a:ext cx="6948488" cy="6115050"/>
            <a:chOff x="0" y="0"/>
            <a:chExt cx="4377" cy="3852"/>
          </a:xfrm>
        </p:grpSpPr>
        <p:pic>
          <p:nvPicPr>
            <p:cNvPr id="860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68" cy="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6"/>
              <a:ext cx="4368" cy="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6024" name="Group 8"/>
            <p:cNvGrpSpPr>
              <a:grpSpLocks noChangeAspect="1"/>
            </p:cNvGrpSpPr>
            <p:nvPr/>
          </p:nvGrpSpPr>
          <p:grpSpPr bwMode="auto">
            <a:xfrm>
              <a:off x="3175" y="144"/>
              <a:ext cx="1097" cy="378"/>
              <a:chOff x="2310" y="4748"/>
              <a:chExt cx="4250" cy="1489"/>
            </a:xfrm>
          </p:grpSpPr>
          <p:sp>
            <p:nvSpPr>
              <p:cNvPr id="86025" name="AutoShape 9"/>
              <p:cNvSpPr>
                <a:spLocks noChangeAspect="1" noChangeArrowheads="1"/>
              </p:cNvSpPr>
              <p:nvPr/>
            </p:nvSpPr>
            <p:spPr bwMode="auto">
              <a:xfrm>
                <a:off x="2310" y="4748"/>
                <a:ext cx="4250" cy="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6026" name="Rectangle 10"/>
              <p:cNvSpPr>
                <a:spLocks noChangeArrowheads="1"/>
              </p:cNvSpPr>
              <p:nvPr/>
            </p:nvSpPr>
            <p:spPr bwMode="auto">
              <a:xfrm>
                <a:off x="2326" y="4764"/>
                <a:ext cx="4218" cy="1457"/>
              </a:xfrm>
              <a:prstGeom prst="rect">
                <a:avLst/>
              </a:prstGeom>
              <a:solidFill>
                <a:srgbClr val="FFFFFF"/>
              </a:solidFill>
              <a:ln w="12700">
                <a:solidFill>
                  <a:srgbClr val="000000"/>
                </a:solidFill>
                <a:miter lim="800000"/>
                <a:headEnd/>
                <a:tailEnd/>
              </a:ln>
            </p:spPr>
            <p:txBody>
              <a:bodyPr anchor="ctr"/>
              <a:lstStyle/>
              <a:p>
                <a:endParaRPr lang="tr-TR"/>
              </a:p>
            </p:txBody>
          </p:sp>
          <p:grpSp>
            <p:nvGrpSpPr>
              <p:cNvPr id="86027" name="Group 11"/>
              <p:cNvGrpSpPr>
                <a:grpSpLocks/>
              </p:cNvGrpSpPr>
              <p:nvPr/>
            </p:nvGrpSpPr>
            <p:grpSpPr bwMode="auto">
              <a:xfrm>
                <a:off x="2471" y="4764"/>
                <a:ext cx="4073" cy="1370"/>
                <a:chOff x="2154" y="1344"/>
                <a:chExt cx="1270" cy="426"/>
              </a:xfrm>
            </p:grpSpPr>
            <p:sp>
              <p:nvSpPr>
                <p:cNvPr id="86028" name="Oval 12"/>
                <p:cNvSpPr>
                  <a:spLocks noChangeArrowheads="1"/>
                </p:cNvSpPr>
                <p:nvPr/>
              </p:nvSpPr>
              <p:spPr bwMode="auto">
                <a:xfrm>
                  <a:off x="2154" y="1389"/>
                  <a:ext cx="91" cy="91"/>
                </a:xfrm>
                <a:prstGeom prst="ellipse">
                  <a:avLst/>
                </a:prstGeom>
                <a:solidFill>
                  <a:srgbClr val="FF0000"/>
                </a:solidFill>
                <a:ln w="9525">
                  <a:solidFill>
                    <a:srgbClr val="000000"/>
                  </a:solidFill>
                  <a:round/>
                  <a:headEnd/>
                  <a:tailEnd/>
                </a:ln>
              </p:spPr>
              <p:txBody>
                <a:bodyPr anchor="ctr"/>
                <a:lstStyle/>
                <a:p>
                  <a:endParaRPr lang="tr-TR"/>
                </a:p>
              </p:txBody>
            </p:sp>
            <p:sp>
              <p:nvSpPr>
                <p:cNvPr id="86029" name="Oval 13"/>
                <p:cNvSpPr>
                  <a:spLocks noChangeArrowheads="1"/>
                </p:cNvSpPr>
                <p:nvPr/>
              </p:nvSpPr>
              <p:spPr bwMode="auto">
                <a:xfrm>
                  <a:off x="2154" y="1525"/>
                  <a:ext cx="91" cy="91"/>
                </a:xfrm>
                <a:prstGeom prst="ellipse">
                  <a:avLst/>
                </a:prstGeom>
                <a:solidFill>
                  <a:srgbClr val="008000"/>
                </a:solidFill>
                <a:ln w="9525">
                  <a:solidFill>
                    <a:srgbClr val="000000"/>
                  </a:solidFill>
                  <a:round/>
                  <a:headEnd/>
                  <a:tailEnd/>
                </a:ln>
              </p:spPr>
              <p:txBody>
                <a:bodyPr anchor="ctr"/>
                <a:lstStyle/>
                <a:p>
                  <a:endParaRPr lang="tr-TR"/>
                </a:p>
              </p:txBody>
            </p:sp>
            <p:sp>
              <p:nvSpPr>
                <p:cNvPr id="86030" name="Oval 14"/>
                <p:cNvSpPr>
                  <a:spLocks noChangeArrowheads="1"/>
                </p:cNvSpPr>
                <p:nvPr/>
              </p:nvSpPr>
              <p:spPr bwMode="auto">
                <a:xfrm>
                  <a:off x="2154" y="1661"/>
                  <a:ext cx="91" cy="91"/>
                </a:xfrm>
                <a:prstGeom prst="ellipse">
                  <a:avLst/>
                </a:prstGeom>
                <a:solidFill>
                  <a:srgbClr val="0000FF"/>
                </a:solidFill>
                <a:ln w="9525">
                  <a:solidFill>
                    <a:srgbClr val="000000"/>
                  </a:solidFill>
                  <a:round/>
                  <a:headEnd/>
                  <a:tailEnd/>
                </a:ln>
              </p:spPr>
              <p:txBody>
                <a:bodyPr anchor="ctr"/>
                <a:lstStyle/>
                <a:p>
                  <a:endParaRPr lang="tr-TR"/>
                </a:p>
              </p:txBody>
            </p:sp>
            <p:sp>
              <p:nvSpPr>
                <p:cNvPr id="86031" name="Text Box 15"/>
                <p:cNvSpPr txBox="1">
                  <a:spLocks noChangeArrowheads="1"/>
                </p:cNvSpPr>
                <p:nvPr/>
              </p:nvSpPr>
              <p:spPr bwMode="auto">
                <a:xfrm>
                  <a:off x="2231" y="1344"/>
                  <a:ext cx="1187" cy="15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49456" tIns="24730" rIns="49456" bIns="24730"/>
                <a:lstStyle/>
                <a:p>
                  <a:r>
                    <a:rPr lang="tr-TR" altLang="tr-TR" sz="900">
                      <a:solidFill>
                        <a:srgbClr val="000000"/>
                      </a:solidFill>
                      <a:latin typeface="Arial" panose="020B0604020202020204" pitchFamily="34" charset="0"/>
                    </a:rPr>
                    <a:t>İnce Kristalin Foid Siyenit</a:t>
                  </a:r>
                  <a:endParaRPr lang="tr-TR" altLang="tr-TR"/>
                </a:p>
              </p:txBody>
            </p:sp>
            <p:sp>
              <p:nvSpPr>
                <p:cNvPr id="86032" name="Text Box 16"/>
                <p:cNvSpPr txBox="1">
                  <a:spLocks noChangeArrowheads="1"/>
                </p:cNvSpPr>
                <p:nvPr/>
              </p:nvSpPr>
              <p:spPr bwMode="auto">
                <a:xfrm>
                  <a:off x="2232" y="1480"/>
                  <a:ext cx="1192" cy="15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49456" tIns="24730" rIns="49456" bIns="24730"/>
                <a:lstStyle/>
                <a:p>
                  <a:r>
                    <a:rPr lang="tr-TR" altLang="tr-TR" sz="900">
                      <a:solidFill>
                        <a:srgbClr val="000000"/>
                      </a:solidFill>
                      <a:latin typeface="Arial" panose="020B0604020202020204" pitchFamily="34" charset="0"/>
                    </a:rPr>
                    <a:t>Orta Kristalin Foid Siyenit</a:t>
                  </a:r>
                  <a:endParaRPr lang="tr-TR" altLang="tr-TR"/>
                </a:p>
              </p:txBody>
            </p:sp>
            <p:sp>
              <p:nvSpPr>
                <p:cNvPr id="86033" name="Text Box 17"/>
                <p:cNvSpPr txBox="1">
                  <a:spLocks noChangeArrowheads="1"/>
                </p:cNvSpPr>
                <p:nvPr/>
              </p:nvSpPr>
              <p:spPr bwMode="auto">
                <a:xfrm>
                  <a:off x="2231" y="1616"/>
                  <a:ext cx="1103" cy="15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49456" tIns="24730" rIns="49456" bIns="24730"/>
                <a:lstStyle/>
                <a:p>
                  <a:r>
                    <a:rPr lang="tr-TR" altLang="tr-TR" sz="900">
                      <a:solidFill>
                        <a:srgbClr val="000000"/>
                      </a:solidFill>
                      <a:latin typeface="Arial" panose="020B0604020202020204" pitchFamily="34" charset="0"/>
                    </a:rPr>
                    <a:t>İri Kristalin Foid Siyenit</a:t>
                  </a:r>
                  <a:endParaRPr lang="tr-TR" altLang="tr-TR"/>
                </a:p>
              </p:txBody>
            </p:sp>
          </p:grpSp>
        </p:grpSp>
        <p:grpSp>
          <p:nvGrpSpPr>
            <p:cNvPr id="86034" name="Group 18"/>
            <p:cNvGrpSpPr>
              <a:grpSpLocks/>
            </p:cNvGrpSpPr>
            <p:nvPr/>
          </p:nvGrpSpPr>
          <p:grpSpPr bwMode="auto">
            <a:xfrm>
              <a:off x="3648" y="2218"/>
              <a:ext cx="729" cy="422"/>
              <a:chOff x="2976" y="2256"/>
              <a:chExt cx="729" cy="422"/>
            </a:xfrm>
          </p:grpSpPr>
          <p:sp>
            <p:nvSpPr>
              <p:cNvPr id="86035" name="AutoShape 19"/>
              <p:cNvSpPr>
                <a:spLocks noChangeArrowheads="1"/>
              </p:cNvSpPr>
              <p:nvPr/>
            </p:nvSpPr>
            <p:spPr bwMode="auto">
              <a:xfrm>
                <a:off x="2976" y="2304"/>
                <a:ext cx="91" cy="90"/>
              </a:xfrm>
              <a:prstGeom prst="flowChartExtract">
                <a:avLst/>
              </a:prstGeom>
              <a:solidFill>
                <a:srgbClr val="993366"/>
              </a:solidFill>
              <a:ln w="9525">
                <a:solidFill>
                  <a:srgbClr val="000000"/>
                </a:solidFill>
                <a:miter lim="800000"/>
                <a:headEnd/>
                <a:tailEnd/>
              </a:ln>
            </p:spPr>
            <p:txBody>
              <a:bodyPr anchor="ctr"/>
              <a:lstStyle/>
              <a:p>
                <a:endParaRPr lang="tr-TR"/>
              </a:p>
            </p:txBody>
          </p:sp>
          <p:sp>
            <p:nvSpPr>
              <p:cNvPr id="86036" name="AutoShape 20"/>
              <p:cNvSpPr>
                <a:spLocks noChangeArrowheads="1"/>
              </p:cNvSpPr>
              <p:nvPr/>
            </p:nvSpPr>
            <p:spPr bwMode="auto">
              <a:xfrm>
                <a:off x="2976" y="2520"/>
                <a:ext cx="91" cy="90"/>
              </a:xfrm>
              <a:prstGeom prst="flowChartExtract">
                <a:avLst/>
              </a:prstGeom>
              <a:solidFill>
                <a:srgbClr val="CC99FF"/>
              </a:solidFill>
              <a:ln w="9525">
                <a:solidFill>
                  <a:srgbClr val="000000"/>
                </a:solidFill>
                <a:miter lim="800000"/>
                <a:headEnd/>
                <a:tailEnd/>
              </a:ln>
            </p:spPr>
            <p:txBody>
              <a:bodyPr anchor="ctr"/>
              <a:lstStyle/>
              <a:p>
                <a:endParaRPr lang="tr-TR"/>
              </a:p>
            </p:txBody>
          </p:sp>
          <p:sp>
            <p:nvSpPr>
              <p:cNvPr id="86037" name="Text Box 21"/>
              <p:cNvSpPr txBox="1">
                <a:spLocks noChangeArrowheads="1"/>
              </p:cNvSpPr>
              <p:nvPr/>
            </p:nvSpPr>
            <p:spPr bwMode="auto">
              <a:xfrm>
                <a:off x="2976" y="2466"/>
                <a:ext cx="729" cy="2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tr-TR" altLang="tr-TR" sz="1100" b="1">
                    <a:solidFill>
                      <a:srgbClr val="000000"/>
                    </a:solidFill>
                  </a:rPr>
                  <a:t>Felsik Dayk</a:t>
                </a:r>
                <a:endParaRPr lang="tr-TR" altLang="tr-TR"/>
              </a:p>
            </p:txBody>
          </p:sp>
          <p:sp>
            <p:nvSpPr>
              <p:cNvPr id="86038" name="Text Box 22"/>
              <p:cNvSpPr txBox="1">
                <a:spLocks noChangeArrowheads="1"/>
              </p:cNvSpPr>
              <p:nvPr/>
            </p:nvSpPr>
            <p:spPr bwMode="auto">
              <a:xfrm>
                <a:off x="2976" y="2256"/>
                <a:ext cx="729" cy="2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tr-TR" altLang="tr-TR" sz="1100" b="1">
                    <a:solidFill>
                      <a:srgbClr val="000000"/>
                    </a:solidFill>
                  </a:rPr>
                  <a:t>Mafik Dayk</a:t>
                </a:r>
                <a:endParaRPr lang="tr-TR" altLang="tr-TR"/>
              </a:p>
            </p:txBody>
          </p:sp>
        </p:grpSp>
      </p:grpSp>
    </p:spTree>
    <p:extLst>
      <p:ext uri="{BB962C8B-B14F-4D97-AF65-F5344CB8AC3E}">
        <p14:creationId xmlns:p14="http://schemas.microsoft.com/office/powerpoint/2010/main" val="425132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04776"/>
            <a:ext cx="32385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6"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352801"/>
            <a:ext cx="29337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1" y="3352800"/>
            <a:ext cx="3203575"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9" name="Text Box 19"/>
          <p:cNvSpPr txBox="1">
            <a:spLocks noChangeArrowheads="1"/>
          </p:cNvSpPr>
          <p:nvPr/>
        </p:nvSpPr>
        <p:spPr bwMode="auto">
          <a:xfrm>
            <a:off x="1752600" y="2895601"/>
            <a:ext cx="876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600">
                <a:solidFill>
                  <a:srgbClr val="003366"/>
                </a:solidFill>
              </a:rPr>
              <a:t>Buzlukdağı Siyenitoyidine ait örneklerin Nb-SiO2 diyagramında (Pearce ve diğ., 1984) dağılımı</a:t>
            </a:r>
            <a:r>
              <a:rPr lang="tr-TR" altLang="tr-TR"/>
              <a:t> </a:t>
            </a:r>
          </a:p>
        </p:txBody>
      </p:sp>
      <p:sp>
        <p:nvSpPr>
          <p:cNvPr id="87060" name="Text Box 20"/>
          <p:cNvSpPr txBox="1">
            <a:spLocks noChangeArrowheads="1"/>
          </p:cNvSpPr>
          <p:nvPr/>
        </p:nvSpPr>
        <p:spPr bwMode="auto">
          <a:xfrm>
            <a:off x="2438400" y="6400800"/>
            <a:ext cx="7696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600">
                <a:solidFill>
                  <a:srgbClr val="003366"/>
                </a:solidFill>
              </a:rPr>
              <a:t>Hf-Rb/10-Ta*3 ve Hf-Rb/30-Ta*3 Sınıflama Diyagramları (Harris ve diğ., 1986) </a:t>
            </a:r>
          </a:p>
        </p:txBody>
      </p:sp>
      <p:grpSp>
        <p:nvGrpSpPr>
          <p:cNvPr id="87063" name="Group 23"/>
          <p:cNvGrpSpPr>
            <a:grpSpLocks/>
          </p:cNvGrpSpPr>
          <p:nvPr/>
        </p:nvGrpSpPr>
        <p:grpSpPr bwMode="auto">
          <a:xfrm>
            <a:off x="5486401" y="381000"/>
            <a:ext cx="3743325" cy="2247900"/>
            <a:chOff x="2496" y="240"/>
            <a:chExt cx="2358" cy="1416"/>
          </a:xfrm>
        </p:grpSpPr>
        <p:grpSp>
          <p:nvGrpSpPr>
            <p:cNvPr id="87045" name="Group 5"/>
            <p:cNvGrpSpPr>
              <a:grpSpLocks noChangeAspect="1"/>
            </p:cNvGrpSpPr>
            <p:nvPr/>
          </p:nvGrpSpPr>
          <p:grpSpPr bwMode="auto">
            <a:xfrm>
              <a:off x="3656" y="240"/>
              <a:ext cx="1096" cy="378"/>
              <a:chOff x="7398" y="10341"/>
              <a:chExt cx="2741" cy="947"/>
            </a:xfrm>
          </p:grpSpPr>
          <p:sp>
            <p:nvSpPr>
              <p:cNvPr id="87046" name="AutoShape 6"/>
              <p:cNvSpPr>
                <a:spLocks noChangeAspect="1" noChangeArrowheads="1"/>
              </p:cNvSpPr>
              <p:nvPr/>
            </p:nvSpPr>
            <p:spPr bwMode="auto">
              <a:xfrm>
                <a:off x="7398" y="10341"/>
                <a:ext cx="274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7047" name="Rectangle 7"/>
              <p:cNvSpPr>
                <a:spLocks noChangeArrowheads="1"/>
              </p:cNvSpPr>
              <p:nvPr/>
            </p:nvSpPr>
            <p:spPr bwMode="auto">
              <a:xfrm>
                <a:off x="7408" y="10351"/>
                <a:ext cx="2721" cy="927"/>
              </a:xfrm>
              <a:prstGeom prst="rect">
                <a:avLst/>
              </a:prstGeom>
              <a:solidFill>
                <a:srgbClr val="FFFFFF"/>
              </a:solidFill>
              <a:ln w="12700">
                <a:solidFill>
                  <a:srgbClr val="000000"/>
                </a:solidFill>
                <a:miter lim="800000"/>
                <a:headEnd/>
                <a:tailEnd/>
              </a:ln>
            </p:spPr>
            <p:txBody>
              <a:bodyPr anchor="ctr"/>
              <a:lstStyle/>
              <a:p>
                <a:endParaRPr lang="tr-TR"/>
              </a:p>
            </p:txBody>
          </p:sp>
          <p:grpSp>
            <p:nvGrpSpPr>
              <p:cNvPr id="87048" name="Group 8"/>
              <p:cNvGrpSpPr>
                <a:grpSpLocks/>
              </p:cNvGrpSpPr>
              <p:nvPr/>
            </p:nvGrpSpPr>
            <p:grpSpPr bwMode="auto">
              <a:xfrm>
                <a:off x="7502" y="10351"/>
                <a:ext cx="2627" cy="871"/>
                <a:chOff x="2154" y="1344"/>
                <a:chExt cx="1270" cy="426"/>
              </a:xfrm>
            </p:grpSpPr>
            <p:sp>
              <p:nvSpPr>
                <p:cNvPr id="87049" name="Oval 9"/>
                <p:cNvSpPr>
                  <a:spLocks noChangeArrowheads="1"/>
                </p:cNvSpPr>
                <p:nvPr/>
              </p:nvSpPr>
              <p:spPr bwMode="auto">
                <a:xfrm>
                  <a:off x="2154" y="1389"/>
                  <a:ext cx="91" cy="91"/>
                </a:xfrm>
                <a:prstGeom prst="ellipse">
                  <a:avLst/>
                </a:prstGeom>
                <a:solidFill>
                  <a:srgbClr val="FF0000"/>
                </a:solidFill>
                <a:ln w="9525">
                  <a:solidFill>
                    <a:srgbClr val="000000"/>
                  </a:solidFill>
                  <a:round/>
                  <a:headEnd/>
                  <a:tailEnd/>
                </a:ln>
              </p:spPr>
              <p:txBody>
                <a:bodyPr anchor="ctr"/>
                <a:lstStyle/>
                <a:p>
                  <a:endParaRPr lang="tr-TR"/>
                </a:p>
              </p:txBody>
            </p:sp>
            <p:sp>
              <p:nvSpPr>
                <p:cNvPr id="87050" name="Oval 10"/>
                <p:cNvSpPr>
                  <a:spLocks noChangeArrowheads="1"/>
                </p:cNvSpPr>
                <p:nvPr/>
              </p:nvSpPr>
              <p:spPr bwMode="auto">
                <a:xfrm>
                  <a:off x="2154" y="1525"/>
                  <a:ext cx="91" cy="91"/>
                </a:xfrm>
                <a:prstGeom prst="ellipse">
                  <a:avLst/>
                </a:prstGeom>
                <a:solidFill>
                  <a:srgbClr val="008000"/>
                </a:solidFill>
                <a:ln w="9525">
                  <a:solidFill>
                    <a:srgbClr val="000000"/>
                  </a:solidFill>
                  <a:round/>
                  <a:headEnd/>
                  <a:tailEnd/>
                </a:ln>
              </p:spPr>
              <p:txBody>
                <a:bodyPr anchor="ctr"/>
                <a:lstStyle/>
                <a:p>
                  <a:endParaRPr lang="tr-TR"/>
                </a:p>
              </p:txBody>
            </p:sp>
            <p:sp>
              <p:nvSpPr>
                <p:cNvPr id="87051" name="Oval 11"/>
                <p:cNvSpPr>
                  <a:spLocks noChangeArrowheads="1"/>
                </p:cNvSpPr>
                <p:nvPr/>
              </p:nvSpPr>
              <p:spPr bwMode="auto">
                <a:xfrm>
                  <a:off x="2154" y="1661"/>
                  <a:ext cx="91" cy="91"/>
                </a:xfrm>
                <a:prstGeom prst="ellipse">
                  <a:avLst/>
                </a:prstGeom>
                <a:solidFill>
                  <a:srgbClr val="0000FF"/>
                </a:solidFill>
                <a:ln w="9525">
                  <a:solidFill>
                    <a:srgbClr val="000000"/>
                  </a:solidFill>
                  <a:round/>
                  <a:headEnd/>
                  <a:tailEnd/>
                </a:ln>
              </p:spPr>
              <p:txBody>
                <a:bodyPr anchor="ctr"/>
                <a:lstStyle/>
                <a:p>
                  <a:endParaRPr lang="tr-TR"/>
                </a:p>
              </p:txBody>
            </p:sp>
            <p:sp>
              <p:nvSpPr>
                <p:cNvPr id="87052" name="Text Box 12"/>
                <p:cNvSpPr txBox="1">
                  <a:spLocks noChangeArrowheads="1"/>
                </p:cNvSpPr>
                <p:nvPr/>
              </p:nvSpPr>
              <p:spPr bwMode="auto">
                <a:xfrm>
                  <a:off x="2231" y="1344"/>
                  <a:ext cx="1187" cy="15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49456" tIns="24730" rIns="49456" bIns="24730"/>
                <a:lstStyle/>
                <a:p>
                  <a:r>
                    <a:rPr lang="tr-TR" altLang="tr-TR" sz="900">
                      <a:solidFill>
                        <a:srgbClr val="000000"/>
                      </a:solidFill>
                      <a:latin typeface="Arial" panose="020B0604020202020204" pitchFamily="34" charset="0"/>
                    </a:rPr>
                    <a:t>İnce Kristalin Foid Siyenit</a:t>
                  </a:r>
                  <a:endParaRPr lang="tr-TR" altLang="tr-TR"/>
                </a:p>
              </p:txBody>
            </p:sp>
            <p:sp>
              <p:nvSpPr>
                <p:cNvPr id="87053" name="Text Box 13"/>
                <p:cNvSpPr txBox="1">
                  <a:spLocks noChangeArrowheads="1"/>
                </p:cNvSpPr>
                <p:nvPr/>
              </p:nvSpPr>
              <p:spPr bwMode="auto">
                <a:xfrm>
                  <a:off x="2232" y="1480"/>
                  <a:ext cx="1192" cy="15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49456" tIns="24730" rIns="49456" bIns="24730"/>
                <a:lstStyle/>
                <a:p>
                  <a:r>
                    <a:rPr lang="tr-TR" altLang="tr-TR" sz="900">
                      <a:solidFill>
                        <a:srgbClr val="000000"/>
                      </a:solidFill>
                      <a:latin typeface="Arial" panose="020B0604020202020204" pitchFamily="34" charset="0"/>
                    </a:rPr>
                    <a:t>Orta Kristalin Foid Siyenit</a:t>
                  </a:r>
                  <a:endParaRPr lang="tr-TR" altLang="tr-TR"/>
                </a:p>
              </p:txBody>
            </p:sp>
            <p:sp>
              <p:nvSpPr>
                <p:cNvPr id="87054" name="Text Box 14"/>
                <p:cNvSpPr txBox="1">
                  <a:spLocks noChangeArrowheads="1"/>
                </p:cNvSpPr>
                <p:nvPr/>
              </p:nvSpPr>
              <p:spPr bwMode="auto">
                <a:xfrm>
                  <a:off x="2231" y="1616"/>
                  <a:ext cx="1103" cy="15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49456" tIns="24730" rIns="49456" bIns="24730"/>
                <a:lstStyle/>
                <a:p>
                  <a:r>
                    <a:rPr lang="tr-TR" altLang="tr-TR" sz="900">
                      <a:solidFill>
                        <a:srgbClr val="000000"/>
                      </a:solidFill>
                      <a:latin typeface="Arial" panose="020B0604020202020204" pitchFamily="34" charset="0"/>
                    </a:rPr>
                    <a:t>İri Kristalin Foid Siyenit</a:t>
                  </a:r>
                </a:p>
                <a:p>
                  <a:endParaRPr lang="tr-TR" altLang="tr-TR"/>
                </a:p>
              </p:txBody>
            </p:sp>
          </p:grpSp>
        </p:grpSp>
        <p:sp>
          <p:nvSpPr>
            <p:cNvPr id="87055" name="Text Box 15"/>
            <p:cNvSpPr txBox="1">
              <a:spLocks noChangeArrowheads="1"/>
            </p:cNvSpPr>
            <p:nvPr/>
          </p:nvSpPr>
          <p:spPr bwMode="auto">
            <a:xfrm>
              <a:off x="3600" y="720"/>
              <a:ext cx="1254" cy="93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tr-TR" altLang="tr-TR" sz="1200"/>
                <a:t>ORG: Okyanus Sırtı Graniti</a:t>
              </a:r>
            </a:p>
            <a:p>
              <a:endParaRPr lang="tr-TR" altLang="tr-TR" sz="1200"/>
            </a:p>
            <a:p>
              <a:r>
                <a:rPr lang="tr-TR" altLang="tr-TR" sz="1200"/>
                <a:t>WPG: Plaka İçi Graniti</a:t>
              </a:r>
            </a:p>
            <a:p>
              <a:endParaRPr lang="tr-TR" altLang="tr-TR" sz="1200"/>
            </a:p>
            <a:p>
              <a:r>
                <a:rPr lang="tr-TR" altLang="tr-TR" sz="1200"/>
                <a:t>VAG: Volkanik Yay Graniti</a:t>
              </a:r>
            </a:p>
            <a:p>
              <a:endParaRPr lang="tr-TR" altLang="tr-TR" sz="1200"/>
            </a:p>
            <a:p>
              <a:r>
                <a:rPr lang="tr-TR" altLang="tr-TR" sz="1200"/>
                <a:t>COLG: Çarpışma Graniti</a:t>
              </a:r>
              <a:endParaRPr lang="tr-TR" altLang="tr-TR"/>
            </a:p>
          </p:txBody>
        </p:sp>
        <p:sp>
          <p:nvSpPr>
            <p:cNvPr id="87061" name="Text Box 21"/>
            <p:cNvSpPr txBox="1">
              <a:spLocks noChangeArrowheads="1"/>
            </p:cNvSpPr>
            <p:nvPr/>
          </p:nvSpPr>
          <p:spPr bwMode="auto">
            <a:xfrm>
              <a:off x="2640" y="240"/>
              <a:ext cx="70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z="1100" b="1"/>
                <a:t>WPG-ORG</a:t>
              </a:r>
              <a:endParaRPr lang="tr-TR" altLang="tr-TR"/>
            </a:p>
          </p:txBody>
        </p:sp>
        <p:sp>
          <p:nvSpPr>
            <p:cNvPr id="87062" name="Text Box 22"/>
            <p:cNvSpPr txBox="1">
              <a:spLocks noChangeArrowheads="1"/>
            </p:cNvSpPr>
            <p:nvPr/>
          </p:nvSpPr>
          <p:spPr bwMode="auto">
            <a:xfrm>
              <a:off x="2496" y="1056"/>
              <a:ext cx="100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z="1100" b="1"/>
                <a:t>VAG-COLG-ORG</a:t>
              </a:r>
              <a:endParaRPr lang="tr-TR" altLang="tr-TR"/>
            </a:p>
          </p:txBody>
        </p:sp>
      </p:grpSp>
    </p:spTree>
    <p:extLst>
      <p:ext uri="{BB962C8B-B14F-4D97-AF65-F5344CB8AC3E}">
        <p14:creationId xmlns:p14="http://schemas.microsoft.com/office/powerpoint/2010/main" val="2779951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2" name="Text Box 8"/>
          <p:cNvSpPr txBox="1">
            <a:spLocks noChangeArrowheads="1"/>
          </p:cNvSpPr>
          <p:nvPr/>
        </p:nvSpPr>
        <p:spPr bwMode="auto">
          <a:xfrm>
            <a:off x="1676400" y="6094414"/>
            <a:ext cx="53340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tr-TR" altLang="tr-TR" sz="1600">
                <a:solidFill>
                  <a:srgbClr val="003366"/>
                </a:solidFill>
              </a:rPr>
              <a:t>Nb-Y-Ce, Nb-Y-3Ga, Nb-Y-Zr/4 ve Nb-Y-3Th iz element üçgen diyagramları (Eby, 1992)</a:t>
            </a:r>
            <a:r>
              <a:rPr lang="tr-TR" altLang="tr-TR"/>
              <a:t> </a:t>
            </a:r>
          </a:p>
        </p:txBody>
      </p:sp>
      <p:grpSp>
        <p:nvGrpSpPr>
          <p:cNvPr id="88081" name="Group 17"/>
          <p:cNvGrpSpPr>
            <a:grpSpLocks/>
          </p:cNvGrpSpPr>
          <p:nvPr/>
        </p:nvGrpSpPr>
        <p:grpSpPr bwMode="auto">
          <a:xfrm>
            <a:off x="1600200" y="228600"/>
            <a:ext cx="5410200" cy="5791200"/>
            <a:chOff x="912" y="96"/>
            <a:chExt cx="3767" cy="3671"/>
          </a:xfrm>
        </p:grpSpPr>
        <p:pic>
          <p:nvPicPr>
            <p:cNvPr id="880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96"/>
              <a:ext cx="1834" cy="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96"/>
              <a:ext cx="1888" cy="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1931"/>
              <a:ext cx="1850" cy="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9" y="1920"/>
              <a:ext cx="1850" cy="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3" name="Text Box 9"/>
            <p:cNvSpPr txBox="1">
              <a:spLocks noChangeArrowheads="1"/>
            </p:cNvSpPr>
            <p:nvPr/>
          </p:nvSpPr>
          <p:spPr bwMode="auto">
            <a:xfrm>
              <a:off x="3600" y="2736"/>
              <a:ext cx="27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z="1200" b="1"/>
                <a:t>A1</a:t>
              </a:r>
              <a:endParaRPr lang="tr-TR" altLang="tr-TR"/>
            </a:p>
          </p:txBody>
        </p:sp>
        <p:sp>
          <p:nvSpPr>
            <p:cNvPr id="88074" name="Text Box 10"/>
            <p:cNvSpPr txBox="1">
              <a:spLocks noChangeArrowheads="1"/>
            </p:cNvSpPr>
            <p:nvPr/>
          </p:nvSpPr>
          <p:spPr bwMode="auto">
            <a:xfrm>
              <a:off x="1632" y="2688"/>
              <a:ext cx="27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z="1200" b="1"/>
                <a:t>A1</a:t>
              </a:r>
              <a:endParaRPr lang="tr-TR" altLang="tr-TR"/>
            </a:p>
          </p:txBody>
        </p:sp>
        <p:sp>
          <p:nvSpPr>
            <p:cNvPr id="88075" name="Text Box 11"/>
            <p:cNvSpPr txBox="1">
              <a:spLocks noChangeArrowheads="1"/>
            </p:cNvSpPr>
            <p:nvPr/>
          </p:nvSpPr>
          <p:spPr bwMode="auto">
            <a:xfrm>
              <a:off x="3600" y="912"/>
              <a:ext cx="27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z="1200" b="1"/>
                <a:t>A1</a:t>
              </a:r>
              <a:endParaRPr lang="tr-TR" altLang="tr-TR"/>
            </a:p>
          </p:txBody>
        </p:sp>
        <p:sp>
          <p:nvSpPr>
            <p:cNvPr id="88076" name="Text Box 12"/>
            <p:cNvSpPr txBox="1">
              <a:spLocks noChangeArrowheads="1"/>
            </p:cNvSpPr>
            <p:nvPr/>
          </p:nvSpPr>
          <p:spPr bwMode="auto">
            <a:xfrm>
              <a:off x="1680" y="864"/>
              <a:ext cx="27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z="1200" b="1"/>
                <a:t>A1</a:t>
              </a:r>
              <a:endParaRPr lang="tr-TR" altLang="tr-TR"/>
            </a:p>
          </p:txBody>
        </p:sp>
        <p:sp>
          <p:nvSpPr>
            <p:cNvPr id="88077" name="Text Box 13"/>
            <p:cNvSpPr txBox="1">
              <a:spLocks noChangeArrowheads="1"/>
            </p:cNvSpPr>
            <p:nvPr/>
          </p:nvSpPr>
          <p:spPr bwMode="auto">
            <a:xfrm>
              <a:off x="3312" y="1440"/>
              <a:ext cx="27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z="1200" b="1"/>
                <a:t>A2</a:t>
              </a:r>
              <a:endParaRPr lang="tr-TR" altLang="tr-TR"/>
            </a:p>
          </p:txBody>
        </p:sp>
        <p:sp>
          <p:nvSpPr>
            <p:cNvPr id="88078" name="Text Box 14"/>
            <p:cNvSpPr txBox="1">
              <a:spLocks noChangeArrowheads="1"/>
            </p:cNvSpPr>
            <p:nvPr/>
          </p:nvSpPr>
          <p:spPr bwMode="auto">
            <a:xfrm>
              <a:off x="1344" y="1440"/>
              <a:ext cx="27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z="1200" b="1"/>
                <a:t>A2</a:t>
              </a:r>
              <a:endParaRPr lang="tr-TR" altLang="tr-TR"/>
            </a:p>
          </p:txBody>
        </p:sp>
        <p:sp>
          <p:nvSpPr>
            <p:cNvPr id="88079" name="Text Box 15"/>
            <p:cNvSpPr txBox="1">
              <a:spLocks noChangeArrowheads="1"/>
            </p:cNvSpPr>
            <p:nvPr/>
          </p:nvSpPr>
          <p:spPr bwMode="auto">
            <a:xfrm>
              <a:off x="3264" y="3264"/>
              <a:ext cx="27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z="1200" b="1"/>
                <a:t>A2</a:t>
              </a:r>
              <a:endParaRPr lang="tr-TR" altLang="tr-TR"/>
            </a:p>
          </p:txBody>
        </p:sp>
        <p:sp>
          <p:nvSpPr>
            <p:cNvPr id="88080" name="Text Box 16"/>
            <p:cNvSpPr txBox="1">
              <a:spLocks noChangeArrowheads="1"/>
            </p:cNvSpPr>
            <p:nvPr/>
          </p:nvSpPr>
          <p:spPr bwMode="auto">
            <a:xfrm>
              <a:off x="1392" y="3216"/>
              <a:ext cx="27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z="1200" b="1"/>
                <a:t>A2</a:t>
              </a:r>
              <a:endParaRPr lang="tr-TR" altLang="tr-TR"/>
            </a:p>
          </p:txBody>
        </p:sp>
      </p:grpSp>
      <p:pic>
        <p:nvPicPr>
          <p:cNvPr id="88082" name="Picture 1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304800"/>
            <a:ext cx="36004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3" name="Text Box 19"/>
          <p:cNvSpPr txBox="1">
            <a:spLocks noChangeArrowheads="1"/>
          </p:cNvSpPr>
          <p:nvPr/>
        </p:nvSpPr>
        <p:spPr bwMode="auto">
          <a:xfrm>
            <a:off x="9753601" y="1828801"/>
            <a:ext cx="4349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z="1200" b="1"/>
              <a:t>A1</a:t>
            </a:r>
            <a:endParaRPr lang="tr-TR" altLang="tr-TR"/>
          </a:p>
        </p:txBody>
      </p:sp>
      <p:sp>
        <p:nvSpPr>
          <p:cNvPr id="88084" name="Text Box 20"/>
          <p:cNvSpPr txBox="1">
            <a:spLocks noChangeArrowheads="1"/>
          </p:cNvSpPr>
          <p:nvPr/>
        </p:nvSpPr>
        <p:spPr bwMode="auto">
          <a:xfrm>
            <a:off x="9775826" y="609601"/>
            <a:ext cx="4349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z="1200" b="1"/>
              <a:t>A2</a:t>
            </a:r>
            <a:endParaRPr lang="tr-TR" altLang="tr-TR"/>
          </a:p>
        </p:txBody>
      </p:sp>
      <p:sp>
        <p:nvSpPr>
          <p:cNvPr id="88085" name="Text Box 21"/>
          <p:cNvSpPr txBox="1">
            <a:spLocks noChangeArrowheads="1"/>
          </p:cNvSpPr>
          <p:nvPr/>
        </p:nvSpPr>
        <p:spPr bwMode="auto">
          <a:xfrm>
            <a:off x="7010400" y="2970214"/>
            <a:ext cx="35814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tr-TR" altLang="tr-TR" sz="1600">
                <a:solidFill>
                  <a:srgbClr val="003366"/>
                </a:solidFill>
              </a:rPr>
              <a:t>% SiO2’ye karşı Y/Nb iz element değişim diyagramı (Eby, 1992)</a:t>
            </a:r>
            <a:r>
              <a:rPr lang="tr-TR" altLang="tr-TR"/>
              <a:t> </a:t>
            </a:r>
          </a:p>
        </p:txBody>
      </p:sp>
      <p:grpSp>
        <p:nvGrpSpPr>
          <p:cNvPr id="88086" name="Group 22"/>
          <p:cNvGrpSpPr>
            <a:grpSpLocks noChangeAspect="1"/>
          </p:cNvGrpSpPr>
          <p:nvPr/>
        </p:nvGrpSpPr>
        <p:grpSpPr bwMode="auto">
          <a:xfrm>
            <a:off x="7935914" y="4191001"/>
            <a:ext cx="1741487" cy="600075"/>
            <a:chOff x="2310" y="4748"/>
            <a:chExt cx="4250" cy="1489"/>
          </a:xfrm>
        </p:grpSpPr>
        <p:sp>
          <p:nvSpPr>
            <p:cNvPr id="88087" name="AutoShape 23"/>
            <p:cNvSpPr>
              <a:spLocks noChangeAspect="1" noChangeArrowheads="1"/>
            </p:cNvSpPr>
            <p:nvPr/>
          </p:nvSpPr>
          <p:spPr bwMode="auto">
            <a:xfrm>
              <a:off x="2310" y="4748"/>
              <a:ext cx="4250" cy="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8088" name="Rectangle 24"/>
            <p:cNvSpPr>
              <a:spLocks noChangeArrowheads="1"/>
            </p:cNvSpPr>
            <p:nvPr/>
          </p:nvSpPr>
          <p:spPr bwMode="auto">
            <a:xfrm>
              <a:off x="2326" y="4764"/>
              <a:ext cx="4218" cy="1457"/>
            </a:xfrm>
            <a:prstGeom prst="rect">
              <a:avLst/>
            </a:prstGeom>
            <a:solidFill>
              <a:srgbClr val="FFFFFF"/>
            </a:solidFill>
            <a:ln w="12700">
              <a:solidFill>
                <a:srgbClr val="000000"/>
              </a:solidFill>
              <a:miter lim="800000"/>
              <a:headEnd/>
              <a:tailEnd/>
            </a:ln>
          </p:spPr>
          <p:txBody>
            <a:bodyPr anchor="ctr"/>
            <a:lstStyle/>
            <a:p>
              <a:endParaRPr lang="tr-TR"/>
            </a:p>
          </p:txBody>
        </p:sp>
        <p:grpSp>
          <p:nvGrpSpPr>
            <p:cNvPr id="88089" name="Group 25"/>
            <p:cNvGrpSpPr>
              <a:grpSpLocks/>
            </p:cNvGrpSpPr>
            <p:nvPr/>
          </p:nvGrpSpPr>
          <p:grpSpPr bwMode="auto">
            <a:xfrm>
              <a:off x="2471" y="4764"/>
              <a:ext cx="4073" cy="1370"/>
              <a:chOff x="2154" y="1344"/>
              <a:chExt cx="1270" cy="426"/>
            </a:xfrm>
          </p:grpSpPr>
          <p:sp>
            <p:nvSpPr>
              <p:cNvPr id="88090" name="Oval 26"/>
              <p:cNvSpPr>
                <a:spLocks noChangeArrowheads="1"/>
              </p:cNvSpPr>
              <p:nvPr/>
            </p:nvSpPr>
            <p:spPr bwMode="auto">
              <a:xfrm>
                <a:off x="2154" y="1389"/>
                <a:ext cx="91" cy="91"/>
              </a:xfrm>
              <a:prstGeom prst="ellipse">
                <a:avLst/>
              </a:prstGeom>
              <a:solidFill>
                <a:srgbClr val="FF0000"/>
              </a:solidFill>
              <a:ln w="9525">
                <a:solidFill>
                  <a:srgbClr val="000000"/>
                </a:solidFill>
                <a:round/>
                <a:headEnd/>
                <a:tailEnd/>
              </a:ln>
            </p:spPr>
            <p:txBody>
              <a:bodyPr anchor="ctr"/>
              <a:lstStyle/>
              <a:p>
                <a:endParaRPr lang="tr-TR"/>
              </a:p>
            </p:txBody>
          </p:sp>
          <p:sp>
            <p:nvSpPr>
              <p:cNvPr id="88091" name="Oval 27"/>
              <p:cNvSpPr>
                <a:spLocks noChangeArrowheads="1"/>
              </p:cNvSpPr>
              <p:nvPr/>
            </p:nvSpPr>
            <p:spPr bwMode="auto">
              <a:xfrm>
                <a:off x="2154" y="1525"/>
                <a:ext cx="91" cy="91"/>
              </a:xfrm>
              <a:prstGeom prst="ellipse">
                <a:avLst/>
              </a:prstGeom>
              <a:solidFill>
                <a:srgbClr val="008000"/>
              </a:solidFill>
              <a:ln w="9525">
                <a:solidFill>
                  <a:srgbClr val="000000"/>
                </a:solidFill>
                <a:round/>
                <a:headEnd/>
                <a:tailEnd/>
              </a:ln>
            </p:spPr>
            <p:txBody>
              <a:bodyPr anchor="ctr"/>
              <a:lstStyle/>
              <a:p>
                <a:endParaRPr lang="tr-TR"/>
              </a:p>
            </p:txBody>
          </p:sp>
          <p:sp>
            <p:nvSpPr>
              <p:cNvPr id="88092" name="Oval 28"/>
              <p:cNvSpPr>
                <a:spLocks noChangeArrowheads="1"/>
              </p:cNvSpPr>
              <p:nvPr/>
            </p:nvSpPr>
            <p:spPr bwMode="auto">
              <a:xfrm>
                <a:off x="2154" y="1661"/>
                <a:ext cx="91" cy="91"/>
              </a:xfrm>
              <a:prstGeom prst="ellipse">
                <a:avLst/>
              </a:prstGeom>
              <a:solidFill>
                <a:srgbClr val="0000FF"/>
              </a:solidFill>
              <a:ln w="9525">
                <a:solidFill>
                  <a:srgbClr val="000000"/>
                </a:solidFill>
                <a:round/>
                <a:headEnd/>
                <a:tailEnd/>
              </a:ln>
            </p:spPr>
            <p:txBody>
              <a:bodyPr anchor="ctr"/>
              <a:lstStyle/>
              <a:p>
                <a:endParaRPr lang="tr-TR"/>
              </a:p>
            </p:txBody>
          </p:sp>
          <p:sp>
            <p:nvSpPr>
              <p:cNvPr id="88093" name="Text Box 29"/>
              <p:cNvSpPr txBox="1">
                <a:spLocks noChangeArrowheads="1"/>
              </p:cNvSpPr>
              <p:nvPr/>
            </p:nvSpPr>
            <p:spPr bwMode="auto">
              <a:xfrm>
                <a:off x="2231" y="1344"/>
                <a:ext cx="1187" cy="15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49456" tIns="24730" rIns="49456" bIns="24730"/>
              <a:lstStyle/>
              <a:p>
                <a:r>
                  <a:rPr lang="tr-TR" altLang="tr-TR" sz="900">
                    <a:solidFill>
                      <a:srgbClr val="000000"/>
                    </a:solidFill>
                    <a:latin typeface="Arial" panose="020B0604020202020204" pitchFamily="34" charset="0"/>
                  </a:rPr>
                  <a:t>İnce Kristalin Foid Siyenit</a:t>
                </a:r>
                <a:endParaRPr lang="tr-TR" altLang="tr-TR"/>
              </a:p>
            </p:txBody>
          </p:sp>
          <p:sp>
            <p:nvSpPr>
              <p:cNvPr id="88094" name="Text Box 30"/>
              <p:cNvSpPr txBox="1">
                <a:spLocks noChangeArrowheads="1"/>
              </p:cNvSpPr>
              <p:nvPr/>
            </p:nvSpPr>
            <p:spPr bwMode="auto">
              <a:xfrm>
                <a:off x="2232" y="1480"/>
                <a:ext cx="1192" cy="15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49456" tIns="24730" rIns="49456" bIns="24730"/>
              <a:lstStyle/>
              <a:p>
                <a:r>
                  <a:rPr lang="tr-TR" altLang="tr-TR" sz="900">
                    <a:solidFill>
                      <a:srgbClr val="000000"/>
                    </a:solidFill>
                    <a:latin typeface="Arial" panose="020B0604020202020204" pitchFamily="34" charset="0"/>
                  </a:rPr>
                  <a:t>Orta Kristalin Foid Siyenit</a:t>
                </a:r>
                <a:endParaRPr lang="tr-TR" altLang="tr-TR"/>
              </a:p>
            </p:txBody>
          </p:sp>
          <p:sp>
            <p:nvSpPr>
              <p:cNvPr id="88095" name="Text Box 31"/>
              <p:cNvSpPr txBox="1">
                <a:spLocks noChangeArrowheads="1"/>
              </p:cNvSpPr>
              <p:nvPr/>
            </p:nvSpPr>
            <p:spPr bwMode="auto">
              <a:xfrm>
                <a:off x="2231" y="1616"/>
                <a:ext cx="1103" cy="15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49456" tIns="24730" rIns="49456" bIns="24730"/>
              <a:lstStyle/>
              <a:p>
                <a:r>
                  <a:rPr lang="tr-TR" altLang="tr-TR" sz="900">
                    <a:solidFill>
                      <a:srgbClr val="000000"/>
                    </a:solidFill>
                    <a:latin typeface="Arial" panose="020B0604020202020204" pitchFamily="34" charset="0"/>
                  </a:rPr>
                  <a:t>İri Kristalin Foid Siyenit</a:t>
                </a:r>
                <a:endParaRPr lang="tr-TR" altLang="tr-TR"/>
              </a:p>
            </p:txBody>
          </p:sp>
        </p:grpSp>
      </p:grpSp>
    </p:spTree>
    <p:extLst>
      <p:ext uri="{BB962C8B-B14F-4D97-AF65-F5344CB8AC3E}">
        <p14:creationId xmlns:p14="http://schemas.microsoft.com/office/powerpoint/2010/main" val="344428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Text Box 5"/>
          <p:cNvSpPr txBox="1">
            <a:spLocks noChangeArrowheads="1"/>
          </p:cNvSpPr>
          <p:nvPr/>
        </p:nvSpPr>
        <p:spPr bwMode="auto">
          <a:xfrm>
            <a:off x="1676400" y="60326"/>
            <a:ext cx="8991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b="1">
                <a:solidFill>
                  <a:srgbClr val="FFCC00"/>
                </a:solidFill>
              </a:rPr>
              <a:t>ANKLAVLAR </a:t>
            </a:r>
            <a:r>
              <a:rPr lang="tr-TR" altLang="tr-TR" sz="2000" b="1">
                <a:solidFill>
                  <a:srgbClr val="FFCC00"/>
                </a:solidFill>
                <a:cs typeface="Times New Roman" panose="02020603050405020304" pitchFamily="18" charset="0"/>
              </a:rPr>
              <a:t>→</a:t>
            </a:r>
            <a:r>
              <a:rPr lang="tr-TR" altLang="tr-TR">
                <a:solidFill>
                  <a:schemeClr val="bg1"/>
                </a:solidFill>
              </a:rPr>
              <a:t>Magma Segregasyonu-Magma Karışım Ürünü Anklavları</a:t>
            </a:r>
          </a:p>
          <a:p>
            <a:pPr>
              <a:spcBef>
                <a:spcPct val="50000"/>
              </a:spcBef>
            </a:pPr>
            <a:endParaRPr lang="tr-TR" altLang="tr-TR" sz="2000" b="1">
              <a:solidFill>
                <a:srgbClr val="FFCC00"/>
              </a:solidFill>
            </a:endParaRPr>
          </a:p>
        </p:txBody>
      </p:sp>
      <p:pic>
        <p:nvPicPr>
          <p:cNvPr id="89095" name="Picture 7" descr="DSC052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533401"/>
            <a:ext cx="2552700" cy="1914525"/>
          </a:xfrm>
          <a:prstGeom prst="rect">
            <a:avLst/>
          </a:prstGeom>
          <a:noFill/>
          <a:ln w="25400" cmpd="thickThin">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9096" name="Picture 8" descr="DSC05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2581276"/>
            <a:ext cx="2552700" cy="1914525"/>
          </a:xfrm>
          <a:prstGeom prst="rect">
            <a:avLst/>
          </a:prstGeom>
          <a:noFill/>
          <a:ln w="25400" cmpd="thickThin">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9097" name="Picture 9" descr="buz81_msegregasyonu_1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276" y="1371600"/>
            <a:ext cx="2879725" cy="216058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9098" name="Picture 10" descr="buz81_msegregasyonu_2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2076" y="1371600"/>
            <a:ext cx="2879725" cy="216058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9099" name="Picture 11" descr="DSC08335"/>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2100" y="4724400"/>
            <a:ext cx="2552700" cy="1905000"/>
          </a:xfrm>
          <a:prstGeom prst="rect">
            <a:avLst/>
          </a:prstGeom>
          <a:noFill/>
          <a:ln w="25400" cmpd="thickThin">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9100" name="AutoShape 12"/>
          <p:cNvSpPr>
            <a:spLocks noChangeArrowheads="1"/>
          </p:cNvSpPr>
          <p:nvPr/>
        </p:nvSpPr>
        <p:spPr bwMode="auto">
          <a:xfrm>
            <a:off x="4191000" y="2286000"/>
            <a:ext cx="457200" cy="457200"/>
          </a:xfrm>
          <a:prstGeom prst="notchedRightArrow">
            <a:avLst>
              <a:gd name="adj1" fmla="val 50000"/>
              <a:gd name="adj2" fmla="val 25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9101" name="Text Box 13"/>
          <p:cNvSpPr txBox="1">
            <a:spLocks noChangeArrowheads="1"/>
          </p:cNvSpPr>
          <p:nvPr/>
        </p:nvSpPr>
        <p:spPr bwMode="auto">
          <a:xfrm>
            <a:off x="4648200" y="3505201"/>
            <a:ext cx="579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600">
                <a:solidFill>
                  <a:schemeClr val="bg1"/>
                </a:solidFill>
              </a:rPr>
              <a:t>Magma segregasyon anklavların fotomikrografları</a:t>
            </a:r>
            <a:r>
              <a:rPr lang="tr-TR" altLang="tr-TR"/>
              <a:t> </a:t>
            </a:r>
          </a:p>
        </p:txBody>
      </p:sp>
    </p:spTree>
    <p:extLst>
      <p:ext uri="{BB962C8B-B14F-4D97-AF65-F5344CB8AC3E}">
        <p14:creationId xmlns:p14="http://schemas.microsoft.com/office/powerpoint/2010/main" val="4035944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676400" y="60326"/>
            <a:ext cx="8991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b="1">
                <a:solidFill>
                  <a:srgbClr val="FFCC00"/>
                </a:solidFill>
              </a:rPr>
              <a:t>ANKLAVLAR </a:t>
            </a:r>
            <a:r>
              <a:rPr lang="tr-TR" altLang="tr-TR" sz="2000" b="1">
                <a:solidFill>
                  <a:srgbClr val="FFCC00"/>
                </a:solidFill>
                <a:cs typeface="Times New Roman" panose="02020603050405020304" pitchFamily="18" charset="0"/>
              </a:rPr>
              <a:t>→</a:t>
            </a:r>
            <a:r>
              <a:rPr lang="tr-TR" altLang="tr-TR">
                <a:solidFill>
                  <a:schemeClr val="bg1"/>
                </a:solidFill>
              </a:rPr>
              <a:t>Ksenolit</a:t>
            </a:r>
          </a:p>
          <a:p>
            <a:pPr>
              <a:spcBef>
                <a:spcPct val="50000"/>
              </a:spcBef>
            </a:pPr>
            <a:endParaRPr lang="tr-TR" altLang="tr-TR" sz="2000" b="1">
              <a:solidFill>
                <a:srgbClr val="FFCC00"/>
              </a:solidFill>
            </a:endParaRPr>
          </a:p>
        </p:txBody>
      </p:sp>
      <p:sp>
        <p:nvSpPr>
          <p:cNvPr id="96264" name="AutoShape 8"/>
          <p:cNvSpPr>
            <a:spLocks noChangeArrowheads="1"/>
          </p:cNvSpPr>
          <p:nvPr/>
        </p:nvSpPr>
        <p:spPr bwMode="auto">
          <a:xfrm>
            <a:off x="4191000" y="1371600"/>
            <a:ext cx="457200" cy="457200"/>
          </a:xfrm>
          <a:prstGeom prst="notchedRightArrow">
            <a:avLst>
              <a:gd name="adj1" fmla="val 50000"/>
              <a:gd name="adj2" fmla="val 25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pic>
        <p:nvPicPr>
          <p:cNvPr id="96265" name="Picture 9" descr="b12_ksenolit_2_1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1" y="533400"/>
            <a:ext cx="2879725" cy="216058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6266" name="Picture 10" descr="b12_ksenolit_2_2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533400"/>
            <a:ext cx="2879725" cy="216058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6267" name="Picture 11" descr="b22_a-k dokaagi_1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1" y="3886200"/>
            <a:ext cx="2879725" cy="216058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6268" name="Picture 12" descr="b22_a-k dokaagi_2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1" y="3886200"/>
            <a:ext cx="2879725" cy="216058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6270" name="Text Box 14"/>
          <p:cNvSpPr txBox="1">
            <a:spLocks noChangeArrowheads="1"/>
          </p:cNvSpPr>
          <p:nvPr/>
        </p:nvSpPr>
        <p:spPr bwMode="auto">
          <a:xfrm>
            <a:off x="4648200" y="6019801"/>
            <a:ext cx="571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600">
                <a:solidFill>
                  <a:schemeClr val="bg1"/>
                </a:solidFill>
              </a:rPr>
              <a:t>Ksenolit ana kaya dokanağının fotomikrografları</a:t>
            </a:r>
            <a:r>
              <a:rPr lang="tr-TR" altLang="tr-TR"/>
              <a:t> </a:t>
            </a:r>
          </a:p>
        </p:txBody>
      </p:sp>
      <p:pic>
        <p:nvPicPr>
          <p:cNvPr id="96271" name="Picture 15" descr="DSC08321"/>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2819400"/>
            <a:ext cx="2552700" cy="1905000"/>
          </a:xfrm>
          <a:prstGeom prst="rect">
            <a:avLst/>
          </a:prstGeom>
          <a:noFill/>
          <a:ln w="25400" cmpd="thickThin">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6273" name="Picture 17" descr="DSC08311"/>
          <p:cNvPicPr>
            <a:picLocks noChangeAspect="1" noChangeArrowheads="1"/>
          </p:cNvPicPr>
          <p:nvPr/>
        </p:nvPicPr>
        <p:blipFill>
          <a:blip r:embed="rId7" cstate="print">
            <a:extLst>
              <a:ext uri="{28A0092B-C50C-407E-A947-70E740481C1C}">
                <a14:useLocalDpi xmlns:a14="http://schemas.microsoft.com/office/drawing/2010/main" val="0"/>
              </a:ext>
            </a:extLst>
          </a:blip>
          <a:srcRect l="10629"/>
          <a:stretch>
            <a:fillRect/>
          </a:stretch>
        </p:blipFill>
        <p:spPr bwMode="auto">
          <a:xfrm>
            <a:off x="1600201" y="676276"/>
            <a:ext cx="2555875" cy="1914525"/>
          </a:xfrm>
          <a:prstGeom prst="rect">
            <a:avLst/>
          </a:prstGeom>
          <a:noFill/>
          <a:ln w="25400" cmpd="thickThin">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6274" name="Picture 18" descr="DSC0515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0200" y="4876800"/>
            <a:ext cx="2541588" cy="1906588"/>
          </a:xfrm>
          <a:prstGeom prst="rect">
            <a:avLst/>
          </a:prstGeom>
          <a:noFill/>
          <a:ln w="25400" cmpd="thickThin">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6275" name="AutoShape 19"/>
          <p:cNvSpPr>
            <a:spLocks noChangeArrowheads="1"/>
          </p:cNvSpPr>
          <p:nvPr/>
        </p:nvSpPr>
        <p:spPr bwMode="auto">
          <a:xfrm>
            <a:off x="4191000" y="4572000"/>
            <a:ext cx="457200" cy="457200"/>
          </a:xfrm>
          <a:prstGeom prst="notchedRightArrow">
            <a:avLst>
              <a:gd name="adj1" fmla="val 50000"/>
              <a:gd name="adj2" fmla="val 25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6276" name="Text Box 20"/>
          <p:cNvSpPr txBox="1">
            <a:spLocks noChangeArrowheads="1"/>
          </p:cNvSpPr>
          <p:nvPr/>
        </p:nvSpPr>
        <p:spPr bwMode="auto">
          <a:xfrm>
            <a:off x="4648200" y="2667001"/>
            <a:ext cx="556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600">
                <a:solidFill>
                  <a:schemeClr val="bg1"/>
                </a:solidFill>
              </a:rPr>
              <a:t>Ksenolit türü anklavların fotomikrografları</a:t>
            </a:r>
            <a:r>
              <a:rPr lang="tr-TR" altLang="tr-TR"/>
              <a:t> </a:t>
            </a:r>
          </a:p>
        </p:txBody>
      </p:sp>
    </p:spTree>
    <p:extLst>
      <p:ext uri="{BB962C8B-B14F-4D97-AF65-F5344CB8AC3E}">
        <p14:creationId xmlns:p14="http://schemas.microsoft.com/office/powerpoint/2010/main" val="368081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336</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JEM 310 PETROLOJİ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Yusuf Kagan KADIOGLU</dc:creator>
  <cp:lastModifiedBy>Yusuf Kagan KADIOGLU</cp:lastModifiedBy>
  <cp:revision>8</cp:revision>
  <dcterms:created xsi:type="dcterms:W3CDTF">2018-02-08T13:34:19Z</dcterms:created>
  <dcterms:modified xsi:type="dcterms:W3CDTF">2018-02-11T17:08:16Z</dcterms:modified>
</cp:coreProperties>
</file>