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3.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256" r:id="rId2"/>
    <p:sldId id="258" r:id="rId3"/>
    <p:sldId id="260" r:id="rId4"/>
    <p:sldId id="262" r:id="rId5"/>
    <p:sldId id="261" r:id="rId6"/>
    <p:sldId id="263" r:id="rId7"/>
    <p:sldId id="264" r:id="rId8"/>
    <p:sldId id="265" r:id="rId9"/>
    <p:sldId id="267" r:id="rId10"/>
    <p:sldId id="269" r:id="rId11"/>
    <p:sldId id="268" r:id="rId12"/>
    <p:sldId id="272" r:id="rId13"/>
    <p:sldId id="271" r:id="rId14"/>
    <p:sldId id="270" r:id="rId15"/>
    <p:sldId id="273" r:id="rId16"/>
    <p:sldId id="274" r:id="rId17"/>
    <p:sldId id="275" r:id="rId18"/>
    <p:sldId id="276" r:id="rId19"/>
    <p:sldId id="277" r:id="rId20"/>
    <p:sldId id="278" r:id="rId21"/>
    <p:sldId id="279" r:id="rId22"/>
    <p:sldId id="281" r:id="rId23"/>
    <p:sldId id="282" r:id="rId24"/>
    <p:sldId id="283" r:id="rId25"/>
    <p:sldId id="284" r:id="rId26"/>
    <p:sldId id="285" r:id="rId27"/>
    <p:sldId id="286" r:id="rId28"/>
    <p:sldId id="288" r:id="rId29"/>
    <p:sldId id="289" r:id="rId30"/>
    <p:sldId id="291" r:id="rId31"/>
    <p:sldId id="292" r:id="rId32"/>
    <p:sldId id="293" r:id="rId33"/>
    <p:sldId id="294" r:id="rId34"/>
    <p:sldId id="295" r:id="rId35"/>
    <p:sldId id="296" r:id="rId36"/>
    <p:sldId id="297" r:id="rId37"/>
    <p:sldId id="298" r:id="rId38"/>
    <p:sldId id="299" r:id="rId39"/>
    <p:sldId id="301" r:id="rId40"/>
    <p:sldId id="302" r:id="rId41"/>
    <p:sldId id="303" r:id="rId42"/>
    <p:sldId id="304" r:id="rId43"/>
    <p:sldId id="340" r:id="rId44"/>
    <p:sldId id="341"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21" autoAdjust="0"/>
    <p:restoredTop sz="74359" autoAdjust="0"/>
  </p:normalViewPr>
  <p:slideViewPr>
    <p:cSldViewPr snapToGrid="0">
      <p:cViewPr varScale="1">
        <p:scale>
          <a:sx n="67" d="100"/>
          <a:sy n="67" d="100"/>
        </p:scale>
        <p:origin x="-146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F26171-0DBB-4FEB-A564-C7CA6E569052}" type="doc">
      <dgm:prSet loTypeId="urn:microsoft.com/office/officeart/2009/3/layout/OpposingIdeas" loCatId="relationship" qsTypeId="urn:microsoft.com/office/officeart/2005/8/quickstyle/3d3" qsCatId="3D" csTypeId="urn:microsoft.com/office/officeart/2005/8/colors/accent1_2" csCatId="accent1" phldr="1"/>
      <dgm:spPr/>
      <dgm:t>
        <a:bodyPr/>
        <a:lstStyle/>
        <a:p>
          <a:endParaRPr lang="tr-TR"/>
        </a:p>
      </dgm:t>
    </dgm:pt>
    <dgm:pt modelId="{E35ADDD0-35F0-4C7A-A4AE-8B9B5EFCD3B4}">
      <dgm:prSet phldrT="[Metin]"/>
      <dgm:spPr/>
      <dgm:t>
        <a:bodyPr/>
        <a:lstStyle/>
        <a:p>
          <a:r>
            <a:rPr lang="tr-TR" dirty="0"/>
            <a:t>İyi </a:t>
          </a:r>
          <a:r>
            <a:rPr lang="tr-TR" dirty="0" err="1"/>
            <a:t>prognoz</a:t>
          </a:r>
          <a:r>
            <a:rPr lang="tr-TR" dirty="0"/>
            <a:t>  </a:t>
          </a:r>
        </a:p>
      </dgm:t>
    </dgm:pt>
    <dgm:pt modelId="{79648A7A-1998-4BA9-9ED1-4B6EE77CE5E7}" type="parTrans" cxnId="{38A8097D-129F-42EC-9264-15156D89D374}">
      <dgm:prSet/>
      <dgm:spPr/>
      <dgm:t>
        <a:bodyPr/>
        <a:lstStyle/>
        <a:p>
          <a:endParaRPr lang="tr-TR"/>
        </a:p>
      </dgm:t>
    </dgm:pt>
    <dgm:pt modelId="{866AD1D3-ECF8-4345-8A60-E87AC337065D}" type="sibTrans" cxnId="{38A8097D-129F-42EC-9264-15156D89D374}">
      <dgm:prSet/>
      <dgm:spPr/>
      <dgm:t>
        <a:bodyPr/>
        <a:lstStyle/>
        <a:p>
          <a:endParaRPr lang="tr-TR"/>
        </a:p>
      </dgm:t>
    </dgm:pt>
    <dgm:pt modelId="{646F2332-D3CB-42F6-8E64-5FB4CD665225}">
      <dgm:prSet phldrT="[Metin]" custT="1"/>
      <dgm:spPr/>
      <dgm:t>
        <a:bodyPr/>
        <a:lstStyle/>
        <a:p>
          <a:r>
            <a:rPr lang="tr-TR" sz="3200" dirty="0"/>
            <a:t>Yeni oluşmuş</a:t>
          </a:r>
        </a:p>
        <a:p>
          <a:r>
            <a:rPr lang="tr-TR" sz="3200" dirty="0"/>
            <a:t>Küçük</a:t>
          </a:r>
        </a:p>
        <a:p>
          <a:r>
            <a:rPr lang="tr-TR" sz="3200" dirty="0" err="1"/>
            <a:t>Apikal-koronal</a:t>
          </a:r>
          <a:endParaRPr lang="tr-TR" sz="3200" dirty="0"/>
        </a:p>
        <a:p>
          <a:endParaRPr lang="tr-TR" sz="2000" dirty="0"/>
        </a:p>
      </dgm:t>
    </dgm:pt>
    <dgm:pt modelId="{E338A8AD-89E5-4F5F-8D18-9EF8C6B4C347}" type="parTrans" cxnId="{AFA756FC-F3F8-455F-AD4B-D76BD3A941AF}">
      <dgm:prSet/>
      <dgm:spPr/>
      <dgm:t>
        <a:bodyPr/>
        <a:lstStyle/>
        <a:p>
          <a:endParaRPr lang="tr-TR"/>
        </a:p>
      </dgm:t>
    </dgm:pt>
    <dgm:pt modelId="{6F0F1183-DBCC-4F4E-A05B-AB129FAB3F88}" type="sibTrans" cxnId="{AFA756FC-F3F8-455F-AD4B-D76BD3A941AF}">
      <dgm:prSet/>
      <dgm:spPr/>
      <dgm:t>
        <a:bodyPr/>
        <a:lstStyle/>
        <a:p>
          <a:endParaRPr lang="tr-TR"/>
        </a:p>
      </dgm:t>
    </dgm:pt>
    <dgm:pt modelId="{C29260B0-D813-4BA4-B9C5-8641B829DC11}">
      <dgm:prSet phldrT="[Metin]"/>
      <dgm:spPr/>
      <dgm:t>
        <a:bodyPr/>
        <a:lstStyle/>
        <a:p>
          <a:r>
            <a:rPr lang="tr-TR" dirty="0"/>
            <a:t>Kötü </a:t>
          </a:r>
          <a:r>
            <a:rPr lang="tr-TR" dirty="0" err="1"/>
            <a:t>prognoz</a:t>
          </a:r>
          <a:r>
            <a:rPr lang="tr-TR" dirty="0"/>
            <a:t>  </a:t>
          </a:r>
        </a:p>
      </dgm:t>
    </dgm:pt>
    <dgm:pt modelId="{6CCD607D-1210-4C44-9076-87B44EC0F012}" type="parTrans" cxnId="{86F3A839-4414-48AF-B1C7-8319A5140A1C}">
      <dgm:prSet/>
      <dgm:spPr/>
      <dgm:t>
        <a:bodyPr/>
        <a:lstStyle/>
        <a:p>
          <a:endParaRPr lang="tr-TR"/>
        </a:p>
      </dgm:t>
    </dgm:pt>
    <dgm:pt modelId="{F5627D3A-5E38-4B8B-B79D-D835BB7FA8BE}" type="sibTrans" cxnId="{86F3A839-4414-48AF-B1C7-8319A5140A1C}">
      <dgm:prSet/>
      <dgm:spPr/>
      <dgm:t>
        <a:bodyPr/>
        <a:lstStyle/>
        <a:p>
          <a:endParaRPr lang="tr-TR"/>
        </a:p>
      </dgm:t>
    </dgm:pt>
    <dgm:pt modelId="{F2D6AF7A-1F6D-4F0D-92FE-4ECF85D726DF}">
      <dgm:prSet phldrT="[Metin]" custT="1"/>
      <dgm:spPr/>
      <dgm:t>
        <a:bodyPr/>
        <a:lstStyle/>
        <a:p>
          <a:r>
            <a:rPr lang="tr-TR" sz="3200" dirty="0"/>
            <a:t>Furkal</a:t>
          </a:r>
        </a:p>
        <a:p>
          <a:r>
            <a:rPr lang="tr-TR" sz="3200" dirty="0"/>
            <a:t>Önceden oluşmuş</a:t>
          </a:r>
        </a:p>
        <a:p>
          <a:r>
            <a:rPr lang="tr-TR" sz="3200" dirty="0"/>
            <a:t>Büyük</a:t>
          </a:r>
        </a:p>
        <a:p>
          <a:r>
            <a:rPr lang="tr-TR" sz="3200" dirty="0" err="1"/>
            <a:t>Krestal</a:t>
          </a:r>
          <a:endParaRPr lang="tr-TR" sz="3200" dirty="0"/>
        </a:p>
        <a:p>
          <a:endParaRPr lang="tr-TR" sz="3200" dirty="0"/>
        </a:p>
      </dgm:t>
    </dgm:pt>
    <dgm:pt modelId="{534444AE-6FD6-4F79-AD5C-3A3B4BC97272}" type="parTrans" cxnId="{9DE831DA-E999-4FDA-B631-11CF01AFDAD1}">
      <dgm:prSet/>
      <dgm:spPr/>
      <dgm:t>
        <a:bodyPr/>
        <a:lstStyle/>
        <a:p>
          <a:endParaRPr lang="tr-TR"/>
        </a:p>
      </dgm:t>
    </dgm:pt>
    <dgm:pt modelId="{460FF7B9-8E04-4363-B675-E0734EB594CB}" type="sibTrans" cxnId="{9DE831DA-E999-4FDA-B631-11CF01AFDAD1}">
      <dgm:prSet/>
      <dgm:spPr/>
      <dgm:t>
        <a:bodyPr/>
        <a:lstStyle/>
        <a:p>
          <a:endParaRPr lang="tr-TR"/>
        </a:p>
      </dgm:t>
    </dgm:pt>
    <dgm:pt modelId="{6E79927C-CBED-4D79-AB75-6B678EED0687}">
      <dgm:prSet/>
      <dgm:spPr/>
      <dgm:t>
        <a:bodyPr/>
        <a:lstStyle/>
        <a:p>
          <a:endParaRPr lang="tr-TR"/>
        </a:p>
      </dgm:t>
    </dgm:pt>
    <dgm:pt modelId="{A07BC715-04EB-49F1-92E1-F8EFDC883AA7}" type="parTrans" cxnId="{811BDFF4-39FB-4E26-86A0-ABE0B838ADB7}">
      <dgm:prSet/>
      <dgm:spPr/>
      <dgm:t>
        <a:bodyPr/>
        <a:lstStyle/>
        <a:p>
          <a:endParaRPr lang="tr-TR"/>
        </a:p>
      </dgm:t>
    </dgm:pt>
    <dgm:pt modelId="{724496C2-26DE-4EB9-837F-C56682D15E89}" type="sibTrans" cxnId="{811BDFF4-39FB-4E26-86A0-ABE0B838ADB7}">
      <dgm:prSet/>
      <dgm:spPr/>
      <dgm:t>
        <a:bodyPr/>
        <a:lstStyle/>
        <a:p>
          <a:endParaRPr lang="tr-TR"/>
        </a:p>
      </dgm:t>
    </dgm:pt>
    <dgm:pt modelId="{095A0F53-8EE7-4E50-BE6C-44FA6AF8A4A2}">
      <dgm:prSet/>
      <dgm:spPr/>
      <dgm:t>
        <a:bodyPr/>
        <a:lstStyle/>
        <a:p>
          <a:endParaRPr lang="tr-TR"/>
        </a:p>
      </dgm:t>
    </dgm:pt>
    <dgm:pt modelId="{3FD9FB62-AF84-4794-A049-7B91A29DFD84}" type="parTrans" cxnId="{0A700B0A-9224-4189-9E6F-1A7A787FB305}">
      <dgm:prSet/>
      <dgm:spPr/>
      <dgm:t>
        <a:bodyPr/>
        <a:lstStyle/>
        <a:p>
          <a:endParaRPr lang="tr-TR"/>
        </a:p>
      </dgm:t>
    </dgm:pt>
    <dgm:pt modelId="{7909A96D-658E-470F-98F8-BFDCCC619E60}" type="sibTrans" cxnId="{0A700B0A-9224-4189-9E6F-1A7A787FB305}">
      <dgm:prSet/>
      <dgm:spPr/>
      <dgm:t>
        <a:bodyPr/>
        <a:lstStyle/>
        <a:p>
          <a:endParaRPr lang="tr-TR"/>
        </a:p>
      </dgm:t>
    </dgm:pt>
    <dgm:pt modelId="{47B580CF-6F1C-4462-973B-50198C00545D}">
      <dgm:prSet/>
      <dgm:spPr/>
      <dgm:t>
        <a:bodyPr/>
        <a:lstStyle/>
        <a:p>
          <a:endParaRPr lang="tr-TR"/>
        </a:p>
      </dgm:t>
    </dgm:pt>
    <dgm:pt modelId="{D2346CDB-A971-45AF-9B1F-BF358E2B4F39}" type="parTrans" cxnId="{55AD426C-49A0-4C26-8FF2-4AD05736F486}">
      <dgm:prSet/>
      <dgm:spPr/>
      <dgm:t>
        <a:bodyPr/>
        <a:lstStyle/>
        <a:p>
          <a:endParaRPr lang="tr-TR"/>
        </a:p>
      </dgm:t>
    </dgm:pt>
    <dgm:pt modelId="{592763D0-AA96-4483-8C31-CF977F3A8AA0}" type="sibTrans" cxnId="{55AD426C-49A0-4C26-8FF2-4AD05736F486}">
      <dgm:prSet/>
      <dgm:spPr/>
      <dgm:t>
        <a:bodyPr/>
        <a:lstStyle/>
        <a:p>
          <a:endParaRPr lang="tr-TR"/>
        </a:p>
      </dgm:t>
    </dgm:pt>
    <dgm:pt modelId="{40657A4E-8A58-4128-9719-FC0D55B89368}">
      <dgm:prSet/>
      <dgm:spPr/>
      <dgm:t>
        <a:bodyPr/>
        <a:lstStyle/>
        <a:p>
          <a:endParaRPr lang="tr-TR"/>
        </a:p>
      </dgm:t>
    </dgm:pt>
    <dgm:pt modelId="{80200BBD-2110-49CB-A8C8-444E3B55DA19}" type="parTrans" cxnId="{5ADF17B9-56CB-40D9-BBA5-B2CA1905DBCD}">
      <dgm:prSet/>
      <dgm:spPr/>
      <dgm:t>
        <a:bodyPr/>
        <a:lstStyle/>
        <a:p>
          <a:endParaRPr lang="tr-TR"/>
        </a:p>
      </dgm:t>
    </dgm:pt>
    <dgm:pt modelId="{E5789F61-21B8-4B4F-BF3A-4513CBC74E0E}" type="sibTrans" cxnId="{5ADF17B9-56CB-40D9-BBA5-B2CA1905DBCD}">
      <dgm:prSet/>
      <dgm:spPr/>
      <dgm:t>
        <a:bodyPr/>
        <a:lstStyle/>
        <a:p>
          <a:endParaRPr lang="tr-TR"/>
        </a:p>
      </dgm:t>
    </dgm:pt>
    <dgm:pt modelId="{4688A0DD-8850-4156-B67C-0648BD879297}">
      <dgm:prSet/>
      <dgm:spPr/>
      <dgm:t>
        <a:bodyPr/>
        <a:lstStyle/>
        <a:p>
          <a:endParaRPr lang="tr-TR"/>
        </a:p>
      </dgm:t>
    </dgm:pt>
    <dgm:pt modelId="{53EA4B4D-31E8-4DAA-A7D3-8E1E2AC25364}" type="parTrans" cxnId="{D9DC7C11-4196-4EDA-8086-487B99AF6797}">
      <dgm:prSet/>
      <dgm:spPr/>
      <dgm:t>
        <a:bodyPr/>
        <a:lstStyle/>
        <a:p>
          <a:endParaRPr lang="tr-TR"/>
        </a:p>
      </dgm:t>
    </dgm:pt>
    <dgm:pt modelId="{7BA17541-3FBB-4613-A0CD-7A0E88D39853}" type="sibTrans" cxnId="{D9DC7C11-4196-4EDA-8086-487B99AF6797}">
      <dgm:prSet/>
      <dgm:spPr/>
      <dgm:t>
        <a:bodyPr/>
        <a:lstStyle/>
        <a:p>
          <a:endParaRPr lang="tr-TR"/>
        </a:p>
      </dgm:t>
    </dgm:pt>
    <dgm:pt modelId="{E41057C7-4EF3-40B8-AFAB-B269C88B750D}">
      <dgm:prSet/>
      <dgm:spPr/>
      <dgm:t>
        <a:bodyPr/>
        <a:lstStyle/>
        <a:p>
          <a:endParaRPr lang="tr-TR"/>
        </a:p>
      </dgm:t>
    </dgm:pt>
    <dgm:pt modelId="{943D32F0-B20E-44D9-AF4C-CAFDEA7386AA}" type="parTrans" cxnId="{2171503B-8AAE-497F-890A-7D54D0178AE5}">
      <dgm:prSet/>
      <dgm:spPr/>
      <dgm:t>
        <a:bodyPr/>
        <a:lstStyle/>
        <a:p>
          <a:endParaRPr lang="tr-TR"/>
        </a:p>
      </dgm:t>
    </dgm:pt>
    <dgm:pt modelId="{E9D6979A-2127-486C-B64C-AD4B60539EBA}" type="sibTrans" cxnId="{2171503B-8AAE-497F-890A-7D54D0178AE5}">
      <dgm:prSet/>
      <dgm:spPr/>
      <dgm:t>
        <a:bodyPr/>
        <a:lstStyle/>
        <a:p>
          <a:endParaRPr lang="tr-TR"/>
        </a:p>
      </dgm:t>
    </dgm:pt>
    <dgm:pt modelId="{3DAF4D7C-37B1-49B8-AD4B-D50040CAA48E}">
      <dgm:prSet/>
      <dgm:spPr/>
      <dgm:t>
        <a:bodyPr/>
        <a:lstStyle/>
        <a:p>
          <a:endParaRPr lang="tr-TR"/>
        </a:p>
      </dgm:t>
    </dgm:pt>
    <dgm:pt modelId="{EC89D7B9-13EA-4C93-8165-09A76722446E}" type="parTrans" cxnId="{7F657425-1598-4067-9AC2-FA987D53A684}">
      <dgm:prSet/>
      <dgm:spPr/>
      <dgm:t>
        <a:bodyPr/>
        <a:lstStyle/>
        <a:p>
          <a:endParaRPr lang="tr-TR"/>
        </a:p>
      </dgm:t>
    </dgm:pt>
    <dgm:pt modelId="{7E757B14-EEB3-47D0-B916-9F518F97AD72}" type="sibTrans" cxnId="{7F657425-1598-4067-9AC2-FA987D53A684}">
      <dgm:prSet/>
      <dgm:spPr/>
      <dgm:t>
        <a:bodyPr/>
        <a:lstStyle/>
        <a:p>
          <a:endParaRPr lang="tr-TR"/>
        </a:p>
      </dgm:t>
    </dgm:pt>
    <dgm:pt modelId="{839E5F92-C9B0-45EB-893D-DC659197CEB4}">
      <dgm:prSet/>
      <dgm:spPr/>
      <dgm:t>
        <a:bodyPr/>
        <a:lstStyle/>
        <a:p>
          <a:endParaRPr lang="tr-TR"/>
        </a:p>
      </dgm:t>
    </dgm:pt>
    <dgm:pt modelId="{AFE6B271-4062-4DB0-867A-1F3FA90BC457}" type="parTrans" cxnId="{8F7CA42F-C016-47AB-A0EA-7E8F4CBC6AFF}">
      <dgm:prSet/>
      <dgm:spPr/>
      <dgm:t>
        <a:bodyPr/>
        <a:lstStyle/>
        <a:p>
          <a:endParaRPr lang="tr-TR"/>
        </a:p>
      </dgm:t>
    </dgm:pt>
    <dgm:pt modelId="{AEAD615B-FEA2-46DF-8C67-34C42CE0A324}" type="sibTrans" cxnId="{8F7CA42F-C016-47AB-A0EA-7E8F4CBC6AFF}">
      <dgm:prSet/>
      <dgm:spPr/>
      <dgm:t>
        <a:bodyPr/>
        <a:lstStyle/>
        <a:p>
          <a:endParaRPr lang="tr-TR"/>
        </a:p>
      </dgm:t>
    </dgm:pt>
    <dgm:pt modelId="{76E4627D-DB7D-4579-9692-09083BC7B8D8}">
      <dgm:prSet/>
      <dgm:spPr/>
      <dgm:t>
        <a:bodyPr/>
        <a:lstStyle/>
        <a:p>
          <a:endParaRPr lang="tr-TR"/>
        </a:p>
      </dgm:t>
    </dgm:pt>
    <dgm:pt modelId="{F84195F3-1847-4249-8E03-6F0B993DEBF8}" type="parTrans" cxnId="{DD516B1D-5D75-4A2C-B240-133F77644A4A}">
      <dgm:prSet/>
      <dgm:spPr/>
      <dgm:t>
        <a:bodyPr/>
        <a:lstStyle/>
        <a:p>
          <a:endParaRPr lang="tr-TR"/>
        </a:p>
      </dgm:t>
    </dgm:pt>
    <dgm:pt modelId="{1ACC419A-408B-4721-B30D-B0711C8DED5B}" type="sibTrans" cxnId="{DD516B1D-5D75-4A2C-B240-133F77644A4A}">
      <dgm:prSet/>
      <dgm:spPr/>
      <dgm:t>
        <a:bodyPr/>
        <a:lstStyle/>
        <a:p>
          <a:endParaRPr lang="tr-TR"/>
        </a:p>
      </dgm:t>
    </dgm:pt>
    <dgm:pt modelId="{53E6D8FB-55D1-46DE-839B-AFC8A970F0A5}">
      <dgm:prSet/>
      <dgm:spPr/>
      <dgm:t>
        <a:bodyPr/>
        <a:lstStyle/>
        <a:p>
          <a:endParaRPr lang="tr-TR"/>
        </a:p>
      </dgm:t>
    </dgm:pt>
    <dgm:pt modelId="{ED717EEA-C562-4090-A1EB-734561B1E9A0}" type="parTrans" cxnId="{1B65492F-A7E4-4D86-BDBC-9285061CB639}">
      <dgm:prSet/>
      <dgm:spPr/>
      <dgm:t>
        <a:bodyPr/>
        <a:lstStyle/>
        <a:p>
          <a:endParaRPr lang="tr-TR"/>
        </a:p>
      </dgm:t>
    </dgm:pt>
    <dgm:pt modelId="{0CEE6846-1B4E-4BA4-B773-C2C18C52CCAC}" type="sibTrans" cxnId="{1B65492F-A7E4-4D86-BDBC-9285061CB639}">
      <dgm:prSet/>
      <dgm:spPr/>
      <dgm:t>
        <a:bodyPr/>
        <a:lstStyle/>
        <a:p>
          <a:endParaRPr lang="tr-TR"/>
        </a:p>
      </dgm:t>
    </dgm:pt>
    <dgm:pt modelId="{356AD7D7-9CCF-486D-A845-CF66C989D000}">
      <dgm:prSet/>
      <dgm:spPr/>
      <dgm:t>
        <a:bodyPr/>
        <a:lstStyle/>
        <a:p>
          <a:endParaRPr lang="tr-TR"/>
        </a:p>
      </dgm:t>
    </dgm:pt>
    <dgm:pt modelId="{9896317B-3EC8-48F0-80B7-CC973BF8A283}" type="parTrans" cxnId="{E977470F-8A2E-4938-A05A-ECACC659E530}">
      <dgm:prSet/>
      <dgm:spPr/>
      <dgm:t>
        <a:bodyPr/>
        <a:lstStyle/>
        <a:p>
          <a:endParaRPr lang="tr-TR"/>
        </a:p>
      </dgm:t>
    </dgm:pt>
    <dgm:pt modelId="{5DC650D2-F154-49FB-92BF-EA763512CFD7}" type="sibTrans" cxnId="{E977470F-8A2E-4938-A05A-ECACC659E530}">
      <dgm:prSet/>
      <dgm:spPr/>
      <dgm:t>
        <a:bodyPr/>
        <a:lstStyle/>
        <a:p>
          <a:endParaRPr lang="tr-TR"/>
        </a:p>
      </dgm:t>
    </dgm:pt>
    <dgm:pt modelId="{5B30649B-894A-4244-A838-6F560CD0FDC0}">
      <dgm:prSet/>
      <dgm:spPr/>
      <dgm:t>
        <a:bodyPr/>
        <a:lstStyle/>
        <a:p>
          <a:endParaRPr lang="tr-TR"/>
        </a:p>
      </dgm:t>
    </dgm:pt>
    <dgm:pt modelId="{4CF30C09-A5E7-4E8D-9397-0011335EB4DE}" type="parTrans" cxnId="{0957108B-39F0-4D45-ABC6-9293022ADC17}">
      <dgm:prSet/>
      <dgm:spPr/>
      <dgm:t>
        <a:bodyPr/>
        <a:lstStyle/>
        <a:p>
          <a:endParaRPr lang="tr-TR"/>
        </a:p>
      </dgm:t>
    </dgm:pt>
    <dgm:pt modelId="{48B48FBF-CE29-434A-9583-004FDE411196}" type="sibTrans" cxnId="{0957108B-39F0-4D45-ABC6-9293022ADC17}">
      <dgm:prSet/>
      <dgm:spPr/>
      <dgm:t>
        <a:bodyPr/>
        <a:lstStyle/>
        <a:p>
          <a:endParaRPr lang="tr-TR"/>
        </a:p>
      </dgm:t>
    </dgm:pt>
    <dgm:pt modelId="{B6A10CE7-5244-4F0E-B857-9D853BFA786C}">
      <dgm:prSet/>
      <dgm:spPr/>
      <dgm:t>
        <a:bodyPr/>
        <a:lstStyle/>
        <a:p>
          <a:endParaRPr lang="tr-TR"/>
        </a:p>
      </dgm:t>
    </dgm:pt>
    <dgm:pt modelId="{835C3230-158B-494B-96C0-09277158FE96}" type="parTrans" cxnId="{176FB07E-9B64-4114-98D7-9961FE9F7AB0}">
      <dgm:prSet/>
      <dgm:spPr/>
      <dgm:t>
        <a:bodyPr/>
        <a:lstStyle/>
        <a:p>
          <a:endParaRPr lang="tr-TR"/>
        </a:p>
      </dgm:t>
    </dgm:pt>
    <dgm:pt modelId="{8FAF9914-86BE-4FAE-AB7B-A9DD56A7E350}" type="sibTrans" cxnId="{176FB07E-9B64-4114-98D7-9961FE9F7AB0}">
      <dgm:prSet/>
      <dgm:spPr/>
      <dgm:t>
        <a:bodyPr/>
        <a:lstStyle/>
        <a:p>
          <a:endParaRPr lang="tr-TR"/>
        </a:p>
      </dgm:t>
    </dgm:pt>
    <dgm:pt modelId="{0FFB76E0-3C60-41D1-88CB-5225F4D3653E}">
      <dgm:prSet/>
      <dgm:spPr/>
      <dgm:t>
        <a:bodyPr/>
        <a:lstStyle/>
        <a:p>
          <a:endParaRPr lang="tr-TR"/>
        </a:p>
      </dgm:t>
    </dgm:pt>
    <dgm:pt modelId="{2B0DD006-7510-41E4-90DD-288FB24358B4}" type="parTrans" cxnId="{D6D0FBB9-FA9C-4EBC-B80F-E4535CBADB99}">
      <dgm:prSet/>
      <dgm:spPr/>
      <dgm:t>
        <a:bodyPr/>
        <a:lstStyle/>
        <a:p>
          <a:endParaRPr lang="tr-TR"/>
        </a:p>
      </dgm:t>
    </dgm:pt>
    <dgm:pt modelId="{5CE5C4CC-BFC0-4746-A6FB-6F981F06F086}" type="sibTrans" cxnId="{D6D0FBB9-FA9C-4EBC-B80F-E4535CBADB99}">
      <dgm:prSet/>
      <dgm:spPr/>
      <dgm:t>
        <a:bodyPr/>
        <a:lstStyle/>
        <a:p>
          <a:endParaRPr lang="tr-TR"/>
        </a:p>
      </dgm:t>
    </dgm:pt>
    <dgm:pt modelId="{97A463F4-6BBD-41E9-8FD0-B081D8A3E783}">
      <dgm:prSet/>
      <dgm:spPr/>
      <dgm:t>
        <a:bodyPr/>
        <a:lstStyle/>
        <a:p>
          <a:endParaRPr lang="tr-TR"/>
        </a:p>
      </dgm:t>
    </dgm:pt>
    <dgm:pt modelId="{5111FEBC-A397-46DF-B47A-2DFB0B4BA092}" type="parTrans" cxnId="{7BCA0967-FB69-4179-A632-B55326647F23}">
      <dgm:prSet/>
      <dgm:spPr/>
      <dgm:t>
        <a:bodyPr/>
        <a:lstStyle/>
        <a:p>
          <a:endParaRPr lang="tr-TR"/>
        </a:p>
      </dgm:t>
    </dgm:pt>
    <dgm:pt modelId="{21FB17D3-95CD-43A5-89A0-26050872AB32}" type="sibTrans" cxnId="{7BCA0967-FB69-4179-A632-B55326647F23}">
      <dgm:prSet/>
      <dgm:spPr/>
      <dgm:t>
        <a:bodyPr/>
        <a:lstStyle/>
        <a:p>
          <a:endParaRPr lang="tr-TR"/>
        </a:p>
      </dgm:t>
    </dgm:pt>
    <dgm:pt modelId="{7E56FAA3-F646-4737-B417-03CF14426BBE}">
      <dgm:prSet phldrT="[Metin]" custT="1"/>
      <dgm:spPr/>
      <dgm:t>
        <a:bodyPr/>
        <a:lstStyle/>
        <a:p>
          <a:r>
            <a:rPr lang="tr-TR" sz="3200" dirty="0" err="1"/>
            <a:t>Lateral</a:t>
          </a:r>
          <a:endParaRPr lang="tr-TR" sz="3200" dirty="0"/>
        </a:p>
      </dgm:t>
    </dgm:pt>
    <dgm:pt modelId="{6693C87D-C09E-4B22-9BA0-3366B5B5BD76}" type="parTrans" cxnId="{E9332218-459C-49DA-BA9B-41476202303F}">
      <dgm:prSet/>
      <dgm:spPr/>
      <dgm:t>
        <a:bodyPr/>
        <a:lstStyle/>
        <a:p>
          <a:endParaRPr lang="tr-TR"/>
        </a:p>
      </dgm:t>
    </dgm:pt>
    <dgm:pt modelId="{A584C6C5-B8B9-4CDC-82A0-E4C99222B4C6}" type="sibTrans" cxnId="{E9332218-459C-49DA-BA9B-41476202303F}">
      <dgm:prSet/>
      <dgm:spPr/>
      <dgm:t>
        <a:bodyPr/>
        <a:lstStyle/>
        <a:p>
          <a:endParaRPr lang="tr-TR"/>
        </a:p>
      </dgm:t>
    </dgm:pt>
    <dgm:pt modelId="{4BF3CEF5-39EC-4C14-8462-CCEDCAF2C795}" type="pres">
      <dgm:prSet presAssocID="{82F26171-0DBB-4FEB-A564-C7CA6E569052}" presName="Name0" presStyleCnt="0">
        <dgm:presLayoutVars>
          <dgm:chMax val="2"/>
          <dgm:dir/>
          <dgm:animOne val="branch"/>
          <dgm:animLvl val="lvl"/>
          <dgm:resizeHandles val="exact"/>
        </dgm:presLayoutVars>
      </dgm:prSet>
      <dgm:spPr/>
      <dgm:t>
        <a:bodyPr/>
        <a:lstStyle/>
        <a:p>
          <a:endParaRPr lang="tr-TR"/>
        </a:p>
      </dgm:t>
    </dgm:pt>
    <dgm:pt modelId="{07112EBF-F4D6-44CB-91FA-439323489F90}" type="pres">
      <dgm:prSet presAssocID="{82F26171-0DBB-4FEB-A564-C7CA6E569052}" presName="Background" presStyleLbl="node1" presStyleIdx="0" presStyleCnt="1" custScaleX="137022" custScaleY="151515" custLinFactNeighborX="7119" custLinFactNeighborY="-1557"/>
      <dgm:spPr/>
    </dgm:pt>
    <dgm:pt modelId="{2991A742-8AE4-4C34-A730-70A61139AF3B}" type="pres">
      <dgm:prSet presAssocID="{82F26171-0DBB-4FEB-A564-C7CA6E569052}" presName="Divider" presStyleLbl="callout" presStyleIdx="0" presStyleCnt="1" custLinFactX="-23000000" custLinFactNeighborX="-23041500"/>
      <dgm:spPr/>
    </dgm:pt>
    <dgm:pt modelId="{7BFEB57F-1357-4AA6-8572-B96C835101C8}" type="pres">
      <dgm:prSet presAssocID="{82F26171-0DBB-4FEB-A564-C7CA6E569052}" presName="ChildText1" presStyleLbl="revTx" presStyleIdx="0" presStyleCnt="0" custScaleX="125464">
        <dgm:presLayoutVars>
          <dgm:chMax val="0"/>
          <dgm:chPref val="0"/>
          <dgm:bulletEnabled val="1"/>
        </dgm:presLayoutVars>
      </dgm:prSet>
      <dgm:spPr/>
      <dgm:t>
        <a:bodyPr/>
        <a:lstStyle/>
        <a:p>
          <a:endParaRPr lang="tr-TR"/>
        </a:p>
      </dgm:t>
    </dgm:pt>
    <dgm:pt modelId="{96375662-CCE2-4C00-94E6-BB7D0773A946}" type="pres">
      <dgm:prSet presAssocID="{82F26171-0DBB-4FEB-A564-C7CA6E569052}" presName="ChildText2" presStyleLbl="revTx" presStyleIdx="0" presStyleCnt="0" custScaleX="147327" custScaleY="102596">
        <dgm:presLayoutVars>
          <dgm:chMax val="0"/>
          <dgm:chPref val="0"/>
          <dgm:bulletEnabled val="1"/>
        </dgm:presLayoutVars>
      </dgm:prSet>
      <dgm:spPr/>
      <dgm:t>
        <a:bodyPr/>
        <a:lstStyle/>
        <a:p>
          <a:endParaRPr lang="tr-TR"/>
        </a:p>
      </dgm:t>
    </dgm:pt>
    <dgm:pt modelId="{0F31937A-9EB9-4F89-8D96-25B6B3290A45}" type="pres">
      <dgm:prSet presAssocID="{82F26171-0DBB-4FEB-A564-C7CA6E569052}" presName="ParentText1" presStyleLbl="revTx" presStyleIdx="0" presStyleCnt="0">
        <dgm:presLayoutVars>
          <dgm:chMax val="1"/>
          <dgm:chPref val="1"/>
        </dgm:presLayoutVars>
      </dgm:prSet>
      <dgm:spPr/>
      <dgm:t>
        <a:bodyPr/>
        <a:lstStyle/>
        <a:p>
          <a:endParaRPr lang="tr-TR"/>
        </a:p>
      </dgm:t>
    </dgm:pt>
    <dgm:pt modelId="{7B33B867-D5D0-41B5-B305-9B4699DEB124}" type="pres">
      <dgm:prSet presAssocID="{82F26171-0DBB-4FEB-A564-C7CA6E569052}" presName="ParentShape1" presStyleLbl="alignImgPlace1" presStyleIdx="0" presStyleCnt="2" custScaleY="107357" custLinFactNeighborX="-92738" custLinFactNeighborY="14770">
        <dgm:presLayoutVars/>
      </dgm:prSet>
      <dgm:spPr/>
      <dgm:t>
        <a:bodyPr/>
        <a:lstStyle/>
        <a:p>
          <a:endParaRPr lang="tr-TR"/>
        </a:p>
      </dgm:t>
    </dgm:pt>
    <dgm:pt modelId="{F7C78D6D-1746-4445-A732-A85424C0175F}" type="pres">
      <dgm:prSet presAssocID="{82F26171-0DBB-4FEB-A564-C7CA6E569052}" presName="ParentText2" presStyleLbl="revTx" presStyleIdx="0" presStyleCnt="0">
        <dgm:presLayoutVars>
          <dgm:chMax val="1"/>
          <dgm:chPref val="1"/>
        </dgm:presLayoutVars>
      </dgm:prSet>
      <dgm:spPr/>
      <dgm:t>
        <a:bodyPr/>
        <a:lstStyle/>
        <a:p>
          <a:endParaRPr lang="tr-TR"/>
        </a:p>
      </dgm:t>
    </dgm:pt>
    <dgm:pt modelId="{C8EAB42B-1222-4A4B-A91E-FE753A172684}" type="pres">
      <dgm:prSet presAssocID="{82F26171-0DBB-4FEB-A564-C7CA6E569052}" presName="ParentShape2" presStyleLbl="alignImgPlace1" presStyleIdx="1" presStyleCnt="2" custLinFactX="72465" custLinFactNeighborX="100000" custLinFactNeighborY="-17783">
        <dgm:presLayoutVars/>
      </dgm:prSet>
      <dgm:spPr/>
      <dgm:t>
        <a:bodyPr/>
        <a:lstStyle/>
        <a:p>
          <a:endParaRPr lang="tr-TR"/>
        </a:p>
      </dgm:t>
    </dgm:pt>
  </dgm:ptLst>
  <dgm:cxnLst>
    <dgm:cxn modelId="{0A700B0A-9224-4189-9E6F-1A7A787FB305}" srcId="{82F26171-0DBB-4FEB-A564-C7CA6E569052}" destId="{095A0F53-8EE7-4E50-BE6C-44FA6AF8A4A2}" srcOrd="3" destOrd="0" parTransId="{3FD9FB62-AF84-4794-A049-7B91A29DFD84}" sibTransId="{7909A96D-658E-470F-98F8-BFDCCC619E60}"/>
    <dgm:cxn modelId="{0957108B-39F0-4D45-ABC6-9293022ADC17}" srcId="{82F26171-0DBB-4FEB-A564-C7CA6E569052}" destId="{5B30649B-894A-4244-A838-6F560CD0FDC0}" srcOrd="11" destOrd="0" parTransId="{4CF30C09-A5E7-4E8D-9397-0011335EB4DE}" sibTransId="{48B48FBF-CE29-434A-9583-004FDE411196}"/>
    <dgm:cxn modelId="{F03E4604-120B-4658-953E-C37AD6A75363}" type="presOf" srcId="{E35ADDD0-35F0-4C7A-A4AE-8B9B5EFCD3B4}" destId="{0F31937A-9EB9-4F89-8D96-25B6B3290A45}" srcOrd="0" destOrd="0" presId="urn:microsoft.com/office/officeart/2009/3/layout/OpposingIdeas"/>
    <dgm:cxn modelId="{7F657425-1598-4067-9AC2-FA987D53A684}" srcId="{82F26171-0DBB-4FEB-A564-C7CA6E569052}" destId="{3DAF4D7C-37B1-49B8-AD4B-D50040CAA48E}" srcOrd="7" destOrd="0" parTransId="{EC89D7B9-13EA-4C93-8165-09A76722446E}" sibTransId="{7E757B14-EEB3-47D0-B916-9F518F97AD72}"/>
    <dgm:cxn modelId="{5ADF17B9-56CB-40D9-BBA5-B2CA1905DBCD}" srcId="{47B580CF-6F1C-4462-973B-50198C00545D}" destId="{40657A4E-8A58-4128-9719-FC0D55B89368}" srcOrd="0" destOrd="0" parTransId="{80200BBD-2110-49CB-A8C8-444E3B55DA19}" sibTransId="{E5789F61-21B8-4B4F-BF3A-4513CBC74E0E}"/>
    <dgm:cxn modelId="{A7D2A994-B889-4F69-9966-DDBAE6938C07}" type="presOf" srcId="{646F2332-D3CB-42F6-8E64-5FB4CD665225}" destId="{7BFEB57F-1357-4AA6-8572-B96C835101C8}" srcOrd="0" destOrd="1" presId="urn:microsoft.com/office/officeart/2009/3/layout/OpposingIdeas"/>
    <dgm:cxn modelId="{E9332218-459C-49DA-BA9B-41476202303F}" srcId="{E35ADDD0-35F0-4C7A-A4AE-8B9B5EFCD3B4}" destId="{7E56FAA3-F646-4737-B417-03CF14426BBE}" srcOrd="0" destOrd="0" parTransId="{6693C87D-C09E-4B22-9BA0-3366B5B5BD76}" sibTransId="{A584C6C5-B8B9-4CDC-82A0-E4C99222B4C6}"/>
    <dgm:cxn modelId="{53E7D099-48C0-460D-AA69-32F3BA925FF4}" type="presOf" srcId="{C29260B0-D813-4BA4-B9C5-8641B829DC11}" destId="{C8EAB42B-1222-4A4B-A91E-FE753A172684}" srcOrd="1" destOrd="0" presId="urn:microsoft.com/office/officeart/2009/3/layout/OpposingIdeas"/>
    <dgm:cxn modelId="{A539A024-DCB4-42C8-AA42-CBDFB566C7B7}" type="presOf" srcId="{82F26171-0DBB-4FEB-A564-C7CA6E569052}" destId="{4BF3CEF5-39EC-4C14-8462-CCEDCAF2C795}" srcOrd="0" destOrd="0" presId="urn:microsoft.com/office/officeart/2009/3/layout/OpposingIdeas"/>
    <dgm:cxn modelId="{86F3A839-4414-48AF-B1C7-8319A5140A1C}" srcId="{82F26171-0DBB-4FEB-A564-C7CA6E569052}" destId="{C29260B0-D813-4BA4-B9C5-8641B829DC11}" srcOrd="1" destOrd="0" parTransId="{6CCD607D-1210-4C44-9076-87B44EC0F012}" sibTransId="{F5627D3A-5E38-4B8B-B79D-D835BB7FA8BE}"/>
    <dgm:cxn modelId="{7BCA0967-FB69-4179-A632-B55326647F23}" srcId="{82F26171-0DBB-4FEB-A564-C7CA6E569052}" destId="{97A463F4-6BBD-41E9-8FD0-B081D8A3E783}" srcOrd="13" destOrd="0" parTransId="{5111FEBC-A397-46DF-B47A-2DFB0B4BA092}" sibTransId="{21FB17D3-95CD-43A5-89A0-26050872AB32}"/>
    <dgm:cxn modelId="{9DE831DA-E999-4FDA-B631-11CF01AFDAD1}" srcId="{C29260B0-D813-4BA4-B9C5-8641B829DC11}" destId="{F2D6AF7A-1F6D-4F0D-92FE-4ECF85D726DF}" srcOrd="0" destOrd="0" parTransId="{534444AE-6FD6-4F79-AD5C-3A3B4BC97272}" sibTransId="{460FF7B9-8E04-4363-B675-E0734EB594CB}"/>
    <dgm:cxn modelId="{8F7CA42F-C016-47AB-A0EA-7E8F4CBC6AFF}" srcId="{82F26171-0DBB-4FEB-A564-C7CA6E569052}" destId="{839E5F92-C9B0-45EB-893D-DC659197CEB4}" srcOrd="8" destOrd="0" parTransId="{AFE6B271-4062-4DB0-867A-1F3FA90BC457}" sibTransId="{AEAD615B-FEA2-46DF-8C67-34C42CE0A324}"/>
    <dgm:cxn modelId="{2171503B-8AAE-497F-890A-7D54D0178AE5}" srcId="{82F26171-0DBB-4FEB-A564-C7CA6E569052}" destId="{E41057C7-4EF3-40B8-AFAB-B269C88B750D}" srcOrd="6" destOrd="0" parTransId="{943D32F0-B20E-44D9-AF4C-CAFDEA7386AA}" sibTransId="{E9D6979A-2127-486C-B64C-AD4B60539EBA}"/>
    <dgm:cxn modelId="{811BDFF4-39FB-4E26-86A0-ABE0B838ADB7}" srcId="{82F26171-0DBB-4FEB-A564-C7CA6E569052}" destId="{6E79927C-CBED-4D79-AB75-6B678EED0687}" srcOrd="2" destOrd="0" parTransId="{A07BC715-04EB-49F1-92E1-F8EFDC883AA7}" sibTransId="{724496C2-26DE-4EB9-837F-C56682D15E89}"/>
    <dgm:cxn modelId="{D6D0FBB9-FA9C-4EBC-B80F-E4535CBADB99}" srcId="{B6A10CE7-5244-4F0E-B857-9D853BFA786C}" destId="{0FFB76E0-3C60-41D1-88CB-5225F4D3653E}" srcOrd="0" destOrd="0" parTransId="{2B0DD006-7510-41E4-90DD-288FB24358B4}" sibTransId="{5CE5C4CC-BFC0-4746-A6FB-6F981F06F086}"/>
    <dgm:cxn modelId="{DD516B1D-5D75-4A2C-B240-133F77644A4A}" srcId="{839E5F92-C9B0-45EB-893D-DC659197CEB4}" destId="{76E4627D-DB7D-4579-9692-09083BC7B8D8}" srcOrd="0" destOrd="0" parTransId="{F84195F3-1847-4249-8E03-6F0B993DEBF8}" sibTransId="{1ACC419A-408B-4721-B30D-B0711C8DED5B}"/>
    <dgm:cxn modelId="{C8844388-1432-4B36-98E9-5F5CA8EBF108}" type="presOf" srcId="{7E56FAA3-F646-4737-B417-03CF14426BBE}" destId="{7BFEB57F-1357-4AA6-8572-B96C835101C8}" srcOrd="0" destOrd="0" presId="urn:microsoft.com/office/officeart/2009/3/layout/OpposingIdeas"/>
    <dgm:cxn modelId="{176FB07E-9B64-4114-98D7-9961FE9F7AB0}" srcId="{82F26171-0DBB-4FEB-A564-C7CA6E569052}" destId="{B6A10CE7-5244-4F0E-B857-9D853BFA786C}" srcOrd="12" destOrd="0" parTransId="{835C3230-158B-494B-96C0-09277158FE96}" sibTransId="{8FAF9914-86BE-4FAE-AB7B-A9DD56A7E350}"/>
    <dgm:cxn modelId="{AFA756FC-F3F8-455F-AD4B-D76BD3A941AF}" srcId="{E35ADDD0-35F0-4C7A-A4AE-8B9B5EFCD3B4}" destId="{646F2332-D3CB-42F6-8E64-5FB4CD665225}" srcOrd="1" destOrd="0" parTransId="{E338A8AD-89E5-4F5F-8D18-9EF8C6B4C347}" sibTransId="{6F0F1183-DBCC-4F4E-A05B-AB129FAB3F88}"/>
    <dgm:cxn modelId="{70DF98D0-34D8-468D-9D2C-007A22812118}" type="presOf" srcId="{F2D6AF7A-1F6D-4F0D-92FE-4ECF85D726DF}" destId="{96375662-CCE2-4C00-94E6-BB7D0773A946}" srcOrd="0" destOrd="0" presId="urn:microsoft.com/office/officeart/2009/3/layout/OpposingIdeas"/>
    <dgm:cxn modelId="{1B65492F-A7E4-4D86-BDBC-9285061CB639}" srcId="{82F26171-0DBB-4FEB-A564-C7CA6E569052}" destId="{53E6D8FB-55D1-46DE-839B-AFC8A970F0A5}" srcOrd="9" destOrd="0" parTransId="{ED717EEA-C562-4090-A1EB-734561B1E9A0}" sibTransId="{0CEE6846-1B4E-4BA4-B773-C2C18C52CCAC}"/>
    <dgm:cxn modelId="{E977470F-8A2E-4938-A05A-ECACC659E530}" srcId="{82F26171-0DBB-4FEB-A564-C7CA6E569052}" destId="{356AD7D7-9CCF-486D-A845-CF66C989D000}" srcOrd="10" destOrd="0" parTransId="{9896317B-3EC8-48F0-80B7-CC973BF8A283}" sibTransId="{5DC650D2-F154-49FB-92BF-EA763512CFD7}"/>
    <dgm:cxn modelId="{38A8097D-129F-42EC-9264-15156D89D374}" srcId="{82F26171-0DBB-4FEB-A564-C7CA6E569052}" destId="{E35ADDD0-35F0-4C7A-A4AE-8B9B5EFCD3B4}" srcOrd="0" destOrd="0" parTransId="{79648A7A-1998-4BA9-9ED1-4B6EE77CE5E7}" sibTransId="{866AD1D3-ECF8-4345-8A60-E87AC337065D}"/>
    <dgm:cxn modelId="{55AD426C-49A0-4C26-8FF2-4AD05736F486}" srcId="{82F26171-0DBB-4FEB-A564-C7CA6E569052}" destId="{47B580CF-6F1C-4462-973B-50198C00545D}" srcOrd="4" destOrd="0" parTransId="{D2346CDB-A971-45AF-9B1F-BF358E2B4F39}" sibTransId="{592763D0-AA96-4483-8C31-CF977F3A8AA0}"/>
    <dgm:cxn modelId="{D9DC7C11-4196-4EDA-8086-487B99AF6797}" srcId="{82F26171-0DBB-4FEB-A564-C7CA6E569052}" destId="{4688A0DD-8850-4156-B67C-0648BD879297}" srcOrd="5" destOrd="0" parTransId="{53EA4B4D-31E8-4DAA-A7D3-8E1E2AC25364}" sibTransId="{7BA17541-3FBB-4613-A0CD-7A0E88D39853}"/>
    <dgm:cxn modelId="{E60A6745-79CA-4DBA-892D-6009E844D198}" type="presOf" srcId="{E35ADDD0-35F0-4C7A-A4AE-8B9B5EFCD3B4}" destId="{7B33B867-D5D0-41B5-B305-9B4699DEB124}" srcOrd="1" destOrd="0" presId="urn:microsoft.com/office/officeart/2009/3/layout/OpposingIdeas"/>
    <dgm:cxn modelId="{A8DBE845-E4A8-4EE0-94ED-D85B4BAB0619}" type="presOf" srcId="{C29260B0-D813-4BA4-B9C5-8641B829DC11}" destId="{F7C78D6D-1746-4445-A732-A85424C0175F}" srcOrd="0" destOrd="0" presId="urn:microsoft.com/office/officeart/2009/3/layout/OpposingIdeas"/>
    <dgm:cxn modelId="{27E38127-E56B-4276-A9EE-9791E37092CF}" type="presParOf" srcId="{4BF3CEF5-39EC-4C14-8462-CCEDCAF2C795}" destId="{07112EBF-F4D6-44CB-91FA-439323489F90}" srcOrd="0" destOrd="0" presId="urn:microsoft.com/office/officeart/2009/3/layout/OpposingIdeas"/>
    <dgm:cxn modelId="{B0FD2B34-9804-41EA-955E-B1C2E01B0A3F}" type="presParOf" srcId="{4BF3CEF5-39EC-4C14-8462-CCEDCAF2C795}" destId="{2991A742-8AE4-4C34-A730-70A61139AF3B}" srcOrd="1" destOrd="0" presId="urn:microsoft.com/office/officeart/2009/3/layout/OpposingIdeas"/>
    <dgm:cxn modelId="{6814CED2-766E-4F94-B625-DC47F0EA31B9}" type="presParOf" srcId="{4BF3CEF5-39EC-4C14-8462-CCEDCAF2C795}" destId="{7BFEB57F-1357-4AA6-8572-B96C835101C8}" srcOrd="2" destOrd="0" presId="urn:microsoft.com/office/officeart/2009/3/layout/OpposingIdeas"/>
    <dgm:cxn modelId="{78CA474D-2E9C-4669-8E11-710001C37ADD}" type="presParOf" srcId="{4BF3CEF5-39EC-4C14-8462-CCEDCAF2C795}" destId="{96375662-CCE2-4C00-94E6-BB7D0773A946}" srcOrd="3" destOrd="0" presId="urn:microsoft.com/office/officeart/2009/3/layout/OpposingIdeas"/>
    <dgm:cxn modelId="{2815BE7D-5E2C-4CFF-A046-95A5CA032424}" type="presParOf" srcId="{4BF3CEF5-39EC-4C14-8462-CCEDCAF2C795}" destId="{0F31937A-9EB9-4F89-8D96-25B6B3290A45}" srcOrd="4" destOrd="0" presId="urn:microsoft.com/office/officeart/2009/3/layout/OpposingIdeas"/>
    <dgm:cxn modelId="{38753595-A1E6-4005-9ADC-2FC27AECBE20}" type="presParOf" srcId="{4BF3CEF5-39EC-4C14-8462-CCEDCAF2C795}" destId="{7B33B867-D5D0-41B5-B305-9B4699DEB124}" srcOrd="5" destOrd="0" presId="urn:microsoft.com/office/officeart/2009/3/layout/OpposingIdeas"/>
    <dgm:cxn modelId="{C336E57E-9B6E-451B-8FBA-24F31EE0192C}" type="presParOf" srcId="{4BF3CEF5-39EC-4C14-8462-CCEDCAF2C795}" destId="{F7C78D6D-1746-4445-A732-A85424C0175F}" srcOrd="6" destOrd="0" presId="urn:microsoft.com/office/officeart/2009/3/layout/OpposingIdeas"/>
    <dgm:cxn modelId="{12B8814E-BFF6-435B-83DA-696B7FA69265}" type="presParOf" srcId="{4BF3CEF5-39EC-4C14-8462-CCEDCAF2C795}" destId="{C8EAB42B-1222-4A4B-A91E-FE753A172684}" srcOrd="7" destOrd="0" presId="urn:microsoft.com/office/officeart/2009/3/layout/OpposingIdeas"/>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17BB32-1213-4599-8BF7-CAFAA5C0E5DF}"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tr-TR"/>
        </a:p>
      </dgm:t>
    </dgm:pt>
    <dgm:pt modelId="{A3A2BBBA-1525-4C03-B8DD-0C14FEDB0DFD}">
      <dgm:prSet phldrT="[Metin]"/>
      <dgm:spPr/>
      <dgm:t>
        <a:bodyPr/>
        <a:lstStyle/>
        <a:p>
          <a:r>
            <a:rPr lang="tr-TR" dirty="0"/>
            <a:t>CERRAHİ TEDAVİ</a:t>
          </a:r>
        </a:p>
      </dgm:t>
    </dgm:pt>
    <dgm:pt modelId="{1CB3C33E-03B4-4578-972E-3F6E1A831F61}" type="parTrans" cxnId="{B0BF0D52-2310-4E94-A6DA-62546AB9472D}">
      <dgm:prSet/>
      <dgm:spPr/>
      <dgm:t>
        <a:bodyPr/>
        <a:lstStyle/>
        <a:p>
          <a:endParaRPr lang="tr-TR"/>
        </a:p>
      </dgm:t>
    </dgm:pt>
    <dgm:pt modelId="{047EDAE3-B7AC-45A2-BE97-8EC901DB9A3C}" type="sibTrans" cxnId="{B0BF0D52-2310-4E94-A6DA-62546AB9472D}">
      <dgm:prSet/>
      <dgm:spPr/>
      <dgm:t>
        <a:bodyPr/>
        <a:lstStyle/>
        <a:p>
          <a:endParaRPr lang="tr-TR"/>
        </a:p>
      </dgm:t>
    </dgm:pt>
    <dgm:pt modelId="{C65B7F97-E9FE-4020-9DDF-2C3F88544300}">
      <dgm:prSet phldrT="[Metin]"/>
      <dgm:spPr/>
      <dgm:t>
        <a:bodyPr/>
        <a:lstStyle/>
        <a:p>
          <a:r>
            <a:rPr lang="tr-TR" dirty="0"/>
            <a:t>ÇEKİM</a:t>
          </a:r>
        </a:p>
      </dgm:t>
    </dgm:pt>
    <dgm:pt modelId="{EBEB9F30-7E5C-4AC3-A387-4B57633475B6}" type="parTrans" cxnId="{C8C508A4-1AE1-4F28-97A4-F273FE83F49B}">
      <dgm:prSet/>
      <dgm:spPr/>
      <dgm:t>
        <a:bodyPr/>
        <a:lstStyle/>
        <a:p>
          <a:endParaRPr lang="tr-TR"/>
        </a:p>
      </dgm:t>
    </dgm:pt>
    <dgm:pt modelId="{2D560A72-43A9-48E5-BB4A-1EF5DCEE7C5F}" type="sibTrans" cxnId="{C8C508A4-1AE1-4F28-97A4-F273FE83F49B}">
      <dgm:prSet/>
      <dgm:spPr/>
      <dgm:t>
        <a:bodyPr/>
        <a:lstStyle/>
        <a:p>
          <a:endParaRPr lang="tr-TR"/>
        </a:p>
      </dgm:t>
    </dgm:pt>
    <dgm:pt modelId="{C7EC5951-554C-4575-BA29-DEA8630338E5}">
      <dgm:prSet/>
      <dgm:spPr/>
      <dgm:t>
        <a:bodyPr/>
        <a:lstStyle/>
        <a:p>
          <a:r>
            <a:rPr lang="tr-TR" dirty="0"/>
            <a:t>CERRAHİ OLMAYAN TEDAVİ YAKLAŞIMI</a:t>
          </a:r>
        </a:p>
      </dgm:t>
    </dgm:pt>
    <dgm:pt modelId="{90B76AC7-86C1-4D88-AC9E-AB03318569D1}" type="parTrans" cxnId="{2B2712CD-8529-4064-A187-0C764B1E00BF}">
      <dgm:prSet/>
      <dgm:spPr/>
      <dgm:t>
        <a:bodyPr/>
        <a:lstStyle/>
        <a:p>
          <a:endParaRPr lang="tr-TR"/>
        </a:p>
      </dgm:t>
    </dgm:pt>
    <dgm:pt modelId="{2E47F38F-C8BF-495E-9C42-DCBCBA3CE1AA}" type="sibTrans" cxnId="{2B2712CD-8529-4064-A187-0C764B1E00BF}">
      <dgm:prSet/>
      <dgm:spPr/>
      <dgm:t>
        <a:bodyPr/>
        <a:lstStyle/>
        <a:p>
          <a:endParaRPr lang="tr-TR"/>
        </a:p>
      </dgm:t>
    </dgm:pt>
    <dgm:pt modelId="{B2638622-ECEC-487A-A930-4EBFF72E939E}" type="pres">
      <dgm:prSet presAssocID="{DF17BB32-1213-4599-8BF7-CAFAA5C0E5DF}" presName="Name0" presStyleCnt="0">
        <dgm:presLayoutVars>
          <dgm:dir/>
          <dgm:animLvl val="lvl"/>
          <dgm:resizeHandles val="exact"/>
        </dgm:presLayoutVars>
      </dgm:prSet>
      <dgm:spPr/>
      <dgm:t>
        <a:bodyPr/>
        <a:lstStyle/>
        <a:p>
          <a:endParaRPr lang="tr-TR"/>
        </a:p>
      </dgm:t>
    </dgm:pt>
    <dgm:pt modelId="{DD2FB424-2D85-4727-98D9-BFA55EB10D78}" type="pres">
      <dgm:prSet presAssocID="{A3A2BBBA-1525-4C03-B8DD-0C14FEDB0DFD}" presName="parTxOnly" presStyleLbl="node1" presStyleIdx="0" presStyleCnt="3" custLinFactY="-15088" custLinFactNeighborX="-821" custLinFactNeighborY="-100000">
        <dgm:presLayoutVars>
          <dgm:chMax val="0"/>
          <dgm:chPref val="0"/>
          <dgm:bulletEnabled val="1"/>
        </dgm:presLayoutVars>
      </dgm:prSet>
      <dgm:spPr/>
      <dgm:t>
        <a:bodyPr/>
        <a:lstStyle/>
        <a:p>
          <a:endParaRPr lang="tr-TR"/>
        </a:p>
      </dgm:t>
    </dgm:pt>
    <dgm:pt modelId="{878AF605-7498-4241-8590-6E63026FDEB7}" type="pres">
      <dgm:prSet presAssocID="{047EDAE3-B7AC-45A2-BE97-8EC901DB9A3C}" presName="parTxOnlySpace" presStyleCnt="0"/>
      <dgm:spPr/>
    </dgm:pt>
    <dgm:pt modelId="{40CF859C-40D9-4AFF-99B4-8CBED7BB1EBB}" type="pres">
      <dgm:prSet presAssocID="{C65B7F97-E9FE-4020-9DDF-2C3F88544300}" presName="parTxOnly" presStyleLbl="node1" presStyleIdx="1" presStyleCnt="3" custLinFactX="-51117" custLinFactY="15556" custLinFactNeighborX="-100000" custLinFactNeighborY="100000">
        <dgm:presLayoutVars>
          <dgm:chMax val="0"/>
          <dgm:chPref val="0"/>
          <dgm:bulletEnabled val="1"/>
        </dgm:presLayoutVars>
      </dgm:prSet>
      <dgm:spPr/>
      <dgm:t>
        <a:bodyPr/>
        <a:lstStyle/>
        <a:p>
          <a:endParaRPr lang="tr-TR"/>
        </a:p>
      </dgm:t>
    </dgm:pt>
    <dgm:pt modelId="{FE87BDB8-21DC-4BCE-936D-928725561666}" type="pres">
      <dgm:prSet presAssocID="{2D560A72-43A9-48E5-BB4A-1EF5DCEE7C5F}" presName="parTxOnlySpace" presStyleCnt="0"/>
      <dgm:spPr/>
    </dgm:pt>
    <dgm:pt modelId="{1404B8FA-AB4A-4D8E-B452-DFAC7FA15379}" type="pres">
      <dgm:prSet presAssocID="{C7EC5951-554C-4575-BA29-DEA8630338E5}" presName="parTxOnly" presStyleLbl="node1" presStyleIdx="2" presStyleCnt="3" custLinFactX="-158417" custLinFactNeighborX="-200000" custLinFactNeighborY="4661">
        <dgm:presLayoutVars>
          <dgm:chMax val="0"/>
          <dgm:chPref val="0"/>
          <dgm:bulletEnabled val="1"/>
        </dgm:presLayoutVars>
      </dgm:prSet>
      <dgm:spPr/>
      <dgm:t>
        <a:bodyPr/>
        <a:lstStyle/>
        <a:p>
          <a:endParaRPr lang="tr-TR"/>
        </a:p>
      </dgm:t>
    </dgm:pt>
  </dgm:ptLst>
  <dgm:cxnLst>
    <dgm:cxn modelId="{2B2712CD-8529-4064-A187-0C764B1E00BF}" srcId="{DF17BB32-1213-4599-8BF7-CAFAA5C0E5DF}" destId="{C7EC5951-554C-4575-BA29-DEA8630338E5}" srcOrd="2" destOrd="0" parTransId="{90B76AC7-86C1-4D88-AC9E-AB03318569D1}" sibTransId="{2E47F38F-C8BF-495E-9C42-DCBCBA3CE1AA}"/>
    <dgm:cxn modelId="{C8C508A4-1AE1-4F28-97A4-F273FE83F49B}" srcId="{DF17BB32-1213-4599-8BF7-CAFAA5C0E5DF}" destId="{C65B7F97-E9FE-4020-9DDF-2C3F88544300}" srcOrd="1" destOrd="0" parTransId="{EBEB9F30-7E5C-4AC3-A387-4B57633475B6}" sibTransId="{2D560A72-43A9-48E5-BB4A-1EF5DCEE7C5F}"/>
    <dgm:cxn modelId="{77A6FA70-10B1-41BC-A6DD-26207BBF96B8}" type="presOf" srcId="{A3A2BBBA-1525-4C03-B8DD-0C14FEDB0DFD}" destId="{DD2FB424-2D85-4727-98D9-BFA55EB10D78}" srcOrd="0" destOrd="0" presId="urn:microsoft.com/office/officeart/2005/8/layout/chevron1"/>
    <dgm:cxn modelId="{34F35A10-2925-46F8-905C-F88FA51B498C}" type="presOf" srcId="{DF17BB32-1213-4599-8BF7-CAFAA5C0E5DF}" destId="{B2638622-ECEC-487A-A930-4EBFF72E939E}" srcOrd="0" destOrd="0" presId="urn:microsoft.com/office/officeart/2005/8/layout/chevron1"/>
    <dgm:cxn modelId="{B0BF0D52-2310-4E94-A6DA-62546AB9472D}" srcId="{DF17BB32-1213-4599-8BF7-CAFAA5C0E5DF}" destId="{A3A2BBBA-1525-4C03-B8DD-0C14FEDB0DFD}" srcOrd="0" destOrd="0" parTransId="{1CB3C33E-03B4-4578-972E-3F6E1A831F61}" sibTransId="{047EDAE3-B7AC-45A2-BE97-8EC901DB9A3C}"/>
    <dgm:cxn modelId="{ED7B94A6-67DA-46F5-B2D7-AC1A26ED9EC5}" type="presOf" srcId="{C7EC5951-554C-4575-BA29-DEA8630338E5}" destId="{1404B8FA-AB4A-4D8E-B452-DFAC7FA15379}" srcOrd="0" destOrd="0" presId="urn:microsoft.com/office/officeart/2005/8/layout/chevron1"/>
    <dgm:cxn modelId="{E93ED05D-96B7-4F66-B2D5-182B17EDABF0}" type="presOf" srcId="{C65B7F97-E9FE-4020-9DDF-2C3F88544300}" destId="{40CF859C-40D9-4AFF-99B4-8CBED7BB1EBB}" srcOrd="0" destOrd="0" presId="urn:microsoft.com/office/officeart/2005/8/layout/chevron1"/>
    <dgm:cxn modelId="{9065903D-538C-4022-A420-70376B7E1AC5}" type="presParOf" srcId="{B2638622-ECEC-487A-A930-4EBFF72E939E}" destId="{DD2FB424-2D85-4727-98D9-BFA55EB10D78}" srcOrd="0" destOrd="0" presId="urn:microsoft.com/office/officeart/2005/8/layout/chevron1"/>
    <dgm:cxn modelId="{A1D865E3-72B9-4623-B885-F6147FA552C6}" type="presParOf" srcId="{B2638622-ECEC-487A-A930-4EBFF72E939E}" destId="{878AF605-7498-4241-8590-6E63026FDEB7}" srcOrd="1" destOrd="0" presId="urn:microsoft.com/office/officeart/2005/8/layout/chevron1"/>
    <dgm:cxn modelId="{37E77294-3777-4210-A56D-9C11935887C8}" type="presParOf" srcId="{B2638622-ECEC-487A-A930-4EBFF72E939E}" destId="{40CF859C-40D9-4AFF-99B4-8CBED7BB1EBB}" srcOrd="2" destOrd="0" presId="urn:microsoft.com/office/officeart/2005/8/layout/chevron1"/>
    <dgm:cxn modelId="{1EDDA385-8D9F-4E91-8987-91C5C43DEC21}" type="presParOf" srcId="{B2638622-ECEC-487A-A930-4EBFF72E939E}" destId="{FE87BDB8-21DC-4BCE-936D-928725561666}" srcOrd="3" destOrd="0" presId="urn:microsoft.com/office/officeart/2005/8/layout/chevron1"/>
    <dgm:cxn modelId="{D89FF271-F100-4CF8-9AF8-4991DC9C3293}" type="presParOf" srcId="{B2638622-ECEC-487A-A930-4EBFF72E939E}" destId="{1404B8FA-AB4A-4D8E-B452-DFAC7FA15379}" srcOrd="4" destOrd="0" presId="urn:microsoft.com/office/officeart/2005/8/layout/chevro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D7382F-510E-40EF-8945-2FF7075EFB9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FB952680-F4B8-458C-A8D8-E439C6BF482C}">
      <dgm:prSet phldrT="[Metin]"/>
      <dgm:spPr/>
      <dgm:t>
        <a:bodyPr/>
        <a:lstStyle/>
        <a:p>
          <a:r>
            <a:rPr lang="tr-TR" dirty="0"/>
            <a:t> Steril </a:t>
          </a:r>
        </a:p>
        <a:p>
          <a:r>
            <a:rPr lang="tr-TR" dirty="0"/>
            <a:t> </a:t>
          </a:r>
          <a:r>
            <a:rPr lang="tr-TR" dirty="0" err="1"/>
            <a:t>Manüplasyonu</a:t>
          </a:r>
          <a:r>
            <a:rPr lang="tr-TR" dirty="0"/>
            <a:t> kolay         </a:t>
          </a:r>
          <a:r>
            <a:rPr lang="tr-TR" dirty="0" err="1"/>
            <a:t>İnflamasyon</a:t>
          </a:r>
          <a:r>
            <a:rPr lang="tr-TR" dirty="0"/>
            <a:t> oluşumuna neden olmamalıdır</a:t>
          </a:r>
        </a:p>
      </dgm:t>
    </dgm:pt>
    <dgm:pt modelId="{C753C9AE-6702-471D-9193-D191498E22BA}" type="parTrans" cxnId="{53962AB8-1043-4B66-9597-77B1A999D287}">
      <dgm:prSet/>
      <dgm:spPr/>
      <dgm:t>
        <a:bodyPr/>
        <a:lstStyle/>
        <a:p>
          <a:endParaRPr lang="tr-TR"/>
        </a:p>
      </dgm:t>
    </dgm:pt>
    <dgm:pt modelId="{E7811DFA-99DF-442F-9B45-5DAF0BECAFCA}" type="sibTrans" cxnId="{53962AB8-1043-4B66-9597-77B1A999D287}">
      <dgm:prSet/>
      <dgm:spPr/>
      <dgm:t>
        <a:bodyPr/>
        <a:lstStyle/>
        <a:p>
          <a:endParaRPr lang="tr-TR"/>
        </a:p>
      </dgm:t>
    </dgm:pt>
    <dgm:pt modelId="{6E612B1C-387D-4ABB-B205-C5BFA3BCCDB6}">
      <dgm:prSet phldrT="[Metin]"/>
      <dgm:spPr/>
      <dgm:t>
        <a:bodyPr/>
        <a:lstStyle/>
        <a:p>
          <a:pPr algn="l"/>
          <a:r>
            <a:rPr lang="tr-TR" dirty="0"/>
            <a:t> Hidroksiapatit</a:t>
          </a:r>
        </a:p>
        <a:p>
          <a:pPr algn="l"/>
          <a:r>
            <a:rPr lang="tr-TR" dirty="0"/>
            <a:t> </a:t>
          </a:r>
          <a:r>
            <a:rPr lang="tr-TR" dirty="0" err="1"/>
            <a:t>Dekalsifiye</a:t>
          </a:r>
          <a:r>
            <a:rPr lang="tr-TR" dirty="0"/>
            <a:t> dondurulmuş kurutulmuş kemik </a:t>
          </a:r>
        </a:p>
        <a:p>
          <a:pPr algn="l"/>
          <a:r>
            <a:rPr lang="tr-TR" dirty="0"/>
            <a:t> Kalsiyum hidroksit </a:t>
          </a:r>
        </a:p>
        <a:p>
          <a:pPr algn="l"/>
          <a:r>
            <a:rPr lang="tr-TR" dirty="0"/>
            <a:t> Steril sığır </a:t>
          </a:r>
          <a:r>
            <a:rPr lang="tr-TR" dirty="0" err="1"/>
            <a:t>kollogeni</a:t>
          </a:r>
          <a:endParaRPr lang="tr-TR" dirty="0"/>
        </a:p>
      </dgm:t>
    </dgm:pt>
    <dgm:pt modelId="{1DEFA352-9E5A-4387-A1DA-1EDB75F4CA0E}" type="parTrans" cxnId="{5AF28EBF-7C9A-4491-AABD-C28B2B15B370}">
      <dgm:prSet/>
      <dgm:spPr/>
      <dgm:t>
        <a:bodyPr/>
        <a:lstStyle/>
        <a:p>
          <a:endParaRPr lang="tr-TR"/>
        </a:p>
      </dgm:t>
    </dgm:pt>
    <dgm:pt modelId="{A5FC7D5A-45FE-4797-B1ED-0F189B32152C}" type="sibTrans" cxnId="{5AF28EBF-7C9A-4491-AABD-C28B2B15B370}">
      <dgm:prSet/>
      <dgm:spPr/>
      <dgm:t>
        <a:bodyPr/>
        <a:lstStyle/>
        <a:p>
          <a:endParaRPr lang="tr-TR"/>
        </a:p>
      </dgm:t>
    </dgm:pt>
    <dgm:pt modelId="{9F97AD7E-8AE9-47D0-81BB-3DFB36874D82}" type="pres">
      <dgm:prSet presAssocID="{30D7382F-510E-40EF-8945-2FF7075EFB93}" presName="Name0" presStyleCnt="0">
        <dgm:presLayoutVars>
          <dgm:dir/>
          <dgm:resizeHandles val="exact"/>
        </dgm:presLayoutVars>
      </dgm:prSet>
      <dgm:spPr/>
      <dgm:t>
        <a:bodyPr/>
        <a:lstStyle/>
        <a:p>
          <a:endParaRPr lang="tr-TR"/>
        </a:p>
      </dgm:t>
    </dgm:pt>
    <dgm:pt modelId="{338FFE43-BEBE-4B4B-BFDC-0A9E82AB3E50}" type="pres">
      <dgm:prSet presAssocID="{FB952680-F4B8-458C-A8D8-E439C6BF482C}" presName="node" presStyleLbl="node1" presStyleIdx="0" presStyleCnt="2">
        <dgm:presLayoutVars>
          <dgm:bulletEnabled val="1"/>
        </dgm:presLayoutVars>
      </dgm:prSet>
      <dgm:spPr/>
      <dgm:t>
        <a:bodyPr/>
        <a:lstStyle/>
        <a:p>
          <a:endParaRPr lang="tr-TR"/>
        </a:p>
      </dgm:t>
    </dgm:pt>
    <dgm:pt modelId="{A9AEF8B9-ECDD-4083-B0A1-3F58542F8A4C}" type="pres">
      <dgm:prSet presAssocID="{E7811DFA-99DF-442F-9B45-5DAF0BECAFCA}" presName="sibTrans" presStyleCnt="0"/>
      <dgm:spPr/>
    </dgm:pt>
    <dgm:pt modelId="{03F79718-7ECF-46B5-909B-C0123A005CF2}" type="pres">
      <dgm:prSet presAssocID="{6E612B1C-387D-4ABB-B205-C5BFA3BCCDB6}" presName="node" presStyleLbl="node1" presStyleIdx="1" presStyleCnt="2">
        <dgm:presLayoutVars>
          <dgm:bulletEnabled val="1"/>
        </dgm:presLayoutVars>
      </dgm:prSet>
      <dgm:spPr/>
      <dgm:t>
        <a:bodyPr/>
        <a:lstStyle/>
        <a:p>
          <a:endParaRPr lang="tr-TR"/>
        </a:p>
      </dgm:t>
    </dgm:pt>
  </dgm:ptLst>
  <dgm:cxnLst>
    <dgm:cxn modelId="{53962AB8-1043-4B66-9597-77B1A999D287}" srcId="{30D7382F-510E-40EF-8945-2FF7075EFB93}" destId="{FB952680-F4B8-458C-A8D8-E439C6BF482C}" srcOrd="0" destOrd="0" parTransId="{C753C9AE-6702-471D-9193-D191498E22BA}" sibTransId="{E7811DFA-99DF-442F-9B45-5DAF0BECAFCA}"/>
    <dgm:cxn modelId="{19640484-44A8-489A-8C07-6539D3E8EA51}" type="presOf" srcId="{6E612B1C-387D-4ABB-B205-C5BFA3BCCDB6}" destId="{03F79718-7ECF-46B5-909B-C0123A005CF2}" srcOrd="0" destOrd="0" presId="urn:microsoft.com/office/officeart/2005/8/layout/hList6"/>
    <dgm:cxn modelId="{5AF28EBF-7C9A-4491-AABD-C28B2B15B370}" srcId="{30D7382F-510E-40EF-8945-2FF7075EFB93}" destId="{6E612B1C-387D-4ABB-B205-C5BFA3BCCDB6}" srcOrd="1" destOrd="0" parTransId="{1DEFA352-9E5A-4387-A1DA-1EDB75F4CA0E}" sibTransId="{A5FC7D5A-45FE-4797-B1ED-0F189B32152C}"/>
    <dgm:cxn modelId="{CF72DE04-5574-4E47-ADFB-0DFBF28C5699}" type="presOf" srcId="{30D7382F-510E-40EF-8945-2FF7075EFB93}" destId="{9F97AD7E-8AE9-47D0-81BB-3DFB36874D82}" srcOrd="0" destOrd="0" presId="urn:microsoft.com/office/officeart/2005/8/layout/hList6"/>
    <dgm:cxn modelId="{34B18DD4-D286-4F62-978B-1B3233233BBB}" type="presOf" srcId="{FB952680-F4B8-458C-A8D8-E439C6BF482C}" destId="{338FFE43-BEBE-4B4B-BFDC-0A9E82AB3E50}" srcOrd="0" destOrd="0" presId="urn:microsoft.com/office/officeart/2005/8/layout/hList6"/>
    <dgm:cxn modelId="{DF126BD3-EB53-4963-85E0-9C9E64E6AA2C}" type="presParOf" srcId="{9F97AD7E-8AE9-47D0-81BB-3DFB36874D82}" destId="{338FFE43-BEBE-4B4B-BFDC-0A9E82AB3E50}" srcOrd="0" destOrd="0" presId="urn:microsoft.com/office/officeart/2005/8/layout/hList6"/>
    <dgm:cxn modelId="{77FF8549-1D31-47E0-B799-8D84C640E56E}" type="presParOf" srcId="{9F97AD7E-8AE9-47D0-81BB-3DFB36874D82}" destId="{A9AEF8B9-ECDD-4083-B0A1-3F58542F8A4C}" srcOrd="1" destOrd="0" presId="urn:microsoft.com/office/officeart/2005/8/layout/hList6"/>
    <dgm:cxn modelId="{E5039E21-0BB8-49A4-B5A4-E5F27F622C23}" type="presParOf" srcId="{9F97AD7E-8AE9-47D0-81BB-3DFB36874D82}" destId="{03F79718-7ECF-46B5-909B-C0123A005CF2}" srcOrd="2" destOrd="0" presId="urn:microsoft.com/office/officeart/2005/8/layout/hList6"/>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12EBF-F4D6-44CB-91FA-439323489F90}">
      <dsp:nvSpPr>
        <dsp:cNvPr id="0" name=""/>
        <dsp:cNvSpPr/>
      </dsp:nvSpPr>
      <dsp:spPr>
        <a:xfrm>
          <a:off x="1983790" y="13426"/>
          <a:ext cx="7610410" cy="4525500"/>
        </a:xfrm>
        <a:prstGeom prst="round2DiagRect">
          <a:avLst>
            <a:gd name="adj1" fmla="val 0"/>
            <a:gd name="adj2" fmla="val 166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991A742-8AE4-4C34-A730-70A61139AF3B}">
      <dsp:nvSpPr>
        <dsp:cNvPr id="0" name=""/>
        <dsp:cNvSpPr/>
      </dsp:nvSpPr>
      <dsp:spPr>
        <a:xfrm>
          <a:off x="5052633" y="1146050"/>
          <a:ext cx="740" cy="2353262"/>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 modelId="{7BFEB57F-1357-4AA6-8572-B96C835101C8}">
      <dsp:nvSpPr>
        <dsp:cNvPr id="0" name=""/>
        <dsp:cNvSpPr/>
      </dsp:nvSpPr>
      <dsp:spPr>
        <a:xfrm>
          <a:off x="2495224" y="1055540"/>
          <a:ext cx="3019666" cy="2534282"/>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kern="1200" dirty="0" err="1"/>
            <a:t>Lateral</a:t>
          </a:r>
          <a:endParaRPr lang="tr-TR" sz="3200" kern="1200" dirty="0"/>
        </a:p>
        <a:p>
          <a:pPr marL="0" lvl="0" indent="0" algn="l" defTabSz="1422400">
            <a:lnSpc>
              <a:spcPct val="90000"/>
            </a:lnSpc>
            <a:spcBef>
              <a:spcPct val="0"/>
            </a:spcBef>
            <a:spcAft>
              <a:spcPct val="35000"/>
            </a:spcAft>
            <a:buNone/>
          </a:pPr>
          <a:r>
            <a:rPr lang="tr-TR" sz="3200" kern="1200" dirty="0"/>
            <a:t>Yeni oluşmuş</a:t>
          </a:r>
        </a:p>
        <a:p>
          <a:pPr marL="0" lvl="0" indent="0" algn="l" defTabSz="1422400">
            <a:lnSpc>
              <a:spcPct val="90000"/>
            </a:lnSpc>
            <a:spcBef>
              <a:spcPct val="0"/>
            </a:spcBef>
            <a:spcAft>
              <a:spcPct val="35000"/>
            </a:spcAft>
            <a:buNone/>
          </a:pPr>
          <a:r>
            <a:rPr lang="tr-TR" sz="3200" kern="1200" dirty="0"/>
            <a:t>Küçük</a:t>
          </a:r>
        </a:p>
        <a:p>
          <a:pPr marL="0" lvl="0" indent="0" algn="l" defTabSz="1422400">
            <a:lnSpc>
              <a:spcPct val="90000"/>
            </a:lnSpc>
            <a:spcBef>
              <a:spcPct val="0"/>
            </a:spcBef>
            <a:spcAft>
              <a:spcPct val="35000"/>
            </a:spcAft>
            <a:buNone/>
          </a:pPr>
          <a:r>
            <a:rPr lang="tr-TR" sz="3200" kern="1200" dirty="0" err="1"/>
            <a:t>Apikal-koronal</a:t>
          </a:r>
          <a:endParaRPr lang="tr-TR" sz="3200" kern="1200" dirty="0"/>
        </a:p>
        <a:p>
          <a:pPr marL="0" lvl="0" indent="0" algn="l" defTabSz="1422400">
            <a:lnSpc>
              <a:spcPct val="90000"/>
            </a:lnSpc>
            <a:spcBef>
              <a:spcPct val="0"/>
            </a:spcBef>
            <a:spcAft>
              <a:spcPct val="35000"/>
            </a:spcAft>
            <a:buNone/>
          </a:pPr>
          <a:endParaRPr lang="tr-TR" sz="2000" kern="1200" dirty="0"/>
        </a:p>
      </dsp:txBody>
      <dsp:txXfrm>
        <a:off x="2495224" y="1055540"/>
        <a:ext cx="3019666" cy="2534282"/>
      </dsp:txXfrm>
    </dsp:sp>
    <dsp:sp modelId="{96375662-CCE2-4C00-94E6-BB7D0773A946}">
      <dsp:nvSpPr>
        <dsp:cNvPr id="0" name=""/>
        <dsp:cNvSpPr/>
      </dsp:nvSpPr>
      <dsp:spPr>
        <a:xfrm>
          <a:off x="5009200" y="1022645"/>
          <a:ext cx="3545865" cy="2600072"/>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kern="1200" dirty="0"/>
            <a:t>Furkal</a:t>
          </a:r>
        </a:p>
        <a:p>
          <a:pPr marL="0" lvl="0" indent="0" algn="l" defTabSz="1422400">
            <a:lnSpc>
              <a:spcPct val="90000"/>
            </a:lnSpc>
            <a:spcBef>
              <a:spcPct val="0"/>
            </a:spcBef>
            <a:spcAft>
              <a:spcPct val="35000"/>
            </a:spcAft>
            <a:buNone/>
          </a:pPr>
          <a:r>
            <a:rPr lang="tr-TR" sz="3200" kern="1200" dirty="0"/>
            <a:t>Önceden oluşmuş</a:t>
          </a:r>
        </a:p>
        <a:p>
          <a:pPr marL="0" lvl="0" indent="0" algn="l" defTabSz="1422400">
            <a:lnSpc>
              <a:spcPct val="90000"/>
            </a:lnSpc>
            <a:spcBef>
              <a:spcPct val="0"/>
            </a:spcBef>
            <a:spcAft>
              <a:spcPct val="35000"/>
            </a:spcAft>
            <a:buNone/>
          </a:pPr>
          <a:r>
            <a:rPr lang="tr-TR" sz="3200" kern="1200" dirty="0"/>
            <a:t>Büyük</a:t>
          </a:r>
        </a:p>
        <a:p>
          <a:pPr marL="0" lvl="0" indent="0" algn="l" defTabSz="1422400">
            <a:lnSpc>
              <a:spcPct val="90000"/>
            </a:lnSpc>
            <a:spcBef>
              <a:spcPct val="0"/>
            </a:spcBef>
            <a:spcAft>
              <a:spcPct val="35000"/>
            </a:spcAft>
            <a:buNone/>
          </a:pPr>
          <a:r>
            <a:rPr lang="tr-TR" sz="3200" kern="1200" dirty="0" err="1"/>
            <a:t>Krestal</a:t>
          </a:r>
          <a:endParaRPr lang="tr-TR" sz="3200" kern="1200" dirty="0"/>
        </a:p>
        <a:p>
          <a:pPr marL="0" lvl="0" indent="0" algn="l" defTabSz="1422400">
            <a:lnSpc>
              <a:spcPct val="90000"/>
            </a:lnSpc>
            <a:spcBef>
              <a:spcPct val="0"/>
            </a:spcBef>
            <a:spcAft>
              <a:spcPct val="35000"/>
            </a:spcAft>
            <a:buNone/>
          </a:pPr>
          <a:endParaRPr lang="tr-TR" sz="3200" kern="1200" dirty="0"/>
        </a:p>
      </dsp:txBody>
      <dsp:txXfrm>
        <a:off x="5009200" y="1022645"/>
        <a:ext cx="3545865" cy="2600072"/>
      </dsp:txXfrm>
    </dsp:sp>
    <dsp:sp modelId="{7B33B867-D5D0-41B5-B305-9B4699DEB124}">
      <dsp:nvSpPr>
        <dsp:cNvPr id="0" name=""/>
        <dsp:cNvSpPr/>
      </dsp:nvSpPr>
      <dsp:spPr>
        <a:xfrm rot="16200000">
          <a:off x="-453835" y="1707525"/>
          <a:ext cx="3498081" cy="925692"/>
        </a:xfrm>
        <a:prstGeom prst="rightArrow">
          <a:avLst>
            <a:gd name="adj1" fmla="val 49830"/>
            <a:gd name="adj2" fmla="val 60660"/>
          </a:avLst>
        </a:prstGeom>
        <a:solidFill>
          <a:schemeClr val="accent1">
            <a:tint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80010" tIns="80010" rIns="80010" bIns="80010" numCol="1" spcCol="1270" anchor="ctr" anchorCtr="0">
          <a:noAutofit/>
        </a:bodyPr>
        <a:lstStyle/>
        <a:p>
          <a:pPr marL="0" lvl="0" indent="0" algn="r" defTabSz="933450">
            <a:lnSpc>
              <a:spcPct val="90000"/>
            </a:lnSpc>
            <a:spcBef>
              <a:spcPct val="0"/>
            </a:spcBef>
            <a:spcAft>
              <a:spcPct val="35000"/>
            </a:spcAft>
            <a:buNone/>
          </a:pPr>
          <a:r>
            <a:rPr lang="tr-TR" sz="2100" kern="1200" dirty="0"/>
            <a:t>İyi </a:t>
          </a:r>
          <a:r>
            <a:rPr lang="tr-TR" sz="2100" kern="1200" dirty="0" err="1"/>
            <a:t>prognoz</a:t>
          </a:r>
          <a:r>
            <a:rPr lang="tr-TR" sz="2100" kern="1200" dirty="0"/>
            <a:t>  </a:t>
          </a:r>
        </a:p>
      </dsp:txBody>
      <dsp:txXfrm>
        <a:off x="-313931" y="2079639"/>
        <a:ext cx="3218273" cy="461272"/>
      </dsp:txXfrm>
    </dsp:sp>
    <dsp:sp modelId="{C8EAB42B-1222-4A4B-A91E-FE753A172684}">
      <dsp:nvSpPr>
        <dsp:cNvPr id="0" name=""/>
        <dsp:cNvSpPr/>
      </dsp:nvSpPr>
      <dsp:spPr>
        <a:xfrm rot="5400000">
          <a:off x="8600830" y="1913971"/>
          <a:ext cx="3258363" cy="925692"/>
        </a:xfrm>
        <a:prstGeom prst="rightArrow">
          <a:avLst>
            <a:gd name="adj1" fmla="val 49830"/>
            <a:gd name="adj2" fmla="val 60660"/>
          </a:avLst>
        </a:prstGeom>
        <a:solidFill>
          <a:schemeClr val="accent1">
            <a:tint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80010" tIns="80010" rIns="80010" bIns="80010" numCol="1" spcCol="1270" anchor="ctr" anchorCtr="0">
          <a:noAutofit/>
        </a:bodyPr>
        <a:lstStyle/>
        <a:p>
          <a:pPr marL="0" lvl="0" indent="0" algn="r" defTabSz="933450">
            <a:lnSpc>
              <a:spcPct val="90000"/>
            </a:lnSpc>
            <a:spcBef>
              <a:spcPct val="0"/>
            </a:spcBef>
            <a:spcAft>
              <a:spcPct val="35000"/>
            </a:spcAft>
            <a:buNone/>
          </a:pPr>
          <a:r>
            <a:rPr lang="tr-TR" sz="2100" kern="1200" dirty="0"/>
            <a:t>Kötü </a:t>
          </a:r>
          <a:r>
            <a:rPr lang="tr-TR" sz="2100" kern="1200" dirty="0" err="1"/>
            <a:t>prognoz</a:t>
          </a:r>
          <a:r>
            <a:rPr lang="tr-TR" sz="2100" kern="1200" dirty="0"/>
            <a:t>  </a:t>
          </a:r>
        </a:p>
      </dsp:txBody>
      <dsp:txXfrm>
        <a:off x="8740734" y="2006277"/>
        <a:ext cx="2978555" cy="4612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FB424-2D85-4727-98D9-BFA55EB10D78}">
      <dsp:nvSpPr>
        <dsp:cNvPr id="0" name=""/>
        <dsp:cNvSpPr/>
      </dsp:nvSpPr>
      <dsp:spPr>
        <a:xfrm>
          <a:off x="0" y="210225"/>
          <a:ext cx="3753370" cy="15013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tr-TR" sz="2500" kern="1200" dirty="0"/>
            <a:t>CERRAHİ TEDAVİ</a:t>
          </a:r>
        </a:p>
      </dsp:txBody>
      <dsp:txXfrm>
        <a:off x="750674" y="210225"/>
        <a:ext cx="2252022" cy="1501348"/>
      </dsp:txXfrm>
    </dsp:sp>
    <dsp:sp modelId="{40CF859C-40D9-4AFF-99B4-8CBED7BB1EBB}">
      <dsp:nvSpPr>
        <dsp:cNvPr id="0" name=""/>
        <dsp:cNvSpPr/>
      </dsp:nvSpPr>
      <dsp:spPr>
        <a:xfrm>
          <a:off x="1087166" y="3672995"/>
          <a:ext cx="3753370" cy="15013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tr-TR" sz="2500" kern="1200" dirty="0"/>
            <a:t>ÇEKİM</a:t>
          </a:r>
        </a:p>
      </dsp:txBody>
      <dsp:txXfrm>
        <a:off x="1837840" y="3672995"/>
        <a:ext cx="2252022" cy="1501348"/>
      </dsp:txXfrm>
    </dsp:sp>
    <dsp:sp modelId="{1404B8FA-AB4A-4D8E-B452-DFAC7FA15379}">
      <dsp:nvSpPr>
        <dsp:cNvPr id="0" name=""/>
        <dsp:cNvSpPr/>
      </dsp:nvSpPr>
      <dsp:spPr>
        <a:xfrm>
          <a:off x="62496" y="2008075"/>
          <a:ext cx="3753370" cy="15013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tr-TR" sz="2500" kern="1200" dirty="0"/>
            <a:t>CERRAHİ OLMAYAN TEDAVİ YAKLAŞIMI</a:t>
          </a:r>
        </a:p>
      </dsp:txBody>
      <dsp:txXfrm>
        <a:off x="813170" y="2008075"/>
        <a:ext cx="2252022" cy="15013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8FFE43-BEBE-4B4B-BFDC-0A9E82AB3E50}">
      <dsp:nvSpPr>
        <dsp:cNvPr id="0" name=""/>
        <dsp:cNvSpPr/>
      </dsp:nvSpPr>
      <dsp:spPr>
        <a:xfrm rot="16200000">
          <a:off x="267259" y="-261859"/>
          <a:ext cx="4670425" cy="5194144"/>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0" tIns="0" rIns="205376" bIns="0" numCol="1" spcCol="1270" anchor="ctr" anchorCtr="0">
          <a:noAutofit/>
        </a:bodyPr>
        <a:lstStyle/>
        <a:p>
          <a:pPr marL="0" lvl="0" indent="0" algn="ctr" defTabSz="1422400">
            <a:lnSpc>
              <a:spcPct val="90000"/>
            </a:lnSpc>
            <a:spcBef>
              <a:spcPct val="0"/>
            </a:spcBef>
            <a:spcAft>
              <a:spcPct val="35000"/>
            </a:spcAft>
            <a:buNone/>
          </a:pPr>
          <a:r>
            <a:rPr lang="tr-TR" sz="3200" kern="1200" dirty="0"/>
            <a:t> Steril </a:t>
          </a:r>
        </a:p>
        <a:p>
          <a:pPr marL="0" lvl="0" indent="0" algn="ctr" defTabSz="1422400">
            <a:lnSpc>
              <a:spcPct val="90000"/>
            </a:lnSpc>
            <a:spcBef>
              <a:spcPct val="0"/>
            </a:spcBef>
            <a:spcAft>
              <a:spcPct val="35000"/>
            </a:spcAft>
            <a:buNone/>
          </a:pPr>
          <a:r>
            <a:rPr lang="tr-TR" sz="3200" kern="1200" dirty="0"/>
            <a:t> </a:t>
          </a:r>
          <a:r>
            <a:rPr lang="tr-TR" sz="3200" kern="1200" dirty="0" err="1"/>
            <a:t>Manüplasyonu</a:t>
          </a:r>
          <a:r>
            <a:rPr lang="tr-TR" sz="3200" kern="1200" dirty="0"/>
            <a:t> kolay         </a:t>
          </a:r>
          <a:r>
            <a:rPr lang="tr-TR" sz="3200" kern="1200" dirty="0" err="1"/>
            <a:t>İnflamasyon</a:t>
          </a:r>
          <a:r>
            <a:rPr lang="tr-TR" sz="3200" kern="1200" dirty="0"/>
            <a:t> oluşumuna neden olmamalıdır</a:t>
          </a:r>
        </a:p>
      </dsp:txBody>
      <dsp:txXfrm rot="5400000">
        <a:off x="5400" y="934085"/>
        <a:ext cx="5194144" cy="2802255"/>
      </dsp:txXfrm>
    </dsp:sp>
    <dsp:sp modelId="{03F79718-7ECF-46B5-909B-C0123A005CF2}">
      <dsp:nvSpPr>
        <dsp:cNvPr id="0" name=""/>
        <dsp:cNvSpPr/>
      </dsp:nvSpPr>
      <dsp:spPr>
        <a:xfrm rot="16200000">
          <a:off x="5850965" y="-261859"/>
          <a:ext cx="4670425" cy="5194144"/>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0" tIns="0" rIns="205376" bIns="0" numCol="1" spcCol="1270" anchor="ctr" anchorCtr="0">
          <a:noAutofit/>
        </a:bodyPr>
        <a:lstStyle/>
        <a:p>
          <a:pPr marL="0" lvl="0" indent="0" algn="l" defTabSz="1422400">
            <a:lnSpc>
              <a:spcPct val="90000"/>
            </a:lnSpc>
            <a:spcBef>
              <a:spcPct val="0"/>
            </a:spcBef>
            <a:spcAft>
              <a:spcPct val="35000"/>
            </a:spcAft>
            <a:buNone/>
          </a:pPr>
          <a:r>
            <a:rPr lang="tr-TR" sz="3200" kern="1200" dirty="0"/>
            <a:t> Hidroksiapatit</a:t>
          </a:r>
        </a:p>
        <a:p>
          <a:pPr marL="0" lvl="0" indent="0" algn="l" defTabSz="1422400">
            <a:lnSpc>
              <a:spcPct val="90000"/>
            </a:lnSpc>
            <a:spcBef>
              <a:spcPct val="0"/>
            </a:spcBef>
            <a:spcAft>
              <a:spcPct val="35000"/>
            </a:spcAft>
            <a:buNone/>
          </a:pPr>
          <a:r>
            <a:rPr lang="tr-TR" sz="3200" kern="1200" dirty="0"/>
            <a:t> </a:t>
          </a:r>
          <a:r>
            <a:rPr lang="tr-TR" sz="3200" kern="1200" dirty="0" err="1"/>
            <a:t>Dekalsifiye</a:t>
          </a:r>
          <a:r>
            <a:rPr lang="tr-TR" sz="3200" kern="1200" dirty="0"/>
            <a:t> dondurulmuş kurutulmuş kemik </a:t>
          </a:r>
        </a:p>
        <a:p>
          <a:pPr marL="0" lvl="0" indent="0" algn="l" defTabSz="1422400">
            <a:lnSpc>
              <a:spcPct val="90000"/>
            </a:lnSpc>
            <a:spcBef>
              <a:spcPct val="0"/>
            </a:spcBef>
            <a:spcAft>
              <a:spcPct val="35000"/>
            </a:spcAft>
            <a:buNone/>
          </a:pPr>
          <a:r>
            <a:rPr lang="tr-TR" sz="3200" kern="1200" dirty="0"/>
            <a:t> Kalsiyum hidroksit </a:t>
          </a:r>
        </a:p>
        <a:p>
          <a:pPr marL="0" lvl="0" indent="0" algn="l" defTabSz="1422400">
            <a:lnSpc>
              <a:spcPct val="90000"/>
            </a:lnSpc>
            <a:spcBef>
              <a:spcPct val="0"/>
            </a:spcBef>
            <a:spcAft>
              <a:spcPct val="35000"/>
            </a:spcAft>
            <a:buNone/>
          </a:pPr>
          <a:r>
            <a:rPr lang="tr-TR" sz="3200" kern="1200" dirty="0"/>
            <a:t> Steril sığır </a:t>
          </a:r>
          <a:r>
            <a:rPr lang="tr-TR" sz="3200" kern="1200" dirty="0" err="1"/>
            <a:t>kollogeni</a:t>
          </a:r>
          <a:endParaRPr lang="tr-TR" sz="3200" kern="1200" dirty="0"/>
        </a:p>
      </dsp:txBody>
      <dsp:txXfrm rot="5400000">
        <a:off x="5589106" y="934085"/>
        <a:ext cx="5194144" cy="2802255"/>
      </dsp:txXfrm>
    </dsp:sp>
  </dsp:spTree>
</dsp:drawing>
</file>

<file path=ppt/diagrams/layout1.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23B0CD-2327-4C63-A44C-712F15674250}" type="datetimeFigureOut">
              <a:rPr lang="tr-TR" smtClean="0"/>
              <a:pPr/>
              <a:t>26.1.2017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97A07-37CC-4C09-8344-4BA5023FFCA5}" type="slidenum">
              <a:rPr lang="tr-TR" smtClean="0"/>
              <a:pPr/>
              <a:t>‹#›</a:t>
            </a:fld>
            <a:endParaRPr lang="tr-TR"/>
          </a:p>
        </p:txBody>
      </p:sp>
    </p:spTree>
    <p:extLst>
      <p:ext uri="{BB962C8B-B14F-4D97-AF65-F5344CB8AC3E}">
        <p14:creationId xmlns="" xmlns:p14="http://schemas.microsoft.com/office/powerpoint/2010/main" val="1082257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Kök kanallarındaki perforasyonlar </a:t>
            </a:r>
            <a:r>
              <a:rPr lang="tr-TR" dirty="0" err="1"/>
              <a:t>iyatrojenik</a:t>
            </a:r>
            <a:r>
              <a:rPr lang="tr-TR" dirty="0"/>
              <a:t> nedenler, kök </a:t>
            </a:r>
            <a:r>
              <a:rPr lang="tr-TR" dirty="0" err="1"/>
              <a:t>rezerbsiyonu</a:t>
            </a:r>
            <a:r>
              <a:rPr lang="tr-TR" dirty="0"/>
              <a:t>, çürük, travma veya </a:t>
            </a:r>
            <a:r>
              <a:rPr lang="tr-TR" dirty="0" err="1"/>
              <a:t>periodontal</a:t>
            </a:r>
            <a:r>
              <a:rPr lang="tr-TR" dirty="0"/>
              <a:t> dokuların patolojik durumlarından dolayı oluşabilir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a:t>
            </a:fld>
            <a:endParaRPr lang="tr-TR"/>
          </a:p>
        </p:txBody>
      </p:sp>
    </p:spTree>
    <p:extLst>
      <p:ext uri="{BB962C8B-B14F-4D97-AF65-F5344CB8AC3E}">
        <p14:creationId xmlns="" xmlns:p14="http://schemas.microsoft.com/office/powerpoint/2010/main" val="2620804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kanaldan direkt olarak gözle ya da </a:t>
            </a:r>
            <a:r>
              <a:rPr lang="tr-TR" dirty="0" err="1"/>
              <a:t>indirekt</a:t>
            </a:r>
            <a:r>
              <a:rPr lang="tr-TR" dirty="0"/>
              <a:t> olarak </a:t>
            </a:r>
            <a:r>
              <a:rPr lang="tr-TR" dirty="0" err="1"/>
              <a:t>paper</a:t>
            </a:r>
            <a:r>
              <a:rPr lang="tr-TR" dirty="0"/>
              <a:t> </a:t>
            </a:r>
            <a:r>
              <a:rPr lang="tr-TR" dirty="0" err="1"/>
              <a:t>pointler</a:t>
            </a:r>
            <a:r>
              <a:rPr lang="tr-TR" dirty="0"/>
              <a:t> aracılığı ile kanama oluştuğu gözlemlenebilir. kanallar iyice temizlenip kurutulduktan sonra kanal içine yerleştirilen </a:t>
            </a:r>
            <a:r>
              <a:rPr lang="tr-TR" dirty="0" err="1"/>
              <a:t>paper</a:t>
            </a:r>
            <a:r>
              <a:rPr lang="tr-TR" dirty="0"/>
              <a:t> </a:t>
            </a:r>
            <a:r>
              <a:rPr lang="tr-TR" dirty="0" err="1"/>
              <a:t>pointin</a:t>
            </a:r>
            <a:r>
              <a:rPr lang="tr-TR" dirty="0"/>
              <a:t> yan duvarlarına kan bulaşmışsa kök kanalının </a:t>
            </a:r>
            <a:r>
              <a:rPr lang="tr-TR" dirty="0" err="1"/>
              <a:t>lateral</a:t>
            </a:r>
            <a:r>
              <a:rPr lang="tr-TR" dirty="0"/>
              <a:t> duvarında; eğer uç kısmına kan bulaşmışsa </a:t>
            </a:r>
            <a:r>
              <a:rPr lang="tr-TR" dirty="0" err="1"/>
              <a:t>apikal</a:t>
            </a:r>
            <a:r>
              <a:rPr lang="tr-TR" dirty="0"/>
              <a:t> bir perforasyon söz konusudur. . </a:t>
            </a:r>
            <a:r>
              <a:rPr lang="tr-TR" dirty="0" err="1"/>
              <a:t>Pulpası</a:t>
            </a:r>
            <a:r>
              <a:rPr lang="tr-TR" dirty="0"/>
              <a:t> canlı olmayan, anestezi uygulanmamış bir dişin tedavisinde şekillendirme sırasında henüz çalışma boyuna ulaşılmamışken meydana gelen ağrı da perforasyon belirtisi olabilir. Ayrıca kök kanalına uygulanan radyoopak materyaller de görüntünün geliştirilmesine yardımcı olmaktadır. Çeşitli büyütme </a:t>
            </a:r>
            <a:r>
              <a:rPr lang="tr-TR" dirty="0" err="1"/>
              <a:t>teknikleri,baş</a:t>
            </a:r>
            <a:r>
              <a:rPr lang="tr-TR" dirty="0"/>
              <a:t> lambaları, </a:t>
            </a:r>
            <a:r>
              <a:rPr lang="tr-TR" dirty="0" err="1"/>
              <a:t>transilüminasyon</a:t>
            </a:r>
            <a:r>
              <a:rPr lang="tr-TR" dirty="0"/>
              <a:t> teknikleri ve </a:t>
            </a:r>
            <a:r>
              <a:rPr lang="tr-TR" dirty="0" err="1"/>
              <a:t>dental</a:t>
            </a:r>
            <a:r>
              <a:rPr lang="tr-TR" dirty="0"/>
              <a:t> operasyon mikroskobu ile incelemek de </a:t>
            </a:r>
            <a:r>
              <a:rPr lang="tr-TR" dirty="0" err="1"/>
              <a:t>perforsyonun</a:t>
            </a:r>
            <a:r>
              <a:rPr lang="tr-TR" dirty="0"/>
              <a:t> belirlenmesi ve tedavisi konusunda oldukça önemlidir.(</a:t>
            </a:r>
            <a:r>
              <a:rPr lang="tr-TR" dirty="0" err="1"/>
              <a:t>Tsesis</a:t>
            </a:r>
            <a:r>
              <a:rPr lang="tr-TR" dirty="0"/>
              <a:t> ve ark., 2006) Perforasyon sonrası çalışma boyundan daha kısa bir alanda uyarı veren </a:t>
            </a:r>
            <a:r>
              <a:rPr lang="tr-TR" dirty="0" err="1"/>
              <a:t>apeks</a:t>
            </a:r>
            <a:r>
              <a:rPr lang="tr-TR" dirty="0"/>
              <a:t> bulucu cihaz </a:t>
            </a:r>
            <a:r>
              <a:rPr lang="tr-TR" dirty="0" err="1"/>
              <a:t>perforasyonun</a:t>
            </a:r>
            <a:r>
              <a:rPr lang="tr-TR" dirty="0"/>
              <a:t> yerinin  </a:t>
            </a:r>
            <a:r>
              <a:rPr lang="tr-TR" dirty="0" err="1"/>
              <a:t>saptmanmasında</a:t>
            </a:r>
            <a:r>
              <a:rPr lang="tr-TR" dirty="0"/>
              <a:t> da yardımcı olmaktadır.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13</a:t>
            </a:fld>
            <a:endParaRPr lang="tr-TR"/>
          </a:p>
        </p:txBody>
      </p:sp>
    </p:spTree>
    <p:extLst>
      <p:ext uri="{BB962C8B-B14F-4D97-AF65-F5344CB8AC3E}">
        <p14:creationId xmlns="" xmlns:p14="http://schemas.microsoft.com/office/powerpoint/2010/main" val="818284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228600" indent="-228600">
              <a:buAutoNum type="arabicPeriod"/>
            </a:pPr>
            <a:r>
              <a:rPr lang="tr-TR" dirty="0"/>
              <a:t>Perforasyon oluştuktan sonra geçen süreye göre;</a:t>
            </a:r>
          </a:p>
          <a:p>
            <a:pPr marL="228600" indent="-228600">
              <a:buAutoNum type="arabicPlain" startAt="2"/>
            </a:pPr>
            <a:r>
              <a:rPr lang="tr-TR" dirty="0" err="1"/>
              <a:t>Perforasyonun</a:t>
            </a:r>
            <a:r>
              <a:rPr lang="tr-TR" dirty="0"/>
              <a:t> büyüklüğüne göre</a:t>
            </a:r>
          </a:p>
          <a:p>
            <a:pPr marL="228600" indent="-228600">
              <a:buAutoNum type="arabicPeriod" startAt="3"/>
            </a:pPr>
            <a:r>
              <a:rPr lang="tr-TR" dirty="0" err="1"/>
              <a:t>Perforasyonun</a:t>
            </a:r>
            <a:r>
              <a:rPr lang="tr-TR" dirty="0"/>
              <a:t> oluşma yerine göre;</a:t>
            </a:r>
            <a:r>
              <a:rPr lang="tr-TR" baseline="0" dirty="0"/>
              <a:t> </a:t>
            </a:r>
          </a:p>
          <a:p>
            <a:pPr marL="228600" indent="-228600">
              <a:buAutoNum type="arabicPeriod" startAt="3"/>
            </a:pPr>
            <a:r>
              <a:rPr lang="tr-TR" dirty="0" err="1"/>
              <a:t>Perforasyonun</a:t>
            </a:r>
            <a:r>
              <a:rPr lang="tr-TR" dirty="0"/>
              <a:t> destek dokularla olan ilişkisine göre;</a:t>
            </a:r>
          </a:p>
          <a:p>
            <a:pPr marL="0" indent="0">
              <a:buNone/>
            </a:pPr>
            <a:r>
              <a:rPr lang="tr-TR" dirty="0"/>
              <a:t> tablo 1: </a:t>
            </a:r>
            <a:r>
              <a:rPr lang="tr-TR" dirty="0" err="1"/>
              <a:t>Prognostik</a:t>
            </a:r>
            <a:r>
              <a:rPr lang="tr-TR" dirty="0"/>
              <a:t> faktörlere göre kök </a:t>
            </a:r>
            <a:r>
              <a:rPr lang="tr-TR" dirty="0" err="1"/>
              <a:t>perforasyonlarının</a:t>
            </a:r>
            <a:r>
              <a:rPr lang="tr-TR" dirty="0"/>
              <a:t> sınıflandırılması: Sol taraf iyi </a:t>
            </a:r>
            <a:r>
              <a:rPr lang="tr-TR" dirty="0" err="1"/>
              <a:t>prognoz</a:t>
            </a:r>
            <a:r>
              <a:rPr lang="tr-TR" dirty="0"/>
              <a:t>, sağ taraf kötü </a:t>
            </a:r>
            <a:r>
              <a:rPr lang="tr-TR" dirty="0" err="1"/>
              <a:t>prognozu</a:t>
            </a:r>
            <a:r>
              <a:rPr lang="tr-TR" dirty="0"/>
              <a:t> göstermektedir.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15</a:t>
            </a:fld>
            <a:endParaRPr lang="tr-TR"/>
          </a:p>
        </p:txBody>
      </p:sp>
    </p:spTree>
    <p:extLst>
      <p:ext uri="{BB962C8B-B14F-4D97-AF65-F5344CB8AC3E}">
        <p14:creationId xmlns="" xmlns:p14="http://schemas.microsoft.com/office/powerpoint/2010/main" val="2329729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Perforasyon alanı ne kadar küçük olursa </a:t>
            </a:r>
            <a:r>
              <a:rPr lang="tr-TR" dirty="0" err="1"/>
              <a:t>defektin</a:t>
            </a:r>
            <a:r>
              <a:rPr lang="tr-TR" dirty="0"/>
              <a:t> tamiri de bir o kadar kolaydır ve  iyileşme potansiyeli de aynı şekilde artmaktadır (</a:t>
            </a:r>
            <a:r>
              <a:rPr lang="tr-TR" dirty="0" err="1"/>
              <a:t>Tsesis</a:t>
            </a:r>
            <a:r>
              <a:rPr lang="tr-TR" dirty="0"/>
              <a:t> ve Fuss, 2006).  Perforasyon alanı büyüdükçe izolasyonu sağlamak daha güç hale gelmekte ve daha fazla bakteriyel </a:t>
            </a:r>
            <a:r>
              <a:rPr lang="tr-TR" dirty="0" err="1"/>
              <a:t>irritasyona</a:t>
            </a:r>
            <a:r>
              <a:rPr lang="tr-TR" dirty="0"/>
              <a:t> neden olmaktadır. Tıkama etkinliğinin azalması ve başarısızlık riski de aynı orantı ile artmaktadır. (Fuss ve Trope, 1996)</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18</a:t>
            </a:fld>
            <a:endParaRPr lang="tr-TR"/>
          </a:p>
        </p:txBody>
      </p:sp>
    </p:spTree>
    <p:extLst>
      <p:ext uri="{BB962C8B-B14F-4D97-AF65-F5344CB8AC3E}">
        <p14:creationId xmlns="" xmlns:p14="http://schemas.microsoft.com/office/powerpoint/2010/main" val="3535801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Kökün </a:t>
            </a:r>
            <a:r>
              <a:rPr lang="tr-TR" dirty="0" err="1"/>
              <a:t>apikal</a:t>
            </a:r>
            <a:r>
              <a:rPr lang="tr-TR" dirty="0"/>
              <a:t> ve orta üçlüsünde yer alan </a:t>
            </a:r>
            <a:r>
              <a:rPr lang="tr-TR" dirty="0" err="1"/>
              <a:t>perforasyonlar</a:t>
            </a:r>
            <a:r>
              <a:rPr lang="tr-TR" dirty="0"/>
              <a:t> genel olarak kemik içinde kalır ve sağlıklı </a:t>
            </a:r>
            <a:r>
              <a:rPr lang="tr-TR" dirty="0" err="1"/>
              <a:t>periodontal</a:t>
            </a:r>
            <a:r>
              <a:rPr lang="tr-TR" dirty="0"/>
              <a:t> dokulara sahip dişlerde ağız ortamına açılma ihtimali de azalır.(Çalışkan M.K., 2006). Fuss ve Trope (1996)’ a göre </a:t>
            </a:r>
            <a:r>
              <a:rPr lang="tr-TR" dirty="0" err="1"/>
              <a:t>lateral</a:t>
            </a:r>
            <a:r>
              <a:rPr lang="tr-TR" dirty="0"/>
              <a:t> </a:t>
            </a:r>
            <a:r>
              <a:rPr lang="tr-TR" dirty="0" err="1"/>
              <a:t>perforasyonlar</a:t>
            </a:r>
            <a:r>
              <a:rPr lang="tr-TR" dirty="0"/>
              <a:t> iyi </a:t>
            </a:r>
            <a:r>
              <a:rPr lang="tr-TR" dirty="0" err="1"/>
              <a:t>prognozlu</a:t>
            </a:r>
            <a:r>
              <a:rPr lang="tr-TR" dirty="0"/>
              <a:t>, </a:t>
            </a:r>
            <a:r>
              <a:rPr lang="tr-TR" dirty="0" err="1"/>
              <a:t>furkasyon</a:t>
            </a:r>
            <a:r>
              <a:rPr lang="tr-TR" dirty="0"/>
              <a:t> </a:t>
            </a:r>
            <a:r>
              <a:rPr lang="tr-TR" dirty="0" err="1"/>
              <a:t>perforasyonları</a:t>
            </a:r>
            <a:r>
              <a:rPr lang="tr-TR" dirty="0"/>
              <a:t> kötü </a:t>
            </a:r>
            <a:r>
              <a:rPr lang="tr-TR" dirty="0" err="1"/>
              <a:t>prognozludur</a:t>
            </a:r>
            <a:r>
              <a:rPr lang="tr-TR" dirty="0"/>
              <a:t>. Çünkü </a:t>
            </a:r>
            <a:r>
              <a:rPr lang="tr-TR" dirty="0" err="1"/>
              <a:t>lateral</a:t>
            </a:r>
            <a:r>
              <a:rPr lang="tr-TR" dirty="0"/>
              <a:t> </a:t>
            </a:r>
            <a:r>
              <a:rPr lang="tr-TR" dirty="0" err="1"/>
              <a:t>perforasyonlar</a:t>
            </a:r>
            <a:r>
              <a:rPr lang="tr-TR" dirty="0"/>
              <a:t>; </a:t>
            </a:r>
            <a:r>
              <a:rPr lang="tr-TR" dirty="0" err="1"/>
              <a:t>koronal</a:t>
            </a:r>
            <a:r>
              <a:rPr lang="tr-TR" dirty="0"/>
              <a:t> ya da </a:t>
            </a:r>
            <a:r>
              <a:rPr lang="tr-TR" dirty="0" err="1"/>
              <a:t>apikal</a:t>
            </a:r>
            <a:r>
              <a:rPr lang="tr-TR" dirty="0"/>
              <a:t> olarak gözlenirken, </a:t>
            </a:r>
            <a:r>
              <a:rPr lang="tr-TR" dirty="0" err="1"/>
              <a:t>furkasyon</a:t>
            </a:r>
            <a:r>
              <a:rPr lang="tr-TR" dirty="0"/>
              <a:t> </a:t>
            </a:r>
            <a:r>
              <a:rPr lang="tr-TR" dirty="0" err="1"/>
              <a:t>perforasyonları</a:t>
            </a:r>
            <a:r>
              <a:rPr lang="tr-TR" dirty="0"/>
              <a:t>; </a:t>
            </a:r>
            <a:r>
              <a:rPr lang="tr-TR" dirty="0" err="1"/>
              <a:t>krestal</a:t>
            </a:r>
            <a:r>
              <a:rPr lang="tr-TR" dirty="0"/>
              <a:t> kemik ile kaplıdır.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19</a:t>
            </a:fld>
            <a:endParaRPr lang="tr-TR"/>
          </a:p>
        </p:txBody>
      </p:sp>
    </p:spTree>
    <p:extLst>
      <p:ext uri="{BB962C8B-B14F-4D97-AF65-F5344CB8AC3E}">
        <p14:creationId xmlns="" xmlns:p14="http://schemas.microsoft.com/office/powerpoint/2010/main" val="2323877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Kökün </a:t>
            </a:r>
            <a:r>
              <a:rPr lang="tr-TR" dirty="0" err="1"/>
              <a:t>servikal</a:t>
            </a:r>
            <a:r>
              <a:rPr lang="tr-TR" dirty="0"/>
              <a:t> üçlüsünde veya </a:t>
            </a:r>
            <a:r>
              <a:rPr lang="tr-TR" dirty="0" err="1"/>
              <a:t>furkasyon</a:t>
            </a:r>
            <a:r>
              <a:rPr lang="tr-TR" dirty="0"/>
              <a:t> bölgesinde yer alan </a:t>
            </a:r>
            <a:r>
              <a:rPr lang="tr-TR" dirty="0" err="1"/>
              <a:t>perforasyonların</a:t>
            </a:r>
            <a:r>
              <a:rPr lang="tr-TR" dirty="0"/>
              <a:t>, </a:t>
            </a:r>
            <a:r>
              <a:rPr lang="tr-TR" dirty="0" err="1"/>
              <a:t>gingival</a:t>
            </a:r>
            <a:r>
              <a:rPr lang="tr-TR" dirty="0"/>
              <a:t> </a:t>
            </a:r>
            <a:r>
              <a:rPr lang="tr-TR" dirty="0" err="1"/>
              <a:t>sulkus</a:t>
            </a:r>
            <a:r>
              <a:rPr lang="tr-TR" dirty="0"/>
              <a:t> ile olan yakın ilişkisinden dolayı </a:t>
            </a:r>
            <a:r>
              <a:rPr lang="tr-TR" dirty="0" err="1"/>
              <a:t>prognozunun</a:t>
            </a:r>
            <a:r>
              <a:rPr lang="tr-TR" dirty="0"/>
              <a:t> zayıf olduğu </a:t>
            </a:r>
            <a:r>
              <a:rPr lang="tr-TR" dirty="0" err="1"/>
              <a:t>gösterilmiştir.Bu</a:t>
            </a:r>
            <a:r>
              <a:rPr lang="tr-TR" dirty="0"/>
              <a:t> bölgede yer alan </a:t>
            </a:r>
            <a:r>
              <a:rPr lang="tr-TR" dirty="0" err="1"/>
              <a:t>perforasyonların</a:t>
            </a:r>
            <a:r>
              <a:rPr lang="tr-TR" dirty="0"/>
              <a:t> tedavisi oldukça güçtür ve </a:t>
            </a:r>
            <a:r>
              <a:rPr lang="tr-TR" dirty="0" err="1"/>
              <a:t>periodontal</a:t>
            </a:r>
            <a:r>
              <a:rPr lang="tr-TR" dirty="0"/>
              <a:t> cep oluşumu inatçı </a:t>
            </a:r>
            <a:r>
              <a:rPr lang="tr-TR" dirty="0" err="1"/>
              <a:t>enflamasyona</a:t>
            </a:r>
            <a:r>
              <a:rPr lang="tr-TR" dirty="0"/>
              <a:t> yol açar( Bella ve ark., 1991)</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20</a:t>
            </a:fld>
            <a:endParaRPr lang="tr-TR"/>
          </a:p>
        </p:txBody>
      </p:sp>
    </p:spTree>
    <p:extLst>
      <p:ext uri="{BB962C8B-B14F-4D97-AF65-F5344CB8AC3E}">
        <p14:creationId xmlns="" xmlns:p14="http://schemas.microsoft.com/office/powerpoint/2010/main" val="3943080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a:t>
            </a:r>
            <a:r>
              <a:rPr lang="tr-TR" dirty="0" err="1"/>
              <a:t>Alveolar</a:t>
            </a:r>
            <a:r>
              <a:rPr lang="tr-TR" dirty="0"/>
              <a:t> </a:t>
            </a:r>
            <a:r>
              <a:rPr lang="tr-TR" dirty="0" err="1"/>
              <a:t>kret</a:t>
            </a:r>
            <a:r>
              <a:rPr lang="tr-TR" dirty="0"/>
              <a:t> bölgesinde yer alan </a:t>
            </a:r>
            <a:r>
              <a:rPr lang="tr-TR" dirty="0" err="1"/>
              <a:t>perforasyonlar</a:t>
            </a:r>
            <a:r>
              <a:rPr lang="tr-TR" dirty="0"/>
              <a:t> hemen tedavi edilmediği taktirde, </a:t>
            </a:r>
            <a:r>
              <a:rPr lang="tr-TR" dirty="0" err="1"/>
              <a:t>epitelin</a:t>
            </a:r>
            <a:r>
              <a:rPr lang="tr-TR" dirty="0"/>
              <a:t> perforasyon alanına doğru yer değiştirmesi </a:t>
            </a:r>
            <a:r>
              <a:rPr lang="tr-TR" dirty="0" err="1"/>
              <a:t>periodontal</a:t>
            </a:r>
            <a:r>
              <a:rPr lang="tr-TR" dirty="0"/>
              <a:t> </a:t>
            </a:r>
            <a:r>
              <a:rPr lang="tr-TR" dirty="0" err="1"/>
              <a:t>defekt</a:t>
            </a:r>
            <a:r>
              <a:rPr lang="tr-TR" dirty="0"/>
              <a:t> yaratır. (</a:t>
            </a:r>
            <a:r>
              <a:rPr lang="tr-TR" dirty="0" err="1"/>
              <a:t>Kvinnsland</a:t>
            </a:r>
            <a:r>
              <a:rPr lang="tr-TR" dirty="0"/>
              <a:t> ve ark., 1989; </a:t>
            </a:r>
            <a:r>
              <a:rPr lang="tr-TR" dirty="0" err="1"/>
              <a:t>Petersson</a:t>
            </a:r>
            <a:r>
              <a:rPr lang="tr-TR" dirty="0"/>
              <a:t> ve ark., 1985) Bu durumun nedeni </a:t>
            </a:r>
            <a:r>
              <a:rPr lang="tr-TR" dirty="0" err="1"/>
              <a:t>alveolar</a:t>
            </a:r>
            <a:r>
              <a:rPr lang="tr-TR" dirty="0"/>
              <a:t> </a:t>
            </a:r>
            <a:r>
              <a:rPr lang="tr-TR" dirty="0" err="1"/>
              <a:t>kret</a:t>
            </a:r>
            <a:r>
              <a:rPr lang="tr-TR" dirty="0"/>
              <a:t> bölgesindeki </a:t>
            </a:r>
            <a:r>
              <a:rPr lang="tr-TR" dirty="0" err="1"/>
              <a:t>perforasyonların</a:t>
            </a:r>
            <a:r>
              <a:rPr lang="tr-TR" dirty="0"/>
              <a:t>, </a:t>
            </a:r>
            <a:r>
              <a:rPr lang="tr-TR" dirty="0" err="1"/>
              <a:t>epitelyal</a:t>
            </a:r>
            <a:r>
              <a:rPr lang="tr-TR" dirty="0"/>
              <a:t> </a:t>
            </a:r>
            <a:r>
              <a:rPr lang="tr-TR" dirty="0" err="1"/>
              <a:t>migrasyon</a:t>
            </a:r>
            <a:r>
              <a:rPr lang="tr-TR" dirty="0"/>
              <a:t> ve </a:t>
            </a:r>
            <a:r>
              <a:rPr lang="tr-TR" dirty="0" err="1"/>
              <a:t>periodontal</a:t>
            </a:r>
            <a:r>
              <a:rPr lang="tr-TR" dirty="0"/>
              <a:t> cep oluşumuna oldukça yatkın olmalarıdır.(Fuss ve Trope, 1996)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21</a:t>
            </a:fld>
            <a:endParaRPr lang="tr-TR"/>
          </a:p>
        </p:txBody>
      </p:sp>
    </p:spTree>
    <p:extLst>
      <p:ext uri="{BB962C8B-B14F-4D97-AF65-F5344CB8AC3E}">
        <p14:creationId xmlns="" xmlns:p14="http://schemas.microsoft.com/office/powerpoint/2010/main" val="2569495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Perforasyon alanı mümkün olan en kısa sürede kapatılmalıdır. Bu sayede </a:t>
            </a:r>
            <a:r>
              <a:rPr lang="tr-TR" dirty="0" err="1"/>
              <a:t>ataşman</a:t>
            </a:r>
            <a:r>
              <a:rPr lang="tr-TR" dirty="0"/>
              <a:t> kaybı ve daha ileri </a:t>
            </a:r>
            <a:r>
              <a:rPr lang="tr-TR" dirty="0" err="1"/>
              <a:t>sulkuler</a:t>
            </a:r>
            <a:r>
              <a:rPr lang="tr-TR" dirty="0"/>
              <a:t> </a:t>
            </a:r>
            <a:r>
              <a:rPr lang="tr-TR" dirty="0" err="1"/>
              <a:t>ataşman</a:t>
            </a:r>
            <a:r>
              <a:rPr lang="tr-TR" dirty="0"/>
              <a:t> </a:t>
            </a:r>
            <a:r>
              <a:rPr lang="tr-TR" dirty="0" err="1"/>
              <a:t>harabiyeti</a:t>
            </a:r>
            <a:r>
              <a:rPr lang="tr-TR" dirty="0"/>
              <a:t> önlenebilir( Alaçam, 2012). Böylece enfeksiyon olasılığının azaldığı ve </a:t>
            </a:r>
            <a:r>
              <a:rPr lang="tr-TR" dirty="0" err="1"/>
              <a:t>perforasyonu</a:t>
            </a:r>
            <a:r>
              <a:rPr lang="tr-TR" dirty="0"/>
              <a:t> çevreleyen dokularda </a:t>
            </a:r>
            <a:r>
              <a:rPr lang="tr-TR" dirty="0" err="1"/>
              <a:t>harabiyetin</a:t>
            </a:r>
            <a:r>
              <a:rPr lang="tr-TR" dirty="0"/>
              <a:t> minimal seviyede tutulabildiği saptanmıştı</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22</a:t>
            </a:fld>
            <a:endParaRPr lang="tr-TR"/>
          </a:p>
        </p:txBody>
      </p:sp>
    </p:spTree>
    <p:extLst>
      <p:ext uri="{BB962C8B-B14F-4D97-AF65-F5344CB8AC3E}">
        <p14:creationId xmlns="" xmlns:p14="http://schemas.microsoft.com/office/powerpoint/2010/main" val="1485267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ancak</a:t>
            </a:r>
            <a:r>
              <a:rPr lang="tr-TR" baseline="0" dirty="0"/>
              <a:t> </a:t>
            </a:r>
            <a:r>
              <a:rPr lang="tr-TR" dirty="0"/>
              <a:t>Kanalda perforasyon </a:t>
            </a:r>
            <a:r>
              <a:rPr lang="tr-TR" dirty="0" err="1"/>
              <a:t>oluştığu</a:t>
            </a:r>
            <a:r>
              <a:rPr lang="tr-TR" dirty="0"/>
              <a:t> sırada kanal şekillendirmesi yapılmamış veya tamamlanmamış ise, perfore alan kesin olarak </a:t>
            </a:r>
            <a:r>
              <a:rPr lang="tr-TR" dirty="0" err="1"/>
              <a:t>endodontik</a:t>
            </a:r>
            <a:r>
              <a:rPr lang="tr-TR" dirty="0"/>
              <a:t> tedaviden önce kapatılmalıdır. Perfore alan kapatılmadığında, kanama kontrolü yapılamaz </a:t>
            </a:r>
            <a:r>
              <a:rPr lang="tr-TR" dirty="0" err="1"/>
              <a:t>irriganların</a:t>
            </a:r>
            <a:r>
              <a:rPr lang="tr-TR" dirty="0"/>
              <a:t> ve kanaldaki </a:t>
            </a:r>
            <a:r>
              <a:rPr lang="tr-TR" dirty="0" err="1"/>
              <a:t>debrisin</a:t>
            </a:r>
            <a:r>
              <a:rPr lang="tr-TR" dirty="0"/>
              <a:t> taşması mümkün hale gelir, bölgede enfeksiyon  kontrol altına alınamaz( Alaçam, 2012; </a:t>
            </a:r>
            <a:r>
              <a:rPr lang="tr-TR" dirty="0" err="1"/>
              <a:t>Kvinnsland</a:t>
            </a:r>
            <a:r>
              <a:rPr lang="tr-TR" dirty="0"/>
              <a:t> ve ark., 1989). </a:t>
            </a:r>
          </a:p>
          <a:p>
            <a:endParaRPr lang="tr-TR" dirty="0"/>
          </a:p>
        </p:txBody>
      </p:sp>
      <p:sp>
        <p:nvSpPr>
          <p:cNvPr id="4" name="Slayt Numarası Yer Tutucusu 3"/>
          <p:cNvSpPr>
            <a:spLocks noGrp="1"/>
          </p:cNvSpPr>
          <p:nvPr>
            <p:ph type="sldNum" sz="quarter" idx="10"/>
          </p:nvPr>
        </p:nvSpPr>
        <p:spPr/>
        <p:txBody>
          <a:bodyPr/>
          <a:lstStyle/>
          <a:p>
            <a:fld id="{F4297A07-37CC-4C09-8344-4BA5023FFCA5}" type="slidenum">
              <a:rPr lang="tr-TR" smtClean="0"/>
              <a:pPr/>
              <a:t>23</a:t>
            </a:fld>
            <a:endParaRPr lang="tr-TR"/>
          </a:p>
        </p:txBody>
      </p:sp>
    </p:spTree>
    <p:extLst>
      <p:ext uri="{BB962C8B-B14F-4D97-AF65-F5344CB8AC3E}">
        <p14:creationId xmlns="" xmlns:p14="http://schemas.microsoft.com/office/powerpoint/2010/main" val="182860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Perfore olan dişlerin </a:t>
            </a:r>
            <a:r>
              <a:rPr lang="tr-TR" dirty="0" err="1"/>
              <a:t>periodontal</a:t>
            </a:r>
            <a:r>
              <a:rPr lang="tr-TR" dirty="0"/>
              <a:t> muayenesi ve cep incelemesi dikkatli bir şekilde yapılmalıdır. Ataşman kaybı ve </a:t>
            </a:r>
            <a:r>
              <a:rPr lang="tr-TR" dirty="0" err="1"/>
              <a:t>periodontal</a:t>
            </a:r>
            <a:r>
              <a:rPr lang="tr-TR" dirty="0"/>
              <a:t> durum komplike bir tedavi gereksinimine neden olabilir, CERRAHİ TEDAVİ planlaması yapılmasına ihtiyaç duyulabilir(Alaçam, 2012).</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24</a:t>
            </a:fld>
            <a:endParaRPr lang="tr-TR"/>
          </a:p>
        </p:txBody>
      </p:sp>
    </p:spTree>
    <p:extLst>
      <p:ext uri="{BB962C8B-B14F-4D97-AF65-F5344CB8AC3E}">
        <p14:creationId xmlns="" xmlns:p14="http://schemas.microsoft.com/office/powerpoint/2010/main" val="3218667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Prognozun</a:t>
            </a:r>
            <a:r>
              <a:rPr lang="tr-TR" dirty="0"/>
              <a:t> iyi olabilmesi için, perforasyon alanının </a:t>
            </a:r>
            <a:r>
              <a:rPr lang="tr-TR" dirty="0" err="1"/>
              <a:t>gingival</a:t>
            </a:r>
            <a:r>
              <a:rPr lang="tr-TR" dirty="0"/>
              <a:t> </a:t>
            </a:r>
            <a:r>
              <a:rPr lang="tr-TR" dirty="0" err="1"/>
              <a:t>sulkus</a:t>
            </a:r>
            <a:r>
              <a:rPr lang="tr-TR" dirty="0"/>
              <a:t> ile </a:t>
            </a:r>
            <a:r>
              <a:rPr lang="tr-TR" dirty="0" err="1"/>
              <a:t>bağalntıyı</a:t>
            </a:r>
            <a:r>
              <a:rPr lang="tr-TR" dirty="0"/>
              <a:t> kesecek, doku ile </a:t>
            </a:r>
            <a:r>
              <a:rPr lang="tr-TR" dirty="0" err="1"/>
              <a:t>biyouyumlu</a:t>
            </a:r>
            <a:r>
              <a:rPr lang="tr-TR" dirty="0"/>
              <a:t>  bir materyalle en kısa sürede tamiri yapılmalıdır </a:t>
            </a:r>
            <a:r>
              <a:rPr lang="tr-TR" baseline="0" dirty="0"/>
              <a:t> böylece </a:t>
            </a:r>
            <a:r>
              <a:rPr lang="tr-TR" dirty="0" err="1"/>
              <a:t>periodontal</a:t>
            </a:r>
            <a:r>
              <a:rPr lang="tr-TR" dirty="0"/>
              <a:t> </a:t>
            </a:r>
            <a:r>
              <a:rPr lang="tr-TR" dirty="0" err="1"/>
              <a:t>enflamasyon</a:t>
            </a:r>
            <a:r>
              <a:rPr lang="tr-TR" dirty="0"/>
              <a:t> oluşumunu  engellenebilmektedir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25</a:t>
            </a:fld>
            <a:endParaRPr lang="tr-TR"/>
          </a:p>
        </p:txBody>
      </p:sp>
    </p:spTree>
    <p:extLst>
      <p:ext uri="{BB962C8B-B14F-4D97-AF65-F5344CB8AC3E}">
        <p14:creationId xmlns="" xmlns:p14="http://schemas.microsoft.com/office/powerpoint/2010/main" val="4061009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İyatrojenik perforasyonlar; hekimin gerek kök kanal anatomisi hakkında yetersiz bilgisi, gerekse de anatomik varyasyonlar hakkında yeterli </a:t>
            </a:r>
            <a:r>
              <a:rPr lang="tr-TR" dirty="0" err="1"/>
              <a:t>tecürebeye</a:t>
            </a:r>
            <a:r>
              <a:rPr lang="tr-TR" dirty="0"/>
              <a:t> sahip olmamasından dolayı ortaya çıkabilir. (</a:t>
            </a:r>
            <a:r>
              <a:rPr lang="tr-TR" dirty="0" err="1"/>
              <a:t>Grossman</a:t>
            </a:r>
            <a:r>
              <a:rPr lang="tr-TR" dirty="0"/>
              <a:t> 1757)</a:t>
            </a:r>
            <a:r>
              <a:rPr lang="tr-TR" baseline="0" dirty="0"/>
              <a:t> Ayrıca  post </a:t>
            </a:r>
            <a:r>
              <a:rPr lang="tr-TR" baseline="0" dirty="0" err="1"/>
              <a:t>boşlığunun</a:t>
            </a:r>
            <a:r>
              <a:rPr lang="tr-TR" baseline="0" dirty="0"/>
              <a:t> </a:t>
            </a:r>
            <a:r>
              <a:rPr lang="tr-TR" baseline="0" dirty="0" err="1"/>
              <a:t>preperasyonu</a:t>
            </a:r>
            <a:r>
              <a:rPr lang="tr-TR" baseline="0" dirty="0"/>
              <a:t> ve </a:t>
            </a:r>
            <a:r>
              <a:rPr lang="tr-TR" baseline="0" dirty="0" err="1"/>
              <a:t>pulpa</a:t>
            </a:r>
            <a:r>
              <a:rPr lang="tr-TR" baseline="0" dirty="0"/>
              <a:t> odasında görülen kalsifikasyonlar sonucu </a:t>
            </a:r>
            <a:r>
              <a:rPr lang="tr-TR" baseline="0" dirty="0" err="1"/>
              <a:t>perforasyonlar</a:t>
            </a:r>
            <a:r>
              <a:rPr lang="tr-TR" baseline="0" dirty="0"/>
              <a:t> meydana gelebilmektedir.</a:t>
            </a:r>
            <a:endParaRPr lang="tr-TR" dirty="0"/>
          </a:p>
        </p:txBody>
      </p:sp>
      <p:sp>
        <p:nvSpPr>
          <p:cNvPr id="4" name="Slayt Numarası Yer Tutucusu 3"/>
          <p:cNvSpPr>
            <a:spLocks noGrp="1"/>
          </p:cNvSpPr>
          <p:nvPr>
            <p:ph type="sldNum" sz="quarter" idx="10"/>
          </p:nvPr>
        </p:nvSpPr>
        <p:spPr/>
        <p:txBody>
          <a:bodyPr/>
          <a:lstStyle/>
          <a:p>
            <a:fld id="{F4297A07-37CC-4C09-8344-4BA5023FFCA5}" type="slidenum">
              <a:rPr lang="tr-TR" smtClean="0"/>
              <a:pPr/>
              <a:t>5</a:t>
            </a:fld>
            <a:endParaRPr lang="tr-TR"/>
          </a:p>
        </p:txBody>
      </p:sp>
    </p:spTree>
    <p:extLst>
      <p:ext uri="{BB962C8B-B14F-4D97-AF65-F5344CB8AC3E}">
        <p14:creationId xmlns="" xmlns:p14="http://schemas.microsoft.com/office/powerpoint/2010/main" val="2524675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4297A07-37CC-4C09-8344-4BA5023FFCA5}" type="slidenum">
              <a:rPr lang="tr-TR" smtClean="0"/>
              <a:pPr/>
              <a:t>26</a:t>
            </a:fld>
            <a:endParaRPr lang="tr-TR"/>
          </a:p>
        </p:txBody>
      </p:sp>
    </p:spTree>
    <p:extLst>
      <p:ext uri="{BB962C8B-B14F-4D97-AF65-F5344CB8AC3E}">
        <p14:creationId xmlns="" xmlns:p14="http://schemas.microsoft.com/office/powerpoint/2010/main" val="845942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Perforasyon bölgesine ulaşım ve </a:t>
            </a:r>
            <a:r>
              <a:rPr lang="tr-TR" dirty="0" err="1"/>
              <a:t>manüplasyonu</a:t>
            </a:r>
            <a:r>
              <a:rPr lang="tr-TR" dirty="0"/>
              <a:t> sağlamak için bölgenin görüşü büyük önem taşımaktadır. Yeterli görüşü sağlamak için; büyüteçler, baş lambaları, </a:t>
            </a:r>
            <a:r>
              <a:rPr lang="tr-TR" dirty="0" err="1"/>
              <a:t>transillüminasyon</a:t>
            </a:r>
            <a:r>
              <a:rPr lang="tr-TR" dirty="0"/>
              <a:t> aletlerinin yanı sıra </a:t>
            </a:r>
            <a:r>
              <a:rPr lang="tr-TR" dirty="0" err="1"/>
              <a:t>looplar</a:t>
            </a:r>
            <a:r>
              <a:rPr lang="tr-TR" dirty="0"/>
              <a:t> ve operasyon mikroskopları kullanılmaktadır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27</a:t>
            </a:fld>
            <a:endParaRPr lang="tr-TR"/>
          </a:p>
        </p:txBody>
      </p:sp>
    </p:spTree>
    <p:extLst>
      <p:ext uri="{BB962C8B-B14F-4D97-AF65-F5344CB8AC3E}">
        <p14:creationId xmlns="" xmlns:p14="http://schemas.microsoft.com/office/powerpoint/2010/main" val="22044543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Perforasyon bölgesinde, öncelikle kanamanın </a:t>
            </a:r>
            <a:r>
              <a:rPr lang="tr-TR" dirty="0" err="1"/>
              <a:t>izotonik</a:t>
            </a:r>
            <a:r>
              <a:rPr lang="tr-TR" dirty="0"/>
              <a:t> serum solüsyonu veya sulu kıvamda kalsiyum hidroksit süspansiyonu ile durdurulması gereklidir. Çok şiddetli </a:t>
            </a:r>
            <a:r>
              <a:rPr lang="tr-TR" dirty="0" err="1"/>
              <a:t>hiperemi</a:t>
            </a:r>
            <a:r>
              <a:rPr lang="tr-TR" dirty="0"/>
              <a:t> varsa, akut fazın geçmesi için perforasyon bölgesi, kalsiyum hidroksit patıyla kapatılarak birkaç saat bekletilmelidir. Meydana gelen perforasyon, mümkün olan en kısa sürede kapatılmalıdır. Mümkün olmadığı durumlarda, sulu kıvamda kalsiyum hidroksit hazırlanarak perforasyon alanına yerleştirilmeli ve giriş </a:t>
            </a:r>
            <a:r>
              <a:rPr lang="tr-TR" dirty="0" err="1"/>
              <a:t>kavitesi</a:t>
            </a:r>
            <a:r>
              <a:rPr lang="tr-TR" dirty="0"/>
              <a:t> sıkıca kapatılmalıdır. Tedavinin geri kalanı fazla geciktirilmeden bir sonraki seansta tamamlanmalıdır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28</a:t>
            </a:fld>
            <a:endParaRPr lang="tr-TR"/>
          </a:p>
        </p:txBody>
      </p:sp>
    </p:spTree>
    <p:extLst>
      <p:ext uri="{BB962C8B-B14F-4D97-AF65-F5344CB8AC3E}">
        <p14:creationId xmlns="" xmlns:p14="http://schemas.microsoft.com/office/powerpoint/2010/main" val="26237502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Öncelikli olarak, perforasyon alanında yabancı madde ( örneğin; siman artıkları, </a:t>
            </a:r>
            <a:r>
              <a:rPr lang="tr-TR" dirty="0" err="1"/>
              <a:t>güta-perka</a:t>
            </a:r>
            <a:r>
              <a:rPr lang="tr-TR" dirty="0"/>
              <a:t>, diş parçaları) kalmadığından emin olunmalıdır. Kanal tedavisi sırasında perforasyon oluştuğunda, </a:t>
            </a:r>
            <a:r>
              <a:rPr lang="tr-TR" dirty="0" err="1"/>
              <a:t>perforasyonun</a:t>
            </a:r>
            <a:r>
              <a:rPr lang="tr-TR" dirty="0"/>
              <a:t> tamir edilmesi mutlak önceliği oluşturur ve herhangi bir kök kanal tedavisi uygulamasından önce yapılmalıdır. Kullanılan tamir materyali sertleşirken giriş </a:t>
            </a:r>
            <a:r>
              <a:rPr lang="tr-TR" dirty="0" err="1"/>
              <a:t>kavitesi</a:t>
            </a:r>
            <a:r>
              <a:rPr lang="tr-TR" dirty="0"/>
              <a:t> bakteri geçirmez bir şekilde kapatılmalıdır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29</a:t>
            </a:fld>
            <a:endParaRPr lang="tr-TR"/>
          </a:p>
        </p:txBody>
      </p:sp>
    </p:spTree>
    <p:extLst>
      <p:ext uri="{BB962C8B-B14F-4D97-AF65-F5344CB8AC3E}">
        <p14:creationId xmlns="" xmlns:p14="http://schemas.microsoft.com/office/powerpoint/2010/main" val="1943102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Bir süre önce meydana gelmiş genel olarak </a:t>
            </a:r>
            <a:r>
              <a:rPr lang="tr-TR" dirty="0" err="1"/>
              <a:t>farkedilmemiş</a:t>
            </a:r>
            <a:r>
              <a:rPr lang="tr-TR" dirty="0"/>
              <a:t>, bir </a:t>
            </a:r>
            <a:r>
              <a:rPr lang="tr-TR" dirty="0" err="1"/>
              <a:t>perforasyona</a:t>
            </a:r>
            <a:r>
              <a:rPr lang="tr-TR" dirty="0"/>
              <a:t> büyük olasılıkla doku enfeksiyonu da eşlik etmektedir. Bu nedenle, tamir işleminin uzun soluklu olmasını sağlamak için dezenfekte edici, uygun solüsyonlarla perforasyon alanının yeterli süre boyunca yıkanması gerekmektedir. </a:t>
            </a:r>
          </a:p>
          <a:p>
            <a:r>
              <a:rPr lang="tr-TR" dirty="0" err="1"/>
              <a:t>Granülasyon</a:t>
            </a:r>
            <a:r>
              <a:rPr lang="tr-TR" dirty="0"/>
              <a:t> dokusu genellikle perforasyon alanına doğru büyür. </a:t>
            </a:r>
            <a:r>
              <a:rPr lang="tr-TR" dirty="0" err="1"/>
              <a:t>Perforasyona</a:t>
            </a:r>
            <a:r>
              <a:rPr lang="tr-TR" dirty="0"/>
              <a:t> doğru büyüyen </a:t>
            </a:r>
            <a:r>
              <a:rPr lang="tr-TR" dirty="0" err="1"/>
              <a:t>granülasyon</a:t>
            </a:r>
            <a:r>
              <a:rPr lang="tr-TR" dirty="0"/>
              <a:t> dokusunun bir kısmı sodyum </a:t>
            </a:r>
            <a:r>
              <a:rPr lang="tr-TR" dirty="0" err="1"/>
              <a:t>hipkloritte</a:t>
            </a:r>
            <a:r>
              <a:rPr lang="tr-TR" dirty="0"/>
              <a:t> çözünebilir.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30</a:t>
            </a:fld>
            <a:endParaRPr lang="tr-TR"/>
          </a:p>
        </p:txBody>
      </p:sp>
    </p:spTree>
    <p:extLst>
      <p:ext uri="{BB962C8B-B14F-4D97-AF65-F5344CB8AC3E}">
        <p14:creationId xmlns="" xmlns:p14="http://schemas.microsoft.com/office/powerpoint/2010/main" val="17490143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Perforasyon dişin </a:t>
            </a:r>
            <a:r>
              <a:rPr lang="tr-TR" dirty="0" err="1"/>
              <a:t>koronal</a:t>
            </a:r>
            <a:r>
              <a:rPr lang="tr-TR" dirty="0"/>
              <a:t> kısmında yani </a:t>
            </a:r>
            <a:r>
              <a:rPr lang="tr-TR" dirty="0" err="1"/>
              <a:t>supragingival</a:t>
            </a:r>
            <a:r>
              <a:rPr lang="tr-TR" dirty="0"/>
              <a:t> bölgede ise; </a:t>
            </a:r>
            <a:r>
              <a:rPr lang="tr-TR" dirty="0" err="1"/>
              <a:t>restoratif</a:t>
            </a:r>
            <a:r>
              <a:rPr lang="tr-TR" dirty="0"/>
              <a:t> bir dolgu materyali ile tıkanarak veya kron yapılarak tamir edilebilir( Frank AL., 1974). </a:t>
            </a:r>
            <a:r>
              <a:rPr lang="tr-TR" dirty="0" err="1"/>
              <a:t>Koronal</a:t>
            </a:r>
            <a:r>
              <a:rPr lang="tr-TR" dirty="0"/>
              <a:t> kök </a:t>
            </a:r>
            <a:r>
              <a:rPr lang="tr-TR" dirty="0" err="1"/>
              <a:t>perforasyonlarının</a:t>
            </a:r>
            <a:r>
              <a:rPr lang="tr-TR" dirty="0"/>
              <a:t> tamirinde ön dişlerde, asitle </a:t>
            </a:r>
            <a:r>
              <a:rPr lang="tr-TR" dirty="0" err="1"/>
              <a:t>pürüzlendirilmiş</a:t>
            </a:r>
            <a:r>
              <a:rPr lang="tr-TR" dirty="0"/>
              <a:t> </a:t>
            </a:r>
            <a:r>
              <a:rPr lang="tr-TR" dirty="0" err="1"/>
              <a:t>kompozit</a:t>
            </a:r>
            <a:r>
              <a:rPr lang="tr-TR" dirty="0"/>
              <a:t> </a:t>
            </a:r>
            <a:r>
              <a:rPr lang="tr-TR" dirty="0" err="1"/>
              <a:t>rezinler</a:t>
            </a:r>
            <a:r>
              <a:rPr lang="tr-TR" dirty="0"/>
              <a:t> veya cam </a:t>
            </a:r>
            <a:r>
              <a:rPr lang="tr-TR" dirty="0" err="1"/>
              <a:t>iyonomer</a:t>
            </a:r>
            <a:r>
              <a:rPr lang="tr-TR" dirty="0"/>
              <a:t> simanlar; arka grup dişlerde bu maddelerin yanında amalgam da kullanılabilir (Fuss ve Trope, 1996).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32</a:t>
            </a:fld>
            <a:endParaRPr lang="tr-TR"/>
          </a:p>
        </p:txBody>
      </p:sp>
    </p:spTree>
    <p:extLst>
      <p:ext uri="{BB962C8B-B14F-4D97-AF65-F5344CB8AC3E}">
        <p14:creationId xmlns="" xmlns:p14="http://schemas.microsoft.com/office/powerpoint/2010/main" val="542522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Krestal</a:t>
            </a:r>
            <a:r>
              <a:rPr lang="tr-TR" dirty="0"/>
              <a:t> kök </a:t>
            </a:r>
            <a:r>
              <a:rPr lang="tr-TR" dirty="0" err="1"/>
              <a:t>perforasyonları</a:t>
            </a:r>
            <a:r>
              <a:rPr lang="tr-TR" dirty="0"/>
              <a:t> </a:t>
            </a:r>
            <a:r>
              <a:rPr lang="tr-TR" dirty="0" err="1"/>
              <a:t>epitelyal</a:t>
            </a:r>
            <a:r>
              <a:rPr lang="tr-TR" dirty="0"/>
              <a:t> </a:t>
            </a:r>
            <a:r>
              <a:rPr lang="tr-TR" dirty="0" err="1"/>
              <a:t>ataçmana</a:t>
            </a:r>
            <a:r>
              <a:rPr lang="tr-TR" dirty="0"/>
              <a:t> komşuluğu ve </a:t>
            </a:r>
            <a:r>
              <a:rPr lang="tr-TR" dirty="0" err="1"/>
              <a:t>gingival</a:t>
            </a:r>
            <a:r>
              <a:rPr lang="tr-TR" dirty="0"/>
              <a:t> </a:t>
            </a:r>
            <a:r>
              <a:rPr lang="tr-TR" dirty="0" err="1"/>
              <a:t>sulkusla</a:t>
            </a:r>
            <a:r>
              <a:rPr lang="tr-TR" dirty="0"/>
              <a:t> bağlantısı nedeniyle tedavisi en zor </a:t>
            </a:r>
            <a:r>
              <a:rPr lang="tr-TR" dirty="0" err="1"/>
              <a:t>perforasyonlardandır</a:t>
            </a:r>
            <a:r>
              <a:rPr lang="tr-TR" dirty="0"/>
              <a:t>. Tedavisi genellikle </a:t>
            </a:r>
            <a:r>
              <a:rPr lang="tr-TR" dirty="0" err="1"/>
              <a:t>carrahi</a:t>
            </a:r>
            <a:r>
              <a:rPr lang="tr-TR" dirty="0"/>
              <a:t> yöntemler uygulanarak yapılmaktadır. Ayrıca dişe </a:t>
            </a:r>
            <a:r>
              <a:rPr lang="tr-TR" dirty="0" err="1"/>
              <a:t>ortodontik</a:t>
            </a:r>
            <a:r>
              <a:rPr lang="tr-TR" dirty="0"/>
              <a:t> </a:t>
            </a:r>
            <a:r>
              <a:rPr lang="tr-TR" dirty="0" err="1"/>
              <a:t>ekstrüzyon</a:t>
            </a:r>
            <a:r>
              <a:rPr lang="tr-TR" dirty="0"/>
              <a:t> uygulanarak dişin </a:t>
            </a:r>
            <a:r>
              <a:rPr lang="tr-TR" dirty="0" err="1"/>
              <a:t>koronal</a:t>
            </a:r>
            <a:r>
              <a:rPr lang="tr-TR" dirty="0"/>
              <a:t> seviyeye getirilmesiyle cerrahi olmayan teknikle de tedavi edilebilmektedir(Fuss ve Trope, 1996). </a:t>
            </a:r>
          </a:p>
          <a:p>
            <a:r>
              <a:rPr lang="tr-TR" dirty="0"/>
              <a:t>Perforasyon </a:t>
            </a:r>
            <a:r>
              <a:rPr lang="tr-TR" dirty="0" err="1"/>
              <a:t>alveolar</a:t>
            </a:r>
            <a:r>
              <a:rPr lang="tr-TR" dirty="0"/>
              <a:t> </a:t>
            </a:r>
            <a:r>
              <a:rPr lang="tr-TR" dirty="0" err="1"/>
              <a:t>kretin</a:t>
            </a:r>
            <a:r>
              <a:rPr lang="tr-TR" dirty="0"/>
              <a:t> 1-2 mm </a:t>
            </a:r>
            <a:r>
              <a:rPr lang="tr-TR" dirty="0" err="1"/>
              <a:t>apikalinde</a:t>
            </a:r>
            <a:r>
              <a:rPr lang="tr-TR" dirty="0"/>
              <a:t>, </a:t>
            </a:r>
            <a:r>
              <a:rPr lang="tr-TR" dirty="0" err="1"/>
              <a:t>subgingival</a:t>
            </a:r>
            <a:r>
              <a:rPr lang="tr-TR" dirty="0"/>
              <a:t> bölgede ise; diş </a:t>
            </a:r>
            <a:r>
              <a:rPr lang="tr-TR" dirty="0" err="1"/>
              <a:t>ortodontik</a:t>
            </a:r>
            <a:r>
              <a:rPr lang="tr-TR" dirty="0"/>
              <a:t> tekniklerle alveoler </a:t>
            </a:r>
            <a:r>
              <a:rPr lang="tr-TR" dirty="0" err="1"/>
              <a:t>kret</a:t>
            </a:r>
            <a:r>
              <a:rPr lang="tr-TR" dirty="0"/>
              <a:t> seviyesine yükseldikten sonra, perforasyon sahası bir dolgu materyali ile tıkanır(</a:t>
            </a:r>
            <a:r>
              <a:rPr lang="tr-TR" dirty="0" err="1"/>
              <a:t>Simon</a:t>
            </a:r>
            <a:r>
              <a:rPr lang="tr-TR" dirty="0"/>
              <a:t> ve ark., 1978). Ancak bu tedavi tekniğinin kompleks olması, zaman gerektirmesi ve dişi stabil halde tutma gibi dezavantajları bulunmaktadır. Fakat tekniğin uygulanması esnasında </a:t>
            </a:r>
            <a:r>
              <a:rPr lang="tr-TR" dirty="0" err="1"/>
              <a:t>periodonsiyum</a:t>
            </a:r>
            <a:r>
              <a:rPr lang="tr-TR" dirty="0"/>
              <a:t> üzerinde herhangi bir işlem yapılmaması gibi avantajı da mevcuttur(</a:t>
            </a:r>
            <a:r>
              <a:rPr lang="tr-TR" dirty="0" err="1"/>
              <a:t>Oswald</a:t>
            </a:r>
            <a:r>
              <a:rPr lang="tr-TR" dirty="0"/>
              <a:t> JB., 1979).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33</a:t>
            </a:fld>
            <a:endParaRPr lang="tr-TR"/>
          </a:p>
        </p:txBody>
      </p:sp>
    </p:spTree>
    <p:extLst>
      <p:ext uri="{BB962C8B-B14F-4D97-AF65-F5344CB8AC3E}">
        <p14:creationId xmlns="" xmlns:p14="http://schemas.microsoft.com/office/powerpoint/2010/main" val="2430660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Apikal bölgede meydana gelen </a:t>
            </a:r>
            <a:r>
              <a:rPr lang="tr-TR" dirty="0" err="1"/>
              <a:t>perforasyonlar</a:t>
            </a:r>
            <a:r>
              <a:rPr lang="tr-TR" dirty="0"/>
              <a:t> </a:t>
            </a:r>
            <a:r>
              <a:rPr lang="tr-TR" dirty="0">
                <a:solidFill>
                  <a:srgbClr val="FF0000"/>
                </a:solidFill>
              </a:rPr>
              <a:t>çoğunlukla temizleme ve şekillendirme </a:t>
            </a:r>
            <a:r>
              <a:rPr lang="tr-TR" dirty="0"/>
              <a:t>işlemleri sırasında oluşur.  Tıkanma ve basamak oluşumu sonucu, genellikle </a:t>
            </a:r>
            <a:r>
              <a:rPr lang="tr-TR" dirty="0" err="1"/>
              <a:t>apikal</a:t>
            </a:r>
            <a:r>
              <a:rPr lang="tr-TR" dirty="0"/>
              <a:t> cerrahi gereksinimi ortaya çıkmaktadır. Ana kanala ulaşılabilirliğin olmadığı ve </a:t>
            </a:r>
            <a:r>
              <a:rPr lang="tr-TR" dirty="0" err="1"/>
              <a:t>apikal</a:t>
            </a:r>
            <a:r>
              <a:rPr lang="tr-TR" dirty="0"/>
              <a:t> </a:t>
            </a:r>
            <a:r>
              <a:rPr lang="tr-TR" dirty="0" err="1"/>
              <a:t>periodontitisin</a:t>
            </a:r>
            <a:r>
              <a:rPr lang="tr-TR" dirty="0"/>
              <a:t> geliştiği vakalarda kök rezeksiyonu </a:t>
            </a:r>
            <a:r>
              <a:rPr lang="tr-TR" dirty="0" err="1"/>
              <a:t>endikedir</a:t>
            </a:r>
            <a:r>
              <a:rPr lang="tr-TR" dirty="0"/>
              <a:t> . Cerrahi olmayan tedavide ana kanal bulunmalı, </a:t>
            </a:r>
            <a:r>
              <a:rPr lang="tr-TR" dirty="0" err="1"/>
              <a:t>patency</a:t>
            </a:r>
            <a:r>
              <a:rPr lang="tr-TR" dirty="0"/>
              <a:t> elde edilmeli ve kanal yeterli miktarda genişletilmelidir. Yapay kanalın tıkanmasında MTA kullanılabilir ve tıkama filmle kontrol edilmelidir (Alaçam, 2012)</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34</a:t>
            </a:fld>
            <a:endParaRPr lang="tr-TR"/>
          </a:p>
        </p:txBody>
      </p:sp>
    </p:spTree>
    <p:extLst>
      <p:ext uri="{BB962C8B-B14F-4D97-AF65-F5344CB8AC3E}">
        <p14:creationId xmlns="" xmlns:p14="http://schemas.microsoft.com/office/powerpoint/2010/main" val="2929369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Apikal bölgede küçük ve yeni oluşmuş </a:t>
            </a:r>
            <a:r>
              <a:rPr lang="tr-TR" dirty="0" err="1"/>
              <a:t>perforasyonlar</a:t>
            </a:r>
            <a:r>
              <a:rPr lang="tr-TR" dirty="0"/>
              <a:t> tercihen tek seansta, gütaperka ve kanal patıyla kapatılmalıdır. Apikalde küçük ve eskiden oluşmuş </a:t>
            </a:r>
            <a:r>
              <a:rPr lang="tr-TR" dirty="0" err="1"/>
              <a:t>perforasyonlar</a:t>
            </a:r>
            <a:r>
              <a:rPr lang="tr-TR" dirty="0"/>
              <a:t> kalsiyum hidroksit gibi </a:t>
            </a:r>
            <a:r>
              <a:rPr lang="tr-TR" dirty="0" err="1"/>
              <a:t>antibakteriyel</a:t>
            </a:r>
            <a:r>
              <a:rPr lang="tr-TR" dirty="0"/>
              <a:t> kanal içi </a:t>
            </a:r>
            <a:r>
              <a:rPr lang="tr-TR" dirty="0" err="1"/>
              <a:t>medikamanlarla</a:t>
            </a:r>
            <a:r>
              <a:rPr lang="tr-TR" dirty="0"/>
              <a:t> tedavi edildikten sonra, sonraki seanslarda ana kanal tıkanmasıyla tedavi edilmelidir. Apikalde yeni veya önceden oluşmuş geniş </a:t>
            </a:r>
            <a:r>
              <a:rPr lang="tr-TR" dirty="0" err="1"/>
              <a:t>perforasyonlarda</a:t>
            </a:r>
            <a:r>
              <a:rPr lang="tr-TR" dirty="0"/>
              <a:t>, açık </a:t>
            </a:r>
            <a:r>
              <a:rPr lang="tr-TR" dirty="0" err="1"/>
              <a:t>apeksli</a:t>
            </a:r>
            <a:r>
              <a:rPr lang="tr-TR" dirty="0"/>
              <a:t> dişlerin tedavisinde olduğu gibi uzun dönem kalsiyum hidroksit tedavisi uygulanmalıdır. Apikalde sert doku bariyeri oluşana kadar kanal içi </a:t>
            </a:r>
            <a:r>
              <a:rPr lang="tr-TR" dirty="0" err="1"/>
              <a:t>medikaman</a:t>
            </a:r>
            <a:r>
              <a:rPr lang="tr-TR" dirty="0"/>
              <a:t> aylarca uygulanır. Sert doku bariyeri oluştuktan sonra kök kanal dolgusu yapılabilir.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35</a:t>
            </a:fld>
            <a:endParaRPr lang="tr-TR"/>
          </a:p>
        </p:txBody>
      </p:sp>
    </p:spTree>
    <p:extLst>
      <p:ext uri="{BB962C8B-B14F-4D97-AF65-F5344CB8AC3E}">
        <p14:creationId xmlns="" xmlns:p14="http://schemas.microsoft.com/office/powerpoint/2010/main" val="20850252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Küçük </a:t>
            </a:r>
            <a:r>
              <a:rPr lang="tr-TR" dirty="0" err="1"/>
              <a:t>furkasyon</a:t>
            </a:r>
            <a:r>
              <a:rPr lang="tr-TR" dirty="0"/>
              <a:t> </a:t>
            </a:r>
            <a:r>
              <a:rPr lang="tr-TR" dirty="0" err="1"/>
              <a:t>perforasyonları</a:t>
            </a:r>
            <a:r>
              <a:rPr lang="tr-TR" dirty="0"/>
              <a:t> hızlı sertleşen bir materyalle kapatıldığında iyi bir </a:t>
            </a:r>
            <a:r>
              <a:rPr lang="tr-TR" dirty="0" err="1"/>
              <a:t>prognoza</a:t>
            </a:r>
            <a:r>
              <a:rPr lang="tr-TR" dirty="0"/>
              <a:t> sahiptir. Bununla birlikte geniş </a:t>
            </a:r>
            <a:r>
              <a:rPr lang="tr-TR" dirty="0" err="1"/>
              <a:t>furkasyon</a:t>
            </a:r>
            <a:r>
              <a:rPr lang="tr-TR" dirty="0"/>
              <a:t> </a:t>
            </a:r>
            <a:r>
              <a:rPr lang="tr-TR" dirty="0" err="1"/>
              <a:t>perforasyonları</a:t>
            </a:r>
            <a:r>
              <a:rPr lang="tr-TR" dirty="0"/>
              <a:t> tamir materyalinin yerleştirilmesi sırasında güçlük yaratır ve materyalin </a:t>
            </a:r>
            <a:r>
              <a:rPr lang="tr-TR" dirty="0" err="1"/>
              <a:t>periodontal</a:t>
            </a:r>
            <a:r>
              <a:rPr lang="tr-TR" dirty="0"/>
              <a:t> </a:t>
            </a:r>
            <a:r>
              <a:rPr lang="tr-TR" dirty="0" err="1"/>
              <a:t>ligament</a:t>
            </a:r>
            <a:r>
              <a:rPr lang="tr-TR" dirty="0"/>
              <a:t> (PDL) boşluğuna taşması olasıdır. </a:t>
            </a:r>
          </a:p>
          <a:p>
            <a:r>
              <a:rPr lang="tr-TR" dirty="0" err="1"/>
              <a:t>Furkasyon</a:t>
            </a:r>
            <a:r>
              <a:rPr lang="tr-TR" dirty="0"/>
              <a:t> bölgesinde meydana gelen ebatları geniş </a:t>
            </a:r>
            <a:r>
              <a:rPr lang="tr-TR" dirty="0" err="1"/>
              <a:t>perforasyonlarda</a:t>
            </a:r>
            <a:r>
              <a:rPr lang="tr-TR" dirty="0"/>
              <a:t>; </a:t>
            </a:r>
            <a:r>
              <a:rPr lang="tr-TR" dirty="0" err="1"/>
              <a:t>internal</a:t>
            </a:r>
            <a:r>
              <a:rPr lang="tr-TR" dirty="0"/>
              <a:t> matris yaklaşımı</a:t>
            </a:r>
            <a:r>
              <a:rPr lang="tr-TR" baseline="0" dirty="0"/>
              <a:t> önerilmektedir.</a:t>
            </a:r>
          </a:p>
          <a:p>
            <a:r>
              <a:rPr lang="tr-TR" dirty="0"/>
              <a:t>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36</a:t>
            </a:fld>
            <a:endParaRPr lang="tr-TR"/>
          </a:p>
        </p:txBody>
      </p:sp>
    </p:spTree>
    <p:extLst>
      <p:ext uri="{BB962C8B-B14F-4D97-AF65-F5344CB8AC3E}">
        <p14:creationId xmlns="" xmlns:p14="http://schemas.microsoft.com/office/powerpoint/2010/main" val="2074694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Kurvatürlü</a:t>
            </a:r>
            <a:r>
              <a:rPr lang="tr-TR" dirty="0"/>
              <a:t> kök kanallarının biyomekanik </a:t>
            </a:r>
            <a:r>
              <a:rPr lang="tr-TR" dirty="0" err="1"/>
              <a:t>preprasyonu</a:t>
            </a:r>
            <a:r>
              <a:rPr lang="tr-TR" dirty="0"/>
              <a:t> sırasında alet kırığı, dirsek oluşumu, </a:t>
            </a:r>
            <a:r>
              <a:rPr lang="tr-TR" dirty="0" err="1"/>
              <a:t>zipping</a:t>
            </a:r>
            <a:r>
              <a:rPr lang="tr-TR" dirty="0"/>
              <a:t> oluşumu gibi durumların yanı sıra </a:t>
            </a:r>
            <a:r>
              <a:rPr lang="tr-TR" dirty="0" err="1"/>
              <a:t>strip</a:t>
            </a:r>
            <a:r>
              <a:rPr lang="tr-TR" dirty="0"/>
              <a:t> perforasyonlar meydana gelebilmektedir. (</a:t>
            </a:r>
            <a:r>
              <a:rPr lang="tr-TR" dirty="0" err="1"/>
              <a:t>Abou-Rass</a:t>
            </a:r>
            <a:r>
              <a:rPr lang="tr-TR" dirty="0"/>
              <a:t> ve ark. , 1980</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6</a:t>
            </a:fld>
            <a:endParaRPr lang="tr-TR"/>
          </a:p>
        </p:txBody>
      </p:sp>
    </p:spTree>
    <p:extLst>
      <p:ext uri="{BB962C8B-B14F-4D97-AF65-F5344CB8AC3E}">
        <p14:creationId xmlns="" xmlns:p14="http://schemas.microsoft.com/office/powerpoint/2010/main" val="19574580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Büyük </a:t>
            </a:r>
            <a:r>
              <a:rPr lang="tr-TR" dirty="0" err="1"/>
              <a:t>perforasyonların</a:t>
            </a:r>
            <a:r>
              <a:rPr lang="tr-TR" dirty="0"/>
              <a:t> tamirinde </a:t>
            </a:r>
            <a:r>
              <a:rPr lang="tr-TR" dirty="0" err="1"/>
              <a:t>internal</a:t>
            </a:r>
            <a:r>
              <a:rPr lang="tr-TR" dirty="0"/>
              <a:t> matris tekniği önerilmektedir. Bu teknik için kullanılan materyaller steril ve  </a:t>
            </a:r>
            <a:r>
              <a:rPr lang="tr-TR" dirty="0" err="1"/>
              <a:t>manüplasyonu</a:t>
            </a:r>
            <a:r>
              <a:rPr lang="tr-TR" dirty="0"/>
              <a:t> kolay olmalı, </a:t>
            </a:r>
            <a:r>
              <a:rPr lang="tr-TR" dirty="0" err="1"/>
              <a:t>inflamasyon</a:t>
            </a:r>
            <a:r>
              <a:rPr lang="tr-TR" dirty="0"/>
              <a:t> oluşumuna neden olmamalıdır (</a:t>
            </a:r>
            <a:r>
              <a:rPr lang="tr-TR" dirty="0" err="1"/>
              <a:t>Hartwell</a:t>
            </a:r>
            <a:r>
              <a:rPr lang="tr-TR" dirty="0"/>
              <a:t> ve </a:t>
            </a:r>
            <a:r>
              <a:rPr lang="tr-TR" dirty="0" err="1"/>
              <a:t>England</a:t>
            </a:r>
            <a:r>
              <a:rPr lang="tr-TR" dirty="0"/>
              <a:t>, 1993). Yapılan çalışmalarda </a:t>
            </a:r>
            <a:r>
              <a:rPr lang="tr-TR" dirty="0" err="1"/>
              <a:t>internal</a:t>
            </a:r>
            <a:r>
              <a:rPr lang="tr-TR" dirty="0"/>
              <a:t> matris olarak kullanılan materyaller; Hidroksiapatit (</a:t>
            </a:r>
            <a:r>
              <a:rPr lang="tr-TR" dirty="0" err="1"/>
              <a:t>Lemon</a:t>
            </a:r>
            <a:r>
              <a:rPr lang="tr-TR" dirty="0"/>
              <a:t> ,1992</a:t>
            </a:r>
            <a:r>
              <a:rPr lang="tr-TR" b="1" dirty="0"/>
              <a:t>), </a:t>
            </a:r>
            <a:r>
              <a:rPr lang="tr-TR" b="1" dirty="0" err="1"/>
              <a:t>dekalsifiye</a:t>
            </a:r>
            <a:r>
              <a:rPr lang="tr-TR" b="1" dirty="0"/>
              <a:t> dondurulmuş kurutulmuş </a:t>
            </a:r>
            <a:r>
              <a:rPr lang="tr-TR" dirty="0"/>
              <a:t>kemik (</a:t>
            </a:r>
            <a:r>
              <a:rPr lang="tr-TR" dirty="0" err="1"/>
              <a:t>Hartwell</a:t>
            </a:r>
            <a:r>
              <a:rPr lang="tr-TR" dirty="0"/>
              <a:t> ve </a:t>
            </a:r>
            <a:r>
              <a:rPr lang="tr-TR" dirty="0" err="1"/>
              <a:t>England</a:t>
            </a:r>
            <a:r>
              <a:rPr lang="tr-TR" dirty="0"/>
              <a:t>, 1993), </a:t>
            </a:r>
            <a:r>
              <a:rPr lang="tr-TR" dirty="0" err="1"/>
              <a:t>kaklsiyum</a:t>
            </a:r>
            <a:r>
              <a:rPr lang="tr-TR" dirty="0"/>
              <a:t> hidroksit (</a:t>
            </a:r>
            <a:r>
              <a:rPr lang="tr-TR" dirty="0" err="1"/>
              <a:t>Petterson</a:t>
            </a:r>
            <a:r>
              <a:rPr lang="tr-TR" dirty="0"/>
              <a:t> ve ark., 1985), ve steril sığır </a:t>
            </a:r>
            <a:r>
              <a:rPr lang="tr-TR" dirty="0" err="1"/>
              <a:t>kollogenidir</a:t>
            </a:r>
            <a:r>
              <a:rPr lang="tr-TR" dirty="0"/>
              <a:t>(</a:t>
            </a:r>
            <a:r>
              <a:rPr lang="tr-TR" dirty="0" err="1"/>
              <a:t>Ruddle</a:t>
            </a:r>
            <a:r>
              <a:rPr lang="tr-TR" dirty="0"/>
              <a:t>, 1994; </a:t>
            </a:r>
            <a:r>
              <a:rPr lang="tr-TR" dirty="0" err="1"/>
              <a:t>Reserberg</a:t>
            </a:r>
            <a:r>
              <a:rPr lang="tr-TR" dirty="0"/>
              <a:t>, 1995). (Alaçam, 2012)</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37</a:t>
            </a:fld>
            <a:endParaRPr lang="tr-TR"/>
          </a:p>
        </p:txBody>
      </p:sp>
    </p:spTree>
    <p:extLst>
      <p:ext uri="{BB962C8B-B14F-4D97-AF65-F5344CB8AC3E}">
        <p14:creationId xmlns="" xmlns:p14="http://schemas.microsoft.com/office/powerpoint/2010/main" val="36115842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Periodontal yayılım göstermiş geniş </a:t>
            </a:r>
            <a:r>
              <a:rPr lang="tr-TR" dirty="0" err="1"/>
              <a:t>furkasyon</a:t>
            </a:r>
            <a:r>
              <a:rPr lang="tr-TR" dirty="0"/>
              <a:t> </a:t>
            </a:r>
            <a:r>
              <a:rPr lang="tr-TR" dirty="0" err="1"/>
              <a:t>perforasyonlarının</a:t>
            </a:r>
            <a:r>
              <a:rPr lang="tr-TR" dirty="0"/>
              <a:t> </a:t>
            </a:r>
            <a:r>
              <a:rPr lang="tr-TR" dirty="0" err="1"/>
              <a:t>prognozu</a:t>
            </a:r>
            <a:r>
              <a:rPr lang="tr-TR" dirty="0"/>
              <a:t> genel olarak zayıftır ve genellikle köklerden birinin cerrahi olarak uzaklaştırılması önerilmektedir (</a:t>
            </a:r>
            <a:r>
              <a:rPr lang="tr-TR" dirty="0" err="1"/>
              <a:t>Fuss</a:t>
            </a:r>
            <a:r>
              <a:rPr lang="tr-TR" dirty="0"/>
              <a:t> ve Trope, 1996). </a:t>
            </a:r>
          </a:p>
          <a:p>
            <a:r>
              <a:rPr lang="tr-TR" dirty="0"/>
              <a:t>Furkasyon </a:t>
            </a:r>
            <a:r>
              <a:rPr lang="tr-TR" dirty="0" err="1"/>
              <a:t>perforasyonları</a:t>
            </a:r>
            <a:r>
              <a:rPr lang="tr-TR" dirty="0"/>
              <a:t> düzgün tedavi edilmediği taktirde </a:t>
            </a:r>
            <a:r>
              <a:rPr lang="tr-TR" dirty="0" err="1"/>
              <a:t>prognozu</a:t>
            </a:r>
            <a:r>
              <a:rPr lang="tr-TR" dirty="0"/>
              <a:t> oldukça zayıftır.</a:t>
            </a:r>
            <a:r>
              <a:rPr lang="tr-TR" baseline="0" dirty="0"/>
              <a:t> Bu nedenle </a:t>
            </a:r>
            <a:r>
              <a:rPr lang="tr-TR" dirty="0"/>
              <a:t> Bu tip </a:t>
            </a:r>
            <a:r>
              <a:rPr lang="tr-TR" dirty="0" err="1"/>
              <a:t>perforasyonların</a:t>
            </a:r>
            <a:r>
              <a:rPr lang="tr-TR" dirty="0"/>
              <a:t> tamiri için cerrahi ve </a:t>
            </a:r>
            <a:r>
              <a:rPr lang="tr-TR" dirty="0" err="1"/>
              <a:t>ortograt</a:t>
            </a:r>
            <a:r>
              <a:rPr lang="tr-TR" dirty="0"/>
              <a:t> teknikler ileri sürülmüştür. Cerrahi tedaviler, bu tip </a:t>
            </a:r>
            <a:r>
              <a:rPr lang="tr-TR" dirty="0" err="1"/>
              <a:t>defektlerde</a:t>
            </a:r>
            <a:r>
              <a:rPr lang="tr-TR" dirty="0"/>
              <a:t> cep oluşumuna neden olabilir. Bu nedenle </a:t>
            </a:r>
            <a:r>
              <a:rPr lang="tr-TR" dirty="0" err="1"/>
              <a:t>furkasyon</a:t>
            </a:r>
            <a:r>
              <a:rPr lang="tr-TR" dirty="0"/>
              <a:t> </a:t>
            </a:r>
            <a:r>
              <a:rPr lang="tr-TR" dirty="0" err="1"/>
              <a:t>defektlerinde</a:t>
            </a:r>
            <a:r>
              <a:rPr lang="tr-TR" dirty="0"/>
              <a:t> cerrahi olmayan tedaviler önerilmektedir (</a:t>
            </a:r>
            <a:r>
              <a:rPr lang="tr-TR" dirty="0" err="1"/>
              <a:t>Bryan</a:t>
            </a:r>
            <a:r>
              <a:rPr lang="tr-TR" dirty="0"/>
              <a:t> ve ark., 1999). </a:t>
            </a:r>
          </a:p>
          <a:p>
            <a:endParaRPr lang="tr-TR" dirty="0"/>
          </a:p>
        </p:txBody>
      </p:sp>
      <p:sp>
        <p:nvSpPr>
          <p:cNvPr id="4" name="Slayt Numarası Yer Tutucusu 3"/>
          <p:cNvSpPr>
            <a:spLocks noGrp="1"/>
          </p:cNvSpPr>
          <p:nvPr>
            <p:ph type="sldNum" sz="quarter" idx="10"/>
          </p:nvPr>
        </p:nvSpPr>
        <p:spPr/>
        <p:txBody>
          <a:bodyPr/>
          <a:lstStyle/>
          <a:p>
            <a:fld id="{F4297A07-37CC-4C09-8344-4BA5023FFCA5}" type="slidenum">
              <a:rPr lang="tr-TR" smtClean="0"/>
              <a:pPr/>
              <a:t>38</a:t>
            </a:fld>
            <a:endParaRPr lang="tr-TR"/>
          </a:p>
        </p:txBody>
      </p:sp>
    </p:spTree>
    <p:extLst>
      <p:ext uri="{BB962C8B-B14F-4D97-AF65-F5344CB8AC3E}">
        <p14:creationId xmlns="" xmlns:p14="http://schemas.microsoft.com/office/powerpoint/2010/main" val="24293551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Furkasyon bölgesindeki büyük </a:t>
            </a:r>
            <a:r>
              <a:rPr lang="tr-TR" dirty="0" err="1"/>
              <a:t>perforasyonlar</a:t>
            </a:r>
            <a:r>
              <a:rPr lang="tr-TR" dirty="0"/>
              <a:t> </a:t>
            </a:r>
            <a:r>
              <a:rPr lang="tr-TR" dirty="0" err="1"/>
              <a:t>biküspidizasyon</a:t>
            </a:r>
            <a:r>
              <a:rPr lang="tr-TR" dirty="0"/>
              <a:t>, </a:t>
            </a:r>
            <a:r>
              <a:rPr lang="tr-TR" dirty="0" err="1"/>
              <a:t>hemiseksiyon</a:t>
            </a:r>
            <a:r>
              <a:rPr lang="tr-TR" dirty="0"/>
              <a:t> veya kök </a:t>
            </a:r>
            <a:r>
              <a:rPr lang="tr-TR" dirty="0" err="1"/>
              <a:t>amputasyonu</a:t>
            </a:r>
            <a:r>
              <a:rPr lang="tr-TR" dirty="0"/>
              <a:t> ile tedavi edilebilir. Bu tedavi tekniklerinden hangisinin seçileceğine; alveoler </a:t>
            </a:r>
            <a:r>
              <a:rPr lang="tr-TR" dirty="0" err="1"/>
              <a:t>kretin</a:t>
            </a:r>
            <a:r>
              <a:rPr lang="tr-TR" dirty="0"/>
              <a:t> seviyesi ve </a:t>
            </a:r>
            <a:r>
              <a:rPr lang="tr-TR" dirty="0" err="1"/>
              <a:t>furkasyon</a:t>
            </a:r>
            <a:r>
              <a:rPr lang="tr-TR" dirty="0"/>
              <a:t> bölgesi ile olan ilişkisi, kökün </a:t>
            </a:r>
            <a:r>
              <a:rPr lang="tr-TR" dirty="0" err="1"/>
              <a:t>furkasyon</a:t>
            </a:r>
            <a:r>
              <a:rPr lang="tr-TR" dirty="0"/>
              <a:t> bölgesinden sonraki uzunluğu ve eğimi değerlendirilerek karar verilir. Anatomik yapısı normal ve kemik desteği yeterli olan dişlere </a:t>
            </a:r>
            <a:r>
              <a:rPr lang="tr-TR" dirty="0" err="1"/>
              <a:t>hemiseksiyon</a:t>
            </a:r>
            <a:r>
              <a:rPr lang="tr-TR" dirty="0"/>
              <a:t> ve </a:t>
            </a:r>
            <a:r>
              <a:rPr lang="tr-TR" dirty="0" err="1"/>
              <a:t>biküspidizasyon</a:t>
            </a:r>
            <a:r>
              <a:rPr lang="tr-TR" dirty="0"/>
              <a:t> uygulanırken, kemik desteği yeterli olmayan dişlere kök </a:t>
            </a:r>
            <a:r>
              <a:rPr lang="tr-TR" dirty="0" err="1"/>
              <a:t>amputasyonu</a:t>
            </a:r>
            <a:r>
              <a:rPr lang="tr-TR" dirty="0"/>
              <a:t> uygulanır (Frank AL., 1974).</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39</a:t>
            </a:fld>
            <a:endParaRPr lang="tr-TR"/>
          </a:p>
        </p:txBody>
      </p:sp>
    </p:spTree>
    <p:extLst>
      <p:ext uri="{BB962C8B-B14F-4D97-AF65-F5344CB8AC3E}">
        <p14:creationId xmlns="" xmlns:p14="http://schemas.microsoft.com/office/powerpoint/2010/main" val="29107887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Kök ortasında bulunan ve cerrahi uygulama ile perforasyon bölgesine ulaşılamayan dişlere ise nadir olarak uygulanan </a:t>
            </a:r>
            <a:r>
              <a:rPr lang="tr-TR" dirty="0" err="1"/>
              <a:t>reimplantasyon</a:t>
            </a:r>
            <a:r>
              <a:rPr lang="tr-TR" dirty="0"/>
              <a:t> işlemi yapılabilir. Bu teknikte diş çekilerek, perforasyon bölgesi tıkanır ve </a:t>
            </a:r>
            <a:r>
              <a:rPr lang="tr-TR" dirty="0" err="1"/>
              <a:t>alveoler</a:t>
            </a:r>
            <a:r>
              <a:rPr lang="tr-TR" dirty="0"/>
              <a:t> sokete tekrar yerleştirilir (Alhadainy HA., 1994).</a:t>
            </a:r>
          </a:p>
          <a:p>
            <a:r>
              <a:rPr lang="tr-TR" dirty="0"/>
              <a:t>Apikal bölgedeki </a:t>
            </a:r>
            <a:r>
              <a:rPr lang="tr-TR" dirty="0" err="1"/>
              <a:t>perforasyonlarda</a:t>
            </a:r>
            <a:r>
              <a:rPr lang="tr-TR" dirty="0"/>
              <a:t> ise kron-kök oranı yeterli ise </a:t>
            </a:r>
            <a:r>
              <a:rPr lang="tr-TR" dirty="0" err="1"/>
              <a:t>apikal</a:t>
            </a:r>
            <a:r>
              <a:rPr lang="tr-TR" dirty="0"/>
              <a:t> rezeksiyon uygulanır. Kron-kök oranı yetersizse diş çekilir( Alaçam, 2012; </a:t>
            </a:r>
            <a:r>
              <a:rPr lang="tr-TR" dirty="0" err="1"/>
              <a:t>Gutmann</a:t>
            </a:r>
            <a:r>
              <a:rPr lang="tr-TR" dirty="0"/>
              <a:t> ve Harrison, 1991).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40</a:t>
            </a:fld>
            <a:endParaRPr lang="tr-TR"/>
          </a:p>
        </p:txBody>
      </p:sp>
    </p:spTree>
    <p:extLst>
      <p:ext uri="{BB962C8B-B14F-4D97-AF65-F5344CB8AC3E}">
        <p14:creationId xmlns="" xmlns:p14="http://schemas.microsoft.com/office/powerpoint/2010/main" val="25550008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a:t>
            </a:r>
            <a:r>
              <a:rPr lang="tr-TR" baseline="0" dirty="0"/>
              <a:t> </a:t>
            </a:r>
            <a:r>
              <a:rPr lang="tr-TR" dirty="0"/>
              <a:t>Hemostatik Materyaller</a:t>
            </a:r>
          </a:p>
          <a:p>
            <a:r>
              <a:rPr lang="tr-TR" dirty="0"/>
              <a:t>Perforasyon tamirinde kuru bir alan görüşü artırır ve onarımın düzgün bir şekilde yapılmasını sağlar. Kalsiyum hidroksit kanala şırıngaların hidrolik basıncıyla yerleştirilir. Kanal veya perforasyon bölgesinde 4-5 dakika kalması sağlanır. </a:t>
            </a:r>
          </a:p>
          <a:p>
            <a:r>
              <a:rPr lang="tr-TR" dirty="0"/>
              <a:t>b) Bariyer Materyalleri</a:t>
            </a:r>
          </a:p>
          <a:p>
            <a:r>
              <a:rPr lang="tr-TR" dirty="0"/>
              <a:t>Bariyerler kuru bir alan oluşturarak </a:t>
            </a:r>
            <a:r>
              <a:rPr lang="tr-TR" dirty="0" err="1"/>
              <a:t>restoratif</a:t>
            </a:r>
            <a:r>
              <a:rPr lang="tr-TR" dirty="0"/>
              <a:t> materyallerin iyi </a:t>
            </a:r>
            <a:r>
              <a:rPr lang="tr-TR" dirty="0" err="1"/>
              <a:t>kondanse</a:t>
            </a:r>
            <a:r>
              <a:rPr lang="tr-TR" dirty="0"/>
              <a:t> edilebilmelerini sağlamaktadırlar. </a:t>
            </a:r>
            <a:r>
              <a:rPr lang="tr-TR" dirty="0" err="1"/>
              <a:t>Rezorbe</a:t>
            </a:r>
            <a:r>
              <a:rPr lang="tr-TR" dirty="0"/>
              <a:t> olan ve olmayan çeşitleri vardır.</a:t>
            </a:r>
          </a:p>
          <a:p>
            <a:pPr marL="285750" indent="-285750">
              <a:buAutoNum type="romanLcPeriod"/>
            </a:pPr>
            <a:r>
              <a:rPr lang="tr-TR" dirty="0" err="1"/>
              <a:t>Rezorbe</a:t>
            </a:r>
            <a:r>
              <a:rPr lang="tr-TR" dirty="0"/>
              <a:t> Olan Bariyerler</a:t>
            </a:r>
          </a:p>
          <a:p>
            <a:pPr marL="0" indent="0">
              <a:buNone/>
            </a:pPr>
            <a:r>
              <a:rPr lang="tr-TR" dirty="0"/>
              <a:t>Genellikle diş içine değil, kemik içindeki </a:t>
            </a:r>
            <a:r>
              <a:rPr lang="tr-TR" dirty="0" err="1"/>
              <a:t>kaviteye</a:t>
            </a:r>
            <a:r>
              <a:rPr lang="tr-TR" dirty="0"/>
              <a:t> yerleştirilirler. </a:t>
            </a:r>
            <a:r>
              <a:rPr lang="tr-TR" dirty="0" err="1"/>
              <a:t>Furkasyon</a:t>
            </a:r>
            <a:r>
              <a:rPr lang="tr-TR" dirty="0"/>
              <a:t> veya kök yüzeyi anatomisine uygun şekilde konumlandırılırlar. Bu amaçla kullanılan materyaller; </a:t>
            </a:r>
            <a:r>
              <a:rPr lang="tr-TR" dirty="0" err="1"/>
              <a:t>kollojen</a:t>
            </a:r>
            <a:r>
              <a:rPr lang="tr-TR" dirty="0"/>
              <a:t> ve kalsiyum sülfattır( Alaçam, 2012).</a:t>
            </a:r>
          </a:p>
          <a:p>
            <a:pPr marL="0" indent="0">
              <a:buNone/>
            </a:pPr>
            <a:r>
              <a:rPr lang="tr-TR" dirty="0"/>
              <a:t>ii.	</a:t>
            </a:r>
            <a:r>
              <a:rPr lang="tr-TR" dirty="0" err="1"/>
              <a:t>Rezorbe</a:t>
            </a:r>
            <a:r>
              <a:rPr lang="tr-TR" dirty="0"/>
              <a:t> Olmayan Bariyerler</a:t>
            </a:r>
          </a:p>
          <a:p>
            <a:pPr marL="0" indent="0">
              <a:buNone/>
            </a:pPr>
            <a:r>
              <a:rPr lang="tr-TR" dirty="0"/>
              <a:t>MTA, </a:t>
            </a:r>
            <a:r>
              <a:rPr lang="tr-TR" dirty="0" err="1"/>
              <a:t>IRoot</a:t>
            </a:r>
            <a:r>
              <a:rPr lang="tr-TR" dirty="0"/>
              <a:t> BP (</a:t>
            </a:r>
            <a:r>
              <a:rPr lang="tr-TR" dirty="0" err="1"/>
              <a:t>hidroksiapatit</a:t>
            </a:r>
            <a:r>
              <a:rPr lang="tr-TR" dirty="0"/>
              <a:t> esaslı materyal) gibi materyaller bariyer maddesi olarak kullanılabilmektedir.</a:t>
            </a:r>
          </a:p>
          <a:p>
            <a:pPr marL="0" indent="0">
              <a:buNone/>
            </a:pPr>
            <a:r>
              <a:rPr lang="tr-TR" dirty="0"/>
              <a:t>c)	Onarım Materyalleri</a:t>
            </a:r>
          </a:p>
          <a:p>
            <a:pPr marL="285750" indent="-285750">
              <a:buAutoNum type="romanLcPeriod"/>
            </a:pPr>
            <a:endParaRPr lang="tr-TR" dirty="0"/>
          </a:p>
          <a:p>
            <a:endParaRPr lang="tr-TR" dirty="0"/>
          </a:p>
        </p:txBody>
      </p:sp>
      <p:sp>
        <p:nvSpPr>
          <p:cNvPr id="4" name="Slayt Numarası Yer Tutucusu 3"/>
          <p:cNvSpPr>
            <a:spLocks noGrp="1"/>
          </p:cNvSpPr>
          <p:nvPr>
            <p:ph type="sldNum" sz="quarter" idx="10"/>
          </p:nvPr>
        </p:nvSpPr>
        <p:spPr/>
        <p:txBody>
          <a:bodyPr/>
          <a:lstStyle/>
          <a:p>
            <a:fld id="{F4297A07-37CC-4C09-8344-4BA5023FFCA5}" type="slidenum">
              <a:rPr lang="tr-TR" smtClean="0"/>
              <a:pPr/>
              <a:t>41</a:t>
            </a:fld>
            <a:endParaRPr lang="tr-TR"/>
          </a:p>
        </p:txBody>
      </p:sp>
    </p:spTree>
    <p:extLst>
      <p:ext uri="{BB962C8B-B14F-4D97-AF65-F5344CB8AC3E}">
        <p14:creationId xmlns="" xmlns:p14="http://schemas.microsoft.com/office/powerpoint/2010/main" val="30853579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Kullanılan dolgu </a:t>
            </a:r>
            <a:r>
              <a:rPr lang="tr-TR" dirty="0" err="1"/>
              <a:t>mateyalleri</a:t>
            </a:r>
            <a:r>
              <a:rPr lang="tr-TR" dirty="0"/>
              <a:t> arasında; amalgam, guta-</a:t>
            </a:r>
            <a:r>
              <a:rPr lang="tr-TR" dirty="0" err="1"/>
              <a:t>perka</a:t>
            </a:r>
            <a:r>
              <a:rPr lang="tr-TR" dirty="0"/>
              <a:t>, Cavit, çinko fosfat siman, </a:t>
            </a:r>
            <a:r>
              <a:rPr lang="tr-TR" dirty="0" err="1"/>
              <a:t>çinkooksit</a:t>
            </a:r>
            <a:r>
              <a:rPr lang="tr-TR" dirty="0"/>
              <a:t> </a:t>
            </a:r>
            <a:r>
              <a:rPr lang="tr-TR" dirty="0" err="1"/>
              <a:t>öjenol</a:t>
            </a:r>
            <a:r>
              <a:rPr lang="tr-TR" dirty="0"/>
              <a:t> içerikli dolgu materyalleri, </a:t>
            </a:r>
            <a:r>
              <a:rPr lang="tr-TR" dirty="0" err="1"/>
              <a:t>hidroksiapatit</a:t>
            </a:r>
            <a:r>
              <a:rPr lang="tr-TR" dirty="0"/>
              <a:t>, </a:t>
            </a:r>
            <a:r>
              <a:rPr lang="tr-TR" dirty="0" err="1"/>
              <a:t>rezin</a:t>
            </a:r>
            <a:r>
              <a:rPr lang="tr-TR" dirty="0"/>
              <a:t> içerikli kanal dolgu materyalleri, </a:t>
            </a:r>
            <a:r>
              <a:rPr lang="tr-TR" dirty="0" err="1"/>
              <a:t>trikalsiyum</a:t>
            </a:r>
            <a:r>
              <a:rPr lang="tr-TR" dirty="0"/>
              <a:t> fosfat ve MTA sayılabilir.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42</a:t>
            </a:fld>
            <a:endParaRPr lang="tr-TR"/>
          </a:p>
        </p:txBody>
      </p:sp>
    </p:spTree>
    <p:extLst>
      <p:ext uri="{BB962C8B-B14F-4D97-AF65-F5344CB8AC3E}">
        <p14:creationId xmlns="" xmlns:p14="http://schemas.microsoft.com/office/powerpoint/2010/main" val="1569170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Apikal </a:t>
            </a:r>
            <a:r>
              <a:rPr lang="tr-TR" dirty="0" err="1"/>
              <a:t>perforasyonlar</a:t>
            </a:r>
            <a:r>
              <a:rPr lang="tr-TR" dirty="0"/>
              <a:t>; kök kanallarına uygulanan yanlış </a:t>
            </a:r>
            <a:r>
              <a:rPr lang="tr-TR" dirty="0" err="1"/>
              <a:t>preparasyon</a:t>
            </a:r>
            <a:r>
              <a:rPr lang="tr-TR" dirty="0"/>
              <a:t> ve çalışma boyutunun doğru belirlenememesi sonucu anatomik </a:t>
            </a:r>
            <a:r>
              <a:rPr lang="tr-TR" dirty="0" err="1"/>
              <a:t>foramen</a:t>
            </a:r>
            <a:r>
              <a:rPr lang="tr-TR" dirty="0"/>
              <a:t> </a:t>
            </a:r>
            <a:r>
              <a:rPr lang="tr-TR" dirty="0" err="1"/>
              <a:t>apikalenin</a:t>
            </a:r>
            <a:r>
              <a:rPr lang="tr-TR" dirty="0"/>
              <a:t> yer değiştirmesine neden olan </a:t>
            </a:r>
            <a:r>
              <a:rPr lang="tr-TR" dirty="0" err="1"/>
              <a:t>perforasyonlardır</a:t>
            </a:r>
            <a:r>
              <a:rPr lang="tr-TR" dirty="0"/>
              <a:t>.(Walton R. Ve ark. ,1989)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7</a:t>
            </a:fld>
            <a:endParaRPr lang="tr-TR"/>
          </a:p>
        </p:txBody>
      </p:sp>
    </p:spTree>
    <p:extLst>
      <p:ext uri="{BB962C8B-B14F-4D97-AF65-F5344CB8AC3E}">
        <p14:creationId xmlns="" xmlns:p14="http://schemas.microsoft.com/office/powerpoint/2010/main" val="331442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a:p>
            <a:r>
              <a:rPr lang="tr-TR" dirty="0"/>
              <a:t>Tekrarlayan kök kanal tedavilerinde gutta-</a:t>
            </a:r>
            <a:r>
              <a:rPr lang="tr-TR" dirty="0" err="1"/>
              <a:t>perka’nın</a:t>
            </a:r>
            <a:r>
              <a:rPr lang="tr-TR" dirty="0"/>
              <a:t> çıkarılması sırasında döner aletlerin dikkatsiz kullanımı sonucu veya kanaldan post sökülmesi ve kırık alet çıkarılması sırasında perforasyonlar oluşabilir. (</a:t>
            </a:r>
            <a:r>
              <a:rPr lang="tr-TR" dirty="0" err="1"/>
              <a:t>Glickman</a:t>
            </a:r>
            <a:r>
              <a:rPr lang="tr-TR" dirty="0"/>
              <a:t> ve ark. , 1992; </a:t>
            </a:r>
            <a:r>
              <a:rPr lang="tr-TR" dirty="0" err="1"/>
              <a:t>Himel</a:t>
            </a:r>
            <a:r>
              <a:rPr lang="tr-TR" dirty="0"/>
              <a:t> ve ark. 1985)</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8</a:t>
            </a:fld>
            <a:endParaRPr lang="tr-TR"/>
          </a:p>
        </p:txBody>
      </p:sp>
    </p:spTree>
    <p:extLst>
      <p:ext uri="{BB962C8B-B14F-4D97-AF65-F5344CB8AC3E}">
        <p14:creationId xmlns="" xmlns:p14="http://schemas.microsoft.com/office/powerpoint/2010/main" val="1911291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4297A07-37CC-4C09-8344-4BA5023FFCA5}" type="slidenum">
              <a:rPr lang="tr-TR" smtClean="0"/>
              <a:pPr/>
              <a:t>9</a:t>
            </a:fld>
            <a:endParaRPr lang="tr-TR"/>
          </a:p>
        </p:txBody>
      </p:sp>
    </p:spTree>
    <p:extLst>
      <p:ext uri="{BB962C8B-B14F-4D97-AF65-F5344CB8AC3E}">
        <p14:creationId xmlns="" xmlns:p14="http://schemas.microsoft.com/office/powerpoint/2010/main" val="126025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Ni</a:t>
            </a:r>
            <a:r>
              <a:rPr lang="tr-TR" dirty="0"/>
              <a:t>-Ti aletler kanalın orijinal anatomisini korurken, kanal </a:t>
            </a:r>
            <a:r>
              <a:rPr lang="tr-TR" dirty="0" err="1"/>
              <a:t>transportasyonu</a:t>
            </a:r>
            <a:r>
              <a:rPr lang="tr-TR" dirty="0"/>
              <a:t> ve </a:t>
            </a:r>
            <a:r>
              <a:rPr lang="tr-TR" dirty="0" err="1"/>
              <a:t>perforasyonu</a:t>
            </a:r>
            <a:r>
              <a:rPr lang="tr-TR" dirty="0"/>
              <a:t> riskini de </a:t>
            </a:r>
            <a:r>
              <a:rPr lang="tr-TR" dirty="0" err="1"/>
              <a:t>azatlamktadır</a:t>
            </a:r>
            <a:r>
              <a:rPr lang="tr-TR" dirty="0"/>
              <a:t>.(</a:t>
            </a:r>
            <a:r>
              <a:rPr lang="tr-TR" dirty="0" err="1"/>
              <a:t>Schafer</a:t>
            </a:r>
            <a:r>
              <a:rPr lang="tr-TR" dirty="0"/>
              <a:t> ve ark., 2003) Döner alet sistemlerinde, aşırı eğimli kanallarda kırılmayı önlemek için düşük </a:t>
            </a:r>
            <a:r>
              <a:rPr lang="tr-TR" dirty="0" err="1"/>
              <a:t>torkta</a:t>
            </a:r>
            <a:r>
              <a:rPr lang="tr-TR" dirty="0"/>
              <a:t> çalışılması önerilmektedir. (</a:t>
            </a:r>
            <a:r>
              <a:rPr lang="tr-TR" dirty="0" err="1"/>
              <a:t>Booth</a:t>
            </a:r>
            <a:r>
              <a:rPr lang="tr-TR" dirty="0"/>
              <a:t> ve ark., 2013) Eğri kanallarda </a:t>
            </a:r>
            <a:r>
              <a:rPr lang="tr-TR" dirty="0" err="1"/>
              <a:t>perforasyona</a:t>
            </a:r>
            <a:r>
              <a:rPr lang="tr-TR" dirty="0"/>
              <a:t> yol açmadan yeterli temizleme için </a:t>
            </a:r>
            <a:r>
              <a:rPr lang="tr-TR" dirty="0" err="1"/>
              <a:t>ultrasoniklerden</a:t>
            </a:r>
            <a:r>
              <a:rPr lang="tr-TR" dirty="0"/>
              <a:t> </a:t>
            </a:r>
            <a:r>
              <a:rPr lang="tr-TR" dirty="0" err="1"/>
              <a:t>faydalanılabir</a:t>
            </a:r>
            <a:r>
              <a:rPr lang="tr-TR" dirty="0"/>
              <a:t>.  (</a:t>
            </a:r>
            <a:r>
              <a:rPr lang="tr-TR" dirty="0" err="1"/>
              <a:t>Plotino</a:t>
            </a:r>
            <a:r>
              <a:rPr lang="tr-TR" dirty="0"/>
              <a:t> ve ark., 2007)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10</a:t>
            </a:fld>
            <a:endParaRPr lang="tr-TR"/>
          </a:p>
        </p:txBody>
      </p:sp>
    </p:spTree>
    <p:extLst>
      <p:ext uri="{BB962C8B-B14F-4D97-AF65-F5344CB8AC3E}">
        <p14:creationId xmlns="" xmlns:p14="http://schemas.microsoft.com/office/powerpoint/2010/main" val="3188840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Strip</a:t>
            </a:r>
            <a:r>
              <a:rPr lang="tr-TR" dirty="0"/>
              <a:t> </a:t>
            </a:r>
            <a:r>
              <a:rPr lang="tr-TR" dirty="0" err="1"/>
              <a:t>perforasyona</a:t>
            </a:r>
            <a:r>
              <a:rPr lang="tr-TR" dirty="0"/>
              <a:t> neden olmamak için ‘tehlikeli bölge’ olarak adlandırılan ve </a:t>
            </a:r>
            <a:r>
              <a:rPr lang="tr-TR" dirty="0" err="1"/>
              <a:t>dentin</a:t>
            </a:r>
            <a:r>
              <a:rPr lang="tr-TR" dirty="0"/>
              <a:t> kalınlığının az olduğu, alt büyük azı dişlerin </a:t>
            </a:r>
            <a:r>
              <a:rPr lang="tr-TR" dirty="0" err="1"/>
              <a:t>mezial</a:t>
            </a:r>
            <a:r>
              <a:rPr lang="tr-TR" dirty="0"/>
              <a:t> köklerinin furkal kısımları ve üst büyük azı dişlerin </a:t>
            </a:r>
            <a:r>
              <a:rPr lang="tr-TR" dirty="0" err="1"/>
              <a:t>meziyobukkal</a:t>
            </a:r>
            <a:r>
              <a:rPr lang="tr-TR" dirty="0"/>
              <a:t> köklerinin </a:t>
            </a:r>
            <a:r>
              <a:rPr lang="tr-TR" dirty="0" err="1"/>
              <a:t>distal</a:t>
            </a:r>
            <a:r>
              <a:rPr lang="tr-TR" dirty="0"/>
              <a:t> kısımlarında dikkatli çalışılmalı, </a:t>
            </a:r>
            <a:r>
              <a:rPr lang="tr-TR" dirty="0" err="1"/>
              <a:t>peaso</a:t>
            </a:r>
            <a:r>
              <a:rPr lang="tr-TR" dirty="0"/>
              <a:t> </a:t>
            </a:r>
            <a:r>
              <a:rPr lang="tr-TR" dirty="0" err="1"/>
              <a:t>reamer</a:t>
            </a:r>
            <a:r>
              <a:rPr lang="tr-TR" dirty="0"/>
              <a:t> ve Gates </a:t>
            </a:r>
            <a:r>
              <a:rPr lang="tr-TR" dirty="0" err="1"/>
              <a:t>glidden</a:t>
            </a:r>
            <a:r>
              <a:rPr lang="tr-TR" dirty="0"/>
              <a:t> </a:t>
            </a:r>
            <a:r>
              <a:rPr lang="tr-TR" dirty="0" err="1"/>
              <a:t>frezlerin</a:t>
            </a:r>
            <a:r>
              <a:rPr lang="tr-TR" dirty="0"/>
              <a:t> kullanımına özen gösterilmeli, aşırı genişletme yapmamak için küçük eğeler sırasıyla kullanılmalıdır. </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11</a:t>
            </a:fld>
            <a:endParaRPr lang="tr-TR"/>
          </a:p>
        </p:txBody>
      </p:sp>
    </p:spTree>
    <p:extLst>
      <p:ext uri="{BB962C8B-B14F-4D97-AF65-F5344CB8AC3E}">
        <p14:creationId xmlns="" xmlns:p14="http://schemas.microsoft.com/office/powerpoint/2010/main" val="628824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Kanal içi post yerleştirilmesi perforasyon oluşumu açısından en büyük riski taşımaktadır. (</a:t>
            </a:r>
            <a:r>
              <a:rPr lang="tr-TR" dirty="0" err="1"/>
              <a:t>Kvinnsland</a:t>
            </a:r>
            <a:r>
              <a:rPr lang="tr-TR" dirty="0"/>
              <a:t> ve ark., 1989)Post boşluğunun hazırlanması ve </a:t>
            </a:r>
            <a:r>
              <a:rPr lang="tr-TR" dirty="0" err="1"/>
              <a:t>gütta</a:t>
            </a:r>
            <a:r>
              <a:rPr lang="tr-TR" dirty="0"/>
              <a:t> </a:t>
            </a:r>
            <a:r>
              <a:rPr lang="tr-TR" dirty="0" err="1"/>
              <a:t>perkanın</a:t>
            </a:r>
            <a:r>
              <a:rPr lang="tr-TR" dirty="0"/>
              <a:t> sökülmesi aşamasında döner aletler yerine ısıtılmış el aletleri  kullanılmalıdır. (Çalışkan M.K, 2006 )  Post yerleştirilmeden önce kanal anatomisine uygun olarak postun çapı ve uzunluğu iyi belirlenmelidir. İşlem sırasında anestezi uygulanmamalı, işlem sırasında radyografik kontroller yapılarak kök kanalını mümkün olduğu kadar ortalamaya özen gösterilmelidir.</a:t>
            </a:r>
          </a:p>
        </p:txBody>
      </p:sp>
      <p:sp>
        <p:nvSpPr>
          <p:cNvPr id="4" name="Slayt Numarası Yer Tutucusu 3"/>
          <p:cNvSpPr>
            <a:spLocks noGrp="1"/>
          </p:cNvSpPr>
          <p:nvPr>
            <p:ph type="sldNum" sz="quarter" idx="10"/>
          </p:nvPr>
        </p:nvSpPr>
        <p:spPr/>
        <p:txBody>
          <a:bodyPr/>
          <a:lstStyle/>
          <a:p>
            <a:fld id="{F4297A07-37CC-4C09-8344-4BA5023FFCA5}" type="slidenum">
              <a:rPr lang="tr-TR" smtClean="0"/>
              <a:pPr/>
              <a:t>12</a:t>
            </a:fld>
            <a:endParaRPr lang="tr-TR"/>
          </a:p>
        </p:txBody>
      </p:sp>
    </p:spTree>
    <p:extLst>
      <p:ext uri="{BB962C8B-B14F-4D97-AF65-F5344CB8AC3E}">
        <p14:creationId xmlns="" xmlns:p14="http://schemas.microsoft.com/office/powerpoint/2010/main" val="2219870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9A33D6E-D836-4C5A-A0D9-42E921BA3CF5}" type="datetimeFigureOut">
              <a:rPr lang="tr-TR" smtClean="0"/>
              <a:pPr/>
              <a:t>26.1.2017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2593681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9A33D6E-D836-4C5A-A0D9-42E921BA3CF5}" type="datetimeFigureOut">
              <a:rPr lang="tr-TR" smtClean="0"/>
              <a:pPr/>
              <a:t>26.1.2017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201096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9A33D6E-D836-4C5A-A0D9-42E921BA3CF5}" type="datetimeFigureOut">
              <a:rPr lang="tr-TR" smtClean="0"/>
              <a:pPr/>
              <a:t>26.1.2017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233276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9A33D6E-D836-4C5A-A0D9-42E921BA3CF5}" type="datetimeFigureOut">
              <a:rPr lang="tr-TR" smtClean="0"/>
              <a:pPr/>
              <a:t>26.1.2017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1370598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9A33D6E-D836-4C5A-A0D9-42E921BA3CF5}" type="datetimeFigureOut">
              <a:rPr lang="tr-TR" smtClean="0"/>
              <a:pPr/>
              <a:t>26.1.2017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121080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9A33D6E-D836-4C5A-A0D9-42E921BA3CF5}" type="datetimeFigureOut">
              <a:rPr lang="tr-TR" smtClean="0"/>
              <a:pPr/>
              <a:t>26.1.2017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692237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9A33D6E-D836-4C5A-A0D9-42E921BA3CF5}" type="datetimeFigureOut">
              <a:rPr lang="tr-TR" smtClean="0"/>
              <a:pPr/>
              <a:t>26.1.2017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390181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E9A33D6E-D836-4C5A-A0D9-42E921BA3CF5}" type="datetimeFigureOut">
              <a:rPr lang="tr-TR" smtClean="0"/>
              <a:pPr/>
              <a:t>26.1.2017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2041356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33D6E-D836-4C5A-A0D9-42E921BA3CF5}" type="datetimeFigureOut">
              <a:rPr lang="tr-TR" smtClean="0"/>
              <a:pPr/>
              <a:t>26.1.2017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1458288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9A33D6E-D836-4C5A-A0D9-42E921BA3CF5}" type="datetimeFigureOut">
              <a:rPr lang="tr-TR" smtClean="0"/>
              <a:pPr/>
              <a:t>26.1.2017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3582630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9A33D6E-D836-4C5A-A0D9-42E921BA3CF5}" type="datetimeFigureOut">
              <a:rPr lang="tr-TR" smtClean="0"/>
              <a:pPr/>
              <a:t>26.1.2017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4155028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33D6E-D836-4C5A-A0D9-42E921BA3CF5}" type="datetimeFigureOut">
              <a:rPr lang="tr-TR" smtClean="0"/>
              <a:pPr/>
              <a:t>26.1.2017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FA92D-DB31-4D7F-B2FF-D7ED5A959BC9}" type="slidenum">
              <a:rPr lang="tr-TR" smtClean="0"/>
              <a:pPr/>
              <a:t>‹#›</a:t>
            </a:fld>
            <a:endParaRPr lang="tr-TR"/>
          </a:p>
        </p:txBody>
      </p:sp>
    </p:spTree>
    <p:extLst>
      <p:ext uri="{BB962C8B-B14F-4D97-AF65-F5344CB8AC3E}">
        <p14:creationId xmlns="" xmlns:p14="http://schemas.microsoft.com/office/powerpoint/2010/main" val="335244219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4.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09713" y="522288"/>
            <a:ext cx="9400032" cy="4059237"/>
          </a:xfrm>
        </p:spPr>
        <p:txBody>
          <a:bodyPr>
            <a:normAutofit/>
          </a:bodyPr>
          <a:lstStyle/>
          <a:p>
            <a:pPr algn="l"/>
            <a:r>
              <a:rPr lang="tr-TR" dirty="0" smtClean="0"/>
              <a:t>ENDODONTİK TEDAVİ SIRASINDA OLUŞAN PERFORASYONLARIN TEŞHİS VE TEDAVİLERİ</a:t>
            </a:r>
            <a:endParaRPr lang="tr-TR" dirty="0"/>
          </a:p>
        </p:txBody>
      </p:sp>
      <p:sp>
        <p:nvSpPr>
          <p:cNvPr id="3" name="Alt Başlık 2"/>
          <p:cNvSpPr>
            <a:spLocks noGrp="1"/>
          </p:cNvSpPr>
          <p:nvPr>
            <p:ph type="subTitle" idx="1"/>
          </p:nvPr>
        </p:nvSpPr>
        <p:spPr>
          <a:xfrm>
            <a:off x="7473696" y="5699062"/>
            <a:ext cx="4547616" cy="945578"/>
          </a:xfrm>
        </p:spPr>
        <p:txBody>
          <a:bodyPr/>
          <a:lstStyle/>
          <a:p>
            <a:r>
              <a:rPr lang="tr-TR" dirty="0" smtClean="0"/>
              <a:t>Prof</a:t>
            </a:r>
            <a:r>
              <a:rPr lang="tr-TR" dirty="0"/>
              <a:t>. Dr. Fatmagül ZIRAMAN</a:t>
            </a:r>
          </a:p>
        </p:txBody>
      </p:sp>
    </p:spTree>
    <p:extLst>
      <p:ext uri="{BB962C8B-B14F-4D97-AF65-F5344CB8AC3E}">
        <p14:creationId xmlns="" xmlns:p14="http://schemas.microsoft.com/office/powerpoint/2010/main" val="1647510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ŞEKİLLENDİRME SIRASINDA</a:t>
            </a:r>
          </a:p>
        </p:txBody>
      </p:sp>
      <p:sp>
        <p:nvSpPr>
          <p:cNvPr id="3" name="İçerik Yer Tutucusu 2"/>
          <p:cNvSpPr>
            <a:spLocks noGrp="1"/>
          </p:cNvSpPr>
          <p:nvPr>
            <p:ph idx="1"/>
          </p:nvPr>
        </p:nvSpPr>
        <p:spPr/>
        <p:txBody>
          <a:bodyPr>
            <a:normAutofit/>
          </a:bodyPr>
          <a:lstStyle/>
          <a:p>
            <a:r>
              <a:rPr lang="tr-TR" sz="4000" dirty="0"/>
              <a:t>Ni-Ti aletler kanalın orijinal anatomisini korur</a:t>
            </a:r>
          </a:p>
          <a:p>
            <a:r>
              <a:rPr lang="tr-TR" sz="4000" dirty="0"/>
              <a:t>Döner alet sistemlerinde         düşük </a:t>
            </a:r>
            <a:r>
              <a:rPr lang="tr-TR" sz="4000" dirty="0" err="1"/>
              <a:t>torkta</a:t>
            </a:r>
            <a:endParaRPr lang="tr-TR" sz="4000" dirty="0"/>
          </a:p>
          <a:p>
            <a:r>
              <a:rPr lang="tr-TR" sz="4000" dirty="0" err="1"/>
              <a:t>Ultrasonikler</a:t>
            </a:r>
            <a:r>
              <a:rPr lang="tr-TR" sz="4000" dirty="0"/>
              <a:t> </a:t>
            </a:r>
          </a:p>
        </p:txBody>
      </p:sp>
      <p:sp>
        <p:nvSpPr>
          <p:cNvPr id="4" name="Sağ Ok 3"/>
          <p:cNvSpPr/>
          <p:nvPr/>
        </p:nvSpPr>
        <p:spPr>
          <a:xfrm>
            <a:off x="6489213" y="2628677"/>
            <a:ext cx="583096" cy="2120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Gülen Yüz 4"/>
          <p:cNvSpPr/>
          <p:nvPr/>
        </p:nvSpPr>
        <p:spPr>
          <a:xfrm>
            <a:off x="3899502" y="3233727"/>
            <a:ext cx="702365" cy="662609"/>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4277366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5">
                    <a:lumMod val="60000"/>
                    <a:lumOff val="40000"/>
                  </a:schemeClr>
                </a:solidFill>
              </a:rPr>
              <a:t>     STRİP PERFORASYON</a:t>
            </a:r>
          </a:p>
        </p:txBody>
      </p:sp>
      <p:sp>
        <p:nvSpPr>
          <p:cNvPr id="3" name="İçerik Yer Tutucusu 2"/>
          <p:cNvSpPr>
            <a:spLocks noGrp="1"/>
          </p:cNvSpPr>
          <p:nvPr>
            <p:ph idx="1"/>
          </p:nvPr>
        </p:nvSpPr>
        <p:spPr/>
        <p:txBody>
          <a:bodyPr/>
          <a:lstStyle/>
          <a:p>
            <a:pPr marL="0" indent="0">
              <a:buNone/>
            </a:pPr>
            <a:r>
              <a:rPr lang="tr-TR" dirty="0"/>
              <a:t> </a:t>
            </a:r>
          </a:p>
        </p:txBody>
      </p:sp>
      <p:sp>
        <p:nvSpPr>
          <p:cNvPr id="5" name="Sağ Ok 4"/>
          <p:cNvSpPr/>
          <p:nvPr/>
        </p:nvSpPr>
        <p:spPr>
          <a:xfrm>
            <a:off x="5340627" y="5420140"/>
            <a:ext cx="278295" cy="2385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p:cNvSpPr/>
          <p:nvPr/>
        </p:nvSpPr>
        <p:spPr>
          <a:xfrm>
            <a:off x="1415039" y="1471142"/>
            <a:ext cx="6228522" cy="646331"/>
          </a:xfrm>
          <a:prstGeom prst="rect">
            <a:avLst/>
          </a:prstGeom>
        </p:spPr>
        <p:txBody>
          <a:bodyPr wrap="square">
            <a:spAutoFit/>
          </a:bodyPr>
          <a:lstStyle/>
          <a:p>
            <a:r>
              <a:rPr lang="tr-TR" dirty="0"/>
              <a:t>alt büyük azı dişlerin </a:t>
            </a:r>
            <a:r>
              <a:rPr lang="tr-TR" dirty="0" err="1"/>
              <a:t>mezial</a:t>
            </a:r>
            <a:r>
              <a:rPr lang="tr-TR" dirty="0"/>
              <a:t> köklerinin furkal kısımları</a:t>
            </a:r>
          </a:p>
          <a:p>
            <a:r>
              <a:rPr lang="tr-TR" dirty="0"/>
              <a:t>üst büyük azı dişlerin </a:t>
            </a:r>
            <a:r>
              <a:rPr lang="tr-TR" dirty="0" err="1"/>
              <a:t>meziyobukkal</a:t>
            </a:r>
            <a:r>
              <a:rPr lang="tr-TR" dirty="0"/>
              <a:t> köklerinin </a:t>
            </a:r>
            <a:r>
              <a:rPr lang="tr-TR" dirty="0" err="1"/>
              <a:t>distal</a:t>
            </a:r>
            <a:r>
              <a:rPr lang="tr-TR" dirty="0"/>
              <a:t> kısımlarında</a:t>
            </a:r>
          </a:p>
        </p:txBody>
      </p:sp>
    </p:spTree>
    <p:extLst>
      <p:ext uri="{BB962C8B-B14F-4D97-AF65-F5344CB8AC3E}">
        <p14:creationId xmlns="" xmlns:p14="http://schemas.microsoft.com/office/powerpoint/2010/main" val="1786097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POST YERLEŞTİRİLMESİ SIRASINDA</a:t>
            </a:r>
          </a:p>
        </p:txBody>
      </p:sp>
      <p:sp>
        <p:nvSpPr>
          <p:cNvPr id="3" name="Metin Yer Tutucusu 2"/>
          <p:cNvSpPr>
            <a:spLocks noGrp="1"/>
          </p:cNvSpPr>
          <p:nvPr>
            <p:ph type="body" idx="1"/>
          </p:nvPr>
        </p:nvSpPr>
        <p:spPr>
          <a:xfrm>
            <a:off x="496094" y="1448934"/>
            <a:ext cx="11352212" cy="823912"/>
          </a:xfrm>
        </p:spPr>
        <p:txBody>
          <a:bodyPr>
            <a:normAutofit/>
          </a:bodyPr>
          <a:lstStyle/>
          <a:p>
            <a:r>
              <a:rPr lang="tr-TR" dirty="0"/>
              <a:t>Kanal içi post yerleştirilmesi perforasyon oluşumu açısından en büyük riski taşımaktadır. (</a:t>
            </a:r>
            <a:r>
              <a:rPr lang="tr-TR" dirty="0" err="1"/>
              <a:t>Kvinnsland</a:t>
            </a:r>
            <a:r>
              <a:rPr lang="tr-TR" dirty="0"/>
              <a:t> ve ark., 1989)</a:t>
            </a:r>
          </a:p>
        </p:txBody>
      </p:sp>
      <p:sp>
        <p:nvSpPr>
          <p:cNvPr id="4" name="İçerik Yer Tutucusu 3"/>
          <p:cNvSpPr>
            <a:spLocks noGrp="1"/>
          </p:cNvSpPr>
          <p:nvPr>
            <p:ph sz="half" idx="2"/>
          </p:nvPr>
        </p:nvSpPr>
        <p:spPr>
          <a:xfrm>
            <a:off x="839788" y="3381829"/>
            <a:ext cx="5157787" cy="2807834"/>
          </a:xfrm>
        </p:spPr>
        <p:txBody>
          <a:bodyPr/>
          <a:lstStyle/>
          <a:p>
            <a:r>
              <a:rPr lang="tr-TR" dirty="0"/>
              <a:t>postun çapı ve uzunluğu </a:t>
            </a:r>
          </a:p>
          <a:p>
            <a:r>
              <a:rPr lang="tr-TR" dirty="0"/>
              <a:t>radyografik kontroller</a:t>
            </a:r>
          </a:p>
          <a:p>
            <a:r>
              <a:rPr lang="da-DK" dirty="0"/>
              <a:t>ısıtılmış el aletleri ve kanal aletleri </a:t>
            </a:r>
            <a:endParaRPr lang="tr-TR" dirty="0"/>
          </a:p>
        </p:txBody>
      </p:sp>
      <p:sp>
        <p:nvSpPr>
          <p:cNvPr id="6" name="İçerik Yer Tutucusu 5"/>
          <p:cNvSpPr>
            <a:spLocks noGrp="1"/>
          </p:cNvSpPr>
          <p:nvPr>
            <p:ph sz="quarter" idx="4"/>
          </p:nvPr>
        </p:nvSpPr>
        <p:spPr>
          <a:xfrm>
            <a:off x="6172200" y="3356655"/>
            <a:ext cx="5183188" cy="2833008"/>
          </a:xfrm>
        </p:spPr>
        <p:txBody>
          <a:bodyPr/>
          <a:lstStyle/>
          <a:p>
            <a:r>
              <a:rPr lang="tr-TR" dirty="0"/>
              <a:t>Anestezi uygulanmamalı</a:t>
            </a:r>
          </a:p>
          <a:p>
            <a:r>
              <a:rPr lang="tr-TR" dirty="0"/>
              <a:t>döner aletler </a:t>
            </a:r>
          </a:p>
        </p:txBody>
      </p:sp>
      <p:sp>
        <p:nvSpPr>
          <p:cNvPr id="8" name="Simge &quot;Yok&quot; 7"/>
          <p:cNvSpPr/>
          <p:nvPr/>
        </p:nvSpPr>
        <p:spPr>
          <a:xfrm>
            <a:off x="6647543" y="4833257"/>
            <a:ext cx="1654628" cy="1356406"/>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accent5">
                  <a:lumMod val="60000"/>
                  <a:lumOff val="40000"/>
                </a:schemeClr>
              </a:solidFill>
            </a:endParaRPr>
          </a:p>
        </p:txBody>
      </p:sp>
      <p:sp>
        <p:nvSpPr>
          <p:cNvPr id="9" name="Gülen Yüz 8"/>
          <p:cNvSpPr/>
          <p:nvPr/>
        </p:nvSpPr>
        <p:spPr>
          <a:xfrm>
            <a:off x="2641600" y="5109029"/>
            <a:ext cx="1001486" cy="1080634"/>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1160050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5">
                    <a:lumMod val="60000"/>
                    <a:lumOff val="40000"/>
                  </a:schemeClr>
                </a:solidFill>
              </a:rPr>
              <a:t>PERFORASYONLARIN TANISI</a:t>
            </a:r>
            <a:br>
              <a:rPr lang="tr-TR" dirty="0">
                <a:solidFill>
                  <a:schemeClr val="accent5">
                    <a:lumMod val="60000"/>
                    <a:lumOff val="40000"/>
                  </a:schemeClr>
                </a:solidFill>
              </a:rPr>
            </a:br>
            <a:endParaRPr lang="tr-TR" dirty="0">
              <a:solidFill>
                <a:schemeClr val="accent5">
                  <a:lumMod val="60000"/>
                  <a:lumOff val="40000"/>
                </a:schemeClr>
              </a:solidFill>
            </a:endParaRPr>
          </a:p>
        </p:txBody>
      </p:sp>
      <p:sp>
        <p:nvSpPr>
          <p:cNvPr id="3" name="İçerik Yer Tutucusu 2"/>
          <p:cNvSpPr>
            <a:spLocks noGrp="1"/>
          </p:cNvSpPr>
          <p:nvPr>
            <p:ph idx="1"/>
          </p:nvPr>
        </p:nvSpPr>
        <p:spPr>
          <a:xfrm>
            <a:off x="678542" y="1806802"/>
            <a:ext cx="10515600" cy="4913312"/>
          </a:xfrm>
        </p:spPr>
        <p:txBody>
          <a:bodyPr>
            <a:normAutofit fontScale="92500" lnSpcReduction="10000"/>
          </a:bodyPr>
          <a:lstStyle/>
          <a:p>
            <a:r>
              <a:rPr lang="tr-TR" dirty="0"/>
              <a:t>KANAMA                   DİREKT (gözle)</a:t>
            </a:r>
          </a:p>
          <a:p>
            <a:pPr marL="0" indent="0">
              <a:buNone/>
            </a:pPr>
            <a:r>
              <a:rPr lang="tr-TR" dirty="0"/>
              <a:t>                                      İNDİREKT (</a:t>
            </a:r>
            <a:r>
              <a:rPr lang="tr-TR" dirty="0" err="1"/>
              <a:t>paper</a:t>
            </a:r>
            <a:r>
              <a:rPr lang="tr-TR" dirty="0"/>
              <a:t> </a:t>
            </a:r>
            <a:r>
              <a:rPr lang="tr-TR" dirty="0" err="1"/>
              <a:t>pointler</a:t>
            </a:r>
            <a:r>
              <a:rPr lang="tr-TR" dirty="0"/>
              <a:t> ile)                 LATERAL</a:t>
            </a:r>
          </a:p>
          <a:p>
            <a:pPr marL="0" indent="0">
              <a:buNone/>
            </a:pPr>
            <a:r>
              <a:rPr lang="tr-TR" dirty="0"/>
              <a:t>                                                                                                          APİKAL</a:t>
            </a:r>
          </a:p>
          <a:p>
            <a:r>
              <a:rPr lang="tr-TR" dirty="0"/>
              <a:t>AĞRI</a:t>
            </a:r>
          </a:p>
          <a:p>
            <a:r>
              <a:rPr lang="tr-TR" dirty="0"/>
              <a:t>AÇILI RADYOGRAFİ              </a:t>
            </a:r>
            <a:r>
              <a:rPr lang="tr-TR" dirty="0" err="1"/>
              <a:t>mezial</a:t>
            </a:r>
            <a:r>
              <a:rPr lang="tr-TR" dirty="0"/>
              <a:t>, </a:t>
            </a:r>
            <a:r>
              <a:rPr lang="tr-TR" dirty="0" err="1"/>
              <a:t>distalde</a:t>
            </a:r>
            <a:r>
              <a:rPr lang="tr-TR" dirty="0"/>
              <a:t> BAŞARILI</a:t>
            </a:r>
          </a:p>
          <a:p>
            <a:pPr marL="0" indent="0">
              <a:buNone/>
            </a:pPr>
            <a:r>
              <a:rPr lang="tr-TR" dirty="0"/>
              <a:t>                                                  </a:t>
            </a:r>
            <a:r>
              <a:rPr lang="tr-TR" dirty="0" err="1"/>
              <a:t>bukkal</a:t>
            </a:r>
            <a:r>
              <a:rPr lang="tr-TR" dirty="0"/>
              <a:t>, </a:t>
            </a:r>
            <a:r>
              <a:rPr lang="tr-TR" dirty="0" err="1"/>
              <a:t>lingualde</a:t>
            </a:r>
            <a:r>
              <a:rPr lang="tr-TR" dirty="0"/>
              <a:t> BAŞARISIZ</a:t>
            </a:r>
          </a:p>
          <a:p>
            <a:r>
              <a:rPr lang="tr-TR" dirty="0"/>
              <a:t>RADYOOPAK MATERYALLER</a:t>
            </a:r>
          </a:p>
          <a:p>
            <a:r>
              <a:rPr lang="tr-TR" dirty="0"/>
              <a:t>ÜÇ BOYUTLU GÖRÜNTÜLEME YÖNTEMLERİ</a:t>
            </a:r>
          </a:p>
          <a:p>
            <a:r>
              <a:rPr lang="tr-TR" dirty="0"/>
              <a:t>ÇEŞİTLİ BÜYÜTME TEKNİKLERİ, TRANSİLÜMİNASYON</a:t>
            </a:r>
          </a:p>
          <a:p>
            <a:r>
              <a:rPr lang="tr-TR" dirty="0"/>
              <a:t>ELEKTRONİK APEKS BULUCULAR</a:t>
            </a:r>
          </a:p>
          <a:p>
            <a:pPr marL="0" indent="0">
              <a:buNone/>
            </a:pPr>
            <a:r>
              <a:rPr lang="tr-TR" dirty="0"/>
              <a:t>                               </a:t>
            </a:r>
          </a:p>
        </p:txBody>
      </p:sp>
      <p:cxnSp>
        <p:nvCxnSpPr>
          <p:cNvPr id="5" name="Düz Ok Bağlayıcısı 4"/>
          <p:cNvCxnSpPr/>
          <p:nvPr/>
        </p:nvCxnSpPr>
        <p:spPr>
          <a:xfrm>
            <a:off x="2540001" y="2017486"/>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flipV="1">
            <a:off x="2540001" y="2394858"/>
            <a:ext cx="914400" cy="14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a:off x="7576455" y="2409373"/>
            <a:ext cx="1030514" cy="435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7583712" y="2878593"/>
            <a:ext cx="1016000" cy="29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3556002" y="3795256"/>
            <a:ext cx="899885" cy="29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a:off x="3556001" y="4263457"/>
            <a:ext cx="89988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289654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70189"/>
          </a:xfrm>
        </p:spPr>
        <p:txBody>
          <a:bodyPr/>
          <a:lstStyle/>
          <a:p>
            <a:r>
              <a:rPr lang="tr-TR" dirty="0"/>
              <a:t>PERFORASYONLARIN SINIFLANDIRILMASI</a:t>
            </a:r>
          </a:p>
        </p:txBody>
      </p:sp>
      <p:sp>
        <p:nvSpPr>
          <p:cNvPr id="3" name="İçerik Yer Tutucusu 2"/>
          <p:cNvSpPr>
            <a:spLocks noGrp="1"/>
          </p:cNvSpPr>
          <p:nvPr>
            <p:ph idx="1"/>
          </p:nvPr>
        </p:nvSpPr>
        <p:spPr>
          <a:xfrm>
            <a:off x="330200" y="932544"/>
            <a:ext cx="10515600" cy="5696856"/>
          </a:xfrm>
        </p:spPr>
        <p:txBody>
          <a:bodyPr>
            <a:normAutofit fontScale="92500" lnSpcReduction="10000"/>
          </a:bodyPr>
          <a:lstStyle/>
          <a:p>
            <a:pPr marL="0" indent="0">
              <a:buNone/>
            </a:pPr>
            <a:endParaRPr lang="tr-TR" sz="4600" dirty="0">
              <a:solidFill>
                <a:schemeClr val="accent5">
                  <a:lumMod val="60000"/>
                  <a:lumOff val="40000"/>
                </a:schemeClr>
              </a:solidFill>
            </a:endParaRPr>
          </a:p>
          <a:p>
            <a:pPr marL="0" indent="0">
              <a:buNone/>
            </a:pPr>
            <a:r>
              <a:rPr lang="tr-TR" dirty="0"/>
              <a:t>1.Rezorpsiyona bağlı </a:t>
            </a:r>
            <a:r>
              <a:rPr lang="tr-TR" dirty="0" err="1"/>
              <a:t>perforasyonlar</a:t>
            </a:r>
            <a:endParaRPr lang="tr-TR" dirty="0"/>
          </a:p>
          <a:p>
            <a:pPr marL="0" indent="0">
              <a:buNone/>
            </a:pPr>
            <a:r>
              <a:rPr lang="tr-TR" dirty="0"/>
              <a:t>2.Travmaya bağlı </a:t>
            </a:r>
            <a:r>
              <a:rPr lang="tr-TR" dirty="0" err="1"/>
              <a:t>perforasyonlar</a:t>
            </a:r>
            <a:endParaRPr lang="tr-TR" dirty="0"/>
          </a:p>
          <a:p>
            <a:pPr marL="0" indent="0">
              <a:buNone/>
            </a:pPr>
            <a:r>
              <a:rPr lang="tr-TR" dirty="0"/>
              <a:t>        (a)Kanal dolgusundan önce oluşan </a:t>
            </a:r>
            <a:r>
              <a:rPr lang="tr-TR" dirty="0" err="1"/>
              <a:t>perforasyonlar</a:t>
            </a:r>
            <a:endParaRPr lang="tr-TR" dirty="0"/>
          </a:p>
          <a:p>
            <a:pPr marL="0" indent="0">
              <a:buNone/>
            </a:pPr>
            <a:r>
              <a:rPr lang="tr-TR" dirty="0"/>
              <a:t>                       •</a:t>
            </a:r>
            <a:r>
              <a:rPr lang="tr-TR" dirty="0" err="1"/>
              <a:t>Pulpa</a:t>
            </a:r>
            <a:r>
              <a:rPr lang="tr-TR" dirty="0"/>
              <a:t> odasının tabanında oluşan </a:t>
            </a:r>
            <a:r>
              <a:rPr lang="tr-TR" dirty="0" err="1"/>
              <a:t>perforasyonlar</a:t>
            </a:r>
            <a:endParaRPr lang="tr-TR" dirty="0"/>
          </a:p>
          <a:p>
            <a:pPr marL="0" indent="0">
              <a:buNone/>
            </a:pPr>
            <a:r>
              <a:rPr lang="tr-TR" dirty="0"/>
              <a:t>                       •Kökte oluşan </a:t>
            </a:r>
            <a:r>
              <a:rPr lang="tr-TR" dirty="0" err="1"/>
              <a:t>perforasyonlar</a:t>
            </a:r>
            <a:endParaRPr lang="tr-TR" dirty="0"/>
          </a:p>
          <a:p>
            <a:pPr marL="0" indent="0">
              <a:buNone/>
            </a:pPr>
            <a:r>
              <a:rPr lang="tr-TR" dirty="0"/>
              <a:t>                              -</a:t>
            </a:r>
            <a:r>
              <a:rPr lang="tr-TR" dirty="0" err="1"/>
              <a:t>Koronal</a:t>
            </a:r>
            <a:r>
              <a:rPr lang="tr-TR" dirty="0"/>
              <a:t> üçte birinde oluşan </a:t>
            </a:r>
            <a:r>
              <a:rPr lang="tr-TR" dirty="0" err="1"/>
              <a:t>perforasyonlar</a:t>
            </a:r>
            <a:r>
              <a:rPr lang="tr-TR" dirty="0"/>
              <a:t>                                 	                  -Kökün orta üçte birinde oluşan </a:t>
            </a:r>
            <a:r>
              <a:rPr lang="tr-TR" dirty="0" err="1"/>
              <a:t>perforasyonlar</a:t>
            </a:r>
            <a:endParaRPr lang="tr-TR" dirty="0"/>
          </a:p>
          <a:p>
            <a:pPr marL="0" indent="0">
              <a:buNone/>
            </a:pPr>
            <a:r>
              <a:rPr lang="tr-TR" dirty="0"/>
              <a:t>                                            Yatay yönde oluşan </a:t>
            </a:r>
            <a:r>
              <a:rPr lang="tr-TR" dirty="0" err="1"/>
              <a:t>perforasyonlar</a:t>
            </a:r>
            <a:r>
              <a:rPr lang="tr-TR" dirty="0"/>
              <a:t>                                                	                                Dişin uzun ekseni yönünde oluşan </a:t>
            </a:r>
            <a:r>
              <a:rPr lang="tr-TR" dirty="0" err="1"/>
              <a:t>perforasyonlar</a:t>
            </a:r>
            <a:endParaRPr lang="tr-TR" dirty="0"/>
          </a:p>
          <a:p>
            <a:r>
              <a:rPr lang="tr-TR" dirty="0"/>
              <a:t>	                 -Kökün </a:t>
            </a:r>
            <a:r>
              <a:rPr lang="tr-TR" dirty="0" err="1"/>
              <a:t>apikal</a:t>
            </a:r>
            <a:r>
              <a:rPr lang="tr-TR" dirty="0"/>
              <a:t> üçte birinde oluşan </a:t>
            </a:r>
            <a:r>
              <a:rPr lang="tr-TR" dirty="0" err="1"/>
              <a:t>perforasyonlar</a:t>
            </a:r>
            <a:endParaRPr lang="tr-TR" dirty="0"/>
          </a:p>
          <a:p>
            <a:pPr marL="0" indent="0">
              <a:buNone/>
            </a:pPr>
            <a:r>
              <a:rPr lang="tr-TR" dirty="0"/>
              <a:t>       (b)	Kanal dolgusundan sonra oluşan </a:t>
            </a:r>
            <a:r>
              <a:rPr lang="tr-TR" dirty="0" err="1"/>
              <a:t>perforasyonlar</a:t>
            </a:r>
            <a:endParaRPr lang="tr-TR" dirty="0"/>
          </a:p>
          <a:p>
            <a:endParaRPr lang="tr-TR" dirty="0"/>
          </a:p>
        </p:txBody>
      </p:sp>
    </p:spTree>
    <p:extLst>
      <p:ext uri="{BB962C8B-B14F-4D97-AF65-F5344CB8AC3E}">
        <p14:creationId xmlns="" xmlns:p14="http://schemas.microsoft.com/office/powerpoint/2010/main" val="2439817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4658" y="943428"/>
            <a:ext cx="10515600" cy="5219020"/>
          </a:xfrm>
        </p:spPr>
        <p:txBody>
          <a:bodyPr>
            <a:normAutofit/>
          </a:bodyPr>
          <a:lstStyle/>
          <a:p>
            <a:pPr marL="0" indent="0">
              <a:buNone/>
            </a:pPr>
            <a:r>
              <a:rPr lang="tr-TR" sz="3200" dirty="0">
                <a:solidFill>
                  <a:schemeClr val="accent5">
                    <a:lumMod val="60000"/>
                    <a:lumOff val="40000"/>
                  </a:schemeClr>
                </a:solidFill>
              </a:rPr>
              <a:t>FUSS VE TROPE (1996) </a:t>
            </a:r>
          </a:p>
        </p:txBody>
      </p:sp>
      <p:graphicFrame>
        <p:nvGraphicFramePr>
          <p:cNvPr id="4" name="Diyagram 3"/>
          <p:cNvGraphicFramePr/>
          <p:nvPr>
            <p:extLst>
              <p:ext uri="{D42A27DB-BD31-4B8C-83A1-F6EECF244321}">
                <p14:modId xmlns="" xmlns:p14="http://schemas.microsoft.com/office/powerpoint/2010/main" val="4096576686"/>
              </p:ext>
            </p:extLst>
          </p:nvPr>
        </p:nvGraphicFramePr>
        <p:xfrm>
          <a:off x="263471" y="1952786"/>
          <a:ext cx="10787191" cy="4525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524556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429" y="1825625"/>
            <a:ext cx="11524342" cy="4351338"/>
          </a:xfrm>
        </p:spPr>
        <p:txBody>
          <a:bodyPr/>
          <a:lstStyle/>
          <a:p>
            <a:pPr marL="0" indent="0">
              <a:buNone/>
            </a:pPr>
            <a:r>
              <a:rPr lang="tr-TR" sz="3200" dirty="0">
                <a:solidFill>
                  <a:schemeClr val="accent5">
                    <a:lumMod val="60000"/>
                    <a:lumOff val="40000"/>
                  </a:schemeClr>
                </a:solidFill>
              </a:rPr>
              <a:t>CLAUDER VE SHİN (1992)  </a:t>
            </a:r>
          </a:p>
          <a:p>
            <a:pPr marL="0" indent="0">
              <a:buNone/>
            </a:pPr>
            <a:r>
              <a:rPr lang="tr-TR" sz="3200" dirty="0"/>
              <a:t>1. Endodontik işlemlerden </a:t>
            </a:r>
            <a:r>
              <a:rPr lang="tr-TR" sz="3200" dirty="0">
                <a:solidFill>
                  <a:schemeClr val="accent1">
                    <a:lumMod val="60000"/>
                    <a:lumOff val="40000"/>
                  </a:schemeClr>
                </a:solidFill>
              </a:rPr>
              <a:t>önce</a:t>
            </a:r>
            <a:r>
              <a:rPr lang="tr-TR" sz="3200" dirty="0"/>
              <a:t> oluşmuş </a:t>
            </a:r>
            <a:r>
              <a:rPr lang="tr-TR" sz="3200" dirty="0" err="1"/>
              <a:t>perforasyonlar</a:t>
            </a:r>
            <a:endParaRPr lang="tr-TR" sz="3200" dirty="0"/>
          </a:p>
          <a:p>
            <a:pPr marL="0" indent="0">
              <a:buNone/>
            </a:pPr>
            <a:r>
              <a:rPr lang="tr-TR" sz="3200" dirty="0"/>
              <a:t>2.Endodontik </a:t>
            </a:r>
            <a:r>
              <a:rPr lang="tr-TR" sz="3200" dirty="0">
                <a:solidFill>
                  <a:schemeClr val="accent1">
                    <a:lumMod val="60000"/>
                    <a:lumOff val="40000"/>
                  </a:schemeClr>
                </a:solidFill>
              </a:rPr>
              <a:t>işlemler sırasında </a:t>
            </a:r>
            <a:r>
              <a:rPr lang="tr-TR" sz="3200" dirty="0"/>
              <a:t>meydana gelmiş </a:t>
            </a:r>
            <a:r>
              <a:rPr lang="tr-TR" sz="3200" dirty="0" err="1"/>
              <a:t>perforasyonlar</a:t>
            </a:r>
            <a:endParaRPr lang="tr-TR" sz="3200" dirty="0"/>
          </a:p>
          <a:p>
            <a:pPr marL="0" indent="0">
              <a:buNone/>
            </a:pPr>
            <a:r>
              <a:rPr lang="tr-TR" sz="3200" dirty="0"/>
              <a:t>3.Endododontik işlemlerden </a:t>
            </a:r>
            <a:r>
              <a:rPr lang="tr-TR" sz="3200" dirty="0">
                <a:solidFill>
                  <a:schemeClr val="accent1">
                    <a:lumMod val="60000"/>
                    <a:lumOff val="40000"/>
                  </a:schemeClr>
                </a:solidFill>
              </a:rPr>
              <a:t>sonra</a:t>
            </a:r>
            <a:r>
              <a:rPr lang="tr-TR" sz="3200" dirty="0"/>
              <a:t> meydana gelen </a:t>
            </a:r>
            <a:r>
              <a:rPr lang="tr-TR" sz="3200" dirty="0" err="1"/>
              <a:t>perforasyonlar</a:t>
            </a:r>
            <a:endParaRPr lang="tr-TR" sz="3200" dirty="0"/>
          </a:p>
          <a:p>
            <a:endParaRPr lang="tr-TR" dirty="0"/>
          </a:p>
        </p:txBody>
      </p:sp>
    </p:spTree>
    <p:extLst>
      <p:ext uri="{BB962C8B-B14F-4D97-AF65-F5344CB8AC3E}">
        <p14:creationId xmlns="" xmlns:p14="http://schemas.microsoft.com/office/powerpoint/2010/main" val="2520021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6656" y="500062"/>
            <a:ext cx="11789229" cy="1325563"/>
          </a:xfrm>
        </p:spPr>
        <p:txBody>
          <a:bodyPr/>
          <a:lstStyle/>
          <a:p>
            <a:r>
              <a:rPr lang="tr-TR" dirty="0"/>
              <a:t>Perforasyonların </a:t>
            </a:r>
            <a:r>
              <a:rPr lang="tr-TR" dirty="0" err="1"/>
              <a:t>prognozunu</a:t>
            </a:r>
            <a:r>
              <a:rPr lang="tr-TR" dirty="0"/>
              <a:t> etkileyen faktörler</a:t>
            </a:r>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a:p>
          <a:p>
            <a:pPr marL="0" indent="0">
              <a:buNone/>
            </a:pPr>
            <a:endParaRPr lang="tr-TR" dirty="0"/>
          </a:p>
          <a:p>
            <a:pPr marL="0" indent="0">
              <a:buNone/>
            </a:pPr>
            <a:r>
              <a:rPr lang="tr-TR" sz="3500" dirty="0"/>
              <a:t>a)	</a:t>
            </a:r>
            <a:r>
              <a:rPr lang="tr-TR" sz="3500" dirty="0" err="1"/>
              <a:t>Perforasyonun</a:t>
            </a:r>
            <a:r>
              <a:rPr lang="tr-TR" sz="3500" dirty="0"/>
              <a:t> büyüklüğü</a:t>
            </a:r>
          </a:p>
          <a:p>
            <a:pPr marL="0" indent="0">
              <a:buNone/>
            </a:pPr>
            <a:r>
              <a:rPr lang="tr-TR" sz="3500" dirty="0"/>
              <a:t>b)	</a:t>
            </a:r>
            <a:r>
              <a:rPr lang="tr-TR" sz="3500" dirty="0" err="1"/>
              <a:t>Perforasyonun</a:t>
            </a:r>
            <a:r>
              <a:rPr lang="tr-TR" sz="3500" dirty="0"/>
              <a:t> lokalizasyonu</a:t>
            </a:r>
          </a:p>
          <a:p>
            <a:pPr marL="0" indent="0">
              <a:buNone/>
            </a:pPr>
            <a:r>
              <a:rPr lang="tr-TR" sz="3500" dirty="0"/>
              <a:t>c)	Tedavi edilene kadar geçen süre</a:t>
            </a:r>
          </a:p>
          <a:p>
            <a:pPr marL="0" indent="0">
              <a:buNone/>
            </a:pPr>
            <a:r>
              <a:rPr lang="tr-TR" sz="3500" dirty="0"/>
              <a:t>d)	Periodontal durum</a:t>
            </a:r>
          </a:p>
          <a:p>
            <a:pPr marL="0" indent="0">
              <a:buNone/>
            </a:pPr>
            <a:r>
              <a:rPr lang="tr-TR" sz="3500" dirty="0"/>
              <a:t>e)	Kullanılan tamir materyali</a:t>
            </a:r>
          </a:p>
          <a:p>
            <a:pPr marL="0" indent="0">
              <a:buNone/>
            </a:pPr>
            <a:r>
              <a:rPr lang="tr-TR" sz="3500" dirty="0"/>
              <a:t>f)	Hekimin görüşü ve </a:t>
            </a:r>
            <a:r>
              <a:rPr lang="tr-TR" sz="3500" dirty="0" err="1"/>
              <a:t>manüplasyonu</a:t>
            </a:r>
            <a:endParaRPr lang="tr-TR" sz="3500" dirty="0"/>
          </a:p>
          <a:p>
            <a:pPr marL="0" indent="0">
              <a:buNone/>
            </a:pPr>
            <a:r>
              <a:rPr lang="tr-TR" sz="3500" dirty="0"/>
              <a:t>g)	Hastanın </a:t>
            </a:r>
            <a:r>
              <a:rPr lang="tr-TR" sz="3500" dirty="0" err="1"/>
              <a:t>kooperasyonu</a:t>
            </a:r>
            <a:r>
              <a:rPr lang="tr-TR" sz="3500" dirty="0"/>
              <a:t> ve oral hijyeni</a:t>
            </a:r>
          </a:p>
          <a:p>
            <a:pPr marL="0" indent="0">
              <a:buNone/>
            </a:pPr>
            <a:endParaRPr lang="tr-TR" sz="3500" dirty="0"/>
          </a:p>
        </p:txBody>
      </p:sp>
    </p:spTree>
    <p:extLst>
      <p:ext uri="{BB962C8B-B14F-4D97-AF65-F5344CB8AC3E}">
        <p14:creationId xmlns="" xmlns:p14="http://schemas.microsoft.com/office/powerpoint/2010/main" val="35366916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PERFORASYONLARIN BOYUTU</a:t>
            </a:r>
          </a:p>
        </p:txBody>
      </p:sp>
      <p:sp>
        <p:nvSpPr>
          <p:cNvPr id="3" name="İçerik Yer Tutucusu 2"/>
          <p:cNvSpPr>
            <a:spLocks noGrp="1"/>
          </p:cNvSpPr>
          <p:nvPr>
            <p:ph idx="1"/>
          </p:nvPr>
        </p:nvSpPr>
        <p:spPr>
          <a:xfrm>
            <a:off x="286656" y="1690688"/>
            <a:ext cx="11687629" cy="4351338"/>
          </a:xfrm>
        </p:spPr>
        <p:txBody>
          <a:bodyPr>
            <a:normAutofit/>
          </a:bodyPr>
          <a:lstStyle/>
          <a:p>
            <a:pPr marL="0" indent="0">
              <a:buNone/>
            </a:pPr>
            <a:r>
              <a:rPr lang="tr-TR" sz="4000" dirty="0">
                <a:solidFill>
                  <a:schemeClr val="accent5">
                    <a:lumMod val="60000"/>
                    <a:lumOff val="40000"/>
                  </a:schemeClr>
                </a:solidFill>
              </a:rPr>
              <a:t>BÜYÜK            &gt;             KÜÇÜK</a:t>
            </a:r>
          </a:p>
          <a:p>
            <a:pPr marL="0" indent="0">
              <a:buNone/>
            </a:pPr>
            <a:r>
              <a:rPr lang="tr-TR" sz="4000" dirty="0"/>
              <a:t>izolasyonu sağlamak güç</a:t>
            </a:r>
          </a:p>
          <a:p>
            <a:pPr marL="0" indent="0">
              <a:buNone/>
            </a:pPr>
            <a:r>
              <a:rPr lang="tr-TR" sz="4000" dirty="0"/>
              <a:t>daha fazla bakteriyel </a:t>
            </a:r>
            <a:r>
              <a:rPr lang="tr-TR" sz="4000" dirty="0" err="1"/>
              <a:t>irritasyon</a:t>
            </a:r>
            <a:r>
              <a:rPr lang="tr-TR" sz="4000" dirty="0"/>
              <a:t>                </a:t>
            </a:r>
            <a:r>
              <a:rPr lang="tr-TR" sz="4800" dirty="0"/>
              <a:t>BAŞARI   </a:t>
            </a:r>
            <a:r>
              <a:rPr lang="tr-TR" sz="4000" dirty="0"/>
              <a:t>                      tıkama etkinliği azalır</a:t>
            </a:r>
          </a:p>
        </p:txBody>
      </p:sp>
      <p:sp>
        <p:nvSpPr>
          <p:cNvPr id="4" name="Aşağı Ok 3"/>
          <p:cNvSpPr/>
          <p:nvPr/>
        </p:nvSpPr>
        <p:spPr>
          <a:xfrm>
            <a:off x="6974114" y="2429442"/>
            <a:ext cx="711200" cy="1930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725605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49011"/>
            <a:ext cx="10515600" cy="1325563"/>
          </a:xfrm>
        </p:spPr>
        <p:txBody>
          <a:bodyPr/>
          <a:lstStyle/>
          <a:p>
            <a:r>
              <a:rPr lang="tr-TR" dirty="0" err="1"/>
              <a:t>Perforasyonun</a:t>
            </a:r>
            <a:r>
              <a:rPr lang="tr-TR" dirty="0"/>
              <a:t> Lokalizasyonu</a:t>
            </a:r>
          </a:p>
        </p:txBody>
      </p:sp>
      <p:sp>
        <p:nvSpPr>
          <p:cNvPr id="3" name="İçerik Yer Tutucusu 2"/>
          <p:cNvSpPr>
            <a:spLocks noGrp="1"/>
          </p:cNvSpPr>
          <p:nvPr>
            <p:ph idx="1"/>
          </p:nvPr>
        </p:nvSpPr>
        <p:spPr>
          <a:xfrm>
            <a:off x="678543" y="1814285"/>
            <a:ext cx="10515600" cy="4833257"/>
          </a:xfrm>
        </p:spPr>
        <p:txBody>
          <a:bodyPr/>
          <a:lstStyle/>
          <a:p>
            <a:r>
              <a:rPr lang="tr-TR" dirty="0"/>
              <a:t>APİKAL VE ORTA ÜÇLÜ           DAHA İYİ</a:t>
            </a:r>
          </a:p>
          <a:p>
            <a:pPr marL="0" indent="0">
              <a:buNone/>
            </a:pPr>
            <a:r>
              <a:rPr lang="tr-TR" dirty="0"/>
              <a:t>                                (ÇALIŞKAN M.K., 2006)</a:t>
            </a:r>
          </a:p>
          <a:p>
            <a:endParaRPr lang="tr-TR" dirty="0"/>
          </a:p>
          <a:p>
            <a:endParaRPr lang="tr-TR" dirty="0"/>
          </a:p>
          <a:p>
            <a:endParaRPr lang="tr-TR" dirty="0"/>
          </a:p>
          <a:p>
            <a:r>
              <a:rPr lang="tr-TR" dirty="0"/>
              <a:t>LATERAL PERFORASYONLAR   daha iyi    FURKAL PERFORASYONLAR</a:t>
            </a:r>
          </a:p>
          <a:p>
            <a:pPr marL="0" indent="0">
              <a:buNone/>
            </a:pPr>
            <a:r>
              <a:rPr lang="tr-TR" dirty="0"/>
              <a:t>   (</a:t>
            </a:r>
            <a:r>
              <a:rPr lang="tr-TR" dirty="0" err="1"/>
              <a:t>koronal-apikal</a:t>
            </a:r>
            <a:r>
              <a:rPr lang="tr-TR" dirty="0"/>
              <a:t>)                                    </a:t>
            </a:r>
          </a:p>
          <a:p>
            <a:pPr marL="0" indent="0">
              <a:buNone/>
            </a:pPr>
            <a:r>
              <a:rPr lang="tr-TR" dirty="0"/>
              <a:t>                                                                          (FUSS VE TROPE, 1996)</a:t>
            </a:r>
          </a:p>
          <a:p>
            <a:pPr marL="0" indent="0">
              <a:buNone/>
            </a:pPr>
            <a:endParaRPr lang="tr-TR" dirty="0"/>
          </a:p>
          <a:p>
            <a:endParaRPr lang="tr-TR" dirty="0"/>
          </a:p>
          <a:p>
            <a:pPr marL="0" indent="0">
              <a:buNone/>
            </a:pPr>
            <a:endParaRPr lang="tr-TR" dirty="0"/>
          </a:p>
          <a:p>
            <a:endParaRPr lang="tr-TR" dirty="0"/>
          </a:p>
          <a:p>
            <a:endParaRPr lang="tr-TR" dirty="0"/>
          </a:p>
          <a:p>
            <a:endParaRPr lang="tr-TR" dirty="0"/>
          </a:p>
        </p:txBody>
      </p:sp>
      <p:sp>
        <p:nvSpPr>
          <p:cNvPr id="4" name="Sağ Ok 3"/>
          <p:cNvSpPr/>
          <p:nvPr/>
        </p:nvSpPr>
        <p:spPr>
          <a:xfrm>
            <a:off x="4441371" y="1930400"/>
            <a:ext cx="493486" cy="26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    </a:t>
            </a:r>
          </a:p>
        </p:txBody>
      </p:sp>
      <p:sp>
        <p:nvSpPr>
          <p:cNvPr id="5" name="Sol Ok 4"/>
          <p:cNvSpPr/>
          <p:nvPr/>
        </p:nvSpPr>
        <p:spPr>
          <a:xfrm>
            <a:off x="5196114" y="4724398"/>
            <a:ext cx="1161143"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1810813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Endodontik tedavi sırasında başarısızlığa yol açabilecek durumlar ile karşılaşılabilir. </a:t>
            </a:r>
          </a:p>
          <a:p>
            <a:r>
              <a:rPr lang="tr-TR" dirty="0"/>
              <a:t>Bunlardan biri de kök kanallarında oluşan </a:t>
            </a:r>
            <a:r>
              <a:rPr lang="tr-TR" dirty="0" err="1"/>
              <a:t>perforasyonlardır</a:t>
            </a:r>
            <a:r>
              <a:rPr lang="tr-TR" dirty="0"/>
              <a:t>. </a:t>
            </a:r>
          </a:p>
          <a:p>
            <a:r>
              <a:rPr lang="tr-TR" dirty="0">
                <a:solidFill>
                  <a:schemeClr val="accent5">
                    <a:lumMod val="60000"/>
                    <a:lumOff val="40000"/>
                  </a:schemeClr>
                </a:solidFill>
              </a:rPr>
              <a:t>Kök </a:t>
            </a:r>
            <a:r>
              <a:rPr lang="tr-TR" dirty="0" err="1">
                <a:solidFill>
                  <a:schemeClr val="accent5">
                    <a:lumMod val="60000"/>
                    <a:lumOff val="40000"/>
                  </a:schemeClr>
                </a:solidFill>
              </a:rPr>
              <a:t>perforasyonları</a:t>
            </a:r>
            <a:r>
              <a:rPr lang="tr-TR" dirty="0">
                <a:solidFill>
                  <a:schemeClr val="accent5">
                    <a:lumMod val="60000"/>
                    <a:lumOff val="40000"/>
                  </a:schemeClr>
                </a:solidFill>
              </a:rPr>
              <a:t> </a:t>
            </a:r>
            <a:r>
              <a:rPr lang="tr-TR" dirty="0" err="1"/>
              <a:t>pulpa</a:t>
            </a:r>
            <a:r>
              <a:rPr lang="tr-TR" dirty="0"/>
              <a:t> boşluğu ve </a:t>
            </a:r>
            <a:r>
              <a:rPr lang="tr-TR" dirty="0" err="1"/>
              <a:t>periodontal</a:t>
            </a:r>
            <a:r>
              <a:rPr lang="tr-TR" dirty="0"/>
              <a:t> dokular arasındaki ilişkinin bozulmasına neden olan yapay açılmalardır. </a:t>
            </a:r>
          </a:p>
        </p:txBody>
      </p:sp>
    </p:spTree>
    <p:extLst>
      <p:ext uri="{BB962C8B-B14F-4D97-AF65-F5344CB8AC3E}">
        <p14:creationId xmlns="" xmlns:p14="http://schemas.microsoft.com/office/powerpoint/2010/main" val="24663001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sz="3200" dirty="0"/>
              <a:t>SERVİKAL ÜÇLÜ veya                        </a:t>
            </a:r>
            <a:r>
              <a:rPr lang="tr-TR" sz="3200" dirty="0" err="1"/>
              <a:t>Prognoz</a:t>
            </a:r>
            <a:r>
              <a:rPr lang="tr-TR" sz="3200" dirty="0"/>
              <a:t> </a:t>
            </a:r>
          </a:p>
          <a:p>
            <a:pPr marL="0" indent="0">
              <a:buNone/>
            </a:pPr>
            <a:r>
              <a:rPr lang="tr-TR" sz="3200" dirty="0"/>
              <a:t> FURKASYON BÖLGESİNDE                 DAHA KÖTÜ</a:t>
            </a:r>
          </a:p>
          <a:p>
            <a:pPr marL="0" indent="0">
              <a:buNone/>
            </a:pPr>
            <a:r>
              <a:rPr lang="tr-TR" sz="3200" dirty="0"/>
              <a:t>                                  (</a:t>
            </a:r>
            <a:r>
              <a:rPr lang="tr-TR" sz="3200" dirty="0" err="1"/>
              <a:t>Simon</a:t>
            </a:r>
            <a:r>
              <a:rPr lang="tr-TR" sz="3200" dirty="0"/>
              <a:t> ve ark., 1978; </a:t>
            </a:r>
            <a:r>
              <a:rPr lang="tr-TR" sz="3200" dirty="0" err="1"/>
              <a:t>Himel</a:t>
            </a:r>
            <a:r>
              <a:rPr lang="tr-TR" sz="3200" dirty="0"/>
              <a:t> ve ark., 1985)</a:t>
            </a:r>
          </a:p>
          <a:p>
            <a:pPr marL="0" indent="0">
              <a:buNone/>
            </a:pPr>
            <a:endParaRPr lang="tr-TR" sz="3200" dirty="0"/>
          </a:p>
          <a:p>
            <a:pPr marL="0" indent="0">
              <a:buNone/>
            </a:pPr>
            <a:endParaRPr lang="tr-TR" sz="3200" dirty="0"/>
          </a:p>
          <a:p>
            <a:pPr marL="0" indent="0">
              <a:buNone/>
            </a:pPr>
            <a:r>
              <a:rPr lang="tr-TR" sz="3200" dirty="0"/>
              <a:t>Periodontal cep ve inatçı </a:t>
            </a:r>
            <a:r>
              <a:rPr lang="tr-TR" sz="3200" dirty="0" err="1"/>
              <a:t>enflamasyon</a:t>
            </a:r>
            <a:endParaRPr lang="tr-TR" sz="3200" dirty="0"/>
          </a:p>
          <a:p>
            <a:pPr marL="0" indent="0">
              <a:buNone/>
            </a:pPr>
            <a:endParaRPr lang="tr-TR" sz="3200" dirty="0"/>
          </a:p>
          <a:p>
            <a:pPr marL="0" indent="0">
              <a:buNone/>
            </a:pPr>
            <a:r>
              <a:rPr lang="tr-TR" sz="3200" dirty="0"/>
              <a:t>        TEDAVİSİ OLDUKÇA GÜÇ</a:t>
            </a:r>
          </a:p>
          <a:p>
            <a:pPr marL="0" indent="0">
              <a:buNone/>
            </a:pPr>
            <a:r>
              <a:rPr lang="tr-TR" sz="3200" dirty="0"/>
              <a:t>                        (Bella ve ark., 1991)</a:t>
            </a:r>
          </a:p>
          <a:p>
            <a:pPr marL="0" indent="0">
              <a:buNone/>
            </a:pPr>
            <a:endParaRPr lang="tr-TR" sz="3200" dirty="0"/>
          </a:p>
        </p:txBody>
      </p:sp>
      <p:pic>
        <p:nvPicPr>
          <p:cNvPr id="4" name="Resim 3"/>
          <p:cNvPicPr>
            <a:picLocks noChangeAspect="1"/>
          </p:cNvPicPr>
          <p:nvPr/>
        </p:nvPicPr>
        <p:blipFill>
          <a:blip r:embed="rId3"/>
          <a:stretch>
            <a:fillRect/>
          </a:stretch>
        </p:blipFill>
        <p:spPr>
          <a:xfrm>
            <a:off x="5171404" y="1595154"/>
            <a:ext cx="1051184" cy="1219478"/>
          </a:xfrm>
          <a:prstGeom prst="rect">
            <a:avLst/>
          </a:prstGeom>
        </p:spPr>
      </p:pic>
      <p:sp>
        <p:nvSpPr>
          <p:cNvPr id="5" name="4-Nokta Yıldız 4"/>
          <p:cNvSpPr/>
          <p:nvPr/>
        </p:nvSpPr>
        <p:spPr>
          <a:xfrm>
            <a:off x="281609" y="3829878"/>
            <a:ext cx="556591" cy="702365"/>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7" name="Resim 6"/>
          <p:cNvPicPr>
            <a:picLocks noChangeAspect="1"/>
          </p:cNvPicPr>
          <p:nvPr/>
        </p:nvPicPr>
        <p:blipFill>
          <a:blip r:embed="rId4"/>
          <a:stretch>
            <a:fillRect/>
          </a:stretch>
        </p:blipFill>
        <p:spPr>
          <a:xfrm>
            <a:off x="983974" y="4716007"/>
            <a:ext cx="609653" cy="774259"/>
          </a:xfrm>
          <a:prstGeom prst="rect">
            <a:avLst/>
          </a:prstGeom>
        </p:spPr>
      </p:pic>
    </p:spTree>
    <p:extLst>
      <p:ext uri="{BB962C8B-B14F-4D97-AF65-F5344CB8AC3E}">
        <p14:creationId xmlns="" xmlns:p14="http://schemas.microsoft.com/office/powerpoint/2010/main" val="2604591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02513"/>
            <a:ext cx="10515600" cy="1288175"/>
          </a:xfrm>
        </p:spPr>
        <p:txBody>
          <a:bodyPr/>
          <a:lstStyle/>
          <a:p>
            <a:endParaRPr lang="tr-TR" dirty="0"/>
          </a:p>
        </p:txBody>
      </p:sp>
      <p:sp>
        <p:nvSpPr>
          <p:cNvPr id="3" name="İçerik Yer Tutucusu 2"/>
          <p:cNvSpPr>
            <a:spLocks noGrp="1"/>
          </p:cNvSpPr>
          <p:nvPr>
            <p:ph idx="1"/>
          </p:nvPr>
        </p:nvSpPr>
        <p:spPr>
          <a:xfrm>
            <a:off x="838200" y="1825624"/>
            <a:ext cx="10515600" cy="4734201"/>
          </a:xfrm>
        </p:spPr>
        <p:txBody>
          <a:bodyPr>
            <a:normAutofit/>
          </a:bodyPr>
          <a:lstStyle/>
          <a:p>
            <a:r>
              <a:rPr lang="tr-TR" dirty="0"/>
              <a:t>ALVEOLAR KRET BÖLGESİNDE</a:t>
            </a:r>
          </a:p>
          <a:p>
            <a:endParaRPr lang="tr-TR" dirty="0"/>
          </a:p>
          <a:p>
            <a:pPr marL="0" indent="0">
              <a:buNone/>
            </a:pPr>
            <a:r>
              <a:rPr lang="tr-TR" dirty="0"/>
              <a:t> </a:t>
            </a:r>
            <a:r>
              <a:rPr lang="tr-TR" dirty="0" err="1"/>
              <a:t>epitel</a:t>
            </a:r>
            <a:r>
              <a:rPr lang="tr-TR" dirty="0"/>
              <a:t> perforasyon alanına doğru yer değiştirir</a:t>
            </a:r>
          </a:p>
          <a:p>
            <a:pPr marL="0" indent="0">
              <a:buNone/>
            </a:pPr>
            <a:endParaRPr lang="tr-TR" dirty="0"/>
          </a:p>
          <a:p>
            <a:pPr marL="0" indent="0">
              <a:buNone/>
            </a:pPr>
            <a:r>
              <a:rPr lang="tr-TR" dirty="0"/>
              <a:t>     PERİODONTAL DEFEKT</a:t>
            </a:r>
          </a:p>
          <a:p>
            <a:pPr marL="0" indent="0">
              <a:buNone/>
            </a:pPr>
            <a:r>
              <a:rPr lang="tr-TR" dirty="0"/>
              <a:t>           (</a:t>
            </a:r>
            <a:r>
              <a:rPr lang="tr-TR" dirty="0" err="1"/>
              <a:t>Petersson</a:t>
            </a:r>
            <a:r>
              <a:rPr lang="tr-TR" dirty="0"/>
              <a:t> ve ark., 1985; </a:t>
            </a:r>
            <a:r>
              <a:rPr lang="tr-TR" dirty="0" err="1"/>
              <a:t>Kvinnsland</a:t>
            </a:r>
            <a:r>
              <a:rPr lang="tr-TR" dirty="0"/>
              <a:t> ve ark., 1989)</a:t>
            </a:r>
          </a:p>
          <a:p>
            <a:pPr marL="0" indent="0">
              <a:buNone/>
            </a:pPr>
            <a:endParaRPr lang="tr-TR" dirty="0"/>
          </a:p>
          <a:p>
            <a:pPr marL="0" indent="0">
              <a:buNone/>
            </a:pPr>
            <a:r>
              <a:rPr lang="tr-TR" dirty="0"/>
              <a:t>                 EPİTELYAL MİGRASYON ve CEP OLUŞUMUNA YATKINLIK</a:t>
            </a:r>
          </a:p>
          <a:p>
            <a:pPr marL="0" indent="0">
              <a:buNone/>
            </a:pPr>
            <a:r>
              <a:rPr lang="tr-TR" dirty="0"/>
              <a:t>                                              (Fuss ve Trope, 1996)</a:t>
            </a:r>
          </a:p>
        </p:txBody>
      </p:sp>
      <p:sp>
        <p:nvSpPr>
          <p:cNvPr id="4" name="Aşağı Ok 3"/>
          <p:cNvSpPr/>
          <p:nvPr/>
        </p:nvSpPr>
        <p:spPr>
          <a:xfrm>
            <a:off x="3087757" y="2279374"/>
            <a:ext cx="477078" cy="5168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p:cNvPicPr>
            <a:picLocks noChangeAspect="1"/>
          </p:cNvPicPr>
          <p:nvPr/>
        </p:nvPicPr>
        <p:blipFill>
          <a:blip r:embed="rId3"/>
          <a:stretch>
            <a:fillRect/>
          </a:stretch>
        </p:blipFill>
        <p:spPr>
          <a:xfrm>
            <a:off x="3087757" y="3346283"/>
            <a:ext cx="512108" cy="536494"/>
          </a:xfrm>
          <a:prstGeom prst="rect">
            <a:avLst/>
          </a:prstGeom>
        </p:spPr>
      </p:pic>
      <p:sp>
        <p:nvSpPr>
          <p:cNvPr id="6" name="4-Nokta Yıldız 5"/>
          <p:cNvSpPr/>
          <p:nvPr/>
        </p:nvSpPr>
        <p:spPr>
          <a:xfrm>
            <a:off x="1431235" y="5367130"/>
            <a:ext cx="808383" cy="70236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26158163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Tedavi Edilene Kadar Geçen Süre</a:t>
            </a:r>
          </a:p>
        </p:txBody>
      </p:sp>
      <p:sp>
        <p:nvSpPr>
          <p:cNvPr id="3" name="İçerik Yer Tutucusu 2"/>
          <p:cNvSpPr>
            <a:spLocks noGrp="1"/>
          </p:cNvSpPr>
          <p:nvPr>
            <p:ph idx="1"/>
          </p:nvPr>
        </p:nvSpPr>
        <p:spPr>
          <a:xfrm>
            <a:off x="424070" y="2011156"/>
            <a:ext cx="11131826" cy="4351338"/>
          </a:xfrm>
        </p:spPr>
        <p:txBody>
          <a:bodyPr/>
          <a:lstStyle/>
          <a:p>
            <a:pPr marL="0" indent="0">
              <a:buNone/>
            </a:pPr>
            <a:r>
              <a:rPr lang="tr-TR" dirty="0"/>
              <a:t>Perforasyon alanı mümkün olan EN KISA SÜREDE kapatılmalıdır. </a:t>
            </a:r>
          </a:p>
          <a:p>
            <a:pPr>
              <a:buFont typeface="Wingdings" panose="05000000000000000000" pitchFamily="2" charset="2"/>
              <a:buChar char="ü"/>
            </a:pPr>
            <a:r>
              <a:rPr lang="tr-TR" dirty="0"/>
              <a:t>Kanama ve </a:t>
            </a:r>
            <a:r>
              <a:rPr lang="tr-TR" dirty="0" err="1"/>
              <a:t>kontaminasyon</a:t>
            </a:r>
            <a:r>
              <a:rPr lang="tr-TR" dirty="0"/>
              <a:t>,</a:t>
            </a:r>
          </a:p>
          <a:p>
            <a:pPr>
              <a:buFont typeface="Wingdings" panose="05000000000000000000" pitchFamily="2" charset="2"/>
              <a:buChar char="ü"/>
            </a:pPr>
            <a:r>
              <a:rPr lang="tr-TR" dirty="0"/>
              <a:t>Ataşman kaybı </a:t>
            </a:r>
          </a:p>
          <a:p>
            <a:pPr>
              <a:buFont typeface="Wingdings" panose="05000000000000000000" pitchFamily="2" charset="2"/>
              <a:buChar char="ü"/>
            </a:pPr>
            <a:r>
              <a:rPr lang="tr-TR" dirty="0" err="1"/>
              <a:t>Sulkuler</a:t>
            </a:r>
            <a:r>
              <a:rPr lang="tr-TR" dirty="0"/>
              <a:t> </a:t>
            </a:r>
            <a:r>
              <a:rPr lang="tr-TR" dirty="0" err="1"/>
              <a:t>ataşman</a:t>
            </a:r>
            <a:r>
              <a:rPr lang="tr-TR" dirty="0"/>
              <a:t> </a:t>
            </a:r>
            <a:r>
              <a:rPr lang="tr-TR" dirty="0" err="1"/>
              <a:t>harabiyeti</a:t>
            </a:r>
            <a:r>
              <a:rPr lang="tr-TR" dirty="0"/>
              <a:t>,</a:t>
            </a:r>
          </a:p>
          <a:p>
            <a:pPr>
              <a:buFont typeface="Wingdings" panose="05000000000000000000" pitchFamily="2" charset="2"/>
              <a:buChar char="ü"/>
            </a:pPr>
            <a:r>
              <a:rPr lang="tr-TR" dirty="0"/>
              <a:t>Enfeksiyon olasılığı </a:t>
            </a:r>
          </a:p>
          <a:p>
            <a:pPr marL="0" indent="0">
              <a:buNone/>
            </a:pPr>
            <a:endParaRPr lang="tr-TR" dirty="0"/>
          </a:p>
          <a:p>
            <a:pPr marL="0" indent="0">
              <a:buNone/>
            </a:pPr>
            <a:r>
              <a:rPr lang="tr-TR" dirty="0"/>
              <a:t>              </a:t>
            </a:r>
          </a:p>
          <a:p>
            <a:pPr marL="0" indent="0">
              <a:buNone/>
            </a:pPr>
            <a:r>
              <a:rPr lang="tr-TR" dirty="0"/>
              <a:t>                                             MİNİMAL SEVİYEDE TUTULABİLİR</a:t>
            </a:r>
          </a:p>
          <a:p>
            <a:pPr>
              <a:buFont typeface="Wingdings" panose="05000000000000000000" pitchFamily="2" charset="2"/>
              <a:buChar char="ü"/>
            </a:pPr>
            <a:endParaRPr lang="tr-TR" dirty="0"/>
          </a:p>
        </p:txBody>
      </p:sp>
      <p:sp>
        <p:nvSpPr>
          <p:cNvPr id="4" name="Aşağı Ok 3"/>
          <p:cNvSpPr/>
          <p:nvPr/>
        </p:nvSpPr>
        <p:spPr>
          <a:xfrm>
            <a:off x="6003235" y="2637183"/>
            <a:ext cx="662608" cy="24781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1429929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 Perforasyon oluştuğunda       şekillendirme yapılmamış </a:t>
            </a:r>
          </a:p>
          <a:p>
            <a:pPr marL="0" indent="0">
              <a:buNone/>
            </a:pPr>
            <a:r>
              <a:rPr lang="tr-TR" dirty="0"/>
              <a:t>                                                        veya tamamlanmamış</a:t>
            </a:r>
          </a:p>
          <a:p>
            <a:pPr marL="0" indent="0">
              <a:buNone/>
            </a:pPr>
            <a:endParaRPr lang="tr-TR" dirty="0"/>
          </a:p>
          <a:p>
            <a:pPr marL="0" indent="0">
              <a:buNone/>
            </a:pPr>
            <a:endParaRPr lang="tr-TR" dirty="0"/>
          </a:p>
          <a:p>
            <a:pPr marL="0" indent="0">
              <a:buNone/>
            </a:pPr>
            <a:r>
              <a:rPr lang="tr-TR" dirty="0"/>
              <a:t>                                            perforasyon alanı, </a:t>
            </a:r>
            <a:r>
              <a:rPr lang="tr-TR" dirty="0" err="1"/>
              <a:t>endodontik</a:t>
            </a:r>
            <a:r>
              <a:rPr lang="tr-TR" dirty="0"/>
              <a:t> tedaviden </a:t>
            </a:r>
          </a:p>
          <a:p>
            <a:pPr marL="0" indent="0">
              <a:buNone/>
            </a:pPr>
            <a:r>
              <a:rPr lang="tr-TR" dirty="0"/>
              <a:t>                                                      ÖNCE kapatılmalıdır!</a:t>
            </a:r>
          </a:p>
          <a:p>
            <a:pPr marL="0" indent="0">
              <a:buNone/>
            </a:pPr>
            <a:r>
              <a:rPr lang="tr-TR" dirty="0"/>
              <a:t>              </a:t>
            </a:r>
          </a:p>
          <a:p>
            <a:pPr marL="0" indent="0">
              <a:buNone/>
            </a:pPr>
            <a:r>
              <a:rPr lang="tr-TR" dirty="0"/>
              <a:t>                                            Enfeksiyon kontrol altına alınamaz !!!!         </a:t>
            </a:r>
          </a:p>
          <a:p>
            <a:pPr marL="0" indent="0">
              <a:buNone/>
            </a:pPr>
            <a:endParaRPr lang="tr-TR" dirty="0"/>
          </a:p>
        </p:txBody>
      </p:sp>
      <p:sp>
        <p:nvSpPr>
          <p:cNvPr id="4" name="Sağ Ok 3"/>
          <p:cNvSpPr/>
          <p:nvPr/>
        </p:nvSpPr>
        <p:spPr>
          <a:xfrm>
            <a:off x="4704522" y="1921565"/>
            <a:ext cx="424069" cy="4240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şağı Ok 4"/>
          <p:cNvSpPr/>
          <p:nvPr/>
        </p:nvSpPr>
        <p:spPr>
          <a:xfrm>
            <a:off x="6983896" y="2915479"/>
            <a:ext cx="450574" cy="6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4-Nokta Yıldız 5"/>
          <p:cNvSpPr/>
          <p:nvPr/>
        </p:nvSpPr>
        <p:spPr>
          <a:xfrm>
            <a:off x="3737112" y="5340625"/>
            <a:ext cx="662609" cy="702365"/>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3768130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Periodontal Durum</a:t>
            </a:r>
          </a:p>
        </p:txBody>
      </p:sp>
      <p:sp>
        <p:nvSpPr>
          <p:cNvPr id="3" name="İçerik Yer Tutucusu 2"/>
          <p:cNvSpPr>
            <a:spLocks noGrp="1"/>
          </p:cNvSpPr>
          <p:nvPr>
            <p:ph idx="1"/>
          </p:nvPr>
        </p:nvSpPr>
        <p:spPr>
          <a:xfrm>
            <a:off x="838200" y="1852922"/>
            <a:ext cx="10515600" cy="4351338"/>
          </a:xfrm>
        </p:spPr>
        <p:txBody>
          <a:bodyPr/>
          <a:lstStyle/>
          <a:p>
            <a:pPr marL="0" indent="0">
              <a:buNone/>
            </a:pPr>
            <a:r>
              <a:rPr lang="tr-TR" sz="3200" dirty="0"/>
              <a:t>Perfore olan dişlerin;</a:t>
            </a:r>
          </a:p>
          <a:p>
            <a:r>
              <a:rPr lang="tr-TR" sz="3200" dirty="0"/>
              <a:t> </a:t>
            </a:r>
            <a:r>
              <a:rPr lang="tr-TR" sz="3200" dirty="0" err="1"/>
              <a:t>periodontal</a:t>
            </a:r>
            <a:r>
              <a:rPr lang="tr-TR" sz="3200" dirty="0"/>
              <a:t> muayenesi </a:t>
            </a:r>
          </a:p>
          <a:p>
            <a:r>
              <a:rPr lang="tr-TR" sz="3200" dirty="0"/>
              <a:t> cep incelemesi </a:t>
            </a:r>
          </a:p>
          <a:p>
            <a:endParaRPr lang="tr-TR" sz="3200" dirty="0"/>
          </a:p>
          <a:p>
            <a:endParaRPr lang="tr-TR" dirty="0"/>
          </a:p>
          <a:p>
            <a:pPr marL="0" indent="0">
              <a:buNone/>
            </a:pPr>
            <a:r>
              <a:rPr lang="tr-TR" sz="3200" dirty="0"/>
              <a:t>           Ataşman kaybı ve </a:t>
            </a:r>
            <a:r>
              <a:rPr lang="tr-TR" sz="3200" dirty="0" err="1"/>
              <a:t>periodontal</a:t>
            </a:r>
            <a:r>
              <a:rPr lang="tr-TR" sz="3200" dirty="0"/>
              <a:t> durum               CERRAHİ </a:t>
            </a:r>
          </a:p>
          <a:p>
            <a:pPr marL="0" indent="0">
              <a:buNone/>
            </a:pPr>
            <a:r>
              <a:rPr lang="tr-TR" sz="3200" dirty="0"/>
              <a:t>                                                                                             TEDAVİ</a:t>
            </a:r>
          </a:p>
        </p:txBody>
      </p:sp>
      <p:sp>
        <p:nvSpPr>
          <p:cNvPr id="4" name="4-Nokta Yıldız 3"/>
          <p:cNvSpPr/>
          <p:nvPr/>
        </p:nvSpPr>
        <p:spPr>
          <a:xfrm>
            <a:off x="1221574" y="4485861"/>
            <a:ext cx="556591" cy="75537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8299025" y="4631635"/>
            <a:ext cx="848140" cy="4638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4142690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Kullanılan Tamir Materyali</a:t>
            </a:r>
          </a:p>
        </p:txBody>
      </p:sp>
      <p:sp>
        <p:nvSpPr>
          <p:cNvPr id="3" name="İçerik Yer Tutucusu 2"/>
          <p:cNvSpPr>
            <a:spLocks noGrp="1"/>
          </p:cNvSpPr>
          <p:nvPr>
            <p:ph idx="1"/>
          </p:nvPr>
        </p:nvSpPr>
        <p:spPr/>
        <p:txBody>
          <a:bodyPr/>
          <a:lstStyle/>
          <a:p>
            <a:pPr marL="0" indent="0">
              <a:buNone/>
            </a:pPr>
            <a:r>
              <a:rPr lang="tr-TR" dirty="0"/>
              <a:t>   </a:t>
            </a:r>
            <a:r>
              <a:rPr lang="tr-TR" dirty="0" err="1"/>
              <a:t>Prognozun</a:t>
            </a:r>
            <a:r>
              <a:rPr lang="tr-TR" dirty="0"/>
              <a:t> iyi olabilmesi için;</a:t>
            </a:r>
          </a:p>
          <a:p>
            <a:pPr marL="0" indent="0">
              <a:buNone/>
            </a:pPr>
            <a:r>
              <a:rPr lang="tr-TR" dirty="0"/>
              <a:t> </a:t>
            </a:r>
          </a:p>
          <a:p>
            <a:pPr marL="0" indent="0">
              <a:buNone/>
            </a:pPr>
            <a:r>
              <a:rPr lang="tr-TR" dirty="0"/>
              <a:t>         PERFORASYON</a:t>
            </a:r>
          </a:p>
          <a:p>
            <a:pPr marL="0" indent="0">
              <a:buNone/>
            </a:pPr>
            <a:r>
              <a:rPr lang="tr-TR" dirty="0"/>
              <a:t>            TAMİRİ         </a:t>
            </a:r>
          </a:p>
          <a:p>
            <a:pPr marL="0" indent="0">
              <a:buNone/>
            </a:pPr>
            <a:r>
              <a:rPr lang="tr-TR" dirty="0"/>
              <a:t>                </a:t>
            </a:r>
          </a:p>
          <a:p>
            <a:r>
              <a:rPr lang="tr-TR" dirty="0" err="1"/>
              <a:t>Gingival</a:t>
            </a:r>
            <a:r>
              <a:rPr lang="tr-TR" dirty="0"/>
              <a:t> </a:t>
            </a:r>
            <a:r>
              <a:rPr lang="tr-TR" dirty="0" err="1"/>
              <a:t>sulkus</a:t>
            </a:r>
            <a:r>
              <a:rPr lang="tr-TR" dirty="0"/>
              <a:t> ile bağlantıyı kesecek </a:t>
            </a:r>
          </a:p>
          <a:p>
            <a:r>
              <a:rPr lang="tr-TR" dirty="0"/>
              <a:t>Doku ile </a:t>
            </a:r>
            <a:r>
              <a:rPr lang="tr-TR" dirty="0" err="1"/>
              <a:t>biyouyumlu</a:t>
            </a:r>
            <a:r>
              <a:rPr lang="tr-TR" dirty="0"/>
              <a:t>  bir materyalle </a:t>
            </a:r>
          </a:p>
          <a:p>
            <a:r>
              <a:rPr lang="tr-TR" dirty="0"/>
              <a:t>En kısa sürede </a:t>
            </a:r>
          </a:p>
        </p:txBody>
      </p:sp>
      <p:sp>
        <p:nvSpPr>
          <p:cNvPr id="4" name="Aşağı Ok 3"/>
          <p:cNvSpPr/>
          <p:nvPr/>
        </p:nvSpPr>
        <p:spPr>
          <a:xfrm>
            <a:off x="3939989" y="2670036"/>
            <a:ext cx="685800" cy="13237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11101312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Perforasyon tamirinde kullanılan materyaller; </a:t>
            </a:r>
          </a:p>
        </p:txBody>
      </p:sp>
      <p:sp>
        <p:nvSpPr>
          <p:cNvPr id="3" name="İçerik Yer Tutucusu 2"/>
          <p:cNvSpPr>
            <a:spLocks noGrp="1"/>
          </p:cNvSpPr>
          <p:nvPr>
            <p:ph idx="1"/>
          </p:nvPr>
        </p:nvSpPr>
        <p:spPr>
          <a:xfrm>
            <a:off x="406401" y="1567543"/>
            <a:ext cx="11408228" cy="4609420"/>
          </a:xfrm>
        </p:spPr>
        <p:txBody>
          <a:bodyPr/>
          <a:lstStyle/>
          <a:p>
            <a:pPr marL="0" indent="0">
              <a:buNone/>
            </a:pPr>
            <a:r>
              <a:rPr lang="tr-TR" dirty="0"/>
              <a:t> </a:t>
            </a:r>
          </a:p>
          <a:p>
            <a:r>
              <a:rPr lang="tr-TR" dirty="0" err="1"/>
              <a:t>Biyouyumlu</a:t>
            </a:r>
            <a:r>
              <a:rPr lang="tr-TR" dirty="0"/>
              <a:t> veya en azından biyolojik açıdan etkisiz</a:t>
            </a:r>
          </a:p>
          <a:p>
            <a:r>
              <a:rPr lang="tr-TR" dirty="0"/>
              <a:t>Tamir materyali kök duvarlarına tutunabilmeli</a:t>
            </a:r>
          </a:p>
          <a:p>
            <a:r>
              <a:rPr lang="tr-TR" dirty="0"/>
              <a:t>Oral çevre ve </a:t>
            </a:r>
            <a:r>
              <a:rPr lang="tr-TR" dirty="0" err="1"/>
              <a:t>periradiküler</a:t>
            </a:r>
            <a:r>
              <a:rPr lang="tr-TR" dirty="0"/>
              <a:t> dokular içinde akışkanlık göstermemeli,</a:t>
            </a:r>
          </a:p>
          <a:p>
            <a:r>
              <a:rPr lang="tr-TR" dirty="0"/>
              <a:t>Nemden etkilenmemeli</a:t>
            </a:r>
          </a:p>
          <a:p>
            <a:r>
              <a:rPr lang="tr-TR" dirty="0"/>
              <a:t>Boyutsal olarak stabil olmalı ve </a:t>
            </a:r>
            <a:r>
              <a:rPr lang="tr-TR" dirty="0" err="1"/>
              <a:t>rezorbe</a:t>
            </a:r>
            <a:r>
              <a:rPr lang="tr-TR" dirty="0"/>
              <a:t> olmamalıdır</a:t>
            </a:r>
          </a:p>
          <a:p>
            <a:r>
              <a:rPr lang="tr-TR" dirty="0"/>
              <a:t>Periodontal dokunun ya da </a:t>
            </a:r>
            <a:r>
              <a:rPr lang="tr-TR" dirty="0" err="1"/>
              <a:t>sementin</a:t>
            </a:r>
            <a:r>
              <a:rPr lang="tr-TR" dirty="0"/>
              <a:t>, </a:t>
            </a:r>
            <a:r>
              <a:rPr lang="tr-TR" dirty="0" err="1"/>
              <a:t>defektin</a:t>
            </a:r>
            <a:r>
              <a:rPr lang="tr-TR" dirty="0"/>
              <a:t> üzerini örtmesine yardımcı olmalı </a:t>
            </a:r>
          </a:p>
        </p:txBody>
      </p:sp>
      <p:sp>
        <p:nvSpPr>
          <p:cNvPr id="4" name="Dikdörtgen 3"/>
          <p:cNvSpPr/>
          <p:nvPr/>
        </p:nvSpPr>
        <p:spPr>
          <a:xfrm>
            <a:off x="406401" y="1915885"/>
            <a:ext cx="11117942" cy="367211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39488536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3912" y="193675"/>
            <a:ext cx="10515600" cy="1325563"/>
          </a:xfrm>
        </p:spPr>
        <p:txBody>
          <a:bodyPr/>
          <a:lstStyle/>
          <a:p>
            <a:r>
              <a:rPr lang="tr-TR" dirty="0"/>
              <a:t>Hekimin Görüşü ve </a:t>
            </a:r>
            <a:r>
              <a:rPr lang="tr-TR" dirty="0" err="1"/>
              <a:t>Manüplasyonu</a:t>
            </a:r>
            <a:endParaRPr lang="tr-TR" dirty="0"/>
          </a:p>
        </p:txBody>
      </p:sp>
      <p:sp>
        <p:nvSpPr>
          <p:cNvPr id="6" name="Unvan 1"/>
          <p:cNvSpPr txBox="1">
            <a:spLocks/>
          </p:cNvSpPr>
          <p:nvPr/>
        </p:nvSpPr>
        <p:spPr>
          <a:xfrm>
            <a:off x="776287" y="5532437"/>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s-ES" sz="4400" b="0" i="0" u="none" strike="noStrike" kern="1200" cap="none" spc="0" normalizeH="0" baseline="0" noProof="0" dirty="0" smtClean="0">
                <a:ln>
                  <a:noFill/>
                </a:ln>
                <a:solidFill>
                  <a:schemeClr val="tx1"/>
                </a:solidFill>
                <a:effectLst/>
                <a:uLnTx/>
                <a:uFillTx/>
                <a:latin typeface="+mj-lt"/>
                <a:ea typeface="+mj-ea"/>
                <a:cs typeface="+mj-cs"/>
              </a:rPr>
              <a:t>Hastanın </a:t>
            </a:r>
            <a:r>
              <a:rPr kumimoji="0" lang="tr-TR" sz="4400" b="0" i="0" u="none" strike="noStrike" kern="1200" cap="none" spc="0" normalizeH="0" baseline="0" noProof="0" dirty="0" smtClean="0">
                <a:ln>
                  <a:noFill/>
                </a:ln>
                <a:solidFill>
                  <a:schemeClr val="tx1"/>
                </a:solidFill>
                <a:effectLst/>
                <a:uLnTx/>
                <a:uFillTx/>
                <a:latin typeface="+mj-lt"/>
                <a:ea typeface="+mj-ea"/>
                <a:cs typeface="+mj-cs"/>
              </a:rPr>
              <a:t>K</a:t>
            </a:r>
            <a:r>
              <a:rPr kumimoji="0" lang="es-ES" sz="4400" b="0" i="0" u="none" strike="noStrike" kern="1200" cap="none" spc="0" normalizeH="0" baseline="0" noProof="0" dirty="0" smtClean="0">
                <a:ln>
                  <a:noFill/>
                </a:ln>
                <a:solidFill>
                  <a:schemeClr val="tx1"/>
                </a:solidFill>
                <a:effectLst/>
                <a:uLnTx/>
                <a:uFillTx/>
                <a:latin typeface="+mj-lt"/>
                <a:ea typeface="+mj-ea"/>
                <a:cs typeface="+mj-cs"/>
              </a:rPr>
              <a:t>ooperasyonu ve </a:t>
            </a:r>
            <a:r>
              <a:rPr kumimoji="0" lang="tr-TR" sz="4400" b="0" i="0" u="none" strike="noStrike" kern="1200" cap="none" spc="0" normalizeH="0" baseline="0" noProof="0" dirty="0" smtClean="0">
                <a:ln>
                  <a:noFill/>
                </a:ln>
                <a:solidFill>
                  <a:schemeClr val="tx1"/>
                </a:solidFill>
                <a:effectLst/>
                <a:uLnTx/>
                <a:uFillTx/>
                <a:latin typeface="+mj-lt"/>
                <a:ea typeface="+mj-ea"/>
                <a:cs typeface="+mj-cs"/>
              </a:rPr>
              <a:t>O</a:t>
            </a:r>
            <a:r>
              <a:rPr kumimoji="0" lang="es-ES" sz="4400" b="0" i="0" u="none" strike="noStrike" kern="1200" cap="none" spc="0" normalizeH="0" baseline="0" noProof="0" dirty="0" smtClean="0">
                <a:ln>
                  <a:noFill/>
                </a:ln>
                <a:solidFill>
                  <a:schemeClr val="tx1"/>
                </a:solidFill>
                <a:effectLst/>
                <a:uLnTx/>
                <a:uFillTx/>
                <a:latin typeface="+mj-lt"/>
                <a:ea typeface="+mj-ea"/>
                <a:cs typeface="+mj-cs"/>
              </a:rPr>
              <a:t>ral </a:t>
            </a:r>
            <a:r>
              <a:rPr kumimoji="0" lang="tr-TR" sz="4400" b="0" i="0" u="none" strike="noStrike" kern="1200" cap="none" spc="0" normalizeH="0" baseline="0" noProof="0" dirty="0" smtClean="0">
                <a:ln>
                  <a:noFill/>
                </a:ln>
                <a:solidFill>
                  <a:schemeClr val="tx1"/>
                </a:solidFill>
                <a:effectLst/>
                <a:uLnTx/>
                <a:uFillTx/>
                <a:latin typeface="+mj-lt"/>
                <a:ea typeface="+mj-ea"/>
                <a:cs typeface="+mj-cs"/>
              </a:rPr>
              <a:t>H</a:t>
            </a:r>
            <a:r>
              <a:rPr kumimoji="0" lang="es-ES" sz="4400" b="0" i="0" u="none" strike="noStrike" kern="1200" cap="none" spc="0" normalizeH="0" baseline="0" noProof="0" dirty="0" smtClean="0">
                <a:ln>
                  <a:noFill/>
                </a:ln>
                <a:solidFill>
                  <a:schemeClr val="tx1"/>
                </a:solidFill>
                <a:effectLst/>
                <a:uLnTx/>
                <a:uFillTx/>
                <a:latin typeface="+mj-lt"/>
                <a:ea typeface="+mj-ea"/>
                <a:cs typeface="+mj-cs"/>
              </a:rPr>
              <a:t>ijyeni</a:t>
            </a: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301402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Perforasyon Tamir Yaklaşımı</a:t>
            </a:r>
            <a:br>
              <a:rPr lang="tr-TR" dirty="0"/>
            </a:br>
            <a:endParaRPr lang="tr-TR" dirty="0"/>
          </a:p>
        </p:txBody>
      </p:sp>
      <p:sp>
        <p:nvSpPr>
          <p:cNvPr id="3" name="İçerik Yer Tutucusu 2"/>
          <p:cNvSpPr>
            <a:spLocks noGrp="1"/>
          </p:cNvSpPr>
          <p:nvPr>
            <p:ph idx="1"/>
          </p:nvPr>
        </p:nvSpPr>
        <p:spPr>
          <a:xfrm>
            <a:off x="528918" y="1237129"/>
            <a:ext cx="10515600" cy="5252102"/>
          </a:xfrm>
        </p:spPr>
        <p:txBody>
          <a:bodyPr/>
          <a:lstStyle/>
          <a:p>
            <a:pPr marL="0" indent="0">
              <a:buNone/>
            </a:pPr>
            <a:r>
              <a:rPr lang="tr-TR" dirty="0">
                <a:solidFill>
                  <a:schemeClr val="accent5">
                    <a:lumMod val="60000"/>
                    <a:lumOff val="40000"/>
                  </a:schemeClr>
                </a:solidFill>
              </a:rPr>
              <a:t>Yara Bölgesine İlk Müdahale;</a:t>
            </a:r>
          </a:p>
          <a:p>
            <a:pPr>
              <a:buFont typeface="Wingdings" panose="05000000000000000000" pitchFamily="2" charset="2"/>
              <a:buChar char="ü"/>
            </a:pPr>
            <a:r>
              <a:rPr lang="tr-TR" dirty="0"/>
              <a:t>KANAMA DURDURULUR</a:t>
            </a:r>
          </a:p>
          <a:p>
            <a:pPr marL="0" indent="0">
              <a:buNone/>
            </a:pPr>
            <a:r>
              <a:rPr lang="tr-TR" dirty="0"/>
              <a:t>        </a:t>
            </a:r>
            <a:r>
              <a:rPr lang="tr-TR" dirty="0" err="1"/>
              <a:t>izotonik</a:t>
            </a:r>
            <a:r>
              <a:rPr lang="tr-TR" dirty="0"/>
              <a:t> serum solüsyonu veya sulu kıvamda kalsiyum hidroksit</a:t>
            </a:r>
          </a:p>
          <a:p>
            <a:pPr>
              <a:buFont typeface="Wingdings" panose="05000000000000000000" pitchFamily="2" charset="2"/>
              <a:buChar char="ü"/>
            </a:pPr>
            <a:endParaRPr lang="tr-TR" dirty="0"/>
          </a:p>
          <a:p>
            <a:pPr>
              <a:buFont typeface="Wingdings" panose="05000000000000000000" pitchFamily="2" charset="2"/>
              <a:buChar char="ü"/>
            </a:pPr>
            <a:r>
              <a:rPr lang="tr-TR" dirty="0"/>
              <a:t>ŞİDDETLİ HİPEREMİ</a:t>
            </a:r>
          </a:p>
          <a:p>
            <a:pPr marL="0" indent="0">
              <a:buNone/>
            </a:pPr>
            <a:r>
              <a:rPr lang="tr-TR" dirty="0"/>
              <a:t>         kalsiyum hidroksit patıyla birkaç saat </a:t>
            </a:r>
          </a:p>
          <a:p>
            <a:pPr marL="0" indent="0">
              <a:buNone/>
            </a:pPr>
            <a:endParaRPr lang="tr-TR" dirty="0"/>
          </a:p>
          <a:p>
            <a:pPr>
              <a:buFont typeface="Wingdings" panose="05000000000000000000" pitchFamily="2" charset="2"/>
              <a:buChar char="ü"/>
            </a:pPr>
            <a:r>
              <a:rPr lang="tr-TR" dirty="0"/>
              <a:t>KAPATMANIN MÜMKÜN OLMADIĞI DURUMDA</a:t>
            </a:r>
          </a:p>
          <a:p>
            <a:pPr marL="0" indent="0">
              <a:buNone/>
            </a:pPr>
            <a:r>
              <a:rPr lang="tr-TR" dirty="0"/>
              <a:t>          sulu kıvamda kalsiyum hidroksit</a:t>
            </a:r>
          </a:p>
          <a:p>
            <a:pPr marL="0" indent="0">
              <a:buNone/>
            </a:pPr>
            <a:r>
              <a:rPr lang="tr-TR" dirty="0"/>
              <a:t>                                                         en kısa sürede tedavi</a:t>
            </a:r>
          </a:p>
        </p:txBody>
      </p:sp>
      <p:sp>
        <p:nvSpPr>
          <p:cNvPr id="4" name="Sağ Ok 3"/>
          <p:cNvSpPr/>
          <p:nvPr/>
        </p:nvSpPr>
        <p:spPr>
          <a:xfrm>
            <a:off x="838200" y="2347539"/>
            <a:ext cx="452718" cy="4303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p:cNvPicPr>
            <a:picLocks noChangeAspect="1"/>
          </p:cNvPicPr>
          <p:nvPr/>
        </p:nvPicPr>
        <p:blipFill>
          <a:blip r:embed="rId3"/>
          <a:stretch>
            <a:fillRect/>
          </a:stretch>
        </p:blipFill>
        <p:spPr>
          <a:xfrm>
            <a:off x="821485" y="3855243"/>
            <a:ext cx="469433" cy="469433"/>
          </a:xfrm>
          <a:prstGeom prst="rect">
            <a:avLst/>
          </a:prstGeom>
        </p:spPr>
      </p:pic>
      <p:pic>
        <p:nvPicPr>
          <p:cNvPr id="6" name="Resim 5"/>
          <p:cNvPicPr>
            <a:picLocks noChangeAspect="1"/>
          </p:cNvPicPr>
          <p:nvPr/>
        </p:nvPicPr>
        <p:blipFill>
          <a:blip r:embed="rId4"/>
          <a:stretch>
            <a:fillRect/>
          </a:stretch>
        </p:blipFill>
        <p:spPr>
          <a:xfrm>
            <a:off x="842682" y="5196680"/>
            <a:ext cx="469433" cy="469433"/>
          </a:xfrm>
          <a:prstGeom prst="rect">
            <a:avLst/>
          </a:prstGeom>
        </p:spPr>
      </p:pic>
      <p:sp>
        <p:nvSpPr>
          <p:cNvPr id="7" name="Şimşek İşareti 6"/>
          <p:cNvSpPr/>
          <p:nvPr/>
        </p:nvSpPr>
        <p:spPr>
          <a:xfrm>
            <a:off x="4572000" y="5876365"/>
            <a:ext cx="739588" cy="65890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22011132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77471"/>
            <a:ext cx="10515600" cy="4899492"/>
          </a:xfrm>
        </p:spPr>
        <p:txBody>
          <a:bodyPr/>
          <a:lstStyle/>
          <a:p>
            <a:pPr marL="0" indent="0">
              <a:buNone/>
            </a:pPr>
            <a:r>
              <a:rPr lang="tr-TR" sz="3200" dirty="0"/>
              <a:t> </a:t>
            </a:r>
            <a:r>
              <a:rPr lang="tr-TR" sz="3200" dirty="0">
                <a:solidFill>
                  <a:schemeClr val="accent5">
                    <a:lumMod val="60000"/>
                    <a:lumOff val="40000"/>
                  </a:schemeClr>
                </a:solidFill>
              </a:rPr>
              <a:t>Yeni Oluşmuş Bir </a:t>
            </a:r>
            <a:r>
              <a:rPr lang="tr-TR" sz="3200" dirty="0" err="1">
                <a:solidFill>
                  <a:schemeClr val="accent5">
                    <a:lumMod val="60000"/>
                    <a:lumOff val="40000"/>
                  </a:schemeClr>
                </a:solidFill>
              </a:rPr>
              <a:t>Perforasyonun</a:t>
            </a:r>
            <a:r>
              <a:rPr lang="tr-TR" sz="3200" dirty="0">
                <a:solidFill>
                  <a:schemeClr val="accent5">
                    <a:lumMod val="60000"/>
                    <a:lumOff val="40000"/>
                  </a:schemeClr>
                </a:solidFill>
              </a:rPr>
              <a:t> Tamiri;</a:t>
            </a:r>
          </a:p>
          <a:p>
            <a:pPr>
              <a:buFont typeface="Wingdings" panose="05000000000000000000" pitchFamily="2" charset="2"/>
              <a:buChar char="ü"/>
            </a:pPr>
            <a:r>
              <a:rPr lang="tr-TR" sz="3200" dirty="0"/>
              <a:t>Yabancı Madde </a:t>
            </a:r>
          </a:p>
          <a:p>
            <a:pPr>
              <a:buFont typeface="Wingdings" panose="05000000000000000000" pitchFamily="2" charset="2"/>
              <a:buChar char="ü"/>
            </a:pPr>
            <a:r>
              <a:rPr lang="tr-TR" sz="3200" dirty="0"/>
              <a:t>Perforasyon alanı kapatılmalı</a:t>
            </a:r>
          </a:p>
          <a:p>
            <a:pPr marL="0" indent="0">
              <a:buNone/>
            </a:pPr>
            <a:r>
              <a:rPr lang="tr-TR" sz="3200" dirty="0"/>
              <a:t>   ! şekillendirme ve </a:t>
            </a:r>
            <a:r>
              <a:rPr lang="tr-TR" sz="3200" dirty="0" err="1"/>
              <a:t>irrigasyon</a:t>
            </a:r>
            <a:r>
              <a:rPr lang="tr-TR" sz="3200" dirty="0"/>
              <a:t> daha sonra</a:t>
            </a:r>
          </a:p>
          <a:p>
            <a:pPr marL="0" indent="0">
              <a:buNone/>
            </a:pPr>
            <a:endParaRPr lang="tr-TR" dirty="0"/>
          </a:p>
          <a:p>
            <a:pPr>
              <a:buFont typeface="Wingdings" panose="05000000000000000000" pitchFamily="2" charset="2"/>
              <a:buChar char="ü"/>
            </a:pPr>
            <a:endParaRPr lang="tr-TR" dirty="0"/>
          </a:p>
          <a:p>
            <a:pPr marL="0" indent="0">
              <a:buNone/>
            </a:pPr>
            <a:endParaRPr lang="tr-TR" dirty="0"/>
          </a:p>
        </p:txBody>
      </p:sp>
    </p:spTree>
    <p:extLst>
      <p:ext uri="{BB962C8B-B14F-4D97-AF65-F5344CB8AC3E}">
        <p14:creationId xmlns="" xmlns:p14="http://schemas.microsoft.com/office/powerpoint/2010/main" val="2060500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PERFORASYONLARIN OLUŞMA NEDENLERİ</a:t>
            </a:r>
            <a:br>
              <a:rPr lang="tr-TR" dirty="0"/>
            </a:br>
            <a:endParaRPr lang="tr-TR" dirty="0"/>
          </a:p>
        </p:txBody>
      </p:sp>
      <p:sp>
        <p:nvSpPr>
          <p:cNvPr id="3" name="İçerik Yer Tutucusu 2"/>
          <p:cNvSpPr>
            <a:spLocks noGrp="1"/>
          </p:cNvSpPr>
          <p:nvPr>
            <p:ph idx="1"/>
          </p:nvPr>
        </p:nvSpPr>
        <p:spPr>
          <a:xfrm>
            <a:off x="781050" y="2397125"/>
            <a:ext cx="10515600" cy="2889250"/>
          </a:xfrm>
        </p:spPr>
        <p:txBody>
          <a:bodyPr>
            <a:normAutofit/>
          </a:bodyPr>
          <a:lstStyle/>
          <a:p>
            <a:r>
              <a:rPr lang="tr-TR" sz="3600" dirty="0"/>
              <a:t> </a:t>
            </a:r>
            <a:r>
              <a:rPr lang="tr-TR" sz="3600" dirty="0" err="1"/>
              <a:t>iyatrojenik</a:t>
            </a:r>
            <a:r>
              <a:rPr lang="tr-TR" sz="3600" dirty="0"/>
              <a:t> nedenler,</a:t>
            </a:r>
          </a:p>
          <a:p>
            <a:r>
              <a:rPr lang="tr-TR" sz="3600" dirty="0"/>
              <a:t> kök </a:t>
            </a:r>
            <a:r>
              <a:rPr lang="tr-TR" sz="3600" dirty="0" err="1" smtClean="0"/>
              <a:t>rezorbsiyonu</a:t>
            </a:r>
            <a:r>
              <a:rPr lang="tr-TR" sz="3600" dirty="0"/>
              <a:t>,</a:t>
            </a:r>
          </a:p>
          <a:p>
            <a:r>
              <a:rPr lang="tr-TR" sz="3600" dirty="0"/>
              <a:t> çürük,</a:t>
            </a:r>
          </a:p>
          <a:p>
            <a:r>
              <a:rPr lang="tr-TR" sz="3600" dirty="0"/>
              <a:t> </a:t>
            </a:r>
            <a:r>
              <a:rPr lang="tr-TR" sz="3600" dirty="0" smtClean="0"/>
              <a:t>travma</a:t>
            </a:r>
            <a:endParaRPr lang="tr-TR" sz="3600" dirty="0"/>
          </a:p>
          <a:p>
            <a:endParaRPr lang="tr-TR" sz="3600" dirty="0"/>
          </a:p>
        </p:txBody>
      </p:sp>
    </p:spTree>
    <p:extLst>
      <p:ext uri="{BB962C8B-B14F-4D97-AF65-F5344CB8AC3E}">
        <p14:creationId xmlns="" xmlns:p14="http://schemas.microsoft.com/office/powerpoint/2010/main" val="16581422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6315" y="1059543"/>
            <a:ext cx="10515600" cy="5059363"/>
          </a:xfrm>
        </p:spPr>
        <p:txBody>
          <a:bodyPr/>
          <a:lstStyle/>
          <a:p>
            <a:pPr marL="0" indent="0">
              <a:buNone/>
            </a:pPr>
            <a:r>
              <a:rPr lang="tr-TR" sz="3600" dirty="0">
                <a:solidFill>
                  <a:schemeClr val="accent5">
                    <a:lumMod val="60000"/>
                    <a:lumOff val="40000"/>
                  </a:schemeClr>
                </a:solidFill>
              </a:rPr>
              <a:t>Eski </a:t>
            </a:r>
            <a:r>
              <a:rPr lang="tr-TR" sz="3600" dirty="0" err="1">
                <a:solidFill>
                  <a:schemeClr val="accent5">
                    <a:lumMod val="60000"/>
                    <a:lumOff val="40000"/>
                  </a:schemeClr>
                </a:solidFill>
              </a:rPr>
              <a:t>Perforasyonların</a:t>
            </a:r>
            <a:r>
              <a:rPr lang="tr-TR" sz="3600" dirty="0">
                <a:solidFill>
                  <a:schemeClr val="accent5">
                    <a:lumMod val="60000"/>
                    <a:lumOff val="40000"/>
                  </a:schemeClr>
                </a:solidFill>
              </a:rPr>
              <a:t> Tamiri;</a:t>
            </a:r>
          </a:p>
          <a:p>
            <a:pPr marL="0" indent="0">
              <a:buNone/>
            </a:pPr>
            <a:endParaRPr lang="tr-TR" sz="3200" dirty="0">
              <a:solidFill>
                <a:schemeClr val="accent5">
                  <a:lumMod val="60000"/>
                  <a:lumOff val="40000"/>
                </a:schemeClr>
              </a:solidFill>
            </a:endParaRPr>
          </a:p>
          <a:p>
            <a:pPr marL="0" indent="0">
              <a:buNone/>
            </a:pPr>
            <a:r>
              <a:rPr lang="tr-TR" sz="3200" dirty="0">
                <a:solidFill>
                  <a:schemeClr val="accent5">
                    <a:lumMod val="60000"/>
                    <a:lumOff val="40000"/>
                  </a:schemeClr>
                </a:solidFill>
              </a:rPr>
              <a:t>              </a:t>
            </a:r>
            <a:r>
              <a:rPr lang="tr-TR" sz="3200" dirty="0"/>
              <a:t>ENFEKSİYON               dezenfekte edici solüsyonlarla </a:t>
            </a:r>
          </a:p>
          <a:p>
            <a:pPr marL="0" indent="0">
              <a:buNone/>
            </a:pPr>
            <a:r>
              <a:rPr lang="tr-TR" sz="3200" dirty="0">
                <a:solidFill>
                  <a:schemeClr val="accent5">
                    <a:lumMod val="60000"/>
                    <a:lumOff val="40000"/>
                  </a:schemeClr>
                </a:solidFill>
              </a:rPr>
              <a:t>                                                        </a:t>
            </a:r>
            <a:r>
              <a:rPr lang="tr-TR" sz="3200" dirty="0"/>
              <a:t>yıkanmalı !!!</a:t>
            </a:r>
          </a:p>
          <a:p>
            <a:pPr marL="0" indent="0">
              <a:buNone/>
            </a:pPr>
            <a:endParaRPr lang="tr-TR" sz="3200" dirty="0">
              <a:solidFill>
                <a:schemeClr val="accent5">
                  <a:lumMod val="60000"/>
                  <a:lumOff val="40000"/>
                </a:schemeClr>
              </a:solidFill>
            </a:endParaRPr>
          </a:p>
          <a:p>
            <a:pPr marL="0" indent="0">
              <a:buNone/>
            </a:pPr>
            <a:r>
              <a:rPr lang="tr-TR" sz="3200" dirty="0">
                <a:solidFill>
                  <a:schemeClr val="accent5">
                    <a:lumMod val="60000"/>
                    <a:lumOff val="40000"/>
                  </a:schemeClr>
                </a:solidFill>
              </a:rPr>
              <a:t>              </a:t>
            </a:r>
            <a:r>
              <a:rPr lang="tr-TR" sz="3200" dirty="0"/>
              <a:t>GRANÜLASYON              Sodyum </a:t>
            </a:r>
            <a:r>
              <a:rPr lang="tr-TR" sz="3200" dirty="0" err="1"/>
              <a:t>hipoklorit</a:t>
            </a:r>
            <a:r>
              <a:rPr lang="tr-TR" sz="3200" dirty="0"/>
              <a:t> </a:t>
            </a:r>
          </a:p>
          <a:p>
            <a:pPr marL="0" indent="0">
              <a:buNone/>
            </a:pPr>
            <a:r>
              <a:rPr lang="tr-TR" sz="3200" dirty="0">
                <a:solidFill>
                  <a:schemeClr val="accent5">
                    <a:lumMod val="60000"/>
                    <a:lumOff val="40000"/>
                  </a:schemeClr>
                </a:solidFill>
              </a:rPr>
              <a:t>                </a:t>
            </a:r>
            <a:r>
              <a:rPr lang="tr-TR" sz="3200" dirty="0"/>
              <a:t>DOKUSU</a:t>
            </a:r>
            <a:r>
              <a:rPr lang="tr-TR" sz="3200" dirty="0">
                <a:solidFill>
                  <a:schemeClr val="accent5">
                    <a:lumMod val="60000"/>
                    <a:lumOff val="40000"/>
                  </a:schemeClr>
                </a:solidFill>
              </a:rPr>
              <a:t>                           </a:t>
            </a:r>
            <a:r>
              <a:rPr lang="tr-TR" sz="3200" dirty="0"/>
              <a:t>ile çözündürülmeli !!!</a:t>
            </a:r>
            <a:endParaRPr lang="tr-TR" sz="3200" dirty="0">
              <a:solidFill>
                <a:schemeClr val="accent5">
                  <a:lumMod val="60000"/>
                  <a:lumOff val="40000"/>
                </a:schemeClr>
              </a:solidFill>
            </a:endParaRPr>
          </a:p>
          <a:p>
            <a:pPr marL="0" indent="0">
              <a:buNone/>
            </a:pPr>
            <a:endParaRPr lang="tr-TR" sz="3200" dirty="0"/>
          </a:p>
        </p:txBody>
      </p:sp>
      <p:sp>
        <p:nvSpPr>
          <p:cNvPr id="5" name="Patlama 1 4"/>
          <p:cNvSpPr/>
          <p:nvPr/>
        </p:nvSpPr>
        <p:spPr>
          <a:xfrm>
            <a:off x="566057" y="1915885"/>
            <a:ext cx="1074057" cy="10160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Şeritli Sağ Ok 7"/>
          <p:cNvSpPr/>
          <p:nvPr/>
        </p:nvSpPr>
        <p:spPr>
          <a:xfrm>
            <a:off x="4194629" y="2249714"/>
            <a:ext cx="914400" cy="435429"/>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9" name="Resim 8"/>
          <p:cNvPicPr>
            <a:picLocks noChangeAspect="1"/>
          </p:cNvPicPr>
          <p:nvPr/>
        </p:nvPicPr>
        <p:blipFill>
          <a:blip r:embed="rId3"/>
          <a:stretch>
            <a:fillRect/>
          </a:stretch>
        </p:blipFill>
        <p:spPr>
          <a:xfrm>
            <a:off x="4482987" y="4398968"/>
            <a:ext cx="932769" cy="469433"/>
          </a:xfrm>
          <a:prstGeom prst="rect">
            <a:avLst/>
          </a:prstGeom>
        </p:spPr>
      </p:pic>
      <p:pic>
        <p:nvPicPr>
          <p:cNvPr id="10" name="Resim 9"/>
          <p:cNvPicPr>
            <a:picLocks noChangeAspect="1"/>
          </p:cNvPicPr>
          <p:nvPr/>
        </p:nvPicPr>
        <p:blipFill>
          <a:blip r:embed="rId4"/>
          <a:stretch>
            <a:fillRect/>
          </a:stretch>
        </p:blipFill>
        <p:spPr>
          <a:xfrm>
            <a:off x="566057" y="3862473"/>
            <a:ext cx="1115665" cy="1072989"/>
          </a:xfrm>
          <a:prstGeom prst="rect">
            <a:avLst/>
          </a:prstGeom>
        </p:spPr>
      </p:pic>
    </p:spTree>
    <p:extLst>
      <p:ext uri="{BB962C8B-B14F-4D97-AF65-F5344CB8AC3E}">
        <p14:creationId xmlns="" xmlns:p14="http://schemas.microsoft.com/office/powerpoint/2010/main" val="14974277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dirty="0">
                <a:solidFill>
                  <a:schemeClr val="accent5">
                    <a:lumMod val="60000"/>
                    <a:lumOff val="40000"/>
                  </a:schemeClr>
                </a:solidFill>
              </a:rPr>
              <a:t>Perforasyon Tamirinde Tedavi Yöntemleri</a:t>
            </a:r>
          </a:p>
        </p:txBody>
      </p:sp>
      <p:graphicFrame>
        <p:nvGraphicFramePr>
          <p:cNvPr id="4" name="İçerik Yer Tutucusu 3"/>
          <p:cNvGraphicFramePr>
            <a:graphicFrameLocks noGrp="1"/>
          </p:cNvGraphicFramePr>
          <p:nvPr>
            <p:ph idx="1"/>
            <p:extLst>
              <p:ext uri="{D42A27DB-BD31-4B8C-83A1-F6EECF244321}">
                <p14:modId xmlns="" xmlns:p14="http://schemas.microsoft.com/office/powerpoint/2010/main" val="2290691649"/>
              </p:ext>
            </p:extLst>
          </p:nvPr>
        </p:nvGraphicFramePr>
        <p:xfrm>
          <a:off x="838200" y="1480456"/>
          <a:ext cx="10515600" cy="5377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Düz Bağlayıcı 4"/>
          <p:cNvCxnSpPr/>
          <p:nvPr/>
        </p:nvCxnSpPr>
        <p:spPr>
          <a:xfrm>
            <a:off x="5577840" y="4169227"/>
            <a:ext cx="836023" cy="102979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flipV="1">
            <a:off x="5643154" y="3344091"/>
            <a:ext cx="731520" cy="825136"/>
          </a:xfrm>
          <a:prstGeom prst="line">
            <a:avLst/>
          </a:prstGeom>
        </p:spPr>
        <p:style>
          <a:lnRef idx="1">
            <a:schemeClr val="accent1"/>
          </a:lnRef>
          <a:fillRef idx="0">
            <a:schemeClr val="accent1"/>
          </a:fillRef>
          <a:effectRef idx="0">
            <a:schemeClr val="accent1"/>
          </a:effectRef>
          <a:fontRef idx="minor">
            <a:schemeClr val="tx1"/>
          </a:fontRef>
        </p:style>
      </p:cxnSp>
      <p:sp>
        <p:nvSpPr>
          <p:cNvPr id="9" name="Metin kutusu 8"/>
          <p:cNvSpPr txBox="1"/>
          <p:nvPr/>
        </p:nvSpPr>
        <p:spPr>
          <a:xfrm>
            <a:off x="6400799" y="3026843"/>
            <a:ext cx="1123406" cy="523220"/>
          </a:xfrm>
          <a:prstGeom prst="rect">
            <a:avLst/>
          </a:prstGeom>
          <a:solidFill>
            <a:schemeClr val="accent1"/>
          </a:solidFill>
          <a:ln>
            <a:solidFill>
              <a:schemeClr val="tx1"/>
            </a:solidFill>
          </a:ln>
        </p:spPr>
        <p:txBody>
          <a:bodyPr wrap="square" rtlCol="0">
            <a:spAutoFit/>
          </a:bodyPr>
          <a:lstStyle/>
          <a:p>
            <a:r>
              <a:rPr lang="tr-TR" sz="2800" dirty="0" err="1"/>
              <a:t>lateral</a:t>
            </a:r>
            <a:endParaRPr lang="tr-TR" sz="2800" dirty="0"/>
          </a:p>
        </p:txBody>
      </p:sp>
      <p:sp>
        <p:nvSpPr>
          <p:cNvPr id="10" name="Metin kutusu 9"/>
          <p:cNvSpPr txBox="1"/>
          <p:nvPr/>
        </p:nvSpPr>
        <p:spPr>
          <a:xfrm>
            <a:off x="6426923" y="4874621"/>
            <a:ext cx="1776549" cy="523220"/>
          </a:xfrm>
          <a:prstGeom prst="rect">
            <a:avLst/>
          </a:prstGeom>
          <a:solidFill>
            <a:schemeClr val="accent1"/>
          </a:solidFill>
        </p:spPr>
        <p:txBody>
          <a:bodyPr wrap="square" rtlCol="0">
            <a:spAutoFit/>
          </a:bodyPr>
          <a:lstStyle/>
          <a:p>
            <a:r>
              <a:rPr lang="tr-TR" sz="2800" dirty="0" err="1"/>
              <a:t>furkasyon</a:t>
            </a:r>
            <a:endParaRPr lang="tr-TR" sz="2800" dirty="0"/>
          </a:p>
        </p:txBody>
      </p:sp>
      <p:cxnSp>
        <p:nvCxnSpPr>
          <p:cNvPr id="12" name="Düz Bağlayıcı 11"/>
          <p:cNvCxnSpPr/>
          <p:nvPr/>
        </p:nvCxnSpPr>
        <p:spPr>
          <a:xfrm flipV="1">
            <a:off x="7524205" y="2116183"/>
            <a:ext cx="679267" cy="9106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a:stCxn id="9" idx="3"/>
          </p:cNvCxnSpPr>
          <p:nvPr/>
        </p:nvCxnSpPr>
        <p:spPr>
          <a:xfrm>
            <a:off x="7524205" y="3288453"/>
            <a:ext cx="6792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7524205" y="3435531"/>
            <a:ext cx="679267" cy="640080"/>
          </a:xfrm>
          <a:prstGeom prst="line">
            <a:avLst/>
          </a:prstGeom>
        </p:spPr>
        <p:style>
          <a:lnRef idx="1">
            <a:schemeClr val="accent1"/>
          </a:lnRef>
          <a:fillRef idx="0">
            <a:schemeClr val="accent1"/>
          </a:fillRef>
          <a:effectRef idx="0">
            <a:schemeClr val="accent1"/>
          </a:effectRef>
          <a:fontRef idx="minor">
            <a:schemeClr val="tx1"/>
          </a:fontRef>
        </p:style>
      </p:cxnSp>
      <p:sp>
        <p:nvSpPr>
          <p:cNvPr id="17" name="Metin kutusu 16"/>
          <p:cNvSpPr txBox="1"/>
          <p:nvPr/>
        </p:nvSpPr>
        <p:spPr>
          <a:xfrm>
            <a:off x="8171902" y="1937070"/>
            <a:ext cx="1403168" cy="461665"/>
          </a:xfrm>
          <a:prstGeom prst="rect">
            <a:avLst/>
          </a:prstGeom>
          <a:solidFill>
            <a:schemeClr val="accent1"/>
          </a:solidFill>
        </p:spPr>
        <p:txBody>
          <a:bodyPr wrap="square" rtlCol="0">
            <a:spAutoFit/>
          </a:bodyPr>
          <a:lstStyle/>
          <a:p>
            <a:r>
              <a:rPr lang="tr-TR" sz="2400" dirty="0" err="1"/>
              <a:t>koronal</a:t>
            </a:r>
            <a:endParaRPr lang="tr-TR" sz="2400" dirty="0"/>
          </a:p>
        </p:txBody>
      </p:sp>
      <p:sp>
        <p:nvSpPr>
          <p:cNvPr id="18" name="Metin kutusu 17"/>
          <p:cNvSpPr txBox="1"/>
          <p:nvPr/>
        </p:nvSpPr>
        <p:spPr>
          <a:xfrm>
            <a:off x="8190409" y="3056712"/>
            <a:ext cx="1123406" cy="461665"/>
          </a:xfrm>
          <a:prstGeom prst="rect">
            <a:avLst/>
          </a:prstGeom>
          <a:solidFill>
            <a:schemeClr val="accent1"/>
          </a:solidFill>
        </p:spPr>
        <p:txBody>
          <a:bodyPr wrap="square" rtlCol="0">
            <a:spAutoFit/>
          </a:bodyPr>
          <a:lstStyle/>
          <a:p>
            <a:r>
              <a:rPr lang="tr-TR" sz="2400" dirty="0" err="1"/>
              <a:t>krestal</a:t>
            </a:r>
            <a:endParaRPr lang="tr-TR" sz="2400" dirty="0"/>
          </a:p>
        </p:txBody>
      </p:sp>
      <p:sp>
        <p:nvSpPr>
          <p:cNvPr id="19" name="Metin kutusu 18"/>
          <p:cNvSpPr txBox="1"/>
          <p:nvPr/>
        </p:nvSpPr>
        <p:spPr>
          <a:xfrm>
            <a:off x="8216536" y="3827418"/>
            <a:ext cx="1018900" cy="461665"/>
          </a:xfrm>
          <a:prstGeom prst="rect">
            <a:avLst/>
          </a:prstGeom>
          <a:solidFill>
            <a:schemeClr val="accent1"/>
          </a:solidFill>
        </p:spPr>
        <p:txBody>
          <a:bodyPr wrap="square" rtlCol="0">
            <a:spAutoFit/>
          </a:bodyPr>
          <a:lstStyle/>
          <a:p>
            <a:r>
              <a:rPr lang="tr-TR" sz="2400" dirty="0" err="1"/>
              <a:t>apikal</a:t>
            </a:r>
            <a:endParaRPr lang="tr-TR" sz="2400" dirty="0"/>
          </a:p>
        </p:txBody>
      </p:sp>
    </p:spTree>
    <p:extLst>
      <p:ext uri="{BB962C8B-B14F-4D97-AF65-F5344CB8AC3E}">
        <p14:creationId xmlns="" xmlns:p14="http://schemas.microsoft.com/office/powerpoint/2010/main" val="14364208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chemeClr val="accent5">
                    <a:lumMod val="60000"/>
                    <a:lumOff val="40000"/>
                  </a:schemeClr>
                </a:solidFill>
              </a:rPr>
              <a:t>Koronal</a:t>
            </a:r>
            <a:r>
              <a:rPr lang="tr-TR" dirty="0">
                <a:solidFill>
                  <a:schemeClr val="accent5">
                    <a:lumMod val="60000"/>
                    <a:lumOff val="40000"/>
                  </a:schemeClr>
                </a:solidFill>
              </a:rPr>
              <a:t> </a:t>
            </a:r>
            <a:r>
              <a:rPr lang="tr-TR" dirty="0" err="1">
                <a:solidFill>
                  <a:schemeClr val="accent5">
                    <a:lumMod val="60000"/>
                    <a:lumOff val="40000"/>
                  </a:schemeClr>
                </a:solidFill>
              </a:rPr>
              <a:t>perforasyonlar</a:t>
            </a:r>
            <a:endParaRPr lang="tr-TR" dirty="0">
              <a:solidFill>
                <a:schemeClr val="accent5">
                  <a:lumMod val="60000"/>
                  <a:lumOff val="40000"/>
                </a:schemeClr>
              </a:solidFill>
            </a:endParaRPr>
          </a:p>
        </p:txBody>
      </p:sp>
      <p:sp>
        <p:nvSpPr>
          <p:cNvPr id="3" name="İçerik Yer Tutucusu 2"/>
          <p:cNvSpPr>
            <a:spLocks noGrp="1"/>
          </p:cNvSpPr>
          <p:nvPr>
            <p:ph idx="1"/>
          </p:nvPr>
        </p:nvSpPr>
        <p:spPr/>
        <p:txBody>
          <a:bodyPr/>
          <a:lstStyle/>
          <a:p>
            <a:pPr>
              <a:buFont typeface="Wingdings" panose="05000000000000000000" pitchFamily="2" charset="2"/>
              <a:buChar char="ü"/>
            </a:pPr>
            <a:endParaRPr lang="tr-TR" dirty="0"/>
          </a:p>
          <a:p>
            <a:pPr>
              <a:buFont typeface="Wingdings" panose="05000000000000000000" pitchFamily="2" charset="2"/>
              <a:buChar char="ü"/>
            </a:pPr>
            <a:r>
              <a:rPr lang="tr-TR" dirty="0"/>
              <a:t> KRON</a:t>
            </a:r>
          </a:p>
          <a:p>
            <a:pPr>
              <a:buFont typeface="Wingdings" panose="05000000000000000000" pitchFamily="2" charset="2"/>
              <a:buChar char="ü"/>
            </a:pPr>
            <a:r>
              <a:rPr lang="tr-TR" dirty="0"/>
              <a:t> RESTORATİF DOLGU MATERYALİ           </a:t>
            </a:r>
          </a:p>
          <a:p>
            <a:pPr marL="0" indent="0">
              <a:buNone/>
            </a:pPr>
            <a:r>
              <a:rPr lang="tr-TR" dirty="0"/>
              <a:t>                                                       </a:t>
            </a:r>
          </a:p>
          <a:p>
            <a:pPr marL="0" indent="0">
              <a:buNone/>
            </a:pPr>
            <a:r>
              <a:rPr lang="tr-TR" dirty="0"/>
              <a:t>                                                                                KOMPOZİT</a:t>
            </a:r>
          </a:p>
          <a:p>
            <a:pPr marL="0" indent="0">
              <a:buNone/>
            </a:pPr>
            <a:r>
              <a:rPr lang="tr-TR" dirty="0"/>
              <a:t>                                                                                CAM İYONOMER SİMAN</a:t>
            </a:r>
          </a:p>
          <a:p>
            <a:pPr marL="0" indent="0">
              <a:buNone/>
            </a:pPr>
            <a:r>
              <a:rPr lang="tr-TR" dirty="0"/>
              <a:t>                                                                                AMALGAM</a:t>
            </a:r>
          </a:p>
        </p:txBody>
      </p:sp>
      <p:cxnSp>
        <p:nvCxnSpPr>
          <p:cNvPr id="5" name="Dirsek Bağlayıcısı 4"/>
          <p:cNvCxnSpPr/>
          <p:nvPr/>
        </p:nvCxnSpPr>
        <p:spPr>
          <a:xfrm>
            <a:off x="6059714" y="3246552"/>
            <a:ext cx="1175657" cy="754742"/>
          </a:xfrm>
          <a:prstGeom prst="bentConnector3">
            <a:avLst>
              <a:gd name="adj1" fmla="val 30247"/>
            </a:avLst>
          </a:prstGeom>
          <a:ln w="76200">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1494920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dirty="0" err="1">
                <a:solidFill>
                  <a:schemeClr val="accent5">
                    <a:lumMod val="60000"/>
                    <a:lumOff val="40000"/>
                  </a:schemeClr>
                </a:solidFill>
              </a:rPr>
              <a:t>Krestal</a:t>
            </a:r>
            <a:r>
              <a:rPr lang="tr-TR" dirty="0">
                <a:solidFill>
                  <a:schemeClr val="accent5">
                    <a:lumMod val="60000"/>
                    <a:lumOff val="40000"/>
                  </a:schemeClr>
                </a:solidFill>
              </a:rPr>
              <a:t> </a:t>
            </a:r>
            <a:r>
              <a:rPr lang="tr-TR" dirty="0" err="1">
                <a:solidFill>
                  <a:schemeClr val="accent5">
                    <a:lumMod val="60000"/>
                    <a:lumOff val="40000"/>
                  </a:schemeClr>
                </a:solidFill>
              </a:rPr>
              <a:t>perforasyonlar</a:t>
            </a:r>
            <a:endParaRPr lang="tr-TR" dirty="0">
              <a:solidFill>
                <a:schemeClr val="accent5">
                  <a:lumMod val="60000"/>
                  <a:lumOff val="40000"/>
                </a:schemeClr>
              </a:solidFill>
            </a:endParaRPr>
          </a:p>
        </p:txBody>
      </p:sp>
      <p:sp>
        <p:nvSpPr>
          <p:cNvPr id="3" name="İçerik Yer Tutucusu 2"/>
          <p:cNvSpPr>
            <a:spLocks noGrp="1"/>
          </p:cNvSpPr>
          <p:nvPr>
            <p:ph idx="1"/>
          </p:nvPr>
        </p:nvSpPr>
        <p:spPr>
          <a:xfrm>
            <a:off x="838200" y="1825624"/>
            <a:ext cx="11353800" cy="5032375"/>
          </a:xfrm>
        </p:spPr>
        <p:txBody>
          <a:bodyPr>
            <a:normAutofit/>
          </a:bodyPr>
          <a:lstStyle/>
          <a:p>
            <a:pPr>
              <a:buFont typeface="Wingdings" panose="05000000000000000000" pitchFamily="2" charset="2"/>
              <a:buChar char="ü"/>
            </a:pPr>
            <a:r>
              <a:rPr lang="tr-TR" dirty="0"/>
              <a:t>CERRAHİ TEDAVİ</a:t>
            </a:r>
          </a:p>
          <a:p>
            <a:pPr>
              <a:buFont typeface="Wingdings" panose="05000000000000000000" pitchFamily="2" charset="2"/>
              <a:buChar char="ü"/>
            </a:pPr>
            <a:r>
              <a:rPr lang="tr-TR" dirty="0"/>
              <a:t>CERRAHİ OLMAYAN TEKNİKLER</a:t>
            </a:r>
          </a:p>
          <a:p>
            <a:pPr marL="0" indent="0">
              <a:buNone/>
            </a:pPr>
            <a:r>
              <a:rPr lang="tr-TR" dirty="0"/>
              <a:t>                                                                         ORTODONTİK EKSTRÜZYON</a:t>
            </a:r>
          </a:p>
          <a:p>
            <a:pPr marL="0" indent="0">
              <a:buNone/>
            </a:pPr>
            <a:r>
              <a:rPr lang="tr-TR" dirty="0"/>
              <a:t>                                                                   </a:t>
            </a:r>
          </a:p>
          <a:p>
            <a:pPr marL="0" indent="0">
              <a:buNone/>
            </a:pPr>
            <a:endParaRPr lang="tr-TR" dirty="0"/>
          </a:p>
          <a:p>
            <a:pPr marL="0" indent="0">
              <a:buNone/>
            </a:pPr>
            <a:r>
              <a:rPr lang="tr-TR" dirty="0"/>
              <a:t>                                                                                    kompleks </a:t>
            </a:r>
          </a:p>
          <a:p>
            <a:pPr marL="0" indent="0">
              <a:buNone/>
            </a:pPr>
            <a:r>
              <a:rPr lang="tr-TR" dirty="0"/>
              <a:t>                                                                            zaman gerektirmesi </a:t>
            </a:r>
          </a:p>
          <a:p>
            <a:pPr marL="0" indent="0">
              <a:buNone/>
            </a:pPr>
            <a:r>
              <a:rPr lang="tr-TR" dirty="0"/>
              <a:t>                                                                 </a:t>
            </a:r>
            <a:r>
              <a:rPr lang="tr-TR" dirty="0" err="1"/>
              <a:t>periodonsiyuma</a:t>
            </a:r>
            <a:r>
              <a:rPr lang="tr-TR" dirty="0"/>
              <a:t> işlem yapılmaması  avantajıdır     </a:t>
            </a:r>
          </a:p>
          <a:p>
            <a:pPr>
              <a:buFont typeface="Wingdings" panose="05000000000000000000" pitchFamily="2" charset="2"/>
              <a:buChar char="ü"/>
            </a:pPr>
            <a:endParaRPr lang="tr-TR" dirty="0"/>
          </a:p>
        </p:txBody>
      </p:sp>
      <p:cxnSp>
        <p:nvCxnSpPr>
          <p:cNvPr id="7" name="Dirsek Bağlayıcısı 6"/>
          <p:cNvCxnSpPr/>
          <p:nvPr/>
        </p:nvCxnSpPr>
        <p:spPr>
          <a:xfrm>
            <a:off x="5878286" y="2612571"/>
            <a:ext cx="798285" cy="682172"/>
          </a:xfrm>
          <a:prstGeom prst="bentConnector3">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Aşağı Ok 8"/>
          <p:cNvSpPr/>
          <p:nvPr/>
        </p:nvSpPr>
        <p:spPr>
          <a:xfrm>
            <a:off x="8302171" y="3294743"/>
            <a:ext cx="290286" cy="5950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4-Nokta Yıldız 9"/>
          <p:cNvSpPr/>
          <p:nvPr/>
        </p:nvSpPr>
        <p:spPr>
          <a:xfrm>
            <a:off x="5599269" y="5291290"/>
            <a:ext cx="588200" cy="57169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12215885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39443"/>
            <a:ext cx="10515600" cy="1063894"/>
          </a:xfrm>
        </p:spPr>
        <p:txBody>
          <a:bodyPr/>
          <a:lstStyle/>
          <a:p>
            <a:r>
              <a:rPr lang="tr-TR" dirty="0"/>
              <a:t> </a:t>
            </a:r>
            <a:r>
              <a:rPr lang="tr-TR" dirty="0">
                <a:solidFill>
                  <a:schemeClr val="accent5">
                    <a:lumMod val="60000"/>
                    <a:lumOff val="40000"/>
                  </a:schemeClr>
                </a:solidFill>
              </a:rPr>
              <a:t>Apikal </a:t>
            </a:r>
            <a:r>
              <a:rPr lang="tr-TR" dirty="0" err="1">
                <a:solidFill>
                  <a:schemeClr val="accent5">
                    <a:lumMod val="60000"/>
                    <a:lumOff val="40000"/>
                  </a:schemeClr>
                </a:solidFill>
              </a:rPr>
              <a:t>perforasyonlar</a:t>
            </a:r>
            <a:endParaRPr lang="tr-TR" dirty="0">
              <a:solidFill>
                <a:schemeClr val="accent5">
                  <a:lumMod val="60000"/>
                  <a:lumOff val="40000"/>
                </a:schemeClr>
              </a:solidFill>
            </a:endParaRPr>
          </a:p>
        </p:txBody>
      </p:sp>
      <p:sp>
        <p:nvSpPr>
          <p:cNvPr id="3" name="İçerik Yer Tutucusu 2"/>
          <p:cNvSpPr>
            <a:spLocks noGrp="1"/>
          </p:cNvSpPr>
          <p:nvPr>
            <p:ph idx="1"/>
          </p:nvPr>
        </p:nvSpPr>
        <p:spPr>
          <a:xfrm>
            <a:off x="618565" y="1503337"/>
            <a:ext cx="11389659" cy="4673626"/>
          </a:xfrm>
          <a:ln>
            <a:noFill/>
          </a:ln>
        </p:spPr>
        <p:txBody>
          <a:bodyPr>
            <a:normAutofit lnSpcReduction="10000"/>
          </a:bodyPr>
          <a:lstStyle/>
          <a:p>
            <a:pPr>
              <a:buFont typeface="Wingdings" panose="05000000000000000000" pitchFamily="2" charset="2"/>
              <a:buChar char="ü"/>
            </a:pPr>
            <a:r>
              <a:rPr lang="tr-TR" dirty="0"/>
              <a:t>CERRAHİ TEDAVİ           ana kanala ulaşılamayan durumlar</a:t>
            </a:r>
          </a:p>
          <a:p>
            <a:pPr marL="0" indent="0">
              <a:buNone/>
            </a:pPr>
            <a:r>
              <a:rPr lang="tr-TR" dirty="0">
                <a:solidFill>
                  <a:schemeClr val="accent1">
                    <a:lumMod val="60000"/>
                    <a:lumOff val="40000"/>
                  </a:schemeClr>
                </a:solidFill>
              </a:rPr>
              <a:t>                                            </a:t>
            </a:r>
            <a:r>
              <a:rPr lang="tr-TR" dirty="0" err="1"/>
              <a:t>apikal</a:t>
            </a:r>
            <a:r>
              <a:rPr lang="tr-TR" dirty="0"/>
              <a:t> </a:t>
            </a:r>
            <a:r>
              <a:rPr lang="tr-TR" dirty="0" err="1"/>
              <a:t>periodontitisin</a:t>
            </a:r>
            <a:r>
              <a:rPr lang="tr-TR" dirty="0"/>
              <a:t> geliştiği </a:t>
            </a:r>
            <a:r>
              <a:rPr lang="tr-TR" dirty="0" smtClean="0"/>
              <a:t>durumlar</a:t>
            </a:r>
            <a:endParaRPr lang="tr-TR" sz="3000" dirty="0">
              <a:solidFill>
                <a:schemeClr val="accent1">
                  <a:lumMod val="60000"/>
                  <a:lumOff val="40000"/>
                </a:schemeClr>
              </a:solidFill>
            </a:endParaRPr>
          </a:p>
          <a:p>
            <a:pPr marL="0" indent="0">
              <a:buNone/>
            </a:pPr>
            <a:r>
              <a:rPr lang="tr-TR" dirty="0"/>
              <a:t>  </a:t>
            </a:r>
            <a:r>
              <a:rPr lang="tr-TR" dirty="0">
                <a:solidFill>
                  <a:schemeClr val="accent1">
                    <a:lumMod val="60000"/>
                    <a:lumOff val="40000"/>
                  </a:schemeClr>
                </a:solidFill>
              </a:rPr>
              <a:t>                                          </a:t>
            </a:r>
            <a:r>
              <a:rPr lang="tr-TR" dirty="0"/>
              <a:t>tıkanma ve basamak oluşumu     </a:t>
            </a:r>
            <a:r>
              <a:rPr lang="tr-TR" dirty="0" err="1">
                <a:solidFill>
                  <a:schemeClr val="accent1">
                    <a:lumMod val="60000"/>
                    <a:lumOff val="40000"/>
                  </a:schemeClr>
                </a:solidFill>
              </a:rPr>
              <a:t>apikal</a:t>
            </a:r>
            <a:r>
              <a:rPr lang="tr-TR" dirty="0">
                <a:solidFill>
                  <a:schemeClr val="accent1">
                    <a:lumMod val="60000"/>
                    <a:lumOff val="40000"/>
                  </a:schemeClr>
                </a:solidFill>
              </a:rPr>
              <a:t> cerrahi </a:t>
            </a:r>
          </a:p>
          <a:p>
            <a:pPr>
              <a:buFont typeface="Wingdings" panose="05000000000000000000" pitchFamily="2" charset="2"/>
              <a:buChar char="ü"/>
            </a:pPr>
            <a:endParaRPr lang="tr-TR" dirty="0"/>
          </a:p>
          <a:p>
            <a:pPr>
              <a:buFont typeface="Wingdings" panose="05000000000000000000" pitchFamily="2" charset="2"/>
              <a:buChar char="ü"/>
            </a:pPr>
            <a:r>
              <a:rPr lang="tr-TR" dirty="0"/>
              <a:t>CERRAHİ OLMAYAN TEKNİKLER       </a:t>
            </a:r>
            <a:r>
              <a:rPr lang="tr-TR" dirty="0" smtClean="0"/>
              <a:t>  ana </a:t>
            </a:r>
            <a:r>
              <a:rPr lang="tr-TR" dirty="0"/>
              <a:t>kanal bulunmalı,</a:t>
            </a:r>
          </a:p>
          <a:p>
            <a:pPr marL="0" indent="0">
              <a:buNone/>
            </a:pPr>
            <a:r>
              <a:rPr lang="tr-TR" dirty="0"/>
              <a:t>                                                                 </a:t>
            </a:r>
          </a:p>
          <a:p>
            <a:pPr marL="0" indent="0">
              <a:buNone/>
            </a:pPr>
            <a:r>
              <a:rPr lang="tr-TR" dirty="0"/>
              <a:t>                                                              </a:t>
            </a:r>
            <a:r>
              <a:rPr lang="tr-TR" dirty="0" smtClean="0"/>
              <a:t> </a:t>
            </a:r>
            <a:r>
              <a:rPr lang="tr-TR" dirty="0"/>
              <a:t>kanal yeterli miktarda genişletilmelidir. </a:t>
            </a:r>
          </a:p>
          <a:p>
            <a:pPr marL="0" indent="0">
              <a:buNone/>
            </a:pPr>
            <a:endParaRPr lang="tr-TR" dirty="0"/>
          </a:p>
          <a:p>
            <a:pPr marL="0" indent="0">
              <a:buNone/>
            </a:pPr>
            <a:r>
              <a:rPr lang="tr-TR" dirty="0"/>
              <a:t>Yapay kanalın tıkanmasında MTA kullanılabilir ve tıkama filmle kontrol edilmelidir (Alaçam, 2012)</a:t>
            </a:r>
          </a:p>
          <a:p>
            <a:pPr marL="0" indent="0">
              <a:buNone/>
            </a:pPr>
            <a:endParaRPr lang="tr-TR" dirty="0"/>
          </a:p>
          <a:p>
            <a:pPr marL="0" indent="0">
              <a:buNone/>
            </a:pPr>
            <a:endParaRPr lang="tr-TR" dirty="0"/>
          </a:p>
        </p:txBody>
      </p:sp>
      <p:sp>
        <p:nvSpPr>
          <p:cNvPr id="4" name="Sağ Ok 3"/>
          <p:cNvSpPr/>
          <p:nvPr/>
        </p:nvSpPr>
        <p:spPr>
          <a:xfrm>
            <a:off x="3402107" y="1503337"/>
            <a:ext cx="376517" cy="338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p:cNvPicPr>
            <a:picLocks noChangeAspect="1"/>
          </p:cNvPicPr>
          <p:nvPr/>
        </p:nvPicPr>
        <p:blipFill>
          <a:blip r:embed="rId3"/>
          <a:stretch>
            <a:fillRect/>
          </a:stretch>
        </p:blipFill>
        <p:spPr>
          <a:xfrm>
            <a:off x="5661065" y="3439480"/>
            <a:ext cx="396274" cy="371888"/>
          </a:xfrm>
          <a:prstGeom prst="rect">
            <a:avLst/>
          </a:prstGeom>
        </p:spPr>
      </p:pic>
      <p:pic>
        <p:nvPicPr>
          <p:cNvPr id="7" name="Resim 6"/>
          <p:cNvPicPr>
            <a:picLocks noChangeAspect="1"/>
          </p:cNvPicPr>
          <p:nvPr/>
        </p:nvPicPr>
        <p:blipFill>
          <a:blip r:embed="rId4"/>
          <a:stretch>
            <a:fillRect/>
          </a:stretch>
        </p:blipFill>
        <p:spPr>
          <a:xfrm>
            <a:off x="273364" y="4971279"/>
            <a:ext cx="457240" cy="573074"/>
          </a:xfrm>
          <a:prstGeom prst="rect">
            <a:avLst/>
          </a:prstGeom>
        </p:spPr>
      </p:pic>
    </p:spTree>
    <p:extLst>
      <p:ext uri="{BB962C8B-B14F-4D97-AF65-F5344CB8AC3E}">
        <p14:creationId xmlns="" xmlns:p14="http://schemas.microsoft.com/office/powerpoint/2010/main" val="19358903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7335" y="753035"/>
            <a:ext cx="10515600" cy="6002151"/>
          </a:xfrm>
        </p:spPr>
        <p:txBody>
          <a:bodyPr/>
          <a:lstStyle/>
          <a:p>
            <a:r>
              <a:rPr lang="tr-TR" sz="3200" dirty="0">
                <a:solidFill>
                  <a:schemeClr val="accent5">
                    <a:lumMod val="60000"/>
                    <a:lumOff val="40000"/>
                  </a:schemeClr>
                </a:solidFill>
              </a:rPr>
              <a:t>Apikal bölgede küçük ve yeni oluşmuş </a:t>
            </a:r>
            <a:r>
              <a:rPr lang="tr-TR" sz="3200" dirty="0" err="1">
                <a:solidFill>
                  <a:schemeClr val="accent5">
                    <a:lumMod val="60000"/>
                    <a:lumOff val="40000"/>
                  </a:schemeClr>
                </a:solidFill>
              </a:rPr>
              <a:t>perforasyonlar</a:t>
            </a:r>
            <a:r>
              <a:rPr lang="tr-TR" sz="3200" dirty="0">
                <a:solidFill>
                  <a:schemeClr val="accent5">
                    <a:lumMod val="60000"/>
                    <a:lumOff val="40000"/>
                  </a:schemeClr>
                </a:solidFill>
              </a:rPr>
              <a:t> </a:t>
            </a:r>
          </a:p>
          <a:p>
            <a:pPr marL="0" indent="0">
              <a:buNone/>
            </a:pPr>
            <a:r>
              <a:rPr lang="tr-TR" dirty="0"/>
              <a:t>        tek seansta</a:t>
            </a:r>
          </a:p>
          <a:p>
            <a:pPr marL="0" indent="0">
              <a:buNone/>
            </a:pPr>
            <a:r>
              <a:rPr lang="tr-TR" dirty="0"/>
              <a:t>        gütaperka ve kanal patıyla kapatılmalıdır. </a:t>
            </a:r>
          </a:p>
          <a:p>
            <a:r>
              <a:rPr lang="tr-TR" sz="3200" dirty="0">
                <a:solidFill>
                  <a:schemeClr val="accent5">
                    <a:lumMod val="60000"/>
                    <a:lumOff val="40000"/>
                  </a:schemeClr>
                </a:solidFill>
              </a:rPr>
              <a:t>Apikalde küçük ve eskiden oluşmuş </a:t>
            </a:r>
            <a:r>
              <a:rPr lang="tr-TR" sz="3200" dirty="0" err="1">
                <a:solidFill>
                  <a:schemeClr val="accent5">
                    <a:lumMod val="60000"/>
                    <a:lumOff val="40000"/>
                  </a:schemeClr>
                </a:solidFill>
              </a:rPr>
              <a:t>perforasyonlar</a:t>
            </a:r>
            <a:r>
              <a:rPr lang="tr-TR" sz="3200" dirty="0">
                <a:solidFill>
                  <a:schemeClr val="accent5">
                    <a:lumMod val="60000"/>
                    <a:lumOff val="40000"/>
                  </a:schemeClr>
                </a:solidFill>
              </a:rPr>
              <a:t> </a:t>
            </a:r>
          </a:p>
          <a:p>
            <a:pPr marL="0" indent="0">
              <a:buNone/>
            </a:pPr>
            <a:r>
              <a:rPr lang="tr-TR" dirty="0"/>
              <a:t>        </a:t>
            </a:r>
            <a:r>
              <a:rPr lang="tr-TR" dirty="0" err="1"/>
              <a:t>antibakteriyel</a:t>
            </a:r>
            <a:r>
              <a:rPr lang="tr-TR" dirty="0"/>
              <a:t> kanal içi </a:t>
            </a:r>
            <a:r>
              <a:rPr lang="tr-TR" dirty="0" err="1"/>
              <a:t>medikamanlarla</a:t>
            </a:r>
            <a:r>
              <a:rPr lang="tr-TR" dirty="0"/>
              <a:t> tedavi edildikten sonra</a:t>
            </a:r>
          </a:p>
          <a:p>
            <a:pPr marL="0" indent="0">
              <a:buNone/>
            </a:pPr>
            <a:r>
              <a:rPr lang="tr-TR" dirty="0"/>
              <a:t>        ana kanal tıkanmasıyla tedavi edilmelidir.</a:t>
            </a:r>
          </a:p>
          <a:p>
            <a:r>
              <a:rPr lang="tr-TR" sz="3200" dirty="0">
                <a:solidFill>
                  <a:schemeClr val="accent5">
                    <a:lumMod val="60000"/>
                    <a:lumOff val="40000"/>
                  </a:schemeClr>
                </a:solidFill>
              </a:rPr>
              <a:t>Apikalde yeni veya önceden oluşmuş geniş </a:t>
            </a:r>
            <a:r>
              <a:rPr lang="tr-TR" sz="3200" dirty="0" err="1">
                <a:solidFill>
                  <a:schemeClr val="accent5">
                    <a:lumMod val="60000"/>
                    <a:lumOff val="40000"/>
                  </a:schemeClr>
                </a:solidFill>
              </a:rPr>
              <a:t>perforasyonlar</a:t>
            </a:r>
            <a:r>
              <a:rPr lang="tr-TR" sz="3200" dirty="0">
                <a:solidFill>
                  <a:schemeClr val="accent5">
                    <a:lumMod val="60000"/>
                    <a:lumOff val="40000"/>
                  </a:schemeClr>
                </a:solidFill>
              </a:rPr>
              <a:t> </a:t>
            </a:r>
            <a:r>
              <a:rPr lang="tr-TR" dirty="0"/>
              <a:t>        </a:t>
            </a:r>
          </a:p>
          <a:p>
            <a:pPr marL="0" indent="0">
              <a:buNone/>
            </a:pPr>
            <a:r>
              <a:rPr lang="tr-TR" dirty="0"/>
              <a:t>        uzun dönem kalsiyum hidroksit tedavisi uygulanmalıdır.</a:t>
            </a:r>
          </a:p>
          <a:p>
            <a:pPr marL="0" indent="0">
              <a:buNone/>
            </a:pPr>
            <a:r>
              <a:rPr lang="tr-TR" dirty="0"/>
              <a:t>        sert doku bariyeri oluştuktan sonra kök kanal dolgusu yapılabilir.</a:t>
            </a:r>
          </a:p>
          <a:p>
            <a:pPr marL="0" indent="0">
              <a:buNone/>
            </a:pPr>
            <a:r>
              <a:rPr lang="tr-TR" dirty="0"/>
              <a:t>   </a:t>
            </a:r>
          </a:p>
        </p:txBody>
      </p:sp>
    </p:spTree>
    <p:extLst>
      <p:ext uri="{BB962C8B-B14F-4D97-AF65-F5344CB8AC3E}">
        <p14:creationId xmlns="" xmlns:p14="http://schemas.microsoft.com/office/powerpoint/2010/main" val="25482792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accent5">
                    <a:lumMod val="60000"/>
                    <a:lumOff val="40000"/>
                  </a:schemeClr>
                </a:solidFill>
              </a:rPr>
              <a:t>Furkasyon </a:t>
            </a:r>
            <a:r>
              <a:rPr lang="tr-TR" dirty="0" err="1">
                <a:solidFill>
                  <a:schemeClr val="accent5">
                    <a:lumMod val="60000"/>
                    <a:lumOff val="40000"/>
                  </a:schemeClr>
                </a:solidFill>
              </a:rPr>
              <a:t>perforasyonları</a:t>
            </a:r>
            <a:endParaRPr lang="tr-TR" dirty="0">
              <a:solidFill>
                <a:schemeClr val="accent5">
                  <a:lumMod val="60000"/>
                  <a:lumOff val="40000"/>
                </a:schemeClr>
              </a:solidFill>
            </a:endParaRPr>
          </a:p>
        </p:txBody>
      </p:sp>
      <p:sp>
        <p:nvSpPr>
          <p:cNvPr id="3" name="İçerik Yer Tutucusu 2"/>
          <p:cNvSpPr>
            <a:spLocks noGrp="1"/>
          </p:cNvSpPr>
          <p:nvPr>
            <p:ph idx="1"/>
          </p:nvPr>
        </p:nvSpPr>
        <p:spPr>
          <a:xfrm>
            <a:off x="838200" y="1532965"/>
            <a:ext cx="10515600" cy="4643998"/>
          </a:xfrm>
        </p:spPr>
        <p:txBody>
          <a:bodyPr/>
          <a:lstStyle/>
          <a:p>
            <a:r>
              <a:rPr lang="tr-TR" sz="3200" dirty="0">
                <a:solidFill>
                  <a:schemeClr val="accent5">
                    <a:lumMod val="60000"/>
                    <a:lumOff val="40000"/>
                  </a:schemeClr>
                </a:solidFill>
              </a:rPr>
              <a:t>Küçük </a:t>
            </a:r>
            <a:r>
              <a:rPr lang="tr-TR" sz="3200" dirty="0" err="1">
                <a:solidFill>
                  <a:schemeClr val="accent5">
                    <a:lumMod val="60000"/>
                    <a:lumOff val="40000"/>
                  </a:schemeClr>
                </a:solidFill>
              </a:rPr>
              <a:t>furkasyon</a:t>
            </a:r>
            <a:r>
              <a:rPr lang="tr-TR" sz="3200" dirty="0">
                <a:solidFill>
                  <a:schemeClr val="accent5">
                    <a:lumMod val="60000"/>
                    <a:lumOff val="40000"/>
                  </a:schemeClr>
                </a:solidFill>
              </a:rPr>
              <a:t> </a:t>
            </a:r>
            <a:r>
              <a:rPr lang="tr-TR" sz="3200" dirty="0" err="1">
                <a:solidFill>
                  <a:schemeClr val="accent5">
                    <a:lumMod val="60000"/>
                    <a:lumOff val="40000"/>
                  </a:schemeClr>
                </a:solidFill>
              </a:rPr>
              <a:t>perforasyonları</a:t>
            </a:r>
            <a:endParaRPr lang="tr-TR" sz="3200" dirty="0">
              <a:solidFill>
                <a:schemeClr val="accent5">
                  <a:lumMod val="60000"/>
                  <a:lumOff val="40000"/>
                </a:schemeClr>
              </a:solidFill>
            </a:endParaRPr>
          </a:p>
          <a:p>
            <a:pPr marL="0" indent="0">
              <a:buNone/>
            </a:pPr>
            <a:r>
              <a:rPr lang="tr-TR" dirty="0"/>
              <a:t>   hızlı sertleşen bir materyalle kapatıldığında iyi bir </a:t>
            </a:r>
            <a:r>
              <a:rPr lang="tr-TR" dirty="0" err="1"/>
              <a:t>prognoza</a:t>
            </a:r>
            <a:r>
              <a:rPr lang="tr-TR" dirty="0"/>
              <a:t> sahiptir. </a:t>
            </a:r>
          </a:p>
          <a:p>
            <a:r>
              <a:rPr lang="tr-TR" sz="3200" dirty="0">
                <a:solidFill>
                  <a:schemeClr val="accent5">
                    <a:lumMod val="60000"/>
                    <a:lumOff val="40000"/>
                  </a:schemeClr>
                </a:solidFill>
              </a:rPr>
              <a:t>Geniş </a:t>
            </a:r>
            <a:r>
              <a:rPr lang="tr-TR" sz="3200" dirty="0" err="1">
                <a:solidFill>
                  <a:schemeClr val="accent5">
                    <a:lumMod val="60000"/>
                    <a:lumOff val="40000"/>
                  </a:schemeClr>
                </a:solidFill>
              </a:rPr>
              <a:t>furkasyon</a:t>
            </a:r>
            <a:r>
              <a:rPr lang="tr-TR" sz="3200" dirty="0">
                <a:solidFill>
                  <a:schemeClr val="accent5">
                    <a:lumMod val="60000"/>
                    <a:lumOff val="40000"/>
                  </a:schemeClr>
                </a:solidFill>
              </a:rPr>
              <a:t> </a:t>
            </a:r>
            <a:r>
              <a:rPr lang="tr-TR" sz="3200" dirty="0" err="1">
                <a:solidFill>
                  <a:schemeClr val="accent5">
                    <a:lumMod val="60000"/>
                    <a:lumOff val="40000"/>
                  </a:schemeClr>
                </a:solidFill>
              </a:rPr>
              <a:t>perforasyonları</a:t>
            </a:r>
            <a:endParaRPr lang="tr-TR" sz="3200" dirty="0">
              <a:solidFill>
                <a:schemeClr val="accent5">
                  <a:lumMod val="60000"/>
                  <a:lumOff val="40000"/>
                </a:schemeClr>
              </a:solidFill>
            </a:endParaRPr>
          </a:p>
          <a:p>
            <a:pPr marL="0" indent="0">
              <a:buNone/>
            </a:pPr>
            <a:r>
              <a:rPr lang="tr-TR" dirty="0"/>
              <a:t>   tamir materyalinin yerleştirilmesi sırasında güçlük yaratır </a:t>
            </a:r>
          </a:p>
          <a:p>
            <a:pPr marL="0" indent="0">
              <a:buNone/>
            </a:pPr>
            <a:r>
              <a:rPr lang="tr-TR" dirty="0"/>
              <a:t>   materyalin </a:t>
            </a:r>
            <a:r>
              <a:rPr lang="tr-TR" dirty="0" err="1"/>
              <a:t>periodontal</a:t>
            </a:r>
            <a:r>
              <a:rPr lang="tr-TR" dirty="0"/>
              <a:t> </a:t>
            </a:r>
            <a:r>
              <a:rPr lang="tr-TR" dirty="0" err="1"/>
              <a:t>ligament</a:t>
            </a:r>
            <a:r>
              <a:rPr lang="tr-TR" dirty="0"/>
              <a:t> (PDL) boşluğuna taşması olasıdır.</a:t>
            </a:r>
          </a:p>
          <a:p>
            <a:pPr marL="0" indent="0">
              <a:buNone/>
            </a:pPr>
            <a:endParaRPr lang="tr-TR" dirty="0"/>
          </a:p>
          <a:p>
            <a:pPr marL="0" indent="0">
              <a:buNone/>
            </a:pPr>
            <a:r>
              <a:rPr lang="tr-TR" dirty="0"/>
              <a:t>      İNTERNAL MATRİS YAKLAŞIMI</a:t>
            </a:r>
          </a:p>
          <a:p>
            <a:pPr marL="0" indent="0">
              <a:buNone/>
            </a:pPr>
            <a:r>
              <a:rPr lang="tr-TR" dirty="0"/>
              <a:t>                                        (</a:t>
            </a:r>
            <a:r>
              <a:rPr lang="tr-TR" dirty="0" err="1"/>
              <a:t>Lemon</a:t>
            </a:r>
            <a:r>
              <a:rPr lang="tr-TR" dirty="0"/>
              <a:t>, 1992)</a:t>
            </a:r>
          </a:p>
        </p:txBody>
      </p:sp>
      <p:sp>
        <p:nvSpPr>
          <p:cNvPr id="4" name="5-Nokta Yıldız 3"/>
          <p:cNvSpPr/>
          <p:nvPr/>
        </p:nvSpPr>
        <p:spPr>
          <a:xfrm>
            <a:off x="838200" y="4625787"/>
            <a:ext cx="452718" cy="53788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1855831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1341" y="338231"/>
            <a:ext cx="11223812" cy="1325563"/>
          </a:xfrm>
        </p:spPr>
        <p:txBody>
          <a:bodyPr/>
          <a:lstStyle/>
          <a:p>
            <a:r>
              <a:rPr lang="tr-TR" dirty="0" err="1">
                <a:solidFill>
                  <a:schemeClr val="accent5">
                    <a:lumMod val="60000"/>
                    <a:lumOff val="40000"/>
                  </a:schemeClr>
                </a:solidFill>
              </a:rPr>
              <a:t>İnternal</a:t>
            </a:r>
            <a:r>
              <a:rPr lang="tr-TR" dirty="0">
                <a:solidFill>
                  <a:schemeClr val="accent5">
                    <a:lumMod val="60000"/>
                    <a:lumOff val="40000"/>
                  </a:schemeClr>
                </a:solidFill>
              </a:rPr>
              <a:t> Matris Tekniğinde Kullanılan Materyaller</a:t>
            </a:r>
          </a:p>
        </p:txBody>
      </p:sp>
      <p:graphicFrame>
        <p:nvGraphicFramePr>
          <p:cNvPr id="7" name="İçerik Yer Tutucusu 6"/>
          <p:cNvGraphicFramePr>
            <a:graphicFrameLocks noGrp="1"/>
          </p:cNvGraphicFramePr>
          <p:nvPr>
            <p:ph idx="1"/>
            <p:extLst>
              <p:ext uri="{D42A27DB-BD31-4B8C-83A1-F6EECF244321}">
                <p14:modId xmlns="" xmlns:p14="http://schemas.microsoft.com/office/powerpoint/2010/main" val="1477854381"/>
              </p:ext>
            </p:extLst>
          </p:nvPr>
        </p:nvGraphicFramePr>
        <p:xfrm>
          <a:off x="565150" y="1506538"/>
          <a:ext cx="10788650" cy="4670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2184024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9451" y="123986"/>
            <a:ext cx="12290156" cy="7129222"/>
          </a:xfrm>
        </p:spPr>
        <p:txBody>
          <a:bodyPr/>
          <a:lstStyle/>
          <a:p>
            <a:pPr marL="0" indent="0">
              <a:buNone/>
            </a:pPr>
            <a:r>
              <a:rPr lang="tr-TR" dirty="0"/>
              <a:t>   Periodontal yayılım göstermiş geniş </a:t>
            </a:r>
            <a:r>
              <a:rPr lang="tr-TR" dirty="0" err="1"/>
              <a:t>furkasyon</a:t>
            </a:r>
            <a:r>
              <a:rPr lang="tr-TR" dirty="0"/>
              <a:t> </a:t>
            </a:r>
            <a:r>
              <a:rPr lang="tr-TR" dirty="0" err="1"/>
              <a:t>perforasyonlarının</a:t>
            </a:r>
            <a:r>
              <a:rPr lang="tr-TR" dirty="0"/>
              <a:t> </a:t>
            </a:r>
          </a:p>
          <a:p>
            <a:pPr marL="0" indent="0">
              <a:buNone/>
            </a:pPr>
            <a:endParaRPr lang="tr-TR" dirty="0"/>
          </a:p>
          <a:p>
            <a:pPr marL="0" indent="0">
              <a:buNone/>
            </a:pPr>
            <a:r>
              <a:rPr lang="tr-TR" dirty="0"/>
              <a:t>   </a:t>
            </a:r>
            <a:r>
              <a:rPr lang="tr-TR" dirty="0" err="1"/>
              <a:t>prognozu</a:t>
            </a:r>
            <a:r>
              <a:rPr lang="tr-TR" dirty="0"/>
              <a:t> genel olarak zayıftır </a:t>
            </a:r>
          </a:p>
          <a:p>
            <a:pPr marL="0" indent="0">
              <a:buNone/>
            </a:pPr>
            <a:endParaRPr lang="tr-TR" dirty="0"/>
          </a:p>
          <a:p>
            <a:pPr marL="0" indent="0">
              <a:buNone/>
            </a:pPr>
            <a:r>
              <a:rPr lang="tr-TR" dirty="0"/>
              <a:t>  köklerden birinin cerrahi olarak uzaklaştırılması önerilmektedir</a:t>
            </a:r>
          </a:p>
          <a:p>
            <a:pPr marL="0" indent="0">
              <a:buNone/>
            </a:pPr>
            <a:r>
              <a:rPr lang="tr-TR" dirty="0"/>
              <a:t>                                                                                </a:t>
            </a:r>
            <a:r>
              <a:rPr lang="tr-TR" dirty="0">
                <a:solidFill>
                  <a:schemeClr val="accent5">
                    <a:lumMod val="60000"/>
                    <a:lumOff val="40000"/>
                  </a:schemeClr>
                </a:solidFill>
              </a:rPr>
              <a:t>(</a:t>
            </a:r>
            <a:r>
              <a:rPr lang="tr-TR" dirty="0" err="1">
                <a:solidFill>
                  <a:schemeClr val="accent5">
                    <a:lumMod val="60000"/>
                    <a:lumOff val="40000"/>
                  </a:schemeClr>
                </a:solidFill>
              </a:rPr>
              <a:t>Fuss</a:t>
            </a:r>
            <a:r>
              <a:rPr lang="tr-TR" dirty="0">
                <a:solidFill>
                  <a:schemeClr val="accent5">
                    <a:lumMod val="60000"/>
                    <a:lumOff val="40000"/>
                  </a:schemeClr>
                </a:solidFill>
              </a:rPr>
              <a:t> ve Trope, 1996) </a:t>
            </a:r>
          </a:p>
          <a:p>
            <a:pPr marL="0" indent="0">
              <a:buNone/>
            </a:pPr>
            <a:r>
              <a:rPr lang="tr-TR" dirty="0">
                <a:solidFill>
                  <a:schemeClr val="accent5">
                    <a:lumMod val="60000"/>
                    <a:lumOff val="40000"/>
                  </a:schemeClr>
                </a:solidFill>
              </a:rPr>
              <a:t>  </a:t>
            </a:r>
            <a:r>
              <a:rPr lang="tr-TR" dirty="0"/>
              <a:t>Cerrahi ve </a:t>
            </a:r>
            <a:r>
              <a:rPr lang="tr-TR" dirty="0" err="1"/>
              <a:t>ortograt</a:t>
            </a:r>
            <a:r>
              <a:rPr lang="tr-TR" dirty="0"/>
              <a:t> teknikler </a:t>
            </a:r>
          </a:p>
          <a:p>
            <a:pPr marL="0" indent="0">
              <a:buNone/>
            </a:pPr>
            <a:r>
              <a:rPr lang="tr-TR" dirty="0">
                <a:solidFill>
                  <a:schemeClr val="accent5">
                    <a:lumMod val="60000"/>
                    <a:lumOff val="40000"/>
                  </a:schemeClr>
                </a:solidFill>
              </a:rPr>
              <a:t>                                      (</a:t>
            </a:r>
            <a:r>
              <a:rPr lang="tr-TR" dirty="0" err="1">
                <a:solidFill>
                  <a:schemeClr val="accent5">
                    <a:lumMod val="60000"/>
                    <a:lumOff val="40000"/>
                  </a:schemeClr>
                </a:solidFill>
              </a:rPr>
              <a:t>Sinai</a:t>
            </a:r>
            <a:r>
              <a:rPr lang="tr-TR" dirty="0">
                <a:solidFill>
                  <a:schemeClr val="accent5">
                    <a:lumMod val="60000"/>
                    <a:lumOff val="40000"/>
                  </a:schemeClr>
                </a:solidFill>
              </a:rPr>
              <a:t>, 1977) </a:t>
            </a:r>
          </a:p>
          <a:p>
            <a:pPr marL="0" indent="0">
              <a:buNone/>
            </a:pPr>
            <a:r>
              <a:rPr lang="tr-TR" dirty="0"/>
              <a:t>  Cerrahi tedaviler, bu tip </a:t>
            </a:r>
            <a:r>
              <a:rPr lang="tr-TR" dirty="0" err="1"/>
              <a:t>defektlerde</a:t>
            </a:r>
            <a:r>
              <a:rPr lang="tr-TR" dirty="0"/>
              <a:t> cep oluşumuna neden olabilir</a:t>
            </a:r>
          </a:p>
          <a:p>
            <a:pPr marL="0" indent="0">
              <a:buNone/>
            </a:pPr>
            <a:r>
              <a:rPr lang="tr-TR" dirty="0"/>
              <a:t>  </a:t>
            </a:r>
          </a:p>
          <a:p>
            <a:pPr marL="0" indent="0">
              <a:buNone/>
            </a:pPr>
            <a:r>
              <a:rPr lang="tr-TR" dirty="0"/>
              <a:t>  Bu nedenle </a:t>
            </a:r>
            <a:r>
              <a:rPr lang="tr-TR" dirty="0" err="1"/>
              <a:t>furkasyon</a:t>
            </a:r>
            <a:r>
              <a:rPr lang="tr-TR" dirty="0"/>
              <a:t> </a:t>
            </a:r>
            <a:r>
              <a:rPr lang="tr-TR" dirty="0" err="1"/>
              <a:t>defektlerinde</a:t>
            </a:r>
            <a:r>
              <a:rPr lang="tr-TR" dirty="0"/>
              <a:t> cerrahi olmayan tedaviler önerilmektedir </a:t>
            </a:r>
          </a:p>
          <a:p>
            <a:pPr marL="0" indent="0">
              <a:buNone/>
            </a:pPr>
            <a:r>
              <a:rPr lang="tr-TR" dirty="0"/>
              <a:t>                                                                                               </a:t>
            </a:r>
            <a:r>
              <a:rPr lang="tr-TR" dirty="0">
                <a:solidFill>
                  <a:schemeClr val="accent5">
                    <a:lumMod val="60000"/>
                    <a:lumOff val="40000"/>
                  </a:schemeClr>
                </a:solidFill>
              </a:rPr>
              <a:t> (</a:t>
            </a:r>
            <a:r>
              <a:rPr lang="tr-TR" dirty="0" err="1">
                <a:solidFill>
                  <a:schemeClr val="accent5">
                    <a:lumMod val="60000"/>
                    <a:lumOff val="40000"/>
                  </a:schemeClr>
                </a:solidFill>
              </a:rPr>
              <a:t>Bryan</a:t>
            </a:r>
            <a:r>
              <a:rPr lang="tr-TR" dirty="0">
                <a:solidFill>
                  <a:schemeClr val="accent5">
                    <a:lumMod val="60000"/>
                    <a:lumOff val="40000"/>
                  </a:schemeClr>
                </a:solidFill>
              </a:rPr>
              <a:t> ve ark., 1999) </a:t>
            </a:r>
          </a:p>
          <a:p>
            <a:endParaRPr lang="tr-TR" dirty="0"/>
          </a:p>
        </p:txBody>
      </p:sp>
      <p:sp>
        <p:nvSpPr>
          <p:cNvPr id="4" name="Aşağı Ok 3"/>
          <p:cNvSpPr/>
          <p:nvPr/>
        </p:nvSpPr>
        <p:spPr>
          <a:xfrm>
            <a:off x="2998922" y="728421"/>
            <a:ext cx="480447" cy="4804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şağı Ok 4"/>
          <p:cNvSpPr/>
          <p:nvPr/>
        </p:nvSpPr>
        <p:spPr>
          <a:xfrm>
            <a:off x="3006672" y="1707989"/>
            <a:ext cx="480448" cy="5269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6" name="Resim 5"/>
          <p:cNvPicPr>
            <a:picLocks noChangeAspect="1"/>
          </p:cNvPicPr>
          <p:nvPr/>
        </p:nvPicPr>
        <p:blipFill>
          <a:blip r:embed="rId3"/>
          <a:stretch>
            <a:fillRect/>
          </a:stretch>
        </p:blipFill>
        <p:spPr>
          <a:xfrm>
            <a:off x="2987793" y="4735482"/>
            <a:ext cx="518205" cy="548688"/>
          </a:xfrm>
          <a:prstGeom prst="rect">
            <a:avLst/>
          </a:prstGeom>
        </p:spPr>
      </p:pic>
      <p:sp>
        <p:nvSpPr>
          <p:cNvPr id="7" name="5-Nokta Yıldız 6"/>
          <p:cNvSpPr/>
          <p:nvPr/>
        </p:nvSpPr>
        <p:spPr>
          <a:xfrm>
            <a:off x="287822" y="170480"/>
            <a:ext cx="371959" cy="2944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8" name="Resim 7"/>
          <p:cNvPicPr>
            <a:picLocks noChangeAspect="1"/>
          </p:cNvPicPr>
          <p:nvPr/>
        </p:nvPicPr>
        <p:blipFill>
          <a:blip r:embed="rId4"/>
          <a:stretch>
            <a:fillRect/>
          </a:stretch>
        </p:blipFill>
        <p:spPr>
          <a:xfrm>
            <a:off x="254619" y="3202400"/>
            <a:ext cx="420660" cy="300218"/>
          </a:xfrm>
          <a:prstGeom prst="rect">
            <a:avLst/>
          </a:prstGeom>
        </p:spPr>
      </p:pic>
      <p:pic>
        <p:nvPicPr>
          <p:cNvPr id="9" name="Resim 8"/>
          <p:cNvPicPr>
            <a:picLocks noChangeAspect="1"/>
          </p:cNvPicPr>
          <p:nvPr/>
        </p:nvPicPr>
        <p:blipFill>
          <a:blip r:embed="rId5"/>
          <a:stretch>
            <a:fillRect/>
          </a:stretch>
        </p:blipFill>
        <p:spPr>
          <a:xfrm>
            <a:off x="239121" y="4271526"/>
            <a:ext cx="420660" cy="298730"/>
          </a:xfrm>
          <a:prstGeom prst="rect">
            <a:avLst/>
          </a:prstGeom>
        </p:spPr>
      </p:pic>
    </p:spTree>
    <p:extLst>
      <p:ext uri="{BB962C8B-B14F-4D97-AF65-F5344CB8AC3E}">
        <p14:creationId xmlns="" xmlns:p14="http://schemas.microsoft.com/office/powerpoint/2010/main" val="34469899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8376" y="229413"/>
            <a:ext cx="10470397" cy="6344927"/>
          </a:xfrm>
        </p:spPr>
        <p:txBody>
          <a:bodyPr>
            <a:normAutofit/>
          </a:bodyPr>
          <a:lstStyle/>
          <a:p>
            <a:pPr marL="0" indent="0">
              <a:buNone/>
            </a:pPr>
            <a:r>
              <a:rPr lang="tr-TR" sz="3200" dirty="0">
                <a:solidFill>
                  <a:schemeClr val="accent5">
                    <a:lumMod val="60000"/>
                    <a:lumOff val="40000"/>
                  </a:schemeClr>
                </a:solidFill>
              </a:rPr>
              <a:t>  </a:t>
            </a:r>
            <a:r>
              <a:rPr lang="tr-TR" sz="4100" dirty="0"/>
              <a:t>Furkasyon bölgesindeki büyük </a:t>
            </a:r>
            <a:r>
              <a:rPr lang="tr-TR" sz="4100" dirty="0" err="1"/>
              <a:t>perforasyonlar</a:t>
            </a:r>
            <a:r>
              <a:rPr lang="tr-TR" sz="4100" dirty="0"/>
              <a:t>;</a:t>
            </a:r>
          </a:p>
          <a:p>
            <a:pPr marL="0" indent="0">
              <a:buNone/>
            </a:pPr>
            <a:endParaRPr lang="tr-TR" dirty="0"/>
          </a:p>
          <a:p>
            <a:pPr marL="0" indent="0">
              <a:buNone/>
            </a:pPr>
            <a:endParaRPr lang="tr-TR" dirty="0"/>
          </a:p>
          <a:p>
            <a:pPr marL="0" indent="0">
              <a:buNone/>
            </a:pPr>
            <a:endParaRPr lang="tr-TR" dirty="0"/>
          </a:p>
          <a:p>
            <a:pPr marL="0" indent="0">
              <a:buNone/>
            </a:pPr>
            <a:r>
              <a:rPr lang="tr-TR" dirty="0"/>
              <a:t>Anatomik yapısı normal ve kemik desteği yeterli</a:t>
            </a:r>
          </a:p>
          <a:p>
            <a:pPr marL="0" indent="0">
              <a:buNone/>
            </a:pPr>
            <a:r>
              <a:rPr lang="tr-TR" dirty="0"/>
              <a:t>      </a:t>
            </a:r>
          </a:p>
          <a:p>
            <a:pPr marL="0" indent="0">
              <a:buNone/>
            </a:pPr>
            <a:r>
              <a:rPr lang="tr-TR" dirty="0"/>
              <a:t>     </a:t>
            </a:r>
            <a:r>
              <a:rPr lang="tr-TR" dirty="0" err="1"/>
              <a:t>biküspidizasyon</a:t>
            </a:r>
            <a:r>
              <a:rPr lang="tr-TR" dirty="0"/>
              <a:t>, </a:t>
            </a:r>
            <a:r>
              <a:rPr lang="tr-TR" dirty="0" err="1"/>
              <a:t>hemiseksiyon</a:t>
            </a:r>
            <a:r>
              <a:rPr lang="tr-TR" dirty="0"/>
              <a:t> </a:t>
            </a:r>
          </a:p>
          <a:p>
            <a:pPr marL="0" indent="0">
              <a:buNone/>
            </a:pPr>
            <a:endParaRPr lang="tr-TR" dirty="0"/>
          </a:p>
          <a:p>
            <a:pPr marL="0" indent="0">
              <a:buNone/>
            </a:pPr>
            <a:r>
              <a:rPr lang="tr-TR" dirty="0"/>
              <a:t>  Kemik desteği yeterli olmayan dişler </a:t>
            </a:r>
          </a:p>
          <a:p>
            <a:pPr marL="0" indent="0">
              <a:buNone/>
            </a:pPr>
            <a:r>
              <a:rPr lang="tr-TR" dirty="0"/>
              <a:t> </a:t>
            </a:r>
          </a:p>
          <a:p>
            <a:pPr marL="0" indent="0">
              <a:buNone/>
            </a:pPr>
            <a:r>
              <a:rPr lang="tr-TR" dirty="0"/>
              <a:t>           kök </a:t>
            </a:r>
            <a:r>
              <a:rPr lang="tr-TR" dirty="0" err="1"/>
              <a:t>amputasyonu</a:t>
            </a:r>
            <a:endParaRPr lang="tr-TR" dirty="0"/>
          </a:p>
        </p:txBody>
      </p:sp>
      <p:sp>
        <p:nvSpPr>
          <p:cNvPr id="4" name="Aşağı Ok 3"/>
          <p:cNvSpPr/>
          <p:nvPr/>
        </p:nvSpPr>
        <p:spPr>
          <a:xfrm>
            <a:off x="2636705" y="2996924"/>
            <a:ext cx="402956" cy="5269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p:cNvPicPr>
            <a:picLocks noChangeAspect="1"/>
          </p:cNvPicPr>
          <p:nvPr/>
        </p:nvPicPr>
        <p:blipFill>
          <a:blip r:embed="rId3"/>
          <a:stretch>
            <a:fillRect/>
          </a:stretch>
        </p:blipFill>
        <p:spPr>
          <a:xfrm>
            <a:off x="2600711" y="5032401"/>
            <a:ext cx="438950" cy="548688"/>
          </a:xfrm>
          <a:prstGeom prst="rect">
            <a:avLst/>
          </a:prstGeom>
        </p:spPr>
      </p:pic>
      <p:sp>
        <p:nvSpPr>
          <p:cNvPr id="6" name="5-Nokta Yıldız 5"/>
          <p:cNvSpPr/>
          <p:nvPr/>
        </p:nvSpPr>
        <p:spPr>
          <a:xfrm>
            <a:off x="381104" y="2368319"/>
            <a:ext cx="495945" cy="37195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7" name="Resim 6"/>
          <p:cNvPicPr>
            <a:picLocks noChangeAspect="1"/>
          </p:cNvPicPr>
          <p:nvPr/>
        </p:nvPicPr>
        <p:blipFill>
          <a:blip r:embed="rId4"/>
          <a:stretch>
            <a:fillRect/>
          </a:stretch>
        </p:blipFill>
        <p:spPr>
          <a:xfrm>
            <a:off x="351205" y="4453075"/>
            <a:ext cx="542591" cy="408467"/>
          </a:xfrm>
          <a:prstGeom prst="rect">
            <a:avLst/>
          </a:prstGeom>
        </p:spPr>
      </p:pic>
      <p:sp>
        <p:nvSpPr>
          <p:cNvPr id="2" name="Metin kutusu 1"/>
          <p:cNvSpPr txBox="1"/>
          <p:nvPr/>
        </p:nvSpPr>
        <p:spPr>
          <a:xfrm>
            <a:off x="955650" y="946214"/>
            <a:ext cx="9339943" cy="1384995"/>
          </a:xfrm>
          <a:prstGeom prst="rect">
            <a:avLst/>
          </a:prstGeom>
          <a:noFill/>
          <a:ln w="57150">
            <a:solidFill>
              <a:schemeClr val="tx1"/>
            </a:solidFill>
          </a:ln>
        </p:spPr>
        <p:txBody>
          <a:bodyPr wrap="square" rtlCol="0">
            <a:spAutoFit/>
          </a:bodyPr>
          <a:lstStyle/>
          <a:p>
            <a:r>
              <a:rPr lang="tr-TR" sz="2800" dirty="0"/>
              <a:t>   </a:t>
            </a:r>
            <a:r>
              <a:rPr lang="tr-TR" sz="2800" dirty="0" err="1"/>
              <a:t>alveoler</a:t>
            </a:r>
            <a:r>
              <a:rPr lang="tr-TR" sz="2800" dirty="0"/>
              <a:t> </a:t>
            </a:r>
            <a:r>
              <a:rPr lang="tr-TR" sz="2800" dirty="0" err="1"/>
              <a:t>kretin</a:t>
            </a:r>
            <a:r>
              <a:rPr lang="tr-TR" sz="2800" dirty="0"/>
              <a:t> seviyesi </a:t>
            </a:r>
          </a:p>
          <a:p>
            <a:r>
              <a:rPr lang="tr-TR" sz="2800" dirty="0"/>
              <a:t>   </a:t>
            </a:r>
            <a:r>
              <a:rPr lang="tr-TR" sz="2800" dirty="0" err="1"/>
              <a:t>furkasyon</a:t>
            </a:r>
            <a:r>
              <a:rPr lang="tr-TR" sz="2800" dirty="0"/>
              <a:t> bölgesi ile olan ilişkisi </a:t>
            </a:r>
          </a:p>
          <a:p>
            <a:r>
              <a:rPr lang="tr-TR" sz="2800" dirty="0"/>
              <a:t>   kökün </a:t>
            </a:r>
            <a:r>
              <a:rPr lang="tr-TR" sz="2800" dirty="0" err="1"/>
              <a:t>furkasyon</a:t>
            </a:r>
            <a:r>
              <a:rPr lang="tr-TR" sz="2800" dirty="0"/>
              <a:t> bölgesinden sonraki uzunluğu ve eğimi</a:t>
            </a:r>
          </a:p>
        </p:txBody>
      </p:sp>
    </p:spTree>
    <p:extLst>
      <p:ext uri="{BB962C8B-B14F-4D97-AF65-F5344CB8AC3E}">
        <p14:creationId xmlns="" xmlns:p14="http://schemas.microsoft.com/office/powerpoint/2010/main" val="1733761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İYATROJENİK PERFORASYONLAR</a:t>
            </a:r>
          </a:p>
        </p:txBody>
      </p:sp>
      <p:sp>
        <p:nvSpPr>
          <p:cNvPr id="3" name="İçerik Yer Tutucusu 2"/>
          <p:cNvSpPr>
            <a:spLocks noGrp="1"/>
          </p:cNvSpPr>
          <p:nvPr>
            <p:ph idx="1"/>
          </p:nvPr>
        </p:nvSpPr>
        <p:spPr/>
        <p:txBody>
          <a:bodyPr/>
          <a:lstStyle/>
          <a:p>
            <a:pPr marL="0" indent="0">
              <a:buNone/>
            </a:pPr>
            <a:r>
              <a:rPr lang="tr-TR" dirty="0"/>
              <a:t>Giriş </a:t>
            </a:r>
            <a:r>
              <a:rPr lang="tr-TR" dirty="0" err="1"/>
              <a:t>kavitesindeki</a:t>
            </a:r>
            <a:r>
              <a:rPr lang="tr-TR" dirty="0"/>
              <a:t> hatalar</a:t>
            </a:r>
            <a:r>
              <a:rPr lang="tr-TR" dirty="0" smtClean="0"/>
              <a:t>;</a:t>
            </a:r>
          </a:p>
          <a:p>
            <a:pPr marL="0" indent="0">
              <a:buNone/>
            </a:pPr>
            <a:endParaRPr lang="tr-TR" dirty="0"/>
          </a:p>
          <a:p>
            <a:r>
              <a:rPr lang="tr-TR" dirty="0"/>
              <a:t>     tüm çürük dokusunun</a:t>
            </a:r>
          </a:p>
          <a:p>
            <a:r>
              <a:rPr lang="tr-TR" dirty="0"/>
              <a:t>     hatalı restorasyonların kaldırılmaması,</a:t>
            </a:r>
          </a:p>
          <a:p>
            <a:r>
              <a:rPr lang="tr-TR" dirty="0"/>
              <a:t>     kronlu dişlerde dişin eğiminin </a:t>
            </a:r>
            <a:r>
              <a:rPr lang="tr-TR" dirty="0" smtClean="0"/>
              <a:t>belirlenememesi</a:t>
            </a:r>
          </a:p>
          <a:p>
            <a:r>
              <a:rPr lang="tr-TR" dirty="0" smtClean="0"/>
              <a:t>     giriş </a:t>
            </a:r>
            <a:r>
              <a:rPr lang="tr-TR" dirty="0" err="1" smtClean="0"/>
              <a:t>kavitesinin</a:t>
            </a:r>
            <a:r>
              <a:rPr lang="tr-TR" dirty="0" smtClean="0"/>
              <a:t> yetersiz açıldığı durumlar</a:t>
            </a:r>
          </a:p>
          <a:p>
            <a:pPr>
              <a:buNone/>
            </a:pPr>
            <a:r>
              <a:rPr lang="tr-TR" dirty="0" smtClean="0"/>
              <a:t> </a:t>
            </a:r>
            <a:endParaRPr lang="tr-TR" dirty="0"/>
          </a:p>
          <a:p>
            <a:endParaRPr lang="tr-TR" dirty="0"/>
          </a:p>
        </p:txBody>
      </p:sp>
    </p:spTree>
    <p:extLst>
      <p:ext uri="{BB962C8B-B14F-4D97-AF65-F5344CB8AC3E}">
        <p14:creationId xmlns="" xmlns:p14="http://schemas.microsoft.com/office/powerpoint/2010/main" val="20190699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39442"/>
            <a:ext cx="10515600" cy="536951"/>
          </a:xfrm>
        </p:spPr>
        <p:txBody>
          <a:bodyPr>
            <a:normAutofit fontScale="90000"/>
          </a:bodyPr>
          <a:lstStyle/>
          <a:p>
            <a:endParaRPr lang="tr-TR"/>
          </a:p>
        </p:txBody>
      </p:sp>
      <p:sp>
        <p:nvSpPr>
          <p:cNvPr id="3" name="İçerik Yer Tutucusu 2"/>
          <p:cNvSpPr>
            <a:spLocks noGrp="1"/>
          </p:cNvSpPr>
          <p:nvPr>
            <p:ph idx="1"/>
          </p:nvPr>
        </p:nvSpPr>
        <p:spPr>
          <a:xfrm>
            <a:off x="838200" y="1286359"/>
            <a:ext cx="10515600" cy="5362414"/>
          </a:xfrm>
        </p:spPr>
        <p:txBody>
          <a:bodyPr/>
          <a:lstStyle/>
          <a:p>
            <a:r>
              <a:rPr lang="tr-TR" dirty="0"/>
              <a:t>Kök ortasında bulunan ve cerrahi uygulama ile perforasyon bölgesine ulaşılamayan dişlere </a:t>
            </a:r>
          </a:p>
          <a:p>
            <a:pPr marL="0" indent="0">
              <a:buNone/>
            </a:pPr>
            <a:endParaRPr lang="tr-TR" dirty="0"/>
          </a:p>
          <a:p>
            <a:pPr marL="0" indent="0">
              <a:buNone/>
            </a:pPr>
            <a:r>
              <a:rPr lang="tr-TR" dirty="0"/>
              <a:t>     </a:t>
            </a:r>
            <a:r>
              <a:rPr lang="tr-TR" dirty="0" err="1">
                <a:solidFill>
                  <a:schemeClr val="accent5">
                    <a:lumMod val="60000"/>
                    <a:lumOff val="40000"/>
                  </a:schemeClr>
                </a:solidFill>
              </a:rPr>
              <a:t>Reimplantasyon</a:t>
            </a:r>
            <a:r>
              <a:rPr lang="tr-TR" dirty="0">
                <a:solidFill>
                  <a:schemeClr val="accent5">
                    <a:lumMod val="60000"/>
                    <a:lumOff val="40000"/>
                  </a:schemeClr>
                </a:solidFill>
              </a:rPr>
              <a:t> </a:t>
            </a:r>
          </a:p>
          <a:p>
            <a:r>
              <a:rPr lang="tr-TR" dirty="0"/>
              <a:t>Apikal bölgedeki </a:t>
            </a:r>
            <a:r>
              <a:rPr lang="tr-TR" dirty="0" err="1"/>
              <a:t>perforasyonlarda</a:t>
            </a:r>
            <a:r>
              <a:rPr lang="tr-TR" dirty="0"/>
              <a:t> ise kron-kök oranı yeterli</a:t>
            </a:r>
          </a:p>
          <a:p>
            <a:pPr marL="0" indent="0">
              <a:buNone/>
            </a:pPr>
            <a:endParaRPr lang="tr-TR" dirty="0">
              <a:solidFill>
                <a:schemeClr val="accent5">
                  <a:lumMod val="60000"/>
                  <a:lumOff val="40000"/>
                </a:schemeClr>
              </a:solidFill>
            </a:endParaRPr>
          </a:p>
          <a:p>
            <a:pPr marL="0" indent="0">
              <a:buNone/>
            </a:pPr>
            <a:r>
              <a:rPr lang="tr-TR" dirty="0">
                <a:solidFill>
                  <a:schemeClr val="accent5">
                    <a:lumMod val="60000"/>
                    <a:lumOff val="40000"/>
                  </a:schemeClr>
                </a:solidFill>
              </a:rPr>
              <a:t>    Apikal rezeksiyon</a:t>
            </a:r>
          </a:p>
          <a:p>
            <a:r>
              <a:rPr lang="tr-TR" dirty="0"/>
              <a:t> Kron-kök oranı yetersizse</a:t>
            </a:r>
          </a:p>
          <a:p>
            <a:pPr marL="0" indent="0">
              <a:buNone/>
            </a:pPr>
            <a:r>
              <a:rPr lang="tr-TR" dirty="0">
                <a:solidFill>
                  <a:schemeClr val="accent5">
                    <a:lumMod val="60000"/>
                    <a:lumOff val="40000"/>
                  </a:schemeClr>
                </a:solidFill>
              </a:rPr>
              <a:t> </a:t>
            </a:r>
          </a:p>
          <a:p>
            <a:pPr marL="0" indent="0">
              <a:buNone/>
            </a:pPr>
            <a:r>
              <a:rPr lang="tr-TR" dirty="0">
                <a:solidFill>
                  <a:schemeClr val="accent5">
                    <a:lumMod val="60000"/>
                    <a:lumOff val="40000"/>
                  </a:schemeClr>
                </a:solidFill>
              </a:rPr>
              <a:t>    Diş çekilir</a:t>
            </a:r>
          </a:p>
        </p:txBody>
      </p:sp>
      <p:sp>
        <p:nvSpPr>
          <p:cNvPr id="4" name="Aşağı Ok 3"/>
          <p:cNvSpPr/>
          <p:nvPr/>
        </p:nvSpPr>
        <p:spPr>
          <a:xfrm>
            <a:off x="2309247" y="2293750"/>
            <a:ext cx="356461" cy="4649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6" name="Resim 5"/>
          <p:cNvPicPr>
            <a:picLocks noChangeAspect="1"/>
          </p:cNvPicPr>
          <p:nvPr/>
        </p:nvPicPr>
        <p:blipFill>
          <a:blip r:embed="rId3"/>
          <a:stretch>
            <a:fillRect/>
          </a:stretch>
        </p:blipFill>
        <p:spPr>
          <a:xfrm>
            <a:off x="2309247" y="3723705"/>
            <a:ext cx="390178" cy="487722"/>
          </a:xfrm>
          <a:prstGeom prst="rect">
            <a:avLst/>
          </a:prstGeom>
        </p:spPr>
      </p:pic>
      <p:pic>
        <p:nvPicPr>
          <p:cNvPr id="7" name="Resim 6"/>
          <p:cNvPicPr>
            <a:picLocks noChangeAspect="1"/>
          </p:cNvPicPr>
          <p:nvPr/>
        </p:nvPicPr>
        <p:blipFill>
          <a:blip r:embed="rId3"/>
          <a:stretch>
            <a:fillRect/>
          </a:stretch>
        </p:blipFill>
        <p:spPr>
          <a:xfrm>
            <a:off x="2309247" y="5196045"/>
            <a:ext cx="390178" cy="487722"/>
          </a:xfrm>
          <a:prstGeom prst="rect">
            <a:avLst/>
          </a:prstGeom>
        </p:spPr>
      </p:pic>
      <p:sp>
        <p:nvSpPr>
          <p:cNvPr id="8" name="5-Nokta Yıldız 7"/>
          <p:cNvSpPr/>
          <p:nvPr/>
        </p:nvSpPr>
        <p:spPr>
          <a:xfrm>
            <a:off x="663669" y="1177871"/>
            <a:ext cx="537274" cy="54243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9" name="Resim 8"/>
          <p:cNvPicPr>
            <a:picLocks noChangeAspect="1"/>
          </p:cNvPicPr>
          <p:nvPr/>
        </p:nvPicPr>
        <p:blipFill>
          <a:blip r:embed="rId4"/>
          <a:stretch>
            <a:fillRect/>
          </a:stretch>
        </p:blipFill>
        <p:spPr>
          <a:xfrm>
            <a:off x="586163" y="3007320"/>
            <a:ext cx="629983" cy="587631"/>
          </a:xfrm>
          <a:prstGeom prst="rect">
            <a:avLst/>
          </a:prstGeom>
        </p:spPr>
      </p:pic>
      <p:pic>
        <p:nvPicPr>
          <p:cNvPr id="10" name="Resim 9"/>
          <p:cNvPicPr>
            <a:picLocks noChangeAspect="1"/>
          </p:cNvPicPr>
          <p:nvPr/>
        </p:nvPicPr>
        <p:blipFill>
          <a:blip r:embed="rId5"/>
          <a:stretch>
            <a:fillRect/>
          </a:stretch>
        </p:blipFill>
        <p:spPr>
          <a:xfrm>
            <a:off x="552962" y="4591626"/>
            <a:ext cx="647981" cy="604419"/>
          </a:xfrm>
          <a:prstGeom prst="rect">
            <a:avLst/>
          </a:prstGeom>
        </p:spPr>
      </p:pic>
    </p:spTree>
    <p:extLst>
      <p:ext uri="{BB962C8B-B14F-4D97-AF65-F5344CB8AC3E}">
        <p14:creationId xmlns="" xmlns:p14="http://schemas.microsoft.com/office/powerpoint/2010/main" val="18389780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6462" y="500062"/>
            <a:ext cx="11401586" cy="1325563"/>
          </a:xfrm>
        </p:spPr>
        <p:txBody>
          <a:bodyPr/>
          <a:lstStyle/>
          <a:p>
            <a:r>
              <a:rPr lang="tr-TR" dirty="0">
                <a:solidFill>
                  <a:schemeClr val="accent5">
                    <a:lumMod val="60000"/>
                    <a:lumOff val="40000"/>
                  </a:schemeClr>
                </a:solidFill>
              </a:rPr>
              <a:t>Perforasyon Tamiri İçin Kullanılan Materyaller</a:t>
            </a:r>
          </a:p>
        </p:txBody>
      </p:sp>
      <p:sp>
        <p:nvSpPr>
          <p:cNvPr id="3" name="İçerik Yer Tutucusu 2"/>
          <p:cNvSpPr>
            <a:spLocks noGrp="1"/>
          </p:cNvSpPr>
          <p:nvPr>
            <p:ph idx="1"/>
          </p:nvPr>
        </p:nvSpPr>
        <p:spPr>
          <a:xfrm>
            <a:off x="805912" y="1825625"/>
            <a:ext cx="10330913" cy="4351338"/>
          </a:xfrm>
        </p:spPr>
        <p:txBody>
          <a:bodyPr/>
          <a:lstStyle/>
          <a:p>
            <a:pPr marL="514350" indent="-514350">
              <a:buAutoNum type="alphaLcParenR"/>
            </a:pPr>
            <a:r>
              <a:rPr lang="tr-TR" sz="3200" dirty="0"/>
              <a:t>Hemostatik Materyaller</a:t>
            </a:r>
          </a:p>
          <a:p>
            <a:pPr marL="514350" indent="-514350">
              <a:buAutoNum type="alphaLcParenR"/>
            </a:pPr>
            <a:r>
              <a:rPr lang="tr-TR" sz="3200" dirty="0"/>
              <a:t>Bariyer Materyalleri</a:t>
            </a:r>
          </a:p>
          <a:p>
            <a:r>
              <a:rPr lang="tr-TR" sz="3200" dirty="0" err="1"/>
              <a:t>Rezorbe</a:t>
            </a:r>
            <a:r>
              <a:rPr lang="tr-TR" sz="3200" dirty="0"/>
              <a:t> Olan Bariyerler</a:t>
            </a:r>
          </a:p>
          <a:p>
            <a:r>
              <a:rPr lang="tr-TR" sz="3200" dirty="0" err="1"/>
              <a:t>Rezorbe</a:t>
            </a:r>
            <a:r>
              <a:rPr lang="tr-TR" sz="3200" dirty="0"/>
              <a:t> Olmayan Bariyerler</a:t>
            </a:r>
          </a:p>
          <a:p>
            <a:pPr marL="0" indent="0">
              <a:buNone/>
            </a:pPr>
            <a:r>
              <a:rPr lang="tr-TR" sz="3200" dirty="0"/>
              <a:t>c)   0narım Materyalleri</a:t>
            </a:r>
          </a:p>
          <a:p>
            <a:pPr marL="514350" indent="-514350">
              <a:buAutoNum type="alphaLcParenR"/>
            </a:pPr>
            <a:endParaRPr lang="tr-TR" dirty="0"/>
          </a:p>
        </p:txBody>
      </p:sp>
    </p:spTree>
    <p:extLst>
      <p:ext uri="{BB962C8B-B14F-4D97-AF65-F5344CB8AC3E}">
        <p14:creationId xmlns="" xmlns:p14="http://schemas.microsoft.com/office/powerpoint/2010/main" val="8559343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9550" y="365125"/>
            <a:ext cx="11982450" cy="1325563"/>
          </a:xfrm>
        </p:spPr>
        <p:txBody>
          <a:bodyPr/>
          <a:lstStyle/>
          <a:p>
            <a:r>
              <a:rPr lang="tr-TR" dirty="0"/>
              <a:t>İdeal bir perforasyon onarım materyalinin özellikleri</a:t>
            </a:r>
          </a:p>
        </p:txBody>
      </p:sp>
      <p:sp>
        <p:nvSpPr>
          <p:cNvPr id="3" name="İçerik Yer Tutucusu 2"/>
          <p:cNvSpPr>
            <a:spLocks noGrp="1"/>
          </p:cNvSpPr>
          <p:nvPr>
            <p:ph idx="1"/>
          </p:nvPr>
        </p:nvSpPr>
        <p:spPr>
          <a:xfrm>
            <a:off x="0" y="1504950"/>
            <a:ext cx="11963400" cy="5353050"/>
          </a:xfrm>
        </p:spPr>
        <p:txBody>
          <a:bodyPr>
            <a:normAutofit fontScale="92500" lnSpcReduction="20000"/>
          </a:bodyPr>
          <a:lstStyle/>
          <a:p>
            <a:pPr marL="0" indent="0">
              <a:buNone/>
            </a:pPr>
            <a:r>
              <a:rPr lang="tr-TR" dirty="0"/>
              <a:t>•	</a:t>
            </a:r>
            <a:r>
              <a:rPr lang="tr-TR" sz="3300" dirty="0">
                <a:latin typeface="Calibri" pitchFamily="34" charset="0"/>
              </a:rPr>
              <a:t>Ucuz olmalı</a:t>
            </a:r>
          </a:p>
          <a:p>
            <a:pPr marL="0" indent="0">
              <a:buNone/>
            </a:pPr>
            <a:r>
              <a:rPr lang="tr-TR" sz="3300" dirty="0">
                <a:latin typeface="Calibri" pitchFamily="34" charset="0"/>
              </a:rPr>
              <a:t>•	Kullanımı kolay olmalı</a:t>
            </a:r>
          </a:p>
          <a:p>
            <a:pPr marL="0" indent="0">
              <a:buNone/>
            </a:pPr>
            <a:r>
              <a:rPr lang="tr-TR" sz="3300" dirty="0">
                <a:latin typeface="Calibri" pitchFamily="34" charset="0"/>
              </a:rPr>
              <a:t>•	</a:t>
            </a:r>
            <a:r>
              <a:rPr lang="tr-TR" sz="3300" dirty="0" err="1">
                <a:latin typeface="Calibri" pitchFamily="34" charset="0"/>
              </a:rPr>
              <a:t>Rezorbe</a:t>
            </a:r>
            <a:r>
              <a:rPr lang="tr-TR" sz="3300" dirty="0">
                <a:latin typeface="Calibri" pitchFamily="34" charset="0"/>
              </a:rPr>
              <a:t> olmamalı</a:t>
            </a:r>
          </a:p>
          <a:p>
            <a:pPr marL="0" indent="0">
              <a:buNone/>
            </a:pPr>
            <a:r>
              <a:rPr lang="tr-TR" sz="3300" dirty="0">
                <a:latin typeface="Calibri" pitchFamily="34" charset="0"/>
              </a:rPr>
              <a:t>•	Oral çevre ve </a:t>
            </a:r>
            <a:r>
              <a:rPr lang="tr-TR" sz="3300" dirty="0" err="1">
                <a:latin typeface="Calibri" pitchFamily="34" charset="0"/>
              </a:rPr>
              <a:t>periradiküler</a:t>
            </a:r>
            <a:r>
              <a:rPr lang="tr-TR" sz="3300" dirty="0">
                <a:latin typeface="Calibri" pitchFamily="34" charset="0"/>
              </a:rPr>
              <a:t> dokular içinde akışkanlık göstermemeli</a:t>
            </a:r>
          </a:p>
          <a:p>
            <a:pPr marL="0" indent="0">
              <a:buNone/>
            </a:pPr>
            <a:r>
              <a:rPr lang="tr-TR" sz="3300" dirty="0">
                <a:latin typeface="Calibri" pitchFamily="34" charset="0"/>
              </a:rPr>
              <a:t>•	Yerinden oynatabilecek kuvvetler altında boşlukta sabit kalabilmeli</a:t>
            </a:r>
          </a:p>
          <a:p>
            <a:pPr marL="0" indent="0">
              <a:buNone/>
            </a:pPr>
            <a:r>
              <a:rPr lang="tr-TR" sz="3300" dirty="0">
                <a:latin typeface="Calibri" pitchFamily="34" charset="0"/>
              </a:rPr>
              <a:t>•	Boyutsal olarak stabil olmalı</a:t>
            </a:r>
          </a:p>
          <a:p>
            <a:pPr marL="0" indent="0">
              <a:buNone/>
            </a:pPr>
            <a:r>
              <a:rPr lang="tr-TR" sz="3300" dirty="0">
                <a:latin typeface="Calibri" pitchFamily="34" charset="0"/>
              </a:rPr>
              <a:t>•	</a:t>
            </a:r>
            <a:r>
              <a:rPr lang="tr-TR" sz="3300" dirty="0" err="1">
                <a:latin typeface="Calibri" pitchFamily="34" charset="0"/>
              </a:rPr>
              <a:t>Osteogenezis</a:t>
            </a:r>
            <a:r>
              <a:rPr lang="tr-TR" sz="3300" dirty="0">
                <a:latin typeface="Calibri" pitchFamily="34" charset="0"/>
              </a:rPr>
              <a:t> ve </a:t>
            </a:r>
            <a:r>
              <a:rPr lang="tr-TR" sz="3300" dirty="0" err="1">
                <a:latin typeface="Calibri" pitchFamily="34" charset="0"/>
              </a:rPr>
              <a:t>sementogenezisi</a:t>
            </a:r>
            <a:r>
              <a:rPr lang="tr-TR" sz="3300" dirty="0">
                <a:latin typeface="Calibri" pitchFamily="34" charset="0"/>
              </a:rPr>
              <a:t> </a:t>
            </a:r>
            <a:r>
              <a:rPr lang="tr-TR" sz="3300" dirty="0" err="1">
                <a:latin typeface="Calibri" pitchFamily="34" charset="0"/>
              </a:rPr>
              <a:t>stimüle</a:t>
            </a:r>
            <a:r>
              <a:rPr lang="tr-TR" sz="3300" dirty="0">
                <a:latin typeface="Calibri" pitchFamily="34" charset="0"/>
              </a:rPr>
              <a:t> etmeli</a:t>
            </a:r>
          </a:p>
          <a:p>
            <a:pPr marL="0" indent="0">
              <a:buNone/>
            </a:pPr>
            <a:r>
              <a:rPr lang="tr-TR" sz="3300" dirty="0">
                <a:latin typeface="Calibri" pitchFamily="34" charset="0"/>
              </a:rPr>
              <a:t>•	Radyoopak olmalı</a:t>
            </a:r>
          </a:p>
          <a:p>
            <a:pPr marL="0" indent="0">
              <a:buNone/>
            </a:pPr>
            <a:r>
              <a:rPr lang="tr-TR" sz="3300" dirty="0">
                <a:latin typeface="Calibri" pitchFamily="34" charset="0"/>
              </a:rPr>
              <a:t>•	</a:t>
            </a:r>
            <a:r>
              <a:rPr lang="tr-TR" sz="3300" dirty="0" err="1">
                <a:latin typeface="Calibri" pitchFamily="34" charset="0"/>
              </a:rPr>
              <a:t>Toksik</a:t>
            </a:r>
            <a:r>
              <a:rPr lang="tr-TR" sz="3300" dirty="0">
                <a:latin typeface="Calibri" pitchFamily="34" charset="0"/>
              </a:rPr>
              <a:t> olmamalı</a:t>
            </a:r>
          </a:p>
          <a:p>
            <a:pPr marL="0" indent="0">
              <a:buNone/>
            </a:pPr>
            <a:r>
              <a:rPr lang="tr-TR" sz="3300" dirty="0">
                <a:latin typeface="Calibri" pitchFamily="34" charset="0"/>
              </a:rPr>
              <a:t>•	</a:t>
            </a:r>
            <a:r>
              <a:rPr lang="tr-TR" sz="3300" dirty="0" err="1">
                <a:latin typeface="Calibri" pitchFamily="34" charset="0"/>
              </a:rPr>
              <a:t>Antimikrobiyal</a:t>
            </a:r>
            <a:r>
              <a:rPr lang="tr-TR" sz="3300" dirty="0">
                <a:latin typeface="Calibri" pitchFamily="34" charset="0"/>
              </a:rPr>
              <a:t> etkinliği olmalı</a:t>
            </a:r>
          </a:p>
          <a:p>
            <a:pPr marL="0" indent="0">
              <a:buNone/>
            </a:pPr>
            <a:r>
              <a:rPr lang="tr-TR" sz="3300" dirty="0">
                <a:latin typeface="Calibri" pitchFamily="34" charset="0"/>
              </a:rPr>
              <a:t>•	Steril olmalı veya kolay steril </a:t>
            </a:r>
            <a:r>
              <a:rPr lang="tr-TR" sz="3300" dirty="0" err="1">
                <a:latin typeface="Calibri" pitchFamily="34" charset="0"/>
              </a:rPr>
              <a:t>ediebilmelidir</a:t>
            </a:r>
            <a:r>
              <a:rPr lang="tr-TR" sz="3300" dirty="0">
                <a:latin typeface="Calibri" pitchFamily="34" charset="0"/>
              </a:rPr>
              <a:t> </a:t>
            </a:r>
          </a:p>
        </p:txBody>
      </p:sp>
    </p:spTree>
    <p:extLst>
      <p:ext uri="{BB962C8B-B14F-4D97-AF65-F5344CB8AC3E}">
        <p14:creationId xmlns="" xmlns:p14="http://schemas.microsoft.com/office/powerpoint/2010/main" val="2489479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9" name="Rectangle 3"/>
          <p:cNvSpPr>
            <a:spLocks noGrp="1" noChangeArrowheads="1"/>
          </p:cNvSpPr>
          <p:nvPr>
            <p:ph type="body" idx="1"/>
          </p:nvPr>
        </p:nvSpPr>
        <p:spPr>
          <a:xfrm>
            <a:off x="1319178" y="1585912"/>
            <a:ext cx="9791700" cy="5843610"/>
          </a:xfrm>
        </p:spPr>
        <p:txBody>
          <a:bodyPr>
            <a:normAutofit lnSpcReduction="10000"/>
          </a:bodyPr>
          <a:lstStyle/>
          <a:p>
            <a:pPr eaLnBrk="1" hangingPunct="1">
              <a:defRPr/>
            </a:pPr>
            <a:r>
              <a:rPr lang="tr-TR" dirty="0" smtClean="0">
                <a:latin typeface="Calibri" pitchFamily="34" charset="0"/>
              </a:rPr>
              <a:t>           </a:t>
            </a:r>
            <a:r>
              <a:rPr lang="tr-TR" dirty="0" err="1" smtClean="0">
                <a:latin typeface="Calibri" pitchFamily="34" charset="0"/>
              </a:rPr>
              <a:t>Çinkooksit</a:t>
            </a:r>
            <a:r>
              <a:rPr lang="tr-TR" dirty="0" smtClean="0">
                <a:latin typeface="Calibri" pitchFamily="34" charset="0"/>
              </a:rPr>
              <a:t> </a:t>
            </a:r>
            <a:r>
              <a:rPr lang="tr-TR" dirty="0" err="1" smtClean="0">
                <a:latin typeface="Calibri" pitchFamily="34" charset="0"/>
              </a:rPr>
              <a:t>öjenol</a:t>
            </a:r>
            <a:r>
              <a:rPr lang="tr-TR" dirty="0" smtClean="0">
                <a:latin typeface="Calibri" pitchFamily="34" charset="0"/>
              </a:rPr>
              <a:t> içerikli dolgu maddeleri</a:t>
            </a:r>
          </a:p>
          <a:p>
            <a:pPr eaLnBrk="1" hangingPunct="1">
              <a:defRPr/>
            </a:pPr>
            <a:r>
              <a:rPr lang="tr-TR" dirty="0" smtClean="0">
                <a:latin typeface="Calibri" pitchFamily="34" charset="0"/>
              </a:rPr>
              <a:t>           </a:t>
            </a:r>
            <a:r>
              <a:rPr lang="tr-TR" dirty="0" err="1" smtClean="0">
                <a:latin typeface="Calibri" pitchFamily="34" charset="0"/>
              </a:rPr>
              <a:t>Çinkofosfat</a:t>
            </a:r>
            <a:r>
              <a:rPr lang="tr-TR" dirty="0" smtClean="0">
                <a:latin typeface="Calibri" pitchFamily="34" charset="0"/>
              </a:rPr>
              <a:t> siman</a:t>
            </a:r>
          </a:p>
          <a:p>
            <a:pPr eaLnBrk="1" hangingPunct="1">
              <a:defRPr/>
            </a:pPr>
            <a:r>
              <a:rPr lang="tr-TR" dirty="0" smtClean="0">
                <a:latin typeface="Calibri" pitchFamily="34" charset="0"/>
              </a:rPr>
              <a:t>           Cam </a:t>
            </a:r>
            <a:r>
              <a:rPr lang="tr-TR" dirty="0" err="1" smtClean="0">
                <a:latin typeface="Calibri" pitchFamily="34" charset="0"/>
              </a:rPr>
              <a:t>ionomer</a:t>
            </a:r>
            <a:r>
              <a:rPr lang="tr-TR" dirty="0" smtClean="0">
                <a:latin typeface="Calibri" pitchFamily="34" charset="0"/>
              </a:rPr>
              <a:t> siman</a:t>
            </a:r>
          </a:p>
          <a:p>
            <a:pPr eaLnBrk="1" hangingPunct="1">
              <a:defRPr/>
            </a:pPr>
            <a:r>
              <a:rPr lang="tr-TR" dirty="0" smtClean="0">
                <a:latin typeface="Calibri" pitchFamily="34" charset="0"/>
              </a:rPr>
              <a:t>           Amalgam</a:t>
            </a:r>
          </a:p>
          <a:p>
            <a:pPr eaLnBrk="1" hangingPunct="1">
              <a:defRPr/>
            </a:pPr>
            <a:r>
              <a:rPr lang="tr-TR" dirty="0" smtClean="0">
                <a:latin typeface="Calibri" pitchFamily="34" charset="0"/>
              </a:rPr>
              <a:t>           Kalsiyum hidroksit</a:t>
            </a:r>
          </a:p>
          <a:p>
            <a:pPr eaLnBrk="1" hangingPunct="1">
              <a:defRPr/>
            </a:pPr>
            <a:r>
              <a:rPr lang="tr-TR" dirty="0" smtClean="0">
                <a:latin typeface="Calibri" pitchFamily="34" charset="0"/>
              </a:rPr>
              <a:t>           </a:t>
            </a:r>
            <a:r>
              <a:rPr lang="tr-TR" dirty="0" err="1" smtClean="0">
                <a:latin typeface="Calibri" pitchFamily="34" charset="0"/>
              </a:rPr>
              <a:t>Kompozit</a:t>
            </a:r>
            <a:endParaRPr lang="tr-TR" dirty="0" smtClean="0">
              <a:latin typeface="Calibri" pitchFamily="34" charset="0"/>
            </a:endParaRPr>
          </a:p>
          <a:p>
            <a:pPr eaLnBrk="1" hangingPunct="1">
              <a:defRPr/>
            </a:pPr>
            <a:r>
              <a:rPr lang="tr-TR" dirty="0" smtClean="0">
                <a:latin typeface="Calibri" pitchFamily="34" charset="0"/>
              </a:rPr>
              <a:t>           </a:t>
            </a:r>
            <a:r>
              <a:rPr lang="tr-TR" dirty="0" err="1" smtClean="0">
                <a:latin typeface="Calibri" pitchFamily="34" charset="0"/>
              </a:rPr>
              <a:t>Rezin</a:t>
            </a:r>
            <a:r>
              <a:rPr lang="tr-TR" dirty="0" smtClean="0">
                <a:latin typeface="Calibri" pitchFamily="34" charset="0"/>
              </a:rPr>
              <a:t> </a:t>
            </a:r>
            <a:r>
              <a:rPr lang="tr-TR" dirty="0" err="1" smtClean="0">
                <a:latin typeface="Calibri" pitchFamily="34" charset="0"/>
              </a:rPr>
              <a:t>ionomer</a:t>
            </a:r>
            <a:r>
              <a:rPr lang="tr-TR" dirty="0" smtClean="0">
                <a:latin typeface="Calibri" pitchFamily="34" charset="0"/>
              </a:rPr>
              <a:t> dolgu maddeleri</a:t>
            </a:r>
          </a:p>
          <a:p>
            <a:pPr eaLnBrk="1" hangingPunct="1">
              <a:defRPr/>
            </a:pPr>
            <a:r>
              <a:rPr lang="tr-TR" dirty="0" smtClean="0">
                <a:latin typeface="Calibri" pitchFamily="34" charset="0"/>
              </a:rPr>
              <a:t>           </a:t>
            </a:r>
            <a:r>
              <a:rPr lang="tr-TR" dirty="0" err="1" smtClean="0">
                <a:latin typeface="Calibri" pitchFamily="34" charset="0"/>
              </a:rPr>
              <a:t>Kavit</a:t>
            </a:r>
            <a:r>
              <a:rPr lang="tr-TR" dirty="0" smtClean="0">
                <a:latin typeface="Calibri" pitchFamily="34" charset="0"/>
              </a:rPr>
              <a:t>       </a:t>
            </a:r>
          </a:p>
          <a:p>
            <a:pPr eaLnBrk="1" hangingPunct="1">
              <a:defRPr/>
            </a:pPr>
            <a:r>
              <a:rPr lang="tr-TR" dirty="0" smtClean="0">
                <a:latin typeface="Calibri" pitchFamily="34" charset="0"/>
              </a:rPr>
              <a:t>           </a:t>
            </a:r>
            <a:r>
              <a:rPr lang="tr-TR" dirty="0" err="1" smtClean="0">
                <a:latin typeface="Calibri" pitchFamily="34" charset="0"/>
              </a:rPr>
              <a:t>Hidroksiapatit</a:t>
            </a:r>
            <a:r>
              <a:rPr lang="tr-TR" dirty="0" smtClean="0">
                <a:latin typeface="Calibri" pitchFamily="34" charset="0"/>
              </a:rPr>
              <a:t>   </a:t>
            </a:r>
          </a:p>
          <a:p>
            <a:pPr eaLnBrk="1" hangingPunct="1">
              <a:defRPr/>
            </a:pPr>
            <a:r>
              <a:rPr lang="tr-TR" dirty="0" smtClean="0">
                <a:latin typeface="Calibri" pitchFamily="34" charset="0"/>
              </a:rPr>
              <a:t>           Kalsiyum silikat içerikli materyaller (</a:t>
            </a:r>
            <a:r>
              <a:rPr lang="tr-TR" dirty="0" err="1" smtClean="0">
                <a:latin typeface="Calibri" pitchFamily="34" charset="0"/>
              </a:rPr>
              <a:t>Biodentin</a:t>
            </a:r>
            <a:r>
              <a:rPr lang="tr-TR" dirty="0" smtClean="0">
                <a:latin typeface="Calibri" pitchFamily="34" charset="0"/>
              </a:rPr>
              <a:t>, </a:t>
            </a:r>
            <a:r>
              <a:rPr lang="tr-TR" dirty="0" err="1" smtClean="0">
                <a:latin typeface="Calibri" pitchFamily="34" charset="0"/>
              </a:rPr>
              <a:t>Bioaggragate</a:t>
            </a:r>
            <a:r>
              <a:rPr lang="tr-TR" dirty="0" smtClean="0">
                <a:latin typeface="Calibri" pitchFamily="34" charset="0"/>
              </a:rPr>
              <a:t>, Mineral </a:t>
            </a:r>
            <a:r>
              <a:rPr lang="tr-TR" dirty="0" err="1" smtClean="0">
                <a:latin typeface="Calibri" pitchFamily="34" charset="0"/>
              </a:rPr>
              <a:t>trioksit</a:t>
            </a:r>
            <a:r>
              <a:rPr lang="tr-TR" dirty="0" smtClean="0">
                <a:latin typeface="Calibri" pitchFamily="34" charset="0"/>
              </a:rPr>
              <a:t>  </a:t>
            </a:r>
            <a:r>
              <a:rPr lang="tr-TR" dirty="0" err="1" smtClean="0">
                <a:latin typeface="Calibri" pitchFamily="34" charset="0"/>
              </a:rPr>
              <a:t>aggregate</a:t>
            </a:r>
            <a:r>
              <a:rPr lang="tr-TR" dirty="0" smtClean="0">
                <a:latin typeface="Calibri" pitchFamily="34" charset="0"/>
              </a:rPr>
              <a:t> (MTA) gibi</a:t>
            </a:r>
          </a:p>
          <a:p>
            <a:pPr eaLnBrk="1" hangingPunct="1">
              <a:defRPr/>
            </a:pPr>
            <a:endParaRPr lang="tr-TR" sz="2000" dirty="0" smtClean="0">
              <a:latin typeface="Calibri" pitchFamily="34" charset="0"/>
            </a:endParaRPr>
          </a:p>
          <a:p>
            <a:pPr eaLnBrk="1" hangingPunct="1">
              <a:buNone/>
              <a:defRPr/>
            </a:pPr>
            <a:r>
              <a:rPr lang="tr-TR" sz="2000" dirty="0" smtClean="0">
                <a:latin typeface="Calibri" pitchFamily="34" charset="0"/>
              </a:rPr>
              <a:t>	</a:t>
            </a:r>
          </a:p>
        </p:txBody>
      </p:sp>
      <p:sp>
        <p:nvSpPr>
          <p:cNvPr id="36867" name="Rectangle 4"/>
          <p:cNvSpPr>
            <a:spLocks noChangeArrowheads="1"/>
          </p:cNvSpPr>
          <p:nvPr/>
        </p:nvSpPr>
        <p:spPr bwMode="auto">
          <a:xfrm>
            <a:off x="1093258" y="642937"/>
            <a:ext cx="9273885" cy="584775"/>
          </a:xfrm>
          <a:prstGeom prst="rect">
            <a:avLst/>
          </a:prstGeom>
          <a:noFill/>
          <a:ln w="9525">
            <a:noFill/>
            <a:miter lim="800000"/>
            <a:headEnd/>
            <a:tailEnd/>
          </a:ln>
        </p:spPr>
        <p:txBody>
          <a:bodyPr wrap="none">
            <a:spAutoFit/>
          </a:bodyPr>
          <a:lstStyle/>
          <a:p>
            <a:r>
              <a:rPr lang="tr-TR" sz="3200" b="1" dirty="0" err="1" smtClean="0">
                <a:latin typeface="Calibri" pitchFamily="34" charset="0"/>
              </a:rPr>
              <a:t>Perforasyonların</a:t>
            </a:r>
            <a:r>
              <a:rPr lang="tr-TR" sz="3200" b="1" dirty="0" smtClean="0">
                <a:latin typeface="Calibri" pitchFamily="34" charset="0"/>
              </a:rPr>
              <a:t> kapatılmasında </a:t>
            </a:r>
            <a:r>
              <a:rPr lang="tr-TR" sz="3200" b="1" dirty="0">
                <a:latin typeface="Calibri" pitchFamily="34" charset="0"/>
              </a:rPr>
              <a:t>kullanılan maddeler:</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806825" y="1714500"/>
            <a:ext cx="4572000" cy="34290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287" y="1425575"/>
            <a:ext cx="6919913" cy="4351338"/>
          </a:xfrm>
        </p:spPr>
        <p:txBody>
          <a:bodyPr/>
          <a:lstStyle/>
          <a:p>
            <a:pPr marL="0" indent="0">
              <a:buNone/>
            </a:pPr>
            <a:r>
              <a:rPr lang="tr-TR" dirty="0"/>
              <a:t> </a:t>
            </a:r>
          </a:p>
          <a:p>
            <a:r>
              <a:rPr lang="tr-TR" dirty="0"/>
              <a:t>Kök kanal anatomisi hakkında yetersiz bilgi</a:t>
            </a:r>
          </a:p>
          <a:p>
            <a:r>
              <a:rPr lang="tr-TR" dirty="0"/>
              <a:t>Anatomik varyasyonlar  </a:t>
            </a:r>
          </a:p>
          <a:p>
            <a:r>
              <a:rPr lang="tr-TR" dirty="0"/>
              <a:t>Post boşluğunun </a:t>
            </a:r>
            <a:r>
              <a:rPr lang="tr-TR" dirty="0" err="1"/>
              <a:t>preparasyonu</a:t>
            </a:r>
            <a:r>
              <a:rPr lang="tr-TR" dirty="0"/>
              <a:t> </a:t>
            </a:r>
          </a:p>
          <a:p>
            <a:r>
              <a:rPr lang="tr-TR" dirty="0" err="1"/>
              <a:t>Pulpa</a:t>
            </a:r>
            <a:r>
              <a:rPr lang="tr-TR" dirty="0"/>
              <a:t> odasında görülen kalsifikasyon </a:t>
            </a:r>
          </a:p>
          <a:p>
            <a:endParaRPr lang="tr-TR" dirty="0"/>
          </a:p>
        </p:txBody>
      </p:sp>
    </p:spTree>
    <p:extLst>
      <p:ext uri="{BB962C8B-B14F-4D97-AF65-F5344CB8AC3E}">
        <p14:creationId xmlns="" xmlns:p14="http://schemas.microsoft.com/office/powerpoint/2010/main" val="803973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solidFill>
                  <a:schemeClr val="accent5">
                    <a:lumMod val="60000"/>
                    <a:lumOff val="40000"/>
                  </a:schemeClr>
                </a:solidFill>
              </a:rPr>
              <a:t> </a:t>
            </a:r>
            <a:r>
              <a:rPr lang="tr-TR" dirty="0" err="1">
                <a:solidFill>
                  <a:schemeClr val="accent5">
                    <a:lumMod val="60000"/>
                    <a:lumOff val="40000"/>
                  </a:schemeClr>
                </a:solidFill>
              </a:rPr>
              <a:t>Kurvatürlü</a:t>
            </a:r>
            <a:r>
              <a:rPr lang="tr-TR" dirty="0">
                <a:solidFill>
                  <a:schemeClr val="accent5">
                    <a:lumMod val="60000"/>
                    <a:lumOff val="40000"/>
                  </a:schemeClr>
                </a:solidFill>
              </a:rPr>
              <a:t> kök kanallarında</a:t>
            </a:r>
          </a:p>
          <a:p>
            <a:pPr marL="0" indent="0">
              <a:buNone/>
            </a:pPr>
            <a:endParaRPr lang="tr-TR" dirty="0">
              <a:solidFill>
                <a:schemeClr val="accent5">
                  <a:lumMod val="60000"/>
                  <a:lumOff val="40000"/>
                </a:schemeClr>
              </a:solidFill>
            </a:endParaRPr>
          </a:p>
          <a:p>
            <a:pPr marL="0" indent="0">
              <a:buNone/>
            </a:pPr>
            <a:endParaRPr lang="tr-TR" dirty="0">
              <a:solidFill>
                <a:schemeClr val="accent5">
                  <a:lumMod val="60000"/>
                  <a:lumOff val="40000"/>
                </a:schemeClr>
              </a:solidFill>
            </a:endParaRPr>
          </a:p>
          <a:p>
            <a:pPr marL="0" indent="0">
              <a:buNone/>
            </a:pPr>
            <a:endParaRPr lang="tr-TR" dirty="0">
              <a:solidFill>
                <a:schemeClr val="accent5">
                  <a:lumMod val="60000"/>
                  <a:lumOff val="40000"/>
                </a:schemeClr>
              </a:solidFill>
            </a:endParaRPr>
          </a:p>
          <a:p>
            <a:pPr marL="0" indent="0">
              <a:buNone/>
            </a:pPr>
            <a:endParaRPr lang="tr-TR" dirty="0">
              <a:solidFill>
                <a:schemeClr val="accent5">
                  <a:lumMod val="60000"/>
                  <a:lumOff val="40000"/>
                </a:schemeClr>
              </a:solidFill>
            </a:endParaRPr>
          </a:p>
          <a:p>
            <a:pPr marL="0" indent="0">
              <a:buNone/>
            </a:pPr>
            <a:r>
              <a:rPr lang="tr-TR" dirty="0">
                <a:solidFill>
                  <a:schemeClr val="accent5">
                    <a:lumMod val="60000"/>
                    <a:lumOff val="40000"/>
                  </a:schemeClr>
                </a:solidFill>
              </a:rPr>
              <a:t>   STRİP PERFORASYON</a:t>
            </a:r>
          </a:p>
          <a:p>
            <a:pPr marL="0" indent="0">
              <a:buNone/>
            </a:pPr>
            <a:endParaRPr lang="tr-TR" dirty="0">
              <a:solidFill>
                <a:schemeClr val="accent5">
                  <a:lumMod val="60000"/>
                  <a:lumOff val="40000"/>
                </a:schemeClr>
              </a:solidFill>
            </a:endParaRPr>
          </a:p>
        </p:txBody>
      </p:sp>
      <p:sp>
        <p:nvSpPr>
          <p:cNvPr id="4" name="Dikdörtgen 3"/>
          <p:cNvSpPr/>
          <p:nvPr/>
        </p:nvSpPr>
        <p:spPr>
          <a:xfrm>
            <a:off x="1391479" y="4720953"/>
            <a:ext cx="3366052" cy="369332"/>
          </a:xfrm>
          <a:prstGeom prst="rect">
            <a:avLst/>
          </a:prstGeom>
        </p:spPr>
        <p:txBody>
          <a:bodyPr wrap="square">
            <a:spAutoFit/>
          </a:bodyPr>
          <a:lstStyle/>
          <a:p>
            <a:endParaRPr lang="tr-TR" dirty="0"/>
          </a:p>
        </p:txBody>
      </p:sp>
      <p:sp>
        <p:nvSpPr>
          <p:cNvPr id="6" name="Aşağı Ok 5"/>
          <p:cNvSpPr/>
          <p:nvPr/>
        </p:nvSpPr>
        <p:spPr>
          <a:xfrm>
            <a:off x="2438400" y="2531165"/>
            <a:ext cx="755374" cy="11794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3154066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yanlış </a:t>
            </a:r>
            <a:r>
              <a:rPr lang="tr-TR" dirty="0" err="1"/>
              <a:t>preparasyon</a:t>
            </a:r>
            <a:r>
              <a:rPr lang="tr-TR" dirty="0"/>
              <a:t> </a:t>
            </a:r>
          </a:p>
          <a:p>
            <a:r>
              <a:rPr lang="tr-TR" dirty="0"/>
              <a:t>çalışma boyutunun doğru belirlenememesi </a:t>
            </a:r>
          </a:p>
          <a:p>
            <a:pPr marL="0" indent="0">
              <a:buNone/>
            </a:pPr>
            <a:r>
              <a:rPr lang="tr-TR" dirty="0"/>
              <a:t>             </a:t>
            </a:r>
          </a:p>
          <a:p>
            <a:pPr marL="0" indent="0">
              <a:buNone/>
            </a:pPr>
            <a:r>
              <a:rPr lang="tr-TR" dirty="0"/>
              <a:t>     anatomik </a:t>
            </a:r>
            <a:r>
              <a:rPr lang="tr-TR" dirty="0" err="1"/>
              <a:t>foramen</a:t>
            </a:r>
            <a:r>
              <a:rPr lang="tr-TR" dirty="0"/>
              <a:t> </a:t>
            </a:r>
            <a:r>
              <a:rPr lang="tr-TR" dirty="0" err="1"/>
              <a:t>apikalenin</a:t>
            </a:r>
            <a:r>
              <a:rPr lang="tr-TR" dirty="0"/>
              <a:t> yer değiştirir</a:t>
            </a:r>
          </a:p>
          <a:p>
            <a:pPr marL="0" indent="0">
              <a:buNone/>
            </a:pPr>
            <a:endParaRPr lang="tr-TR" dirty="0"/>
          </a:p>
          <a:p>
            <a:pPr marL="0" indent="0">
              <a:buNone/>
            </a:pPr>
            <a:r>
              <a:rPr lang="tr-TR" dirty="0"/>
              <a:t>                                </a:t>
            </a:r>
            <a:r>
              <a:rPr lang="tr-TR" dirty="0">
                <a:solidFill>
                  <a:schemeClr val="accent5">
                    <a:lumMod val="60000"/>
                    <a:lumOff val="40000"/>
                  </a:schemeClr>
                </a:solidFill>
              </a:rPr>
              <a:t>APİKAL PERFORASYONLAR</a:t>
            </a:r>
          </a:p>
        </p:txBody>
      </p:sp>
      <p:sp>
        <p:nvSpPr>
          <p:cNvPr id="4" name="Sola Bükülü Ok 3"/>
          <p:cNvSpPr/>
          <p:nvPr/>
        </p:nvSpPr>
        <p:spPr>
          <a:xfrm>
            <a:off x="7646504" y="2331116"/>
            <a:ext cx="636105" cy="12192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pic>
        <p:nvPicPr>
          <p:cNvPr id="5" name="Resim 4"/>
          <p:cNvPicPr>
            <a:picLocks noChangeAspect="1"/>
          </p:cNvPicPr>
          <p:nvPr/>
        </p:nvPicPr>
        <p:blipFill>
          <a:blip r:embed="rId3"/>
          <a:stretch>
            <a:fillRect/>
          </a:stretch>
        </p:blipFill>
        <p:spPr>
          <a:xfrm>
            <a:off x="7646504" y="3550316"/>
            <a:ext cx="658425" cy="1225402"/>
          </a:xfrm>
          <a:prstGeom prst="rect">
            <a:avLst/>
          </a:prstGeom>
        </p:spPr>
      </p:pic>
    </p:spTree>
    <p:extLst>
      <p:ext uri="{BB962C8B-B14F-4D97-AF65-F5344CB8AC3E}">
        <p14:creationId xmlns="" xmlns:p14="http://schemas.microsoft.com/office/powerpoint/2010/main" val="1879801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Tekrarlayan kök kanal tedavilerinde</a:t>
            </a:r>
          </a:p>
          <a:p>
            <a:r>
              <a:rPr lang="tr-TR" dirty="0"/>
              <a:t>gutta-</a:t>
            </a:r>
            <a:r>
              <a:rPr lang="tr-TR" dirty="0" err="1"/>
              <a:t>perka’nın</a:t>
            </a:r>
            <a:r>
              <a:rPr lang="tr-TR" dirty="0"/>
              <a:t> çıkarılması sırasında </a:t>
            </a:r>
          </a:p>
          <a:p>
            <a:r>
              <a:rPr lang="tr-TR" dirty="0"/>
              <a:t>kanaldan post sökülmesi </a:t>
            </a:r>
          </a:p>
          <a:p>
            <a:r>
              <a:rPr lang="tr-TR" dirty="0"/>
              <a:t>kırık alet çıkarılması sırasında </a:t>
            </a:r>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p:txBody>
      </p:sp>
      <p:sp>
        <p:nvSpPr>
          <p:cNvPr id="4" name="Patlama 1 3"/>
          <p:cNvSpPr/>
          <p:nvPr/>
        </p:nvSpPr>
        <p:spPr>
          <a:xfrm>
            <a:off x="7734714" y="2122211"/>
            <a:ext cx="2637183" cy="259742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3733669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PERFORASYON OLUŞUMUNUN ÖNLENMESİ</a:t>
            </a:r>
          </a:p>
        </p:txBody>
      </p:sp>
      <p:sp>
        <p:nvSpPr>
          <p:cNvPr id="3" name="İçerik Yer Tutucusu 2"/>
          <p:cNvSpPr>
            <a:spLocks noGrp="1"/>
          </p:cNvSpPr>
          <p:nvPr>
            <p:ph idx="1"/>
          </p:nvPr>
        </p:nvSpPr>
        <p:spPr/>
        <p:txBody>
          <a:bodyPr>
            <a:normAutofit/>
          </a:bodyPr>
          <a:lstStyle/>
          <a:p>
            <a:r>
              <a:rPr lang="tr-TR" sz="3200" dirty="0"/>
              <a:t>Önce uygun radyografiler alınarak kontrol edilmeli</a:t>
            </a:r>
          </a:p>
          <a:p>
            <a:pPr marL="0" indent="0">
              <a:buNone/>
            </a:pPr>
            <a:r>
              <a:rPr lang="tr-TR" sz="3200" dirty="0"/>
              <a:t>      DİŞİN AKSI, PULPA TAŞI, KALSİFİKASYON …</a:t>
            </a:r>
          </a:p>
          <a:p>
            <a:r>
              <a:rPr lang="tr-TR" sz="3200" dirty="0" err="1"/>
              <a:t>Frez</a:t>
            </a:r>
            <a:r>
              <a:rPr lang="tr-TR" sz="3200" dirty="0"/>
              <a:t> dişlerin uzun aksına paralel tutulmalı </a:t>
            </a:r>
          </a:p>
          <a:p>
            <a:r>
              <a:rPr lang="tr-TR" sz="3200" dirty="0"/>
              <a:t>Radyografi alınarak </a:t>
            </a:r>
            <a:r>
              <a:rPr lang="tr-TR" sz="3200" dirty="0" err="1"/>
              <a:t>frezin</a:t>
            </a:r>
            <a:r>
              <a:rPr lang="tr-TR" sz="3200" dirty="0"/>
              <a:t> doğrultusundan emin olunmalı</a:t>
            </a:r>
          </a:p>
          <a:p>
            <a:r>
              <a:rPr lang="tr-TR" sz="3200" dirty="0"/>
              <a:t>Mikroskoplar ve büyütmeli gözlüklerden faydalanılmalı</a:t>
            </a:r>
          </a:p>
          <a:p>
            <a:r>
              <a:rPr lang="tr-TR" sz="3200" dirty="0"/>
              <a:t>Şekillendirme sırasında kanalın orijinal şekli korunmalı</a:t>
            </a:r>
          </a:p>
        </p:txBody>
      </p:sp>
    </p:spTree>
    <p:extLst>
      <p:ext uri="{BB962C8B-B14F-4D97-AF65-F5344CB8AC3E}">
        <p14:creationId xmlns="" xmlns:p14="http://schemas.microsoft.com/office/powerpoint/2010/main" val="3988528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10432</TotalTime>
  <Words>3192</Words>
  <Application>Microsoft Office PowerPoint</Application>
  <PresentationFormat>Özel</PresentationFormat>
  <Paragraphs>435</Paragraphs>
  <Slides>44</Slides>
  <Notes>35</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Office Theme</vt:lpstr>
      <vt:lpstr>ENDODONTİK TEDAVİ SIRASINDA OLUŞAN PERFORASYONLARIN TEŞHİS VE TEDAVİLERİ</vt:lpstr>
      <vt:lpstr>Slayt 2</vt:lpstr>
      <vt:lpstr>PERFORASYONLARIN OLUŞMA NEDENLERİ </vt:lpstr>
      <vt:lpstr>İYATROJENİK PERFORASYONLAR</vt:lpstr>
      <vt:lpstr>Slayt 5</vt:lpstr>
      <vt:lpstr>Slayt 6</vt:lpstr>
      <vt:lpstr>Slayt 7</vt:lpstr>
      <vt:lpstr>Slayt 8</vt:lpstr>
      <vt:lpstr>PERFORASYON OLUŞUMUNUN ÖNLENMESİ</vt:lpstr>
      <vt:lpstr>ŞEKİLLENDİRME SIRASINDA</vt:lpstr>
      <vt:lpstr>     STRİP PERFORASYON</vt:lpstr>
      <vt:lpstr>POST YERLEŞTİRİLMESİ SIRASINDA</vt:lpstr>
      <vt:lpstr>PERFORASYONLARIN TANISI </vt:lpstr>
      <vt:lpstr>PERFORASYONLARIN SINIFLANDIRILMASI</vt:lpstr>
      <vt:lpstr>Slayt 15</vt:lpstr>
      <vt:lpstr>Slayt 16</vt:lpstr>
      <vt:lpstr>Perforasyonların prognozunu etkileyen faktörler</vt:lpstr>
      <vt:lpstr>PERFORASYONLARIN BOYUTU</vt:lpstr>
      <vt:lpstr>Perforasyonun Lokalizasyonu</vt:lpstr>
      <vt:lpstr>Slayt 20</vt:lpstr>
      <vt:lpstr>Slayt 21</vt:lpstr>
      <vt:lpstr>Tedavi Edilene Kadar Geçen Süre</vt:lpstr>
      <vt:lpstr>Slayt 23</vt:lpstr>
      <vt:lpstr>Periodontal Durum</vt:lpstr>
      <vt:lpstr>Kullanılan Tamir Materyali</vt:lpstr>
      <vt:lpstr>Perforasyon tamirinde kullanılan materyaller; </vt:lpstr>
      <vt:lpstr>Hekimin Görüşü ve Manüplasyonu</vt:lpstr>
      <vt:lpstr>Perforasyon Tamir Yaklaşımı </vt:lpstr>
      <vt:lpstr>Slayt 29</vt:lpstr>
      <vt:lpstr>Slayt 30</vt:lpstr>
      <vt:lpstr> Perforasyon Tamirinde Tedavi Yöntemleri</vt:lpstr>
      <vt:lpstr>Koronal perforasyonlar</vt:lpstr>
      <vt:lpstr> Krestal perforasyonlar</vt:lpstr>
      <vt:lpstr> Apikal perforasyonlar</vt:lpstr>
      <vt:lpstr>Slayt 35</vt:lpstr>
      <vt:lpstr>Furkasyon perforasyonları</vt:lpstr>
      <vt:lpstr>İnternal Matris Tekniğinde Kullanılan Materyaller</vt:lpstr>
      <vt:lpstr>Slayt 38</vt:lpstr>
      <vt:lpstr>Slayt 39</vt:lpstr>
      <vt:lpstr>Slayt 40</vt:lpstr>
      <vt:lpstr>Perforasyon Tamiri İçin Kullanılan Materyaller</vt:lpstr>
      <vt:lpstr>İdeal bir perforasyon onarım materyalinin özellikleri</vt:lpstr>
      <vt:lpstr>Slayt 43</vt:lpstr>
      <vt:lpstr>Slayt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PERFORASYONLAR VE TAMİRİ</dc:title>
  <dc:creator>bogachan akkaya</dc:creator>
  <cp:lastModifiedBy>fatmagül</cp:lastModifiedBy>
  <cp:revision>214</cp:revision>
  <dcterms:created xsi:type="dcterms:W3CDTF">2016-04-17T17:25:31Z</dcterms:created>
  <dcterms:modified xsi:type="dcterms:W3CDTF">2017-01-26T11:18:32Z</dcterms:modified>
</cp:coreProperties>
</file>