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378" r:id="rId2"/>
    <p:sldId id="313" r:id="rId3"/>
    <p:sldId id="304" r:id="rId4"/>
    <p:sldId id="361" r:id="rId5"/>
    <p:sldId id="370" r:id="rId6"/>
    <p:sldId id="347" r:id="rId7"/>
    <p:sldId id="318" r:id="rId8"/>
    <p:sldId id="366" r:id="rId9"/>
    <p:sldId id="367" r:id="rId10"/>
    <p:sldId id="368" r:id="rId11"/>
    <p:sldId id="349" r:id="rId12"/>
    <p:sldId id="299" r:id="rId13"/>
    <p:sldId id="373" r:id="rId14"/>
    <p:sldId id="372" r:id="rId15"/>
    <p:sldId id="374" r:id="rId16"/>
    <p:sldId id="376" r:id="rId17"/>
    <p:sldId id="375" r:id="rId1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E08"/>
    <a:srgbClr val="FF00FF"/>
    <a:srgbClr val="2FB0DC"/>
    <a:srgbClr val="3333FF"/>
    <a:srgbClr val="1116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71147" autoAdjust="0"/>
  </p:normalViewPr>
  <p:slideViewPr>
    <p:cSldViewPr>
      <p:cViewPr varScale="1">
        <p:scale>
          <a:sx n="51" d="100"/>
          <a:sy n="51" d="100"/>
        </p:scale>
        <p:origin x="-18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648" tIns="48325" rIns="96648" bIns="48325" numCol="1" anchor="t" anchorCtr="0" compatLnSpc="1">
            <a:prstTxWarp prst="textNoShape">
              <a:avLst/>
            </a:prstTxWarp>
          </a:bodyPr>
          <a:lstStyle>
            <a:lvl1pPr defTabSz="966788">
              <a:defRPr sz="1300"/>
            </a:lvl1pPr>
          </a:lstStyle>
          <a:p>
            <a:endParaRPr lang="en-US"/>
          </a:p>
        </p:txBody>
      </p:sp>
      <p:sp>
        <p:nvSpPr>
          <p:cNvPr id="44035" name="Rectangle 3"/>
          <p:cNvSpPr>
            <a:spLocks noGrp="1" noChangeArrowheads="1"/>
          </p:cNvSpPr>
          <p:nvPr>
            <p:ph type="dt" sz="quarter" idx="1"/>
          </p:nvPr>
        </p:nvSpPr>
        <p:spPr bwMode="auto">
          <a:xfrm>
            <a:off x="4143375" y="0"/>
            <a:ext cx="3171825" cy="479425"/>
          </a:xfrm>
          <a:prstGeom prst="rect">
            <a:avLst/>
          </a:prstGeom>
          <a:noFill/>
          <a:ln w="9525">
            <a:noFill/>
            <a:miter lim="800000"/>
            <a:headEnd/>
            <a:tailEnd/>
          </a:ln>
          <a:effectLst/>
        </p:spPr>
        <p:txBody>
          <a:bodyPr vert="horz" wrap="square" lIns="96648" tIns="48325" rIns="96648" bIns="48325" numCol="1" anchor="t" anchorCtr="0" compatLnSpc="1">
            <a:prstTxWarp prst="textNoShape">
              <a:avLst/>
            </a:prstTxWarp>
          </a:bodyPr>
          <a:lstStyle>
            <a:lvl1pPr algn="r" defTabSz="966788">
              <a:defRPr sz="1300"/>
            </a:lvl1pPr>
          </a:lstStyle>
          <a:p>
            <a:endParaRPr lang="en-US"/>
          </a:p>
        </p:txBody>
      </p:sp>
      <p:sp>
        <p:nvSpPr>
          <p:cNvPr id="44036" name="Rectangle 4"/>
          <p:cNvSpPr>
            <a:spLocks noGrp="1" noChangeArrowheads="1"/>
          </p:cNvSpPr>
          <p:nvPr>
            <p:ph type="ftr" sz="quarter" idx="2"/>
          </p:nvPr>
        </p:nvSpPr>
        <p:spPr bwMode="auto">
          <a:xfrm>
            <a:off x="0" y="9118600"/>
            <a:ext cx="3171825" cy="482600"/>
          </a:xfrm>
          <a:prstGeom prst="rect">
            <a:avLst/>
          </a:prstGeom>
          <a:noFill/>
          <a:ln w="9525">
            <a:noFill/>
            <a:miter lim="800000"/>
            <a:headEnd/>
            <a:tailEnd/>
          </a:ln>
          <a:effectLst/>
        </p:spPr>
        <p:txBody>
          <a:bodyPr vert="horz" wrap="square" lIns="96648" tIns="48325" rIns="96648" bIns="48325" numCol="1" anchor="b" anchorCtr="0" compatLnSpc="1">
            <a:prstTxWarp prst="textNoShape">
              <a:avLst/>
            </a:prstTxWarp>
          </a:bodyPr>
          <a:lstStyle>
            <a:lvl1pPr defTabSz="966788">
              <a:defRPr sz="1300"/>
            </a:lvl1pPr>
          </a:lstStyle>
          <a:p>
            <a:endParaRPr lang="en-US"/>
          </a:p>
        </p:txBody>
      </p:sp>
      <p:sp>
        <p:nvSpPr>
          <p:cNvPr id="44037" name="Rectangle 5"/>
          <p:cNvSpPr>
            <a:spLocks noGrp="1" noChangeArrowheads="1"/>
          </p:cNvSpPr>
          <p:nvPr>
            <p:ph type="sldNum" sz="quarter" idx="3"/>
          </p:nvPr>
        </p:nvSpPr>
        <p:spPr bwMode="auto">
          <a:xfrm>
            <a:off x="4143375" y="9118600"/>
            <a:ext cx="3171825" cy="482600"/>
          </a:xfrm>
          <a:prstGeom prst="rect">
            <a:avLst/>
          </a:prstGeom>
          <a:noFill/>
          <a:ln w="9525">
            <a:noFill/>
            <a:miter lim="800000"/>
            <a:headEnd/>
            <a:tailEnd/>
          </a:ln>
          <a:effectLst/>
        </p:spPr>
        <p:txBody>
          <a:bodyPr vert="horz" wrap="square" lIns="96648" tIns="48325" rIns="96648" bIns="48325" numCol="1" anchor="b" anchorCtr="0" compatLnSpc="1">
            <a:prstTxWarp prst="textNoShape">
              <a:avLst/>
            </a:prstTxWarp>
          </a:bodyPr>
          <a:lstStyle>
            <a:lvl1pPr algn="r" defTabSz="966788">
              <a:defRPr sz="1300"/>
            </a:lvl1pPr>
          </a:lstStyle>
          <a:p>
            <a:fld id="{FE4CF51A-60E1-49A4-9937-9BFDB021896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089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46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90600" y="4572000"/>
            <a:ext cx="5334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090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6BDB9E-2364-406E-920C-E435033F919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74C2BFE-044F-4B29-9537-C38BC46C327E}" type="slidenum">
              <a:rPr lang="en-US"/>
              <a:pPr/>
              <a:t>1</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241300" indent="-241300" eaLnBrk="1" hangingPunct="1"/>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p>
            <a:fld id="{B5855454-2CE2-45F2-BDB8-1A24D8D94642}" type="slidenum">
              <a:rPr lang="en-US"/>
              <a:pPr/>
              <a:t>17</a:t>
            </a:fld>
            <a:endParaRPr lang="en-US"/>
          </a:p>
        </p:txBody>
      </p:sp>
      <p:sp>
        <p:nvSpPr>
          <p:cNvPr id="25603" name="Rectangle 2"/>
          <p:cNvSpPr>
            <a:spLocks noGrp="1" noRot="1" noChangeAspect="1" noChangeArrowheads="1" noTextEdit="1"/>
          </p:cNvSpPr>
          <p:nvPr>
            <p:ph type="sldImg"/>
          </p:nvPr>
        </p:nvSpPr>
        <p:spPr>
          <a:xfrm>
            <a:off x="1257300" y="720725"/>
            <a:ext cx="4800600" cy="3600450"/>
          </a:xfrm>
          <a:ln/>
        </p:spPr>
      </p:sp>
      <p:sp>
        <p:nvSpPr>
          <p:cNvPr id="25604" name="Rectangle 3"/>
          <p:cNvSpPr>
            <a:spLocks noGrp="1" noChangeArrowheads="1"/>
          </p:cNvSpPr>
          <p:nvPr>
            <p:ph type="body" idx="1"/>
          </p:nvPr>
        </p:nvSpPr>
        <p:spPr>
          <a:xfrm>
            <a:off x="974725" y="4560888"/>
            <a:ext cx="5365750" cy="4319587"/>
          </a:xfrm>
          <a:noFill/>
          <a:ln/>
        </p:spPr>
        <p:txBody>
          <a:bodyPr/>
          <a:lstStyle/>
          <a:p>
            <a:pPr eaLnBrk="1" hangingPunct="1"/>
            <a:r>
              <a:rPr lang="en-US" b="1" smtClean="0"/>
              <a:t>FIGURE 4-27 A simulated folding pathway.</a:t>
            </a:r>
            <a:r>
              <a:rPr lang="en-US" smtClean="0"/>
              <a:t> The folding pathway of a 36-residue segment of the protein villin (an actin-binding protein found principally in the microvilli lining the intestine) was simulated by computer. The process started with the randomly coiled peptide and 3,000 surrounding water molecules in a virtual “water box.” The molecular motions of the peptide and the effects of the water molecules were taken into account in mapping the most likely paths to the final structure among the countless alternatives. The simulated folding took place in a theoretical time span of 1 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23AEFB5-70CF-4959-9B5B-E57BFDD1EC67}" type="slidenum">
              <a:rPr lang="en-US"/>
              <a:pPr/>
              <a:t>5</a:t>
            </a:fld>
            <a:endParaRPr lang="en-US"/>
          </a:p>
        </p:txBody>
      </p:sp>
      <p:sp>
        <p:nvSpPr>
          <p:cNvPr id="108547" name="Rectangle 2"/>
          <p:cNvSpPr>
            <a:spLocks noGrp="1" noRot="1" noChangeAspect="1" noChangeArrowheads="1" noTextEdit="1"/>
          </p:cNvSpPr>
          <p:nvPr>
            <p:ph type="sldImg"/>
          </p:nvPr>
        </p:nvSpPr>
        <p:spPr>
          <a:xfrm>
            <a:off x="1268413" y="727075"/>
            <a:ext cx="4783137" cy="3587750"/>
          </a:xfrm>
          <a:solidFill>
            <a:srgbClr val="FFFFFF"/>
          </a:solidFill>
          <a:ln/>
        </p:spPr>
      </p:sp>
      <p:sp>
        <p:nvSpPr>
          <p:cNvPr id="108548" name="Rectangle 3"/>
          <p:cNvSpPr>
            <a:spLocks noGrp="1" noChangeArrowheads="1"/>
          </p:cNvSpPr>
          <p:nvPr>
            <p:ph type="body" idx="1"/>
          </p:nvPr>
        </p:nvSpPr>
        <p:spPr>
          <a:xfrm>
            <a:off x="976313" y="4560888"/>
            <a:ext cx="5362575" cy="4321175"/>
          </a:xfrm>
          <a:solidFill>
            <a:srgbClr val="FFFFFF"/>
          </a:solidFill>
          <a:ln>
            <a:solidFill>
              <a:srgbClr val="000000"/>
            </a:solidFill>
          </a:ln>
        </p:spPr>
        <p:txBody>
          <a:bodyPr lIns="90567" tIns="45284" rIns="90567" bIns="45284"/>
          <a:lstStyle/>
          <a:p>
            <a:pPr eaLnBrk="1" hangingPunct="1"/>
            <a:r>
              <a:rPr lang="tr-TR" smtClean="0"/>
              <a:t>HPLC</a:t>
            </a:r>
            <a:r>
              <a:rPr lang="tr-TR" baseline="0" smtClean="0"/>
              <a:t> protein moleküllerinin ve basınçşı akımın ezici kuvvetine karşıı çıkabilen daha yüksek kaliteli kromatografik malzemelerin kolon boyunca hareketini hızlandıran yüksek basınçlı pompalardan yararlanır.</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C8A06CA-B900-4570-8E0E-AEC38339D2D7}" type="slidenum">
              <a:rPr lang="en-US"/>
              <a:pPr/>
              <a:t>6</a:t>
            </a:fld>
            <a:endParaRPr lang="en-US"/>
          </a:p>
        </p:txBody>
      </p:sp>
      <p:sp>
        <p:nvSpPr>
          <p:cNvPr id="106499" name="Rectangle 2"/>
          <p:cNvSpPr>
            <a:spLocks noGrp="1" noRot="1" noChangeAspect="1" noChangeArrowheads="1" noTextEdit="1"/>
          </p:cNvSpPr>
          <p:nvPr>
            <p:ph type="sldImg"/>
          </p:nvPr>
        </p:nvSpPr>
        <p:spPr>
          <a:xfrm>
            <a:off x="1257300" y="720725"/>
            <a:ext cx="4800600" cy="3600450"/>
          </a:xfrm>
          <a:ln/>
        </p:spPr>
      </p:sp>
      <p:sp>
        <p:nvSpPr>
          <p:cNvPr id="106500" name="Rectangle 3"/>
          <p:cNvSpPr>
            <a:spLocks noGrp="1" noChangeArrowheads="1"/>
          </p:cNvSpPr>
          <p:nvPr>
            <p:ph type="body" idx="1"/>
          </p:nvPr>
        </p:nvSpPr>
        <p:spPr>
          <a:xfrm>
            <a:off x="974725" y="4560888"/>
            <a:ext cx="5365750" cy="4319587"/>
          </a:xfrm>
          <a:noFill/>
          <a:ln/>
        </p:spPr>
        <p:txBody>
          <a:bodyPr/>
          <a:lstStyle/>
          <a:p>
            <a:pPr eaLnBrk="1" hangingPunct="1"/>
            <a:r>
              <a:rPr lang="en-US" b="1" smtClean="0"/>
              <a:t>FIGURE 3-18a Electrophoresis.</a:t>
            </a:r>
            <a:r>
              <a:rPr lang="en-US" smtClean="0"/>
              <a:t> (a) Different samples are loaded in wells or depressions at the top of the polyacrylamide gel. The proteins move into the gel when an electric field is applied. The gel minimizes convection currents caused by small temperature gradients, as well as protein movements other than those induced by the electric field.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23AEFB5-70CF-4959-9B5B-E57BFDD1EC67}" type="slidenum">
              <a:rPr lang="en-US"/>
              <a:pPr/>
              <a:t>7</a:t>
            </a:fld>
            <a:endParaRPr lang="en-US"/>
          </a:p>
        </p:txBody>
      </p:sp>
      <p:sp>
        <p:nvSpPr>
          <p:cNvPr id="108547" name="Rectangle 2"/>
          <p:cNvSpPr>
            <a:spLocks noGrp="1" noRot="1" noChangeAspect="1" noChangeArrowheads="1" noTextEdit="1"/>
          </p:cNvSpPr>
          <p:nvPr>
            <p:ph type="sldImg"/>
          </p:nvPr>
        </p:nvSpPr>
        <p:spPr>
          <a:xfrm>
            <a:off x="1268413" y="727075"/>
            <a:ext cx="4783137" cy="3587750"/>
          </a:xfrm>
          <a:solidFill>
            <a:srgbClr val="FFFFFF"/>
          </a:solidFill>
          <a:ln/>
        </p:spPr>
      </p:sp>
      <p:sp>
        <p:nvSpPr>
          <p:cNvPr id="108548" name="Rectangle 3"/>
          <p:cNvSpPr>
            <a:spLocks noGrp="1" noChangeArrowheads="1"/>
          </p:cNvSpPr>
          <p:nvPr>
            <p:ph type="body" idx="1"/>
          </p:nvPr>
        </p:nvSpPr>
        <p:spPr>
          <a:xfrm>
            <a:off x="976313" y="4560888"/>
            <a:ext cx="5362575" cy="4321175"/>
          </a:xfrm>
          <a:solidFill>
            <a:srgbClr val="FFFFFF"/>
          </a:solidFill>
          <a:ln>
            <a:solidFill>
              <a:srgbClr val="000000"/>
            </a:solidFill>
          </a:ln>
        </p:spPr>
        <p:txBody>
          <a:bodyPr lIns="90567" tIns="45284" rIns="90567" bIns="45284"/>
          <a:lstStyle/>
          <a:p>
            <a:pPr eaLnBrk="1" hangingPunct="1"/>
            <a:r>
              <a:rPr lang="en-US" dirty="0" smtClean="0"/>
              <a:t>In this case the effect of charge is eliminated by binding a negatively charged detergent, SDS, to all the proteins which are denatured.</a:t>
            </a:r>
          </a:p>
          <a:p>
            <a:pPr eaLnBrk="1" hangingPunct="1"/>
            <a:r>
              <a:rPr lang="en-US" dirty="0" smtClean="0"/>
              <a:t>The SDS binds uniformly per unit length of protein and therefore the force on the molecules from the field will be a uniform amount per unit length and the only affect on the speed of travel will be the retarding force due to their size.</a:t>
            </a:r>
          </a:p>
          <a:p>
            <a:pPr eaLnBrk="1" hangingPunct="1"/>
            <a:endParaRPr lang="en-US" dirty="0" smtClean="0"/>
          </a:p>
          <a:p>
            <a:pPr eaLnBrk="1" hangingPunct="1"/>
            <a:r>
              <a:rPr lang="en-US" dirty="0" smtClean="0"/>
              <a:t>This is therefore a method to separate molecules based on their molecular weights.  Clearly not useful for </a:t>
            </a:r>
            <a:r>
              <a:rPr lang="en-US" dirty="0" err="1" smtClean="0"/>
              <a:t>oligomers</a:t>
            </a:r>
            <a:r>
              <a:rPr lang="en-US" dirty="0" smtClean="0"/>
              <a:t> since these will be forced apart by the SDS.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BB6A4-64EF-4800-B4B2-CF4531031914}" type="slidenum">
              <a:rPr lang="en-US"/>
              <a:pPr/>
              <a:t>8</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b="1"/>
              <a:t>FIGURE 3-20 Isoelectric focusing.</a:t>
            </a:r>
            <a:r>
              <a:rPr lang="en-US"/>
              <a:t> This technique separates proteins according to their isoelectric points. A stable pH gradient is established in the gel by the addition of appropriate ampholytes. A protein mixture is placed in a well on the gel. With an applied electric field, proteins enter the gel and migrate until each reaches a pH equivalent to its pI. Remember that when pH = pI, the net charge of a protein is zero.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CA1994-099F-4606-8E1A-3BA0C5628110}" type="slidenum">
              <a:rPr lang="en-US"/>
              <a:pPr/>
              <a:t>9</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3BDA2-B7FF-4840-8FAF-1610E3DCB519}" type="slidenum">
              <a:rPr lang="en-US"/>
              <a:pPr/>
              <a:t>10</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b="1"/>
              <a:t>FIGURE 3-21a Two-dimensional electrophoresis.</a:t>
            </a:r>
            <a:r>
              <a:rPr lang="en-US"/>
              <a:t> (a) Proteins are first separated by isoelectric focusing in a cylindrical gel. The gel is then laid horizontally on a second, slab-shaped gel, and the proteins are separated by SDS polyacrylamide gel electrophoresis. Horizontal separation reflects differences in pI; vertical separation reflects differences in molecular weight.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095AB47-2D97-49DD-A883-71E6C9838B8F}" type="slidenum">
              <a:rPr lang="en-US"/>
              <a:pPr/>
              <a:t>11</a:t>
            </a:fld>
            <a:endParaRPr lang="en-US"/>
          </a:p>
        </p:txBody>
      </p:sp>
      <p:sp>
        <p:nvSpPr>
          <p:cNvPr id="114691" name="Rectangle 2"/>
          <p:cNvSpPr>
            <a:spLocks noGrp="1" noRot="1" noChangeAspect="1" noChangeArrowheads="1" noTextEdit="1"/>
          </p:cNvSpPr>
          <p:nvPr>
            <p:ph type="sldImg"/>
          </p:nvPr>
        </p:nvSpPr>
        <p:spPr>
          <a:xfrm>
            <a:off x="1257300" y="720725"/>
            <a:ext cx="4800600" cy="3600450"/>
          </a:xfrm>
          <a:ln/>
        </p:spPr>
      </p:sp>
      <p:sp>
        <p:nvSpPr>
          <p:cNvPr id="114692" name="Rectangle 3"/>
          <p:cNvSpPr>
            <a:spLocks noGrp="1" noChangeArrowheads="1"/>
          </p:cNvSpPr>
          <p:nvPr>
            <p:ph type="body" idx="1"/>
          </p:nvPr>
        </p:nvSpPr>
        <p:spPr>
          <a:xfrm>
            <a:off x="974725" y="4560888"/>
            <a:ext cx="5365750" cy="4319587"/>
          </a:xfrm>
          <a:noFill/>
          <a:ln/>
        </p:spPr>
        <p:txBody>
          <a:bodyPr/>
          <a:lstStyle/>
          <a:p>
            <a:pPr eaLnBrk="1" hangingPunct="1"/>
            <a:r>
              <a:rPr lang="en-US" b="1" smtClean="0"/>
              <a:t>FIGURE 3-25 Steps in sequencing a polypeptide.</a:t>
            </a:r>
            <a:r>
              <a:rPr lang="en-US" smtClean="0"/>
              <a:t> (a) Identification of the amino-terminal residue can be the first step in sequencing a polypeptide. Sanger’s method for identifying the amino-terminal residue is shown here. (b) The Edman degradation procedure reveals the entire sequence of a peptide. For shorter peptides, this method alone readily yields the entire sequence, and step (a) is often omitted. Step (a) is useful in the case of larger polypeptides, which are often fragmented into smaller peptides for sequencing (see Figure 3-27).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7066A-F510-498D-9E47-DC6090DB9572}" type="slidenum">
              <a:rPr lang="en-US"/>
              <a:pPr/>
              <a:t>13</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b="1"/>
              <a:t>FIGURE 3-23 Levels of structure in proteins.</a:t>
            </a:r>
            <a:r>
              <a:rPr lang="en-US"/>
              <a:t> The </a:t>
            </a:r>
            <a:r>
              <a:rPr lang="en-US" i="1"/>
              <a:t>primary structure </a:t>
            </a:r>
            <a:r>
              <a:rPr lang="en-US"/>
              <a:t>consists of a sequence of amino acids linked together by peptide bonds and includes any disulfide bonds. The resulting polypeptide can be arranged into units of </a:t>
            </a:r>
            <a:r>
              <a:rPr lang="en-US" i="1"/>
              <a:t>secondary structure</a:t>
            </a:r>
            <a:r>
              <a:rPr lang="en-US"/>
              <a:t>, such as an </a:t>
            </a:r>
            <a:r>
              <a:rPr lang="en-US" i="1">
                <a:latin typeface="Symbol" pitchFamily="1" charset="2"/>
                <a:sym typeface="Symbol" pitchFamily="1" charset="2"/>
              </a:rPr>
              <a:t>α</a:t>
            </a:r>
            <a:r>
              <a:rPr lang="en-US"/>
              <a:t> helix. The helix is a part of the </a:t>
            </a:r>
            <a:r>
              <a:rPr lang="en-US" i="1"/>
              <a:t>tertiary structure </a:t>
            </a:r>
            <a:r>
              <a:rPr lang="en-US"/>
              <a:t>of the folded polypeptide, which is itself one of the subunits that make up the </a:t>
            </a:r>
            <a:r>
              <a:rPr lang="en-US" i="1"/>
              <a:t>quaternary structure </a:t>
            </a:r>
            <a:r>
              <a:rPr lang="en-US"/>
              <a:t>of the multisubunit protein, in this case hemoglobin.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9A0480A-2CAE-4A1E-A5AC-0373BB8630B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43ECA37-52DE-4690-90EE-8D08BBC74DE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171FAD2-62F1-4B1E-B476-6A30C3188CA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4CF73E1-F03C-4EC7-9E93-60954523ADC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47D9207-87FD-4389-9ACA-BC7F68AB08E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601F212-C07D-4059-B24E-0127C69569D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FC35C0B-3392-4CA7-8A93-2EE978DFB30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32F601-90DE-419C-BEAA-AC19804AB51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FF7A617-5CBC-4680-990C-44F3E1C39B9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E51DE31-5D5E-453B-85F4-99BDE6E99F3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6A51414-1839-4159-8915-41E00AB1775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7EC387A-1910-449E-AEBF-2E67E6D835E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14C19A4-3067-4027-A743-2415AC7ED0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5159C11-E488-482E-BB79-D35C78B87AA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54A20DC-0D3F-4A89-BAB7-228533CB0FE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8013040-17CD-4424-AAC8-D0C72B78093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1F55B25-821C-4D51-A450-80BD3E11EAC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rgbClr val="1116F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1116F0"/>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1116F0"/>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1116F0"/>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1116F0"/>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1116F0"/>
          </a:solidFill>
          <a:latin typeface="Arial" charset="0"/>
        </a:defRPr>
      </a:lvl6pPr>
      <a:lvl7pPr marL="914400" algn="ctr" rtl="0" fontAlgn="base">
        <a:spcBef>
          <a:spcPct val="0"/>
        </a:spcBef>
        <a:spcAft>
          <a:spcPct val="0"/>
        </a:spcAft>
        <a:defRPr sz="4400">
          <a:solidFill>
            <a:srgbClr val="1116F0"/>
          </a:solidFill>
          <a:latin typeface="Arial" charset="0"/>
        </a:defRPr>
      </a:lvl7pPr>
      <a:lvl8pPr marL="1371600" algn="ctr" rtl="0" fontAlgn="base">
        <a:spcBef>
          <a:spcPct val="0"/>
        </a:spcBef>
        <a:spcAft>
          <a:spcPct val="0"/>
        </a:spcAft>
        <a:defRPr sz="4400">
          <a:solidFill>
            <a:srgbClr val="1116F0"/>
          </a:solidFill>
          <a:latin typeface="Arial" charset="0"/>
        </a:defRPr>
      </a:lvl8pPr>
      <a:lvl9pPr marL="1828800" algn="ctr" rtl="0" fontAlgn="base">
        <a:spcBef>
          <a:spcPct val="0"/>
        </a:spcBef>
        <a:spcAft>
          <a:spcPct val="0"/>
        </a:spcAft>
        <a:defRPr sz="4400">
          <a:solidFill>
            <a:srgbClr val="1116F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Untitled6.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1" name="Rectangle 2"/>
          <p:cNvSpPr>
            <a:spLocks noGrp="1" noChangeArrowheads="1"/>
          </p:cNvSpPr>
          <p:nvPr>
            <p:ph type="subTitle" idx="1"/>
          </p:nvPr>
        </p:nvSpPr>
        <p:spPr>
          <a:xfrm>
            <a:off x="0" y="1676400"/>
            <a:ext cx="9144000" cy="1143000"/>
          </a:xfrm>
        </p:spPr>
        <p:txBody>
          <a:bodyPr/>
          <a:lstStyle/>
          <a:p>
            <a:pPr eaLnBrk="1" hangingPunct="1">
              <a:lnSpc>
                <a:spcPct val="90000"/>
              </a:lnSpc>
            </a:pPr>
            <a:r>
              <a:rPr lang="tr-TR" sz="4000" b="1" dirty="0" smtClean="0">
                <a:solidFill>
                  <a:srgbClr val="00B0F0"/>
                </a:solidFill>
              </a:rPr>
              <a:t>Proteinlerl</a:t>
            </a:r>
            <a:r>
              <a:rPr lang="tr-TR" sz="4000" b="1" dirty="0" smtClean="0">
                <a:solidFill>
                  <a:srgbClr val="00B0F0"/>
                </a:solidFill>
              </a:rPr>
              <a:t>e Çalışma</a:t>
            </a:r>
            <a:endParaRPr lang="tr-TR" sz="4000" b="1" dirty="0" smtClean="0">
              <a:solidFill>
                <a:srgbClr val="00B0F0"/>
              </a:solidFill>
            </a:endParaRPr>
          </a:p>
          <a:p>
            <a:pPr eaLnBrk="1" hangingPunct="1">
              <a:lnSpc>
                <a:spcPct val="90000"/>
              </a:lnSpc>
            </a:pPr>
            <a:r>
              <a:rPr lang="tr-TR" b="1" dirty="0" smtClean="0">
                <a:solidFill>
                  <a:srgbClr val="00B0F0"/>
                </a:solidFill>
              </a:rPr>
              <a:t>111504 Biyoteknoloji ve Biyokimya Ders Notları</a:t>
            </a:r>
            <a:endParaRPr lang="tr-TR" sz="4000" b="1" dirty="0" smtClean="0">
              <a:solidFill>
                <a:srgbClr val="00B0F0"/>
              </a:solidFill>
            </a:endParaRPr>
          </a:p>
          <a:p>
            <a:pPr eaLnBrk="1" hangingPunct="1">
              <a:lnSpc>
                <a:spcPct val="90000"/>
              </a:lnSpc>
            </a:pPr>
            <a:endParaRPr lang="tr-TR" sz="4000" b="1" dirty="0" smtClean="0">
              <a:solidFill>
                <a:srgbClr val="00B0F0"/>
              </a:solidFill>
            </a:endParaRPr>
          </a:p>
          <a:p>
            <a:pPr eaLnBrk="1" hangingPunct="1">
              <a:lnSpc>
                <a:spcPct val="90000"/>
              </a:lnSpc>
            </a:pPr>
            <a:endParaRPr lang="en-US" sz="4000" b="1" dirty="0" smtClean="0">
              <a:solidFill>
                <a:srgbClr val="00B0F0"/>
              </a:solidFill>
            </a:endParaRPr>
          </a:p>
        </p:txBody>
      </p:sp>
      <p:sp>
        <p:nvSpPr>
          <p:cNvPr id="17412" name="Rectangle 4"/>
          <p:cNvSpPr>
            <a:spLocks noChangeArrowheads="1"/>
          </p:cNvSpPr>
          <p:nvPr/>
        </p:nvSpPr>
        <p:spPr bwMode="auto">
          <a:xfrm>
            <a:off x="0" y="2971800"/>
            <a:ext cx="9144000" cy="1066800"/>
          </a:xfrm>
          <a:prstGeom prst="rect">
            <a:avLst/>
          </a:prstGeom>
          <a:noFill/>
          <a:ln w="9525">
            <a:noFill/>
            <a:miter lim="800000"/>
            <a:headEnd/>
            <a:tailEnd/>
          </a:ln>
        </p:spPr>
        <p:txBody>
          <a:bodyPr/>
          <a:lstStyle/>
          <a:p>
            <a:pPr algn="ctr">
              <a:spcBef>
                <a:spcPct val="20000"/>
              </a:spcBef>
            </a:pPr>
            <a:r>
              <a:rPr lang="tr-TR" sz="3200" b="1" dirty="0" smtClean="0">
                <a:solidFill>
                  <a:schemeClr val="bg1"/>
                </a:solidFill>
                <a:latin typeface="Times New Roman" charset="0"/>
              </a:rPr>
              <a:t>Ders4</a:t>
            </a:r>
            <a:endParaRPr lang="tr-TR" sz="3200" b="1" dirty="0" smtClean="0">
              <a:solidFill>
                <a:schemeClr val="bg1"/>
              </a:solidFill>
              <a:latin typeface="Times New Roman" charset="0"/>
            </a:endParaRPr>
          </a:p>
          <a:p>
            <a:pPr algn="ctr">
              <a:spcBef>
                <a:spcPct val="20000"/>
              </a:spcBef>
            </a:pPr>
            <a:r>
              <a:rPr lang="tr-TR" b="1" dirty="0" smtClean="0">
                <a:solidFill>
                  <a:schemeClr val="bg1"/>
                </a:solidFill>
                <a:latin typeface="Times New Roman" charset="0"/>
              </a:rPr>
              <a:t>Dr. Açelya Yılmazer Aktuna</a:t>
            </a:r>
            <a:endParaRPr lang="en-US" b="1" dirty="0">
              <a:solidFill>
                <a:schemeClr val="bg1"/>
              </a:solidFill>
            </a:endParaRPr>
          </a:p>
        </p:txBody>
      </p:sp>
      <p:sp>
        <p:nvSpPr>
          <p:cNvPr id="17413" name="Rectangle 8"/>
          <p:cNvSpPr>
            <a:spLocks noChangeArrowheads="1"/>
          </p:cNvSpPr>
          <p:nvPr/>
        </p:nvSpPr>
        <p:spPr bwMode="auto">
          <a:xfrm>
            <a:off x="3538538" y="601663"/>
            <a:ext cx="184150" cy="457200"/>
          </a:xfrm>
          <a:prstGeom prst="rect">
            <a:avLst/>
          </a:prstGeom>
          <a:noFill/>
          <a:ln w="9525">
            <a:noFill/>
            <a:miter lim="800000"/>
            <a:headEnd/>
            <a:tailEnd/>
          </a:ln>
        </p:spPr>
        <p:txBody>
          <a:bodyPr wrap="none">
            <a:spAutoFit/>
          </a:bodyPr>
          <a:lstStyle/>
          <a:p>
            <a:endParaRPr lang="en-US" sz="2400" dirty="0"/>
          </a:p>
        </p:txBody>
      </p:sp>
      <p:sp>
        <p:nvSpPr>
          <p:cNvPr id="17414" name="Text Box 15"/>
          <p:cNvSpPr txBox="1">
            <a:spLocks noChangeArrowheads="1"/>
          </p:cNvSpPr>
          <p:nvPr/>
        </p:nvSpPr>
        <p:spPr bwMode="auto">
          <a:xfrm>
            <a:off x="1066800" y="5105400"/>
            <a:ext cx="9144000" cy="304800"/>
          </a:xfrm>
          <a:prstGeom prst="rect">
            <a:avLst/>
          </a:prstGeom>
          <a:noFill/>
          <a:ln w="9525">
            <a:noFill/>
            <a:miter lim="800000"/>
            <a:headEnd/>
            <a:tailEnd/>
          </a:ln>
        </p:spPr>
        <p:txBody>
          <a:bodyPr>
            <a:spAutoFit/>
          </a:bodyPr>
          <a:lstStyle/>
          <a:p>
            <a:pPr algn="ctr"/>
            <a:r>
              <a:rPr lang="en-US" sz="1400" dirty="0">
                <a:solidFill>
                  <a:srgbClr val="78C5E1"/>
                </a:solidFill>
              </a:rPr>
              <a:t>                                                                   © 2009 W. H. Freeman and Company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9" name="Picture 3" descr="figure 3-21a"/>
          <p:cNvPicPr>
            <a:picLocks noChangeAspect="1" noChangeArrowheads="1"/>
          </p:cNvPicPr>
          <p:nvPr/>
        </p:nvPicPr>
        <p:blipFill>
          <a:blip r:embed="rId3"/>
          <a:srcRect/>
          <a:stretch>
            <a:fillRect/>
          </a:stretch>
        </p:blipFill>
        <p:spPr bwMode="auto">
          <a:xfrm>
            <a:off x="2654300" y="1090924"/>
            <a:ext cx="3289300" cy="5605151"/>
          </a:xfrm>
          <a:prstGeom prst="rect">
            <a:avLst/>
          </a:prstGeom>
          <a:noFill/>
        </p:spPr>
      </p:pic>
      <p:sp>
        <p:nvSpPr>
          <p:cNvPr id="3" name="Rectangle 2"/>
          <p:cNvSpPr txBox="1">
            <a:spLocks noChangeArrowheads="1"/>
          </p:cNvSpPr>
          <p:nvPr/>
        </p:nvSpPr>
        <p:spPr>
          <a:xfrm>
            <a:off x="762000" y="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rPr>
              <a:t>İki boyutlu elektroforez</a:t>
            </a:r>
            <a:endParaRPr kumimoji="0" lang="en-US"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endParaRPr>
          </a:p>
        </p:txBody>
      </p:sp>
      <p:sp>
        <p:nvSpPr>
          <p:cNvPr id="4" name="Line 4"/>
          <p:cNvSpPr>
            <a:spLocks noChangeShapeType="1"/>
          </p:cNvSpPr>
          <p:nvPr/>
        </p:nvSpPr>
        <p:spPr bwMode="auto">
          <a:xfrm>
            <a:off x="533400" y="9906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3666" name="Picture 2" descr="figure 3-25"/>
          <p:cNvPicPr>
            <a:picLocks noChangeAspect="1" noChangeArrowheads="1"/>
          </p:cNvPicPr>
          <p:nvPr/>
        </p:nvPicPr>
        <p:blipFill>
          <a:blip r:embed="rId3"/>
          <a:srcRect/>
          <a:stretch>
            <a:fillRect/>
          </a:stretch>
        </p:blipFill>
        <p:spPr bwMode="auto">
          <a:xfrm>
            <a:off x="736600" y="165100"/>
            <a:ext cx="7678738" cy="6532563"/>
          </a:xfrm>
          <a:prstGeom prst="rect">
            <a:avLst/>
          </a:prstGeom>
          <a:noFill/>
          <a:ln w="9525">
            <a:noFill/>
            <a:miter lim="800000"/>
            <a:headEnd/>
            <a:tailEnd/>
          </a:ln>
        </p:spPr>
      </p:pic>
      <p:sp>
        <p:nvSpPr>
          <p:cNvPr id="3" name="Rectangle 2"/>
          <p:cNvSpPr txBox="1">
            <a:spLocks noChangeArrowheads="1"/>
          </p:cNvSpPr>
          <p:nvPr/>
        </p:nvSpPr>
        <p:spPr>
          <a:xfrm>
            <a:off x="990600" y="0"/>
            <a:ext cx="7772400"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2FB0DC"/>
                </a:solidFill>
                <a:effectLst/>
                <a:uLnTx/>
                <a:uFillTx/>
                <a:latin typeface="+mj-lt"/>
                <a:ea typeface="ＭＳ Ｐゴシック" charset="-128"/>
                <a:cs typeface="ＭＳ Ｐゴシック" charset="-128"/>
              </a:rPr>
              <a:t>Protein </a:t>
            </a:r>
            <a:r>
              <a:rPr kumimoji="0" lang="tr-TR" sz="4400" b="0" i="0" u="none" strike="noStrike" kern="0" cap="none" spc="0" normalizeH="0" baseline="0" noProof="0" smtClean="0">
                <a:ln>
                  <a:noFill/>
                </a:ln>
                <a:solidFill>
                  <a:srgbClr val="2FB0DC"/>
                </a:solidFill>
                <a:effectLst/>
                <a:uLnTx/>
                <a:uFillTx/>
                <a:latin typeface="+mj-lt"/>
                <a:ea typeface="ＭＳ Ｐゴシック" charset="-128"/>
                <a:cs typeface="ＭＳ Ｐゴシック" charset="-128"/>
              </a:rPr>
              <a:t>Dizilenmesi</a:t>
            </a:r>
            <a:endParaRPr kumimoji="0" lang="en-US"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04800" y="152400"/>
            <a:ext cx="8610600" cy="1143000"/>
          </a:xfrm>
        </p:spPr>
        <p:txBody>
          <a:bodyPr/>
          <a:lstStyle/>
          <a:p>
            <a:pPr eaLnBrk="1" hangingPunct="1"/>
            <a:r>
              <a:rPr lang="en-US" sz="3600" dirty="0" smtClean="0">
                <a:solidFill>
                  <a:srgbClr val="2FB0DC"/>
                </a:solidFill>
              </a:rPr>
              <a:t>Spectroscopic Detection of Aromatic Amino Acids</a:t>
            </a:r>
            <a:endParaRPr lang="en-US" dirty="0" smtClean="0">
              <a:solidFill>
                <a:srgbClr val="2FB0DC"/>
              </a:solidFill>
            </a:endParaRPr>
          </a:p>
        </p:txBody>
      </p:sp>
      <p:sp>
        <p:nvSpPr>
          <p:cNvPr id="115715" name="Rectangle 3"/>
          <p:cNvSpPr>
            <a:spLocks noGrp="1" noChangeArrowheads="1"/>
          </p:cNvSpPr>
          <p:nvPr>
            <p:ph type="body" sz="half" idx="2"/>
          </p:nvPr>
        </p:nvSpPr>
        <p:spPr>
          <a:xfrm>
            <a:off x="457200" y="1752600"/>
            <a:ext cx="8534400" cy="5029200"/>
          </a:xfrm>
        </p:spPr>
        <p:txBody>
          <a:bodyPr/>
          <a:lstStyle/>
          <a:p>
            <a:pPr eaLnBrk="1" hangingPunct="1">
              <a:lnSpc>
                <a:spcPct val="105000"/>
              </a:lnSpc>
            </a:pPr>
            <a:r>
              <a:rPr lang="en-US" sz="2800" smtClean="0">
                <a:latin typeface="Arial" charset="0"/>
              </a:rPr>
              <a:t>The aromatic amino acids absorb light in the UV region</a:t>
            </a:r>
          </a:p>
          <a:p>
            <a:pPr eaLnBrk="1" hangingPunct="1">
              <a:lnSpc>
                <a:spcPct val="105000"/>
              </a:lnSpc>
            </a:pPr>
            <a:r>
              <a:rPr lang="en-US" sz="2800" smtClean="0">
                <a:latin typeface="Arial" charset="0"/>
              </a:rPr>
              <a:t>Proteins typically have UV absorbance maxima around 275-280 nm</a:t>
            </a:r>
          </a:p>
          <a:p>
            <a:pPr eaLnBrk="1" hangingPunct="1">
              <a:lnSpc>
                <a:spcPct val="105000"/>
              </a:lnSpc>
            </a:pPr>
            <a:r>
              <a:rPr lang="en-US" sz="2800" smtClean="0">
                <a:latin typeface="Arial" charset="0"/>
              </a:rPr>
              <a:t>Tryptophan and tyrosine are the strongest chromophores</a:t>
            </a:r>
          </a:p>
          <a:p>
            <a:pPr eaLnBrk="1" hangingPunct="1">
              <a:lnSpc>
                <a:spcPct val="105000"/>
              </a:lnSpc>
            </a:pPr>
            <a:r>
              <a:rPr lang="en-US" sz="2800" smtClean="0">
                <a:latin typeface="Arial" charset="0"/>
              </a:rPr>
              <a:t>Concentration can be determined by UV-visible spectrophotometry using Beers law:    </a:t>
            </a:r>
            <a:r>
              <a:rPr lang="en-US" smtClean="0">
                <a:solidFill>
                  <a:srgbClr val="F00E08"/>
                </a:solidFill>
                <a:latin typeface="Arial" charset="0"/>
              </a:rPr>
              <a:t>A = </a:t>
            </a:r>
            <a:r>
              <a:rPr lang="en-US" smtClean="0">
                <a:solidFill>
                  <a:srgbClr val="F00E08"/>
                </a:solidFill>
                <a:latin typeface="Arial" charset="0"/>
                <a:sym typeface="Symbol" charset="2"/>
              </a:rPr>
              <a:t></a:t>
            </a:r>
            <a:r>
              <a:rPr lang="en-US" smtClean="0">
                <a:solidFill>
                  <a:srgbClr val="F00E08"/>
                </a:solidFill>
                <a:latin typeface="Arial" charset="0"/>
                <a:cs typeface="Arial" charset="0"/>
                <a:sym typeface="Symbol" charset="2"/>
              </a:rPr>
              <a:t>·</a:t>
            </a:r>
            <a:r>
              <a:rPr lang="en-US" smtClean="0">
                <a:solidFill>
                  <a:srgbClr val="F00E08"/>
                </a:solidFill>
                <a:latin typeface="Arial" charset="0"/>
                <a:sym typeface="Symbol" charset="2"/>
              </a:rPr>
              <a:t>c</a:t>
            </a:r>
            <a:r>
              <a:rPr lang="en-US" smtClean="0">
                <a:solidFill>
                  <a:srgbClr val="F00E08"/>
                </a:solidFill>
                <a:latin typeface="Arial" charset="0"/>
                <a:cs typeface="Arial" charset="0"/>
                <a:sym typeface="Symbol" charset="2"/>
              </a:rPr>
              <a:t>·</a:t>
            </a:r>
            <a:r>
              <a:rPr lang="en-US" smtClean="0">
                <a:solidFill>
                  <a:srgbClr val="F00E08"/>
                </a:solidFill>
                <a:latin typeface="Arial" charset="0"/>
              </a:rPr>
              <a:t>l</a:t>
            </a:r>
            <a:endParaRPr lang="en-US" sz="2800" smtClean="0">
              <a:latin typeface="Arial" charset="0"/>
            </a:endParaRPr>
          </a:p>
        </p:txBody>
      </p:sp>
      <p:sp>
        <p:nvSpPr>
          <p:cNvPr id="115716" name="Line 4"/>
          <p:cNvSpPr>
            <a:spLocks noChangeShapeType="1"/>
          </p:cNvSpPr>
          <p:nvPr/>
        </p:nvSpPr>
        <p:spPr bwMode="auto">
          <a:xfrm>
            <a:off x="609600" y="14478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rPr>
              <a:t>Protein İşlevi</a:t>
            </a:r>
            <a:r>
              <a:rPr kumimoji="0" lang="tr-TR" sz="4400" b="0" i="0" u="none" strike="noStrike" kern="0" cap="none" spc="0" normalizeH="0" noProof="0" dirty="0" smtClean="0">
                <a:ln>
                  <a:noFill/>
                </a:ln>
                <a:solidFill>
                  <a:srgbClr val="2FB0DC"/>
                </a:solidFill>
                <a:effectLst/>
                <a:uLnTx/>
                <a:uFillTx/>
                <a:latin typeface="+mj-lt"/>
                <a:ea typeface="ＭＳ Ｐゴシック" charset="-128"/>
                <a:cs typeface="ＭＳ Ｐゴシック" charset="-128"/>
              </a:rPr>
              <a:t> ve AA Dizisi </a:t>
            </a:r>
            <a:endParaRPr kumimoji="0" lang="en-US"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endParaRPr>
          </a:p>
        </p:txBody>
      </p:sp>
      <p:sp>
        <p:nvSpPr>
          <p:cNvPr id="4" name="Line 4"/>
          <p:cNvSpPr>
            <a:spLocks noChangeShapeType="1"/>
          </p:cNvSpPr>
          <p:nvPr/>
        </p:nvSpPr>
        <p:spPr bwMode="auto">
          <a:xfrm>
            <a:off x="533400" y="762000"/>
            <a:ext cx="7924800" cy="0"/>
          </a:xfrm>
          <a:prstGeom prst="line">
            <a:avLst/>
          </a:prstGeom>
          <a:noFill/>
          <a:ln w="57150" cmpd="thinThick">
            <a:solidFill>
              <a:srgbClr val="2FB0DC"/>
            </a:solidFill>
            <a:round/>
            <a:headEnd/>
            <a:tailEnd/>
          </a:ln>
        </p:spPr>
        <p:txBody>
          <a:bodyPr/>
          <a:lstStyle/>
          <a:p>
            <a:endParaRPr lang="en-GB"/>
          </a:p>
        </p:txBody>
      </p:sp>
      <p:sp>
        <p:nvSpPr>
          <p:cNvPr id="6" name="Content Placeholder 5"/>
          <p:cNvSpPr>
            <a:spLocks noGrp="1"/>
          </p:cNvSpPr>
          <p:nvPr>
            <p:ph idx="1"/>
          </p:nvPr>
        </p:nvSpPr>
        <p:spPr>
          <a:xfrm>
            <a:off x="381000" y="762000"/>
            <a:ext cx="8458200" cy="4800600"/>
          </a:xfrm>
        </p:spPr>
        <p:txBody>
          <a:bodyPr/>
          <a:lstStyle/>
          <a:p>
            <a:r>
              <a:rPr lang="tr-TR" sz="2800" dirty="0" smtClean="0">
                <a:latin typeface="+mj-lt"/>
              </a:rPr>
              <a:t>E.coli = &gt;3000 protein</a:t>
            </a:r>
          </a:p>
          <a:p>
            <a:r>
              <a:rPr lang="tr-TR" sz="2800" dirty="0" smtClean="0">
                <a:latin typeface="+mj-lt"/>
              </a:rPr>
              <a:t>İnsan = ~25000</a:t>
            </a:r>
          </a:p>
          <a:p>
            <a:r>
              <a:rPr lang="tr-TR" sz="2800" dirty="0" smtClean="0">
                <a:latin typeface="+mj-lt"/>
              </a:rPr>
              <a:t>AA dizisi – proteinin 3D yapısı ve işlevini belirler mi??</a:t>
            </a:r>
          </a:p>
          <a:p>
            <a:pPr marL="971550" lvl="1" indent="-514350">
              <a:buFont typeface="+mj-lt"/>
              <a:buAutoNum type="arabicPeriod"/>
            </a:pPr>
            <a:r>
              <a:rPr lang="tr-TR" sz="2400" dirty="0" smtClean="0">
                <a:latin typeface="+mj-lt"/>
              </a:rPr>
              <a:t>Farklı işlevli proteinlerin aa dizileri farklıdır.</a:t>
            </a:r>
          </a:p>
          <a:p>
            <a:pPr marL="971550" lvl="1" indent="-514350">
              <a:buFont typeface="+mj-lt"/>
              <a:buAutoNum type="arabicPeriod"/>
            </a:pPr>
            <a:r>
              <a:rPr lang="tr-TR" sz="2400" dirty="0" smtClean="0">
                <a:latin typeface="+mj-lt"/>
              </a:rPr>
              <a:t>Genetik bir hastalık, aa dizisindeki tek bir değişiklik yüzünden olabilir. Örn: duchenne muskuler distrofisi</a:t>
            </a:r>
          </a:p>
          <a:p>
            <a:pPr marL="971550" lvl="1" indent="-514350">
              <a:buFont typeface="+mj-lt"/>
              <a:buAutoNum type="arabicPeriod"/>
            </a:pPr>
            <a:r>
              <a:rPr lang="tr-TR" sz="2400" dirty="0" smtClean="0">
                <a:latin typeface="+mj-lt"/>
              </a:rPr>
              <a:t>Benzer işlevli proteinlerin aa dizileri benzerlik gösterir. Örn: ubikitin – 76 aakalıntısına sahiptir, ve meyve sineğğinden insanlara kadar bir çok türde tamamen aynıdır.</a:t>
            </a:r>
          </a:p>
          <a:p>
            <a:pPr marL="571500" indent="-514350">
              <a:buNone/>
            </a:pPr>
            <a:r>
              <a:rPr lang="tr-TR" sz="2800" b="1" dirty="0" smtClean="0">
                <a:latin typeface="+mj-lt"/>
              </a:rPr>
              <a:t>Polimorfik</a:t>
            </a:r>
            <a:r>
              <a:rPr lang="tr-TR" sz="2800" dirty="0" smtClean="0">
                <a:latin typeface="+mj-lt"/>
              </a:rPr>
              <a:t>: proteinlerin %20-30unun varynatları vardır</a:t>
            </a:r>
            <a:endParaRPr lang="en-GB"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linds(horizontal)">
                                      <p:cBhvr>
                                        <p:cTn id="20" dur="500"/>
                                        <p:tgtEl>
                                          <p:spTgt spid="6">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linds(horizontal)">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linds(horizontal)">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tr-TR" dirty="0" smtClean="0"/>
              <a:t>Konfigürasyon vs konformasyon</a:t>
            </a:r>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762000" y="0"/>
            <a:ext cx="7772400" cy="1143000"/>
          </a:xfrm>
        </p:spPr>
        <p:txBody>
          <a:bodyPr/>
          <a:lstStyle/>
          <a:p>
            <a:pPr eaLnBrk="1" hangingPunct="1"/>
            <a:r>
              <a:rPr lang="tr-TR" dirty="0" smtClean="0">
                <a:solidFill>
                  <a:srgbClr val="2FB0DC"/>
                </a:solidFill>
              </a:rPr>
              <a:t>Protein Yapısı</a:t>
            </a:r>
            <a:endParaRPr lang="en-US" dirty="0" smtClean="0">
              <a:solidFill>
                <a:srgbClr val="2FB0DC"/>
              </a:solidFill>
            </a:endParaRPr>
          </a:p>
        </p:txBody>
      </p:sp>
      <p:sp>
        <p:nvSpPr>
          <p:cNvPr id="23555" name="Rectangle 1027"/>
          <p:cNvSpPr>
            <a:spLocks noGrp="1" noChangeArrowheads="1"/>
          </p:cNvSpPr>
          <p:nvPr>
            <p:ph type="body" idx="1"/>
          </p:nvPr>
        </p:nvSpPr>
        <p:spPr>
          <a:xfrm>
            <a:off x="457200" y="1143000"/>
            <a:ext cx="8077200" cy="5562600"/>
          </a:xfrm>
        </p:spPr>
        <p:txBody>
          <a:bodyPr/>
          <a:lstStyle/>
          <a:p>
            <a:pPr eaLnBrk="1" hangingPunct="1"/>
            <a:r>
              <a:rPr lang="tr-TR" sz="2800" dirty="0" smtClean="0">
                <a:latin typeface="Arial" charset="0"/>
              </a:rPr>
              <a:t>Organik polimerlerin tersine, proteinler sulu çözeltilerde belirli bir 3D konformasyon gösterirler. </a:t>
            </a:r>
            <a:endParaRPr lang="en-US" sz="2800" dirty="0" smtClean="0">
              <a:latin typeface="Arial" charset="0"/>
            </a:endParaRPr>
          </a:p>
          <a:p>
            <a:pPr eaLnBrk="1" hangingPunct="1"/>
            <a:r>
              <a:rPr lang="tr-TR" sz="2800" dirty="0" smtClean="0">
                <a:latin typeface="Arial" charset="0"/>
              </a:rPr>
              <a:t>Bu yapı da proteine belirli bir biyolojik özellik ve işlev yükler. </a:t>
            </a:r>
            <a:endParaRPr lang="en-US" sz="2800" dirty="0" smtClean="0">
              <a:solidFill>
                <a:srgbClr val="0F1AFF"/>
              </a:solidFill>
              <a:latin typeface="Arial" charset="0"/>
            </a:endParaRPr>
          </a:p>
          <a:p>
            <a:pPr eaLnBrk="1" hangingPunct="1"/>
            <a:r>
              <a:rPr lang="tr-TR" sz="2800" dirty="0" smtClean="0">
                <a:latin typeface="Arial" charset="0"/>
              </a:rPr>
              <a:t>Bu yapı bir çok zayıf etkileşmeler ile kararlı hale getirilir. </a:t>
            </a:r>
            <a:endParaRPr lang="en-US" sz="2800" dirty="0" smtClean="0">
              <a:latin typeface="Arial" charset="0"/>
            </a:endParaRPr>
          </a:p>
        </p:txBody>
      </p:sp>
      <p:sp>
        <p:nvSpPr>
          <p:cNvPr id="23556" name="Line 4"/>
          <p:cNvSpPr>
            <a:spLocks noChangeShapeType="1"/>
          </p:cNvSpPr>
          <p:nvPr/>
        </p:nvSpPr>
        <p:spPr bwMode="auto">
          <a:xfrm>
            <a:off x="609600" y="9906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7"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0"/>
            <a:ext cx="8458200" cy="1143000"/>
          </a:xfrm>
        </p:spPr>
        <p:txBody>
          <a:bodyPr/>
          <a:lstStyle/>
          <a:p>
            <a:pPr eaLnBrk="1" hangingPunct="1"/>
            <a:r>
              <a:rPr lang="tr-TR" dirty="0" smtClean="0">
                <a:solidFill>
                  <a:srgbClr val="2FB0DC"/>
                </a:solidFill>
              </a:rPr>
              <a:t>Protein Yapısındaki Etkileşmeler</a:t>
            </a:r>
            <a:endParaRPr lang="en-US" dirty="0" smtClean="0">
              <a:solidFill>
                <a:srgbClr val="2FB0DC"/>
              </a:solidFill>
            </a:endParaRPr>
          </a:p>
        </p:txBody>
      </p:sp>
      <p:sp>
        <p:nvSpPr>
          <p:cNvPr id="26627" name="Rectangle 3"/>
          <p:cNvSpPr>
            <a:spLocks noGrp="1" noChangeArrowheads="1"/>
          </p:cNvSpPr>
          <p:nvPr>
            <p:ph type="body" idx="1"/>
          </p:nvPr>
        </p:nvSpPr>
        <p:spPr>
          <a:xfrm>
            <a:off x="304800" y="1219200"/>
            <a:ext cx="8382000" cy="5410200"/>
          </a:xfrm>
        </p:spPr>
        <p:txBody>
          <a:bodyPr/>
          <a:lstStyle/>
          <a:p>
            <a:pPr eaLnBrk="1" hangingPunct="1"/>
            <a:r>
              <a:rPr lang="tr-TR" sz="2400" b="1" dirty="0" smtClean="0">
                <a:solidFill>
                  <a:srgbClr val="1116F0"/>
                </a:solidFill>
                <a:latin typeface="Arial" charset="0"/>
              </a:rPr>
              <a:t>Hidrofobik etkileşmeler</a:t>
            </a:r>
            <a:endParaRPr lang="en-US" sz="2400" b="1" dirty="0" smtClean="0">
              <a:solidFill>
                <a:srgbClr val="1116F0"/>
              </a:solidFill>
              <a:latin typeface="Arial" charset="0"/>
            </a:endParaRPr>
          </a:p>
          <a:p>
            <a:pPr lvl="1" eaLnBrk="1" hangingPunct="1"/>
            <a:r>
              <a:rPr lang="tr-TR" sz="2000" dirty="0" smtClean="0">
                <a:latin typeface="Arial" charset="0"/>
              </a:rPr>
              <a:t>Proteinlerin kararlı hale gelmesinde çok önemlidir. </a:t>
            </a:r>
          </a:p>
          <a:p>
            <a:pPr lvl="1" eaLnBrk="1" hangingPunct="1"/>
            <a:r>
              <a:rPr lang="tr-TR" sz="2000" dirty="0" smtClean="0">
                <a:latin typeface="Arial" charset="0"/>
              </a:rPr>
              <a:t>Biröok çözünür proteinin küresel yapısının kararlı kılınmasını sağlar. </a:t>
            </a:r>
            <a:endParaRPr lang="en-US" sz="2000" dirty="0" smtClean="0">
              <a:latin typeface="Arial" charset="0"/>
            </a:endParaRPr>
          </a:p>
          <a:p>
            <a:pPr eaLnBrk="1" hangingPunct="1"/>
            <a:r>
              <a:rPr lang="en-US" sz="2400" b="1" dirty="0" smtClean="0">
                <a:solidFill>
                  <a:srgbClr val="1116F0"/>
                </a:solidFill>
                <a:latin typeface="Arial" charset="0"/>
              </a:rPr>
              <a:t>H</a:t>
            </a:r>
            <a:r>
              <a:rPr lang="tr-TR" sz="2400" b="1" dirty="0" smtClean="0">
                <a:solidFill>
                  <a:srgbClr val="1116F0"/>
                </a:solidFill>
                <a:latin typeface="Arial" charset="0"/>
              </a:rPr>
              <a:t>id</a:t>
            </a:r>
            <a:r>
              <a:rPr lang="en-US" sz="2400" b="1" dirty="0" err="1" smtClean="0">
                <a:solidFill>
                  <a:srgbClr val="1116F0"/>
                </a:solidFill>
                <a:latin typeface="Arial" charset="0"/>
              </a:rPr>
              <a:t>ro</a:t>
            </a:r>
            <a:r>
              <a:rPr lang="tr-TR" sz="2400" b="1" dirty="0" smtClean="0">
                <a:solidFill>
                  <a:srgbClr val="1116F0"/>
                </a:solidFill>
                <a:latin typeface="Arial" charset="0"/>
              </a:rPr>
              <a:t>j</a:t>
            </a:r>
            <a:r>
              <a:rPr lang="en-US" sz="2400" b="1" dirty="0" smtClean="0">
                <a:solidFill>
                  <a:srgbClr val="1116F0"/>
                </a:solidFill>
                <a:latin typeface="Arial" charset="0"/>
              </a:rPr>
              <a:t>en b</a:t>
            </a:r>
            <a:r>
              <a:rPr lang="tr-TR" sz="2400" b="1" dirty="0" smtClean="0">
                <a:solidFill>
                  <a:srgbClr val="1116F0"/>
                </a:solidFill>
                <a:latin typeface="Arial" charset="0"/>
              </a:rPr>
              <a:t>ağları</a:t>
            </a:r>
            <a:endParaRPr lang="en-US" sz="2400" dirty="0" smtClean="0">
              <a:solidFill>
                <a:srgbClr val="1116F0"/>
              </a:solidFill>
              <a:latin typeface="Arial" charset="0"/>
            </a:endParaRPr>
          </a:p>
          <a:p>
            <a:pPr lvl="1" eaLnBrk="1" hangingPunct="1"/>
            <a:r>
              <a:rPr lang="tr-TR" sz="2000" dirty="0" smtClean="0">
                <a:latin typeface="Arial" charset="0"/>
              </a:rPr>
              <a:t>Peptit bağındaki </a:t>
            </a:r>
            <a:r>
              <a:rPr lang="en-US" sz="2000" dirty="0" smtClean="0">
                <a:latin typeface="Arial" charset="0"/>
              </a:rPr>
              <a:t>N-</a:t>
            </a:r>
            <a:r>
              <a:rPr lang="en-US" sz="2000" dirty="0" smtClean="0">
                <a:solidFill>
                  <a:srgbClr val="0F1AFF"/>
                </a:solidFill>
                <a:latin typeface="Arial" charset="0"/>
              </a:rPr>
              <a:t>H</a:t>
            </a:r>
            <a:r>
              <a:rPr lang="en-US" sz="2000" dirty="0" smtClean="0">
                <a:latin typeface="Arial" charset="0"/>
              </a:rPr>
              <a:t> and C=</a:t>
            </a:r>
            <a:r>
              <a:rPr lang="en-US" sz="2000" dirty="0" smtClean="0">
                <a:solidFill>
                  <a:srgbClr val="FB0906"/>
                </a:solidFill>
                <a:latin typeface="Arial" charset="0"/>
              </a:rPr>
              <a:t>O</a:t>
            </a:r>
            <a:r>
              <a:rPr lang="tr-TR" sz="2000" dirty="0" smtClean="0">
                <a:solidFill>
                  <a:srgbClr val="FB0906"/>
                </a:solidFill>
                <a:latin typeface="Arial" charset="0"/>
              </a:rPr>
              <a:t> </a:t>
            </a:r>
            <a:r>
              <a:rPr lang="tr-TR" sz="2000" dirty="0" smtClean="0">
                <a:latin typeface="Arial" charset="0"/>
              </a:rPr>
              <a:t>arasındaki etkileşmeler düzenli yapıların oluşmasını sağlar</a:t>
            </a:r>
            <a:r>
              <a:rPr lang="tr-TR" sz="2000" dirty="0" smtClean="0">
                <a:solidFill>
                  <a:srgbClr val="FB0906"/>
                </a:solidFill>
                <a:latin typeface="Arial" charset="0"/>
              </a:rPr>
              <a:t> </a:t>
            </a:r>
            <a:r>
              <a:rPr lang="en-US" sz="2000" dirty="0" smtClean="0">
                <a:latin typeface="Arial" charset="0"/>
              </a:rPr>
              <a:t> </a:t>
            </a:r>
            <a:r>
              <a:rPr lang="tr-TR" sz="2000" dirty="0" smtClean="0">
                <a:latin typeface="Arial" charset="0"/>
              </a:rPr>
              <a:t>(</a:t>
            </a:r>
            <a:r>
              <a:rPr lang="en-US" sz="2000" dirty="0" smtClean="0">
                <a:latin typeface="Arial" charset="0"/>
                <a:sym typeface="Symbol" charset="2"/>
              </a:rPr>
              <a:t>-</a:t>
            </a:r>
            <a:r>
              <a:rPr lang="tr-TR" sz="2000" dirty="0" smtClean="0">
                <a:latin typeface="Arial" charset="0"/>
                <a:sym typeface="Symbol" charset="2"/>
              </a:rPr>
              <a:t>sarmalı</a:t>
            </a:r>
            <a:r>
              <a:rPr lang="en-US" sz="2000" dirty="0" smtClean="0">
                <a:latin typeface="Arial" charset="0"/>
                <a:sym typeface="Symbol" charset="2"/>
              </a:rPr>
              <a:t> and -</a:t>
            </a:r>
            <a:r>
              <a:rPr lang="tr-TR" sz="2000" dirty="0" smtClean="0">
                <a:latin typeface="Arial" charset="0"/>
                <a:sym typeface="Symbol" charset="2"/>
              </a:rPr>
              <a:t>tabakası)</a:t>
            </a:r>
            <a:endParaRPr lang="en-US" sz="2000" dirty="0" smtClean="0">
              <a:latin typeface="Arial" charset="0"/>
            </a:endParaRPr>
          </a:p>
          <a:p>
            <a:pPr eaLnBrk="1" hangingPunct="1"/>
            <a:r>
              <a:rPr lang="en-US" sz="2400" b="1" dirty="0" err="1" smtClean="0">
                <a:solidFill>
                  <a:srgbClr val="1116F0"/>
                </a:solidFill>
                <a:latin typeface="Arial" charset="0"/>
              </a:rPr>
              <a:t>Ele</a:t>
            </a:r>
            <a:r>
              <a:rPr lang="tr-TR" sz="2400" b="1" dirty="0" smtClean="0">
                <a:solidFill>
                  <a:srgbClr val="1116F0"/>
                </a:solidFill>
                <a:latin typeface="Arial" charset="0"/>
              </a:rPr>
              <a:t>k</a:t>
            </a:r>
            <a:r>
              <a:rPr lang="en-US" sz="2400" b="1" dirty="0" err="1" smtClean="0">
                <a:solidFill>
                  <a:srgbClr val="1116F0"/>
                </a:solidFill>
                <a:latin typeface="Arial" charset="0"/>
              </a:rPr>
              <a:t>trostati</a:t>
            </a:r>
            <a:r>
              <a:rPr lang="tr-TR" sz="2400" b="1" dirty="0" smtClean="0">
                <a:solidFill>
                  <a:srgbClr val="1116F0"/>
                </a:solidFill>
                <a:latin typeface="Arial" charset="0"/>
              </a:rPr>
              <a:t>k</a:t>
            </a:r>
            <a:r>
              <a:rPr lang="en-US" sz="2400" b="1" dirty="0" smtClean="0">
                <a:solidFill>
                  <a:srgbClr val="1116F0"/>
                </a:solidFill>
                <a:latin typeface="Arial" charset="0"/>
              </a:rPr>
              <a:t> </a:t>
            </a:r>
            <a:r>
              <a:rPr lang="tr-TR" sz="2400" b="1" dirty="0" smtClean="0">
                <a:solidFill>
                  <a:srgbClr val="1116F0"/>
                </a:solidFill>
                <a:latin typeface="Arial" charset="0"/>
              </a:rPr>
              <a:t>etkileşmeler</a:t>
            </a:r>
            <a:endParaRPr lang="en-US" sz="2400" b="1" dirty="0" smtClean="0">
              <a:solidFill>
                <a:srgbClr val="1116F0"/>
              </a:solidFill>
              <a:latin typeface="Arial" charset="0"/>
            </a:endParaRPr>
          </a:p>
          <a:p>
            <a:pPr lvl="1" eaLnBrk="1" hangingPunct="1"/>
            <a:r>
              <a:rPr lang="tr-TR" sz="2000" dirty="0" smtClean="0">
                <a:latin typeface="Arial" charset="0"/>
              </a:rPr>
              <a:t>Net yüklü gruplar arasında kuvvetli etkileşim sağlarlar. </a:t>
            </a:r>
            <a:endParaRPr lang="en-US" sz="2000" dirty="0" smtClean="0">
              <a:latin typeface="Arial" charset="0"/>
            </a:endParaRPr>
          </a:p>
          <a:p>
            <a:pPr lvl="1" eaLnBrk="1" hangingPunct="1"/>
            <a:r>
              <a:rPr lang="tr-TR" sz="2000" dirty="0" smtClean="0">
                <a:latin typeface="Arial" charset="0"/>
              </a:rPr>
              <a:t>Tuz köprüleri özellikle hidrofobik bölgelerde proteinii kararlı yapısına katkıda bulunur. </a:t>
            </a:r>
            <a:endParaRPr lang="en-US" sz="2400" dirty="0" smtClean="0">
              <a:solidFill>
                <a:srgbClr val="1116F0"/>
              </a:solidFill>
              <a:latin typeface="Arial" charset="0"/>
            </a:endParaRPr>
          </a:p>
        </p:txBody>
      </p:sp>
      <p:sp>
        <p:nvSpPr>
          <p:cNvPr id="26628" name="Line 4"/>
          <p:cNvSpPr>
            <a:spLocks noChangeShapeType="1"/>
          </p:cNvSpPr>
          <p:nvPr/>
        </p:nvSpPr>
        <p:spPr bwMode="auto">
          <a:xfrm>
            <a:off x="609600" y="9906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2" descr="figure 4-27"/>
          <p:cNvPicPr>
            <a:picLocks noChangeAspect="1" noChangeArrowheads="1"/>
          </p:cNvPicPr>
          <p:nvPr/>
        </p:nvPicPr>
        <p:blipFill>
          <a:blip r:embed="rId3"/>
          <a:srcRect/>
          <a:stretch>
            <a:fillRect/>
          </a:stretch>
        </p:blipFill>
        <p:spPr bwMode="auto">
          <a:xfrm>
            <a:off x="304800" y="571500"/>
            <a:ext cx="8531225" cy="5710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0"/>
            <a:ext cx="7772400" cy="1143000"/>
          </a:xfrm>
        </p:spPr>
        <p:txBody>
          <a:bodyPr/>
          <a:lstStyle/>
          <a:p>
            <a:pPr eaLnBrk="1" hangingPunct="1"/>
            <a:r>
              <a:rPr lang="tr-TR" dirty="0" smtClean="0">
                <a:solidFill>
                  <a:srgbClr val="2FB0DC"/>
                </a:solidFill>
              </a:rPr>
              <a:t>Proteinlerle neden çalışırız?</a:t>
            </a:r>
            <a:endParaRPr lang="en-US" dirty="0" smtClean="0">
              <a:solidFill>
                <a:srgbClr val="2FB0DC"/>
              </a:solidFill>
            </a:endParaRPr>
          </a:p>
        </p:txBody>
      </p:sp>
      <p:sp>
        <p:nvSpPr>
          <p:cNvPr id="91139" name="Rectangle 3"/>
          <p:cNvSpPr>
            <a:spLocks noGrp="1" noChangeArrowheads="1"/>
          </p:cNvSpPr>
          <p:nvPr>
            <p:ph type="subTitle" idx="1"/>
          </p:nvPr>
        </p:nvSpPr>
        <p:spPr>
          <a:xfrm>
            <a:off x="381000" y="1752600"/>
            <a:ext cx="8458200" cy="4648200"/>
          </a:xfrm>
        </p:spPr>
        <p:txBody>
          <a:bodyPr/>
          <a:lstStyle/>
          <a:p>
            <a:pPr algn="l" eaLnBrk="1" hangingPunct="1">
              <a:lnSpc>
                <a:spcPct val="120000"/>
              </a:lnSpc>
              <a:buFont typeface="Arial" pitchFamily="34" charset="0"/>
              <a:buChar char="•"/>
            </a:pPr>
            <a:r>
              <a:rPr lang="tr-TR" sz="2400" dirty="0" smtClean="0">
                <a:latin typeface="Arial" charset="0"/>
              </a:rPr>
              <a:t>Dizisi ve bileşimi</a:t>
            </a:r>
          </a:p>
          <a:p>
            <a:pPr algn="l" eaLnBrk="1" hangingPunct="1">
              <a:lnSpc>
                <a:spcPct val="120000"/>
              </a:lnSpc>
              <a:buFont typeface="Arial" pitchFamily="34" charset="0"/>
              <a:buChar char="•"/>
            </a:pPr>
            <a:r>
              <a:rPr lang="tr-TR" sz="2400" dirty="0" smtClean="0">
                <a:latin typeface="Arial" charset="0"/>
              </a:rPr>
              <a:t>3D yapısı</a:t>
            </a:r>
          </a:p>
          <a:p>
            <a:pPr algn="l" eaLnBrk="1" hangingPunct="1">
              <a:lnSpc>
                <a:spcPct val="120000"/>
              </a:lnSpc>
              <a:buFont typeface="Arial" pitchFamily="34" charset="0"/>
              <a:buChar char="•"/>
            </a:pPr>
            <a:r>
              <a:rPr lang="tr-TR" sz="2400" dirty="0" smtClean="0">
                <a:latin typeface="Arial" charset="0"/>
              </a:rPr>
              <a:t>Biyokimyasal işlevi</a:t>
            </a:r>
          </a:p>
          <a:p>
            <a:pPr algn="l" eaLnBrk="1" hangingPunct="1">
              <a:lnSpc>
                <a:spcPct val="120000"/>
              </a:lnSpc>
              <a:buFont typeface="Arial" pitchFamily="34" charset="0"/>
              <a:buChar char="•"/>
            </a:pPr>
            <a:r>
              <a:rPr lang="tr-TR" sz="2400" dirty="0" smtClean="0">
                <a:latin typeface="Arial" charset="0"/>
              </a:rPr>
              <a:t>Regüle edilmesi</a:t>
            </a:r>
          </a:p>
          <a:p>
            <a:pPr algn="l" eaLnBrk="1" hangingPunct="1">
              <a:lnSpc>
                <a:spcPct val="120000"/>
              </a:lnSpc>
              <a:buFont typeface="Arial" pitchFamily="34" charset="0"/>
              <a:buChar char="•"/>
            </a:pPr>
            <a:r>
              <a:rPr lang="tr-TR" sz="2400" dirty="0" smtClean="0">
                <a:latin typeface="Arial" charset="0"/>
              </a:rPr>
              <a:t>Diğer makromoleküllerle olan etkileşimi</a:t>
            </a:r>
          </a:p>
          <a:p>
            <a:pPr algn="l" eaLnBrk="1" hangingPunct="1">
              <a:lnSpc>
                <a:spcPct val="120000"/>
              </a:lnSpc>
              <a:buFont typeface="Arial" pitchFamily="34" charset="0"/>
              <a:buChar char="•"/>
            </a:pPr>
            <a:r>
              <a:rPr lang="tr-TR" sz="2400" dirty="0" smtClean="0">
                <a:latin typeface="Arial" charset="0"/>
              </a:rPr>
              <a:t>Diğer proteinlere olan etkisi</a:t>
            </a:r>
          </a:p>
          <a:p>
            <a:pPr algn="l" eaLnBrk="1" hangingPunct="1">
              <a:lnSpc>
                <a:spcPct val="120000"/>
              </a:lnSpc>
              <a:buFont typeface="Arial" pitchFamily="34" charset="0"/>
              <a:buChar char="•"/>
            </a:pPr>
            <a:r>
              <a:rPr lang="tr-TR" sz="2400" dirty="0" smtClean="0">
                <a:latin typeface="Arial" charset="0"/>
              </a:rPr>
              <a:t>Hücre içi konumu</a:t>
            </a:r>
          </a:p>
          <a:p>
            <a:pPr algn="l" eaLnBrk="1" hangingPunct="1">
              <a:lnSpc>
                <a:spcPct val="120000"/>
              </a:lnSpc>
              <a:buFont typeface="Arial" pitchFamily="34" charset="0"/>
              <a:buChar char="•"/>
            </a:pPr>
            <a:r>
              <a:rPr lang="tr-TR" sz="2400" dirty="0" smtClean="0">
                <a:latin typeface="Arial" charset="0"/>
              </a:rPr>
              <a:t>Fiziko-kimyasal özellikleri</a:t>
            </a:r>
            <a:endParaRPr lang="en-US" sz="2400" dirty="0" smtClean="0">
              <a:latin typeface="Arial" charset="0"/>
            </a:endParaRPr>
          </a:p>
        </p:txBody>
      </p:sp>
      <p:sp>
        <p:nvSpPr>
          <p:cNvPr id="91140" name="Line 4"/>
          <p:cNvSpPr>
            <a:spLocks noChangeShapeType="1"/>
          </p:cNvSpPr>
          <p:nvPr/>
        </p:nvSpPr>
        <p:spPr bwMode="auto">
          <a:xfrm>
            <a:off x="609600" y="13716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linds(horizontal)">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blinds(horizontal)">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blinds(horizontal)">
                                      <p:cBhvr>
                                        <p:cTn id="17" dur="500"/>
                                        <p:tgtEl>
                                          <p:spTgt spid="9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blinds(horizontal)">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blinds(horizontal)">
                                      <p:cBhvr>
                                        <p:cTn id="27" dur="500"/>
                                        <p:tgtEl>
                                          <p:spTgt spid="91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1139">
                                            <p:txEl>
                                              <p:pRg st="5" end="5"/>
                                            </p:txEl>
                                          </p:spTgt>
                                        </p:tgtEl>
                                        <p:attrNameLst>
                                          <p:attrName>style.visibility</p:attrName>
                                        </p:attrNameLst>
                                      </p:cBhvr>
                                      <p:to>
                                        <p:strVal val="visible"/>
                                      </p:to>
                                    </p:set>
                                    <p:animEffect transition="in" filter="blinds(horizontal)">
                                      <p:cBhvr>
                                        <p:cTn id="32" dur="500"/>
                                        <p:tgtEl>
                                          <p:spTgt spid="91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animEffect transition="in" filter="blinds(horizontal)">
                                      <p:cBhvr>
                                        <p:cTn id="37" dur="500"/>
                                        <p:tgtEl>
                                          <p:spTgt spid="911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1139">
                                            <p:txEl>
                                              <p:pRg st="7" end="7"/>
                                            </p:txEl>
                                          </p:spTgt>
                                        </p:tgtEl>
                                        <p:attrNameLst>
                                          <p:attrName>style.visibility</p:attrName>
                                        </p:attrNameLst>
                                      </p:cBhvr>
                                      <p:to>
                                        <p:strVal val="visible"/>
                                      </p:to>
                                    </p:set>
                                    <p:animEffect transition="in" filter="blinds(horizontal)">
                                      <p:cBhvr>
                                        <p:cTn id="42" dur="500"/>
                                        <p:tgtEl>
                                          <p:spTgt spid="91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152400"/>
            <a:ext cx="8763000" cy="1143000"/>
          </a:xfrm>
        </p:spPr>
        <p:txBody>
          <a:bodyPr/>
          <a:lstStyle/>
          <a:p>
            <a:pPr eaLnBrk="1" hangingPunct="1"/>
            <a:r>
              <a:rPr lang="tr-TR" dirty="0" smtClean="0">
                <a:solidFill>
                  <a:srgbClr val="2FB0DC"/>
                </a:solidFill>
              </a:rPr>
              <a:t>Protein karışımları ayrıştırılabilir ve saflaştırılabilir</a:t>
            </a:r>
            <a:endParaRPr lang="en-US" dirty="0" smtClean="0">
              <a:solidFill>
                <a:srgbClr val="2FB0DC"/>
              </a:solidFill>
            </a:endParaRPr>
          </a:p>
        </p:txBody>
      </p:sp>
      <p:sp>
        <p:nvSpPr>
          <p:cNvPr id="92163" name="Rectangle 5"/>
          <p:cNvSpPr>
            <a:spLocks noGrp="1" noChangeArrowheads="1"/>
          </p:cNvSpPr>
          <p:nvPr>
            <p:ph type="body" idx="1"/>
          </p:nvPr>
        </p:nvSpPr>
        <p:spPr>
          <a:xfrm>
            <a:off x="228600" y="1676400"/>
            <a:ext cx="8305800" cy="4953000"/>
          </a:xfrm>
          <a:noFill/>
        </p:spPr>
        <p:txBody>
          <a:bodyPr/>
          <a:lstStyle/>
          <a:p>
            <a:pPr eaLnBrk="1" hangingPunct="1"/>
            <a:r>
              <a:rPr lang="tr-TR" b="1" dirty="0" smtClean="0">
                <a:latin typeface="Arial" charset="0"/>
              </a:rPr>
              <a:t>Ham özüt</a:t>
            </a:r>
            <a:r>
              <a:rPr lang="tr-TR" dirty="0" smtClean="0">
                <a:latin typeface="Arial" charset="0"/>
              </a:rPr>
              <a:t>: Hücrelerin parçalanarak protein içeriklerinin çözeltiye aktarılması ile elde edilir.</a:t>
            </a:r>
          </a:p>
          <a:p>
            <a:pPr eaLnBrk="1" hangingPunct="1"/>
            <a:r>
              <a:rPr lang="tr-TR" dirty="0" smtClean="0">
                <a:latin typeface="Arial" charset="0"/>
              </a:rPr>
              <a:t>Farklı fiziko-kimyasal özelliklere göre ayrıştırılabilirler:</a:t>
            </a:r>
            <a:endParaRPr lang="en-US" dirty="0" smtClean="0">
              <a:latin typeface="Arial" charset="0"/>
            </a:endParaRPr>
          </a:p>
          <a:p>
            <a:pPr lvl="1" eaLnBrk="1" hangingPunct="1"/>
            <a:r>
              <a:rPr lang="tr-TR" sz="2400" dirty="0" smtClean="0">
                <a:latin typeface="Arial" charset="0"/>
              </a:rPr>
              <a:t>Yük</a:t>
            </a:r>
          </a:p>
          <a:p>
            <a:pPr lvl="1" eaLnBrk="1" hangingPunct="1"/>
            <a:r>
              <a:rPr lang="tr-TR" sz="2400" dirty="0" smtClean="0">
                <a:latin typeface="Arial" charset="0"/>
              </a:rPr>
              <a:t>Boyut</a:t>
            </a:r>
          </a:p>
          <a:p>
            <a:pPr lvl="1" eaLnBrk="1" hangingPunct="1"/>
            <a:r>
              <a:rPr lang="tr-TR" sz="2400" dirty="0" smtClean="0">
                <a:latin typeface="Arial" charset="0"/>
              </a:rPr>
              <a:t>Liganda olan yakınlık</a:t>
            </a:r>
          </a:p>
          <a:p>
            <a:pPr lvl="1" eaLnBrk="1" hangingPunct="1"/>
            <a:r>
              <a:rPr lang="tr-TR" sz="2400" dirty="0" smtClean="0">
                <a:latin typeface="Arial" charset="0"/>
              </a:rPr>
              <a:t>Çözünürlük</a:t>
            </a:r>
          </a:p>
          <a:p>
            <a:pPr lvl="1" eaLnBrk="1" hangingPunct="1"/>
            <a:r>
              <a:rPr lang="tr-TR" sz="2400" dirty="0" smtClean="0">
                <a:latin typeface="Arial" charset="0"/>
              </a:rPr>
              <a:t>Hidrofobik özellik</a:t>
            </a:r>
            <a:endParaRPr lang="en-US" sz="3600" dirty="0" smtClean="0"/>
          </a:p>
        </p:txBody>
      </p:sp>
      <p:sp>
        <p:nvSpPr>
          <p:cNvPr id="92164" name="Line 4"/>
          <p:cNvSpPr>
            <a:spLocks noChangeShapeType="1"/>
          </p:cNvSpPr>
          <p:nvPr/>
        </p:nvSpPr>
        <p:spPr bwMode="auto">
          <a:xfrm>
            <a:off x="609600" y="15240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0"/>
            <a:ext cx="7772400" cy="1143000"/>
          </a:xfrm>
        </p:spPr>
        <p:txBody>
          <a:bodyPr/>
          <a:lstStyle/>
          <a:p>
            <a:pPr eaLnBrk="1" hangingPunct="1"/>
            <a:r>
              <a:rPr lang="tr-TR" dirty="0" smtClean="0">
                <a:solidFill>
                  <a:srgbClr val="2FB0DC"/>
                </a:solidFill>
              </a:rPr>
              <a:t>Fraksiyonlama</a:t>
            </a:r>
            <a:endParaRPr lang="en-US" dirty="0" smtClean="0">
              <a:solidFill>
                <a:srgbClr val="2FB0DC"/>
              </a:solidFill>
            </a:endParaRPr>
          </a:p>
        </p:txBody>
      </p:sp>
      <p:sp>
        <p:nvSpPr>
          <p:cNvPr id="91139" name="Rectangle 3"/>
          <p:cNvSpPr>
            <a:spLocks noGrp="1" noChangeArrowheads="1"/>
          </p:cNvSpPr>
          <p:nvPr>
            <p:ph type="subTitle" idx="1"/>
          </p:nvPr>
        </p:nvSpPr>
        <p:spPr>
          <a:xfrm>
            <a:off x="381000" y="1752600"/>
            <a:ext cx="8458200" cy="4648200"/>
          </a:xfrm>
        </p:spPr>
        <p:txBody>
          <a:bodyPr/>
          <a:lstStyle/>
          <a:p>
            <a:pPr algn="l" eaLnBrk="1" hangingPunct="1">
              <a:lnSpc>
                <a:spcPct val="120000"/>
              </a:lnSpc>
              <a:buFont typeface="Arial" pitchFamily="34" charset="0"/>
              <a:buChar char="•"/>
            </a:pPr>
            <a:r>
              <a:rPr lang="tr-TR" sz="2400" dirty="0" smtClean="0">
                <a:latin typeface="Arial" charset="0"/>
              </a:rPr>
              <a:t> Porteinlerin farklı özelliklerine göre fraksiyonlarına ayırmaya yarayan işlemler.</a:t>
            </a:r>
          </a:p>
          <a:p>
            <a:pPr algn="l" eaLnBrk="1" hangingPunct="1">
              <a:lnSpc>
                <a:spcPct val="120000"/>
              </a:lnSpc>
              <a:buFont typeface="Arial" pitchFamily="34" charset="0"/>
              <a:buChar char="•"/>
            </a:pPr>
            <a:endParaRPr lang="tr-TR" sz="2400" dirty="0" smtClean="0">
              <a:latin typeface="Arial" charset="0"/>
            </a:endParaRPr>
          </a:p>
          <a:p>
            <a:pPr algn="l" eaLnBrk="1" hangingPunct="1">
              <a:lnSpc>
                <a:spcPct val="120000"/>
              </a:lnSpc>
              <a:buFont typeface="Arial" pitchFamily="34" charset="0"/>
              <a:buChar char="•"/>
            </a:pPr>
            <a:r>
              <a:rPr lang="tr-TR" sz="2400" dirty="0" smtClean="0">
                <a:latin typeface="Arial" charset="0"/>
              </a:rPr>
              <a:t>Tuz, pH, ısı ile çöktürme: örn- amonyum sülfat </a:t>
            </a:r>
          </a:p>
          <a:p>
            <a:pPr algn="l" eaLnBrk="1" hangingPunct="1">
              <a:lnSpc>
                <a:spcPct val="120000"/>
              </a:lnSpc>
              <a:buFont typeface="Arial" pitchFamily="34" charset="0"/>
              <a:buChar char="•"/>
            </a:pPr>
            <a:endParaRPr lang="tr-TR" sz="2400" dirty="0" smtClean="0">
              <a:latin typeface="Arial" charset="0"/>
            </a:endParaRPr>
          </a:p>
          <a:p>
            <a:pPr algn="l" eaLnBrk="1" hangingPunct="1">
              <a:lnSpc>
                <a:spcPct val="120000"/>
              </a:lnSpc>
              <a:buFont typeface="Arial" pitchFamily="34" charset="0"/>
              <a:buChar char="•"/>
            </a:pPr>
            <a:r>
              <a:rPr lang="tr-TR" sz="2400" dirty="0" smtClean="0">
                <a:latin typeface="Arial" charset="0"/>
              </a:rPr>
              <a:t> Kromatografik yöntemler</a:t>
            </a:r>
            <a:endParaRPr lang="en-US" sz="2400" dirty="0" smtClean="0">
              <a:latin typeface="Arial" charset="0"/>
            </a:endParaRPr>
          </a:p>
        </p:txBody>
      </p:sp>
      <p:sp>
        <p:nvSpPr>
          <p:cNvPr id="91140" name="Line 4"/>
          <p:cNvSpPr>
            <a:spLocks noChangeShapeType="1"/>
          </p:cNvSpPr>
          <p:nvPr/>
        </p:nvSpPr>
        <p:spPr bwMode="auto">
          <a:xfrm>
            <a:off x="609600" y="13716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linds(horizontal)">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139">
                                            <p:txEl>
                                              <p:pRg st="2" end="2"/>
                                            </p:txEl>
                                          </p:spTgt>
                                        </p:tgtEl>
                                        <p:attrNameLst>
                                          <p:attrName>style.visibility</p:attrName>
                                        </p:attrNameLst>
                                      </p:cBhvr>
                                      <p:to>
                                        <p:strVal val="visible"/>
                                      </p:to>
                                    </p:set>
                                    <p:animEffect transition="in" filter="blinds(horizontal)">
                                      <p:cBhvr>
                                        <p:cTn id="12" dur="500"/>
                                        <p:tgtEl>
                                          <p:spTgt spid="91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animEffect transition="in" filter="blinds(horizontal)">
                                      <p:cBhvr>
                                        <p:cTn id="17" dur="500"/>
                                        <p:tgtEl>
                                          <p:spTgt spid="91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533400" y="0"/>
            <a:ext cx="8305800" cy="1143000"/>
          </a:xfrm>
        </p:spPr>
        <p:txBody>
          <a:bodyPr/>
          <a:lstStyle/>
          <a:p>
            <a:pPr eaLnBrk="1" hangingPunct="1"/>
            <a:r>
              <a:rPr lang="tr-TR" dirty="0" smtClean="0">
                <a:solidFill>
                  <a:srgbClr val="2FB0DC"/>
                </a:solidFill>
              </a:rPr>
              <a:t>HPLC</a:t>
            </a:r>
            <a:endParaRPr lang="en-US" dirty="0" smtClean="0">
              <a:solidFill>
                <a:srgbClr val="2FB0DC"/>
              </a:solidFill>
            </a:endParaRPr>
          </a:p>
        </p:txBody>
      </p:sp>
      <p:sp>
        <p:nvSpPr>
          <p:cNvPr id="107524" name="Rectangle 3"/>
          <p:cNvSpPr>
            <a:spLocks noGrp="1" noChangeArrowheads="1"/>
          </p:cNvSpPr>
          <p:nvPr>
            <p:ph type="body" sz="half" idx="1"/>
          </p:nvPr>
        </p:nvSpPr>
        <p:spPr>
          <a:xfrm>
            <a:off x="381000" y="1219200"/>
            <a:ext cx="8229600" cy="4495800"/>
          </a:xfrm>
        </p:spPr>
        <p:txBody>
          <a:bodyPr/>
          <a:lstStyle/>
          <a:p>
            <a:pPr eaLnBrk="1" hangingPunct="1"/>
            <a:r>
              <a:rPr lang="tr-TR" sz="2400" dirty="0" smtClean="0">
                <a:latin typeface="Arial" charset="0"/>
              </a:rPr>
              <a:t>Yüksek performans sıvı kromatografisi</a:t>
            </a:r>
          </a:p>
          <a:p>
            <a:pPr eaLnBrk="1" hangingPunct="1"/>
            <a:endParaRPr lang="tr-TR" sz="2400" dirty="0" smtClean="0">
              <a:latin typeface="Arial" charset="0"/>
            </a:endParaRPr>
          </a:p>
          <a:p>
            <a:pPr eaLnBrk="1" hangingPunct="1"/>
            <a:r>
              <a:rPr lang="tr-TR" sz="2400" dirty="0" smtClean="0">
                <a:latin typeface="Arial" charset="0"/>
              </a:rPr>
              <a:t>Kolondan geçiş süresini kısaltarak protein bantlarının dizfüzyonel yayılımını sınırlar ve çözünürlüğü çok arttırır.</a:t>
            </a:r>
          </a:p>
          <a:p>
            <a:pPr eaLnBrk="1" hangingPunct="1"/>
            <a:endParaRPr lang="tr-TR" sz="2400" dirty="0" smtClean="0">
              <a:latin typeface="Arial" charset="0"/>
            </a:endParaRPr>
          </a:p>
          <a:p>
            <a:pPr eaLnBrk="1" hangingPunct="1"/>
            <a:endParaRPr lang="en-US" sz="2400" dirty="0" smtClean="0">
              <a:latin typeface="Arial" charset="0"/>
            </a:endParaRPr>
          </a:p>
        </p:txBody>
      </p:sp>
      <p:sp>
        <p:nvSpPr>
          <p:cNvPr id="107525" name="Line 4"/>
          <p:cNvSpPr>
            <a:spLocks noChangeShapeType="1"/>
          </p:cNvSpPr>
          <p:nvPr/>
        </p:nvSpPr>
        <p:spPr bwMode="auto">
          <a:xfrm>
            <a:off x="609600" y="9906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figure 3-18a"/>
          <p:cNvPicPr>
            <a:picLocks noChangeAspect="1" noChangeArrowheads="1"/>
          </p:cNvPicPr>
          <p:nvPr/>
        </p:nvPicPr>
        <p:blipFill>
          <a:blip r:embed="rId3"/>
          <a:srcRect/>
          <a:stretch>
            <a:fillRect/>
          </a:stretch>
        </p:blipFill>
        <p:spPr bwMode="auto">
          <a:xfrm>
            <a:off x="1917700" y="165100"/>
            <a:ext cx="5302250" cy="6532563"/>
          </a:xfrm>
          <a:prstGeom prst="rect">
            <a:avLst/>
          </a:prstGeom>
          <a:noFill/>
          <a:ln w="9525">
            <a:noFill/>
            <a:miter lim="800000"/>
            <a:headEnd/>
            <a:tailEnd/>
          </a:ln>
        </p:spPr>
      </p:pic>
      <p:sp>
        <p:nvSpPr>
          <p:cNvPr id="3" name="Rectangle 2"/>
          <p:cNvSpPr txBox="1">
            <a:spLocks noChangeArrowheads="1"/>
          </p:cNvSpPr>
          <p:nvPr/>
        </p:nvSpPr>
        <p:spPr>
          <a:xfrm>
            <a:off x="-381000" y="152400"/>
            <a:ext cx="8763000"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0" i="0" u="sng" strike="noStrike" kern="0" cap="none" spc="0" normalizeH="0" baseline="0" noProof="0" dirty="0" err="1" smtClean="0">
                <a:ln>
                  <a:noFill/>
                </a:ln>
                <a:solidFill>
                  <a:srgbClr val="2FB0DC"/>
                </a:solidFill>
                <a:effectLst/>
                <a:uLnTx/>
                <a:uFillTx/>
                <a:latin typeface="+mj-lt"/>
                <a:ea typeface="ＭＳ Ｐゴシック" charset="-128"/>
                <a:cs typeface="ＭＳ Ｐゴシック" charset="-128"/>
              </a:rPr>
              <a:t>Ele</a:t>
            </a:r>
            <a:r>
              <a:rPr kumimoji="0" lang="tr-TR" sz="4400" b="0" i="0" u="sng"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rPr>
              <a:t>k</a:t>
            </a:r>
            <a:r>
              <a:rPr kumimoji="0" lang="en-US" sz="4400" b="0" i="0" u="sng" strike="noStrike" kern="0" cap="none" spc="0" normalizeH="0" baseline="0" noProof="0" dirty="0" err="1" smtClean="0">
                <a:ln>
                  <a:noFill/>
                </a:ln>
                <a:solidFill>
                  <a:srgbClr val="2FB0DC"/>
                </a:solidFill>
                <a:effectLst/>
                <a:uLnTx/>
                <a:uFillTx/>
                <a:latin typeface="+mj-lt"/>
                <a:ea typeface="ＭＳ Ｐゴシック" charset="-128"/>
                <a:cs typeface="ＭＳ Ｐゴシック" charset="-128"/>
              </a:rPr>
              <a:t>tro</a:t>
            </a:r>
            <a:r>
              <a:rPr kumimoji="0" lang="tr-TR" sz="4400" b="0" i="0" u="sng"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rPr>
              <a:t>f</a:t>
            </a:r>
            <a:r>
              <a:rPr kumimoji="0" lang="en-US" sz="4400" b="0" i="0" u="sng"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rPr>
              <a:t>ore</a:t>
            </a:r>
            <a:r>
              <a:rPr kumimoji="0" lang="tr-TR" sz="4400" b="0" i="0" u="sng"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rPr>
              <a:t>z</a:t>
            </a:r>
            <a:endParaRPr kumimoji="0" lang="en-US" sz="4400" b="0" i="0" u="sng"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endParaRPr>
          </a:p>
        </p:txBody>
      </p:sp>
      <p:sp>
        <p:nvSpPr>
          <p:cNvPr id="5" name="TextBox 4"/>
          <p:cNvSpPr txBox="1"/>
          <p:nvPr/>
        </p:nvSpPr>
        <p:spPr>
          <a:xfrm>
            <a:off x="7239000" y="1219200"/>
            <a:ext cx="1143000" cy="461665"/>
          </a:xfrm>
          <a:prstGeom prst="rect">
            <a:avLst/>
          </a:prstGeom>
          <a:noFill/>
        </p:spPr>
        <p:txBody>
          <a:bodyPr wrap="square" rtlCol="0">
            <a:spAutoFit/>
          </a:bodyPr>
          <a:lstStyle/>
          <a:p>
            <a:r>
              <a:rPr lang="tr-TR" b="1" dirty="0" smtClean="0">
                <a:solidFill>
                  <a:srgbClr val="FF0000"/>
                </a:solidFill>
                <a:latin typeface="+mj-lt"/>
              </a:rPr>
              <a:t>SDS</a:t>
            </a:r>
            <a:endParaRPr lang="en-GB"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533400" y="0"/>
            <a:ext cx="8305800" cy="1143000"/>
          </a:xfrm>
        </p:spPr>
        <p:txBody>
          <a:bodyPr/>
          <a:lstStyle/>
          <a:p>
            <a:pPr eaLnBrk="1" hangingPunct="1"/>
            <a:r>
              <a:rPr lang="en-US" dirty="0" smtClean="0">
                <a:solidFill>
                  <a:srgbClr val="2FB0DC"/>
                </a:solidFill>
              </a:rPr>
              <a:t>SDS PAGE: Mole</a:t>
            </a:r>
            <a:r>
              <a:rPr lang="tr-TR" dirty="0" smtClean="0">
                <a:solidFill>
                  <a:srgbClr val="2FB0DC"/>
                </a:solidFill>
              </a:rPr>
              <a:t>kü</a:t>
            </a:r>
            <a:r>
              <a:rPr lang="en-US" dirty="0" smtClean="0">
                <a:solidFill>
                  <a:srgbClr val="2FB0DC"/>
                </a:solidFill>
              </a:rPr>
              <a:t>l</a:t>
            </a:r>
            <a:r>
              <a:rPr lang="tr-TR" dirty="0" smtClean="0">
                <a:solidFill>
                  <a:srgbClr val="2FB0DC"/>
                </a:solidFill>
              </a:rPr>
              <a:t>e</a:t>
            </a:r>
            <a:r>
              <a:rPr lang="en-US" dirty="0" smtClean="0">
                <a:solidFill>
                  <a:srgbClr val="2FB0DC"/>
                </a:solidFill>
              </a:rPr>
              <a:t>r </a:t>
            </a:r>
            <a:r>
              <a:rPr lang="tr-TR" dirty="0" smtClean="0">
                <a:solidFill>
                  <a:srgbClr val="2FB0DC"/>
                </a:solidFill>
              </a:rPr>
              <a:t>Kütle</a:t>
            </a:r>
            <a:endParaRPr lang="en-US" dirty="0" smtClean="0">
              <a:solidFill>
                <a:srgbClr val="2FB0DC"/>
              </a:solidFill>
            </a:endParaRPr>
          </a:p>
        </p:txBody>
      </p:sp>
      <p:sp>
        <p:nvSpPr>
          <p:cNvPr id="107524" name="Rectangle 3"/>
          <p:cNvSpPr>
            <a:spLocks noGrp="1" noChangeArrowheads="1"/>
          </p:cNvSpPr>
          <p:nvPr>
            <p:ph type="body" sz="half" idx="1"/>
          </p:nvPr>
        </p:nvSpPr>
        <p:spPr>
          <a:xfrm>
            <a:off x="152400" y="1219200"/>
            <a:ext cx="8229600" cy="4495800"/>
          </a:xfrm>
        </p:spPr>
        <p:txBody>
          <a:bodyPr/>
          <a:lstStyle/>
          <a:p>
            <a:pPr eaLnBrk="1" hangingPunct="1"/>
            <a:r>
              <a:rPr lang="en-US" sz="2800" dirty="0" smtClean="0">
                <a:latin typeface="Arial" charset="0"/>
              </a:rPr>
              <a:t>SDS – sodium </a:t>
            </a:r>
            <a:r>
              <a:rPr lang="en-US" sz="2800" dirty="0" err="1" smtClean="0">
                <a:latin typeface="Arial" charset="0"/>
              </a:rPr>
              <a:t>dodecyl</a:t>
            </a:r>
            <a:r>
              <a:rPr lang="en-US" sz="2800" dirty="0" smtClean="0">
                <a:latin typeface="Arial" charset="0"/>
              </a:rPr>
              <a:t> sulfate – a detergent</a:t>
            </a:r>
          </a:p>
          <a:p>
            <a:pPr eaLnBrk="1" hangingPunct="1">
              <a:buFontTx/>
              <a:buNone/>
            </a:pPr>
            <a:endParaRPr lang="en-US" sz="2800" dirty="0" smtClean="0">
              <a:latin typeface="Arial" charset="0"/>
            </a:endParaRPr>
          </a:p>
          <a:p>
            <a:pPr eaLnBrk="1" hangingPunct="1">
              <a:buFontTx/>
              <a:buNone/>
            </a:pPr>
            <a:endParaRPr lang="en-US" sz="2800" dirty="0" smtClean="0">
              <a:latin typeface="Arial" charset="0"/>
            </a:endParaRPr>
          </a:p>
          <a:p>
            <a:pPr eaLnBrk="1" hangingPunct="1"/>
            <a:r>
              <a:rPr lang="en-US" sz="2800" dirty="0" smtClean="0">
                <a:latin typeface="Arial" charset="0"/>
              </a:rPr>
              <a:t>SDS mi</a:t>
            </a:r>
            <a:r>
              <a:rPr lang="tr-TR" sz="2800" dirty="0" smtClean="0">
                <a:latin typeface="Arial" charset="0"/>
              </a:rPr>
              <a:t>seller proteinlere bağlanır ve katlanmaları kısmen açılır. </a:t>
            </a:r>
            <a:endParaRPr lang="en-US" sz="2800" dirty="0" smtClean="0">
              <a:latin typeface="Arial" charset="0"/>
            </a:endParaRPr>
          </a:p>
          <a:p>
            <a:pPr lvl="1" eaLnBrk="1" hangingPunct="1"/>
            <a:r>
              <a:rPr lang="en-US" sz="2400" dirty="0" smtClean="0">
                <a:latin typeface="Arial" charset="0"/>
              </a:rPr>
              <a:t>SDS</a:t>
            </a:r>
            <a:r>
              <a:rPr lang="tr-TR" sz="2400" dirty="0" smtClean="0">
                <a:latin typeface="Arial" charset="0"/>
              </a:rPr>
              <a:t> proteinin kendine ait yükünün ihmal edilecek kadar küçük kalmasına ve her bir ptoteinin benzer bir yük-kütle oranına sahip olmasına neden olur.  </a:t>
            </a:r>
            <a:r>
              <a:rPr lang="en-US" sz="2400" dirty="0" smtClean="0">
                <a:latin typeface="Arial" charset="0"/>
              </a:rPr>
              <a:t> </a:t>
            </a:r>
          </a:p>
          <a:p>
            <a:pPr lvl="1" eaLnBrk="1" hangingPunct="1"/>
            <a:r>
              <a:rPr lang="tr-TR" sz="2400" dirty="0" smtClean="0">
                <a:latin typeface="Arial" charset="0"/>
              </a:rPr>
              <a:t>Protein kütlesine göre hareket ederler. </a:t>
            </a:r>
            <a:endParaRPr lang="en-US" sz="2400" dirty="0" smtClean="0">
              <a:latin typeface="Arial" charset="0"/>
            </a:endParaRPr>
          </a:p>
        </p:txBody>
      </p:sp>
      <p:graphicFrame>
        <p:nvGraphicFramePr>
          <p:cNvPr id="107522" name="Object 2"/>
          <p:cNvGraphicFramePr>
            <a:graphicFrameLocks noChangeAspect="1"/>
          </p:cNvGraphicFramePr>
          <p:nvPr/>
        </p:nvGraphicFramePr>
        <p:xfrm>
          <a:off x="609600" y="2133600"/>
          <a:ext cx="2867025" cy="361950"/>
        </p:xfrm>
        <a:graphic>
          <a:graphicData uri="http://schemas.openxmlformats.org/presentationml/2006/ole">
            <p:oleObj spid="_x0000_s107522" name="ISIS/Draw Sketch" r:id="rId4" imgW="2866680" imgH="361800" progId="">
              <p:embed/>
            </p:oleObj>
          </a:graphicData>
        </a:graphic>
      </p:graphicFrame>
      <p:sp>
        <p:nvSpPr>
          <p:cNvPr id="107525" name="Line 4"/>
          <p:cNvSpPr>
            <a:spLocks noChangeShapeType="1"/>
          </p:cNvSpPr>
          <p:nvPr/>
        </p:nvSpPr>
        <p:spPr bwMode="auto">
          <a:xfrm>
            <a:off x="609600" y="9906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figure 3-20"/>
          <p:cNvPicPr>
            <a:picLocks noChangeAspect="1" noChangeArrowheads="1"/>
          </p:cNvPicPr>
          <p:nvPr/>
        </p:nvPicPr>
        <p:blipFill>
          <a:blip r:embed="rId3"/>
          <a:srcRect/>
          <a:stretch>
            <a:fillRect/>
          </a:stretch>
        </p:blipFill>
        <p:spPr bwMode="auto">
          <a:xfrm>
            <a:off x="1270000" y="860697"/>
            <a:ext cx="6350000" cy="5997303"/>
          </a:xfrm>
          <a:prstGeom prst="rect">
            <a:avLst/>
          </a:prstGeom>
          <a:noFill/>
          <a:ln w="9525">
            <a:noFill/>
            <a:miter lim="800000"/>
            <a:headEnd/>
            <a:tailEnd/>
          </a:ln>
          <a:effectLst/>
        </p:spPr>
      </p:pic>
      <p:sp>
        <p:nvSpPr>
          <p:cNvPr id="3" name="Rectangle 2"/>
          <p:cNvSpPr txBox="1">
            <a:spLocks noChangeArrowheads="1"/>
          </p:cNvSpPr>
          <p:nvPr/>
        </p:nvSpPr>
        <p:spPr>
          <a:xfrm>
            <a:off x="762000" y="-762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smtClean="0">
                <a:ln>
                  <a:noFill/>
                </a:ln>
                <a:solidFill>
                  <a:srgbClr val="2FB0DC"/>
                </a:solidFill>
                <a:effectLst/>
                <a:uLnTx/>
                <a:uFillTx/>
                <a:latin typeface="+mj-lt"/>
                <a:ea typeface="ＭＳ Ｐゴシック" charset="-128"/>
                <a:cs typeface="ＭＳ Ｐゴシック" charset="-128"/>
              </a:rPr>
              <a:t>İzoelektronik odaklama</a:t>
            </a:r>
            <a:endParaRPr kumimoji="0" lang="en-US" sz="4400" b="0" i="0" u="none" strike="noStrike" kern="0" cap="none" spc="0" normalizeH="0" baseline="0" noProof="0" dirty="0" smtClean="0">
              <a:ln>
                <a:noFill/>
              </a:ln>
              <a:solidFill>
                <a:srgbClr val="2FB0DC"/>
              </a:solidFill>
              <a:effectLst/>
              <a:uLnTx/>
              <a:uFillTx/>
              <a:latin typeface="+mj-lt"/>
              <a:ea typeface="ＭＳ Ｐゴシック" charset="-128"/>
              <a:cs typeface="ＭＳ Ｐゴシック" charset="-128"/>
            </a:endParaRPr>
          </a:p>
        </p:txBody>
      </p:sp>
      <p:sp>
        <p:nvSpPr>
          <p:cNvPr id="4" name="Line 4"/>
          <p:cNvSpPr>
            <a:spLocks noChangeShapeType="1"/>
          </p:cNvSpPr>
          <p:nvPr/>
        </p:nvSpPr>
        <p:spPr bwMode="auto">
          <a:xfrm>
            <a:off x="533400" y="8382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table 3-06"/>
          <p:cNvPicPr>
            <a:picLocks noChangeAspect="1" noChangeArrowheads="1"/>
          </p:cNvPicPr>
          <p:nvPr/>
        </p:nvPicPr>
        <p:blipFill>
          <a:blip r:embed="rId3"/>
          <a:srcRect/>
          <a:stretch>
            <a:fillRect/>
          </a:stretch>
        </p:blipFill>
        <p:spPr bwMode="auto">
          <a:xfrm>
            <a:off x="1816100" y="165100"/>
            <a:ext cx="5514975" cy="6532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2717</TotalTime>
  <Words>1063</Words>
  <Application>Microsoft Office PowerPoint</Application>
  <PresentationFormat>Ekran Gösterisi (4:3)</PresentationFormat>
  <Paragraphs>92</Paragraphs>
  <Slides>17</Slides>
  <Notes>10</Notes>
  <HiddenSlides>5</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17</vt:i4>
      </vt:variant>
    </vt:vector>
  </HeadingPairs>
  <TitlesOfParts>
    <vt:vector size="19" baseType="lpstr">
      <vt:lpstr>Blank Presentation</vt:lpstr>
      <vt:lpstr>ISIS/Draw Sketch</vt:lpstr>
      <vt:lpstr>Slayt 1</vt:lpstr>
      <vt:lpstr>Proteinlerle neden çalışırız?</vt:lpstr>
      <vt:lpstr>Protein karışımları ayrıştırılabilir ve saflaştırılabilir</vt:lpstr>
      <vt:lpstr>Fraksiyonlama</vt:lpstr>
      <vt:lpstr>HPLC</vt:lpstr>
      <vt:lpstr>Slayt 6</vt:lpstr>
      <vt:lpstr>SDS PAGE: Moleküler Kütle</vt:lpstr>
      <vt:lpstr>Slayt 8</vt:lpstr>
      <vt:lpstr>Slayt 9</vt:lpstr>
      <vt:lpstr>Slayt 10</vt:lpstr>
      <vt:lpstr>Slayt 11</vt:lpstr>
      <vt:lpstr>Spectroscopic Detection of Aromatic Amino Acids</vt:lpstr>
      <vt:lpstr>Slayt 13</vt:lpstr>
      <vt:lpstr>Slayt 14</vt:lpstr>
      <vt:lpstr>Protein Yapısı</vt:lpstr>
      <vt:lpstr>Protein Yapısındaki Etkileşmeler</vt:lpstr>
      <vt:lpstr>Slayt 17</vt:lpstr>
    </vt:vector>
  </TitlesOfParts>
  <Company>UCSB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Amino Acids</dc:title>
  <dc:subject>Biochemistry</dc:subject>
  <dc:creator>Dr. Kalju Kahn</dc:creator>
  <cp:lastModifiedBy>ASUSPC</cp:lastModifiedBy>
  <cp:revision>166</cp:revision>
  <dcterms:created xsi:type="dcterms:W3CDTF">2008-08-27T14:03:10Z</dcterms:created>
  <dcterms:modified xsi:type="dcterms:W3CDTF">2018-02-12T13:55:31Z</dcterms:modified>
</cp:coreProperties>
</file>