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76" r:id="rId2"/>
    <p:sldId id="256" r:id="rId3"/>
    <p:sldId id="261" r:id="rId4"/>
    <p:sldId id="289" r:id="rId5"/>
    <p:sldId id="291" r:id="rId6"/>
    <p:sldId id="325" r:id="rId7"/>
    <p:sldId id="323" r:id="rId8"/>
    <p:sldId id="288" r:id="rId9"/>
    <p:sldId id="294" r:id="rId10"/>
    <p:sldId id="319" r:id="rId11"/>
    <p:sldId id="320" r:id="rId12"/>
    <p:sldId id="298" r:id="rId13"/>
    <p:sldId id="295" r:id="rId14"/>
    <p:sldId id="296" r:id="rId15"/>
    <p:sldId id="297" r:id="rId16"/>
    <p:sldId id="302" r:id="rId17"/>
    <p:sldId id="303" r:id="rId18"/>
    <p:sldId id="292" r:id="rId19"/>
    <p:sldId id="301" r:id="rId20"/>
    <p:sldId id="300" r:id="rId21"/>
    <p:sldId id="304" r:id="rId22"/>
    <p:sldId id="305" r:id="rId23"/>
    <p:sldId id="306" r:id="rId24"/>
    <p:sldId id="307" r:id="rId25"/>
    <p:sldId id="308" r:id="rId26"/>
    <p:sldId id="310" r:id="rId27"/>
    <p:sldId id="309" r:id="rId28"/>
    <p:sldId id="327" r:id="rId29"/>
    <p:sldId id="328" r:id="rId30"/>
    <p:sldId id="395" r:id="rId31"/>
    <p:sldId id="329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CCCC"/>
    <a:srgbClr val="B5D0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39" autoAdjust="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fld id="{CFA57BA8-5F50-483C-BAB9-2FDE262D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62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A9C6B5-EDA2-4EAC-BD81-E05E856E1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A6B4F-88D3-487B-AD9C-5BED37A07C5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300" indent="-241300" eaLnBrk="1" hangingPunct="1"/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2772-C8B6-4E4D-A69D-2DE3277CD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D840-BBC8-4113-91CB-B4F253CF9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8C2DA-4E18-4562-868C-29EDBC9B0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0066-C81F-4C5E-AFCA-BD6832787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67E3-8DBF-4019-BBE6-77A2C17C7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9156-2D3B-4C74-AF0D-0CAD5FD06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CAC7-403A-4044-B392-6720E86E8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B6A6-9F42-4D69-819C-F5049C8EC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B571F-94C7-4106-815B-10808673E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C01E-B475-4C79-AB0E-942334125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78299-EBB4-41D3-B0B3-D3A4883BC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ED5C-5F2E-498D-BF3F-558E6C60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EE4DB-8EA4-4EB7-8BC7-E0B76D519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A22D6-52F9-44A1-B9DE-3F10397D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BCF967-0C82-41D9-8960-255A59C5A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Untitled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4000" b="1" smtClean="0">
                <a:solidFill>
                  <a:srgbClr val="00B0F0"/>
                </a:solidFill>
              </a:rPr>
              <a:t>Biyolojik Zarlar ve Taşıma</a:t>
            </a:r>
          </a:p>
          <a:p>
            <a:pPr eaLnBrk="1" hangingPunct="1">
              <a:lnSpc>
                <a:spcPct val="90000"/>
              </a:lnSpc>
            </a:pPr>
            <a:r>
              <a:rPr lang="tr-TR" b="1" smtClean="0">
                <a:solidFill>
                  <a:srgbClr val="00B0F0"/>
                </a:solidFill>
              </a:rPr>
              <a:t>111504 Biyoteknoloji ve Biyokimya Ders Notları</a:t>
            </a:r>
            <a:endParaRPr lang="tr-TR" sz="4000" b="1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sz="4000" b="1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4000" b="1" smtClean="0">
              <a:solidFill>
                <a:srgbClr val="00B0F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tr-TR" sz="3200" b="1" smtClean="0">
                <a:solidFill>
                  <a:schemeClr val="bg1"/>
                </a:solidFill>
                <a:latin typeface="Times New Roman" charset="0"/>
              </a:rPr>
              <a:t>Ders9</a:t>
            </a:r>
          </a:p>
          <a:p>
            <a:pPr algn="ctr">
              <a:spcBef>
                <a:spcPct val="20000"/>
              </a:spcBef>
            </a:pPr>
            <a:r>
              <a:rPr lang="tr-TR" b="1" smtClean="0">
                <a:solidFill>
                  <a:schemeClr val="bg1"/>
                </a:solidFill>
                <a:latin typeface="Times New Roman" charset="0"/>
              </a:rPr>
              <a:t>Dr</a:t>
            </a:r>
            <a:r>
              <a:rPr lang="tr-TR" b="1" dirty="0">
                <a:solidFill>
                  <a:schemeClr val="bg1"/>
                </a:solidFill>
                <a:latin typeface="Times New Roman" charset="0"/>
              </a:rPr>
              <a:t>. Açelya </a:t>
            </a:r>
            <a:r>
              <a:rPr lang="tr-TR" b="1" dirty="0" err="1">
                <a:solidFill>
                  <a:schemeClr val="bg1"/>
                </a:solidFill>
                <a:latin typeface="Times New Roman" charset="0"/>
              </a:rPr>
              <a:t>Yılmazer</a:t>
            </a:r>
            <a:r>
              <a:rPr lang="tr-TR" b="1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Times New Roman" charset="0"/>
              </a:rPr>
              <a:t>Aktuna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538538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1066800" y="5105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78C5E1"/>
                </a:solidFill>
              </a:rPr>
              <a:t>                                                                   © 2009 W. H. Freeman and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Arkelerdeki Zar Yapısı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257800"/>
          </a:xfrm>
        </p:spPr>
        <p:txBody>
          <a:bodyPr/>
          <a:lstStyle/>
          <a:p>
            <a:pPr eaLnBrk="1" hangingPunct="1"/>
            <a:r>
              <a:rPr lang="tr-TR" sz="2800" smtClean="0">
                <a:latin typeface="Arial" charset="0"/>
              </a:rPr>
              <a:t>Fosfolipitlerdeki benzersiz gliserol kiralliği</a:t>
            </a:r>
            <a:endParaRPr lang="en-US" sz="2800" smtClean="0">
              <a:latin typeface="Arial" charset="0"/>
            </a:endParaRPr>
          </a:p>
          <a:p>
            <a:pPr lvl="1" eaLnBrk="1" hangingPunct="1"/>
            <a:r>
              <a:rPr lang="en-US" sz="2000" smtClean="0">
                <a:latin typeface="Arial" charset="0"/>
              </a:rPr>
              <a:t>L-glycerol in archae</a:t>
            </a:r>
          </a:p>
          <a:p>
            <a:pPr lvl="1" eaLnBrk="1" hangingPunct="1"/>
            <a:r>
              <a:rPr lang="en-US" sz="2000" smtClean="0">
                <a:latin typeface="Arial" charset="0"/>
              </a:rPr>
              <a:t>D-glycerol in bacteria</a:t>
            </a:r>
          </a:p>
          <a:p>
            <a:pPr eaLnBrk="1" hangingPunct="1"/>
            <a:r>
              <a:rPr lang="tr-TR" sz="2800" smtClean="0">
                <a:latin typeface="Arial" charset="0"/>
              </a:rPr>
              <a:t>Benzersiz yağ asitleri</a:t>
            </a:r>
            <a:endParaRPr lang="en-US" sz="2800" smtClean="0">
              <a:latin typeface="Arial" charset="0"/>
            </a:endParaRPr>
          </a:p>
          <a:p>
            <a:pPr lvl="1" eaLnBrk="1" hangingPunct="1"/>
            <a:r>
              <a:rPr lang="tr-TR" sz="2000" smtClean="0">
                <a:latin typeface="Arial" charset="0"/>
              </a:rPr>
              <a:t>Dallanmış isprene zincirler: arkelerde</a:t>
            </a:r>
            <a:endParaRPr lang="en-US" sz="2000" smtClean="0">
              <a:latin typeface="Arial" charset="0"/>
            </a:endParaRPr>
          </a:p>
          <a:p>
            <a:pPr lvl="1" eaLnBrk="1" hangingPunct="1"/>
            <a:r>
              <a:rPr lang="tr-TR" sz="2000" smtClean="0">
                <a:latin typeface="Arial" charset="0"/>
              </a:rPr>
              <a:t>Dallanmamış yağ asidi zincirleri: bakteri</a:t>
            </a:r>
            <a:endParaRPr lang="en-US" sz="20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Benzersiz bağlanmalar</a:t>
            </a:r>
            <a:endParaRPr lang="en-US" sz="2800" smtClean="0">
              <a:latin typeface="Arial" charset="0"/>
            </a:endParaRPr>
          </a:p>
          <a:p>
            <a:pPr lvl="1" eaLnBrk="1" hangingPunct="1"/>
            <a:r>
              <a:rPr lang="en-US" sz="2000" smtClean="0">
                <a:latin typeface="Arial" charset="0"/>
              </a:rPr>
              <a:t>Eter</a:t>
            </a:r>
            <a:r>
              <a:rPr lang="tr-TR" sz="2000" smtClean="0">
                <a:latin typeface="Arial" charset="0"/>
              </a:rPr>
              <a:t> bağları: arkeler</a:t>
            </a:r>
            <a:endParaRPr lang="en-US" sz="2000" smtClean="0">
              <a:latin typeface="Arial" charset="0"/>
            </a:endParaRPr>
          </a:p>
          <a:p>
            <a:pPr lvl="1" eaLnBrk="1" hangingPunct="1"/>
            <a:r>
              <a:rPr lang="en-US" sz="2000" smtClean="0">
                <a:latin typeface="Arial" charset="0"/>
              </a:rPr>
              <a:t>Ester </a:t>
            </a:r>
            <a:r>
              <a:rPr lang="tr-TR" sz="2000" smtClean="0">
                <a:latin typeface="Arial" charset="0"/>
              </a:rPr>
              <a:t>bağları: bakteri</a:t>
            </a:r>
            <a:endParaRPr lang="en-US" sz="24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Zar</a:t>
            </a:r>
            <a:r>
              <a:rPr lang="en-US" sz="2800" smtClean="0">
                <a:latin typeface="Arial" charset="0"/>
              </a:rPr>
              <a:t> topolo</a:t>
            </a:r>
            <a:r>
              <a:rPr lang="tr-TR" sz="2800" smtClean="0">
                <a:latin typeface="Arial" charset="0"/>
              </a:rPr>
              <a:t>jisi</a:t>
            </a:r>
            <a:endParaRPr lang="en-US" sz="2800" smtClean="0">
              <a:latin typeface="Arial" charset="0"/>
            </a:endParaRPr>
          </a:p>
          <a:p>
            <a:pPr lvl="1" eaLnBrk="1" hangingPunct="1"/>
            <a:r>
              <a:rPr lang="tr-TR" sz="2000" smtClean="0">
                <a:latin typeface="Arial" charset="0"/>
              </a:rPr>
              <a:t>Tek tabaka yapısı: bazı arkelerde</a:t>
            </a:r>
            <a:endParaRPr lang="en-US" sz="2000" smtClean="0">
              <a:latin typeface="Arial" charset="0"/>
            </a:endParaRPr>
          </a:p>
          <a:p>
            <a:pPr lvl="1" eaLnBrk="1" hangingPunct="1"/>
            <a:r>
              <a:rPr lang="tr-TR" sz="2000" smtClean="0">
                <a:latin typeface="Arial" charset="0"/>
              </a:rPr>
              <a:t>Çift tabaka: bakteri</a:t>
            </a:r>
            <a:endParaRPr lang="en-US" sz="2000" smtClean="0">
              <a:latin typeface="Arial" charset="0"/>
            </a:endParaRPr>
          </a:p>
          <a:p>
            <a:pPr eaLnBrk="1" hangingPunct="1"/>
            <a:endParaRPr lang="en-US" sz="2000" smtClean="0">
              <a:latin typeface="Arial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81000" y="12192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Lipid Monolayer in Archaea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534400" cy="4114800"/>
          </a:xfrm>
        </p:spPr>
        <p:txBody>
          <a:bodyPr/>
          <a:lstStyle/>
          <a:p>
            <a:pPr eaLnBrk="1" hangingPunct="1"/>
            <a:r>
              <a:rPr lang="en-US" i="1" smtClean="0">
                <a:latin typeface="Arial" charset="0"/>
              </a:rPr>
              <a:t>Sulfolobus solfataricus</a:t>
            </a:r>
            <a:r>
              <a:rPr lang="en-US" smtClean="0">
                <a:latin typeface="Arial" charset="0"/>
              </a:rPr>
              <a:t>: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Vol</a:t>
            </a:r>
            <a:r>
              <a:rPr lang="tr-TR" sz="2400" smtClean="0">
                <a:latin typeface="Arial" charset="0"/>
              </a:rPr>
              <a:t>kanik sıcak kaynaklar</a:t>
            </a:r>
            <a:endParaRPr lang="en-US" sz="2400" smtClean="0">
              <a:latin typeface="Arial" charset="0"/>
            </a:endParaRPr>
          </a:p>
          <a:p>
            <a:pPr lvl="1" eaLnBrk="1" hangingPunct="1"/>
            <a:r>
              <a:rPr lang="tr-TR" sz="2400" smtClean="0">
                <a:latin typeface="Arial" charset="0"/>
              </a:rPr>
              <a:t>Sıcaklık:</a:t>
            </a:r>
            <a:r>
              <a:rPr lang="en-US" sz="2400" smtClean="0">
                <a:latin typeface="Arial" charset="0"/>
              </a:rPr>
              <a:t> 75 – 80 °C</a:t>
            </a:r>
          </a:p>
          <a:p>
            <a:pPr lvl="1" eaLnBrk="1" hangingPunct="1"/>
            <a:r>
              <a:rPr lang="tr-TR" sz="2400" smtClean="0">
                <a:latin typeface="Arial" charset="0"/>
              </a:rPr>
              <a:t>Asidik ortam</a:t>
            </a:r>
            <a:r>
              <a:rPr lang="en-US" sz="2400" smtClean="0">
                <a:latin typeface="Arial" charset="0"/>
              </a:rPr>
              <a:t>: pH 2 – 3</a:t>
            </a:r>
          </a:p>
          <a:p>
            <a:pPr eaLnBrk="1" hangingPunct="1"/>
            <a:r>
              <a:rPr lang="tr-TR" smtClean="0">
                <a:latin typeface="Arial" charset="0"/>
              </a:rPr>
              <a:t>Daha fazla zar stabilitesi</a:t>
            </a:r>
            <a:r>
              <a:rPr lang="en-US" smtClean="0">
                <a:latin typeface="Arial" charset="0"/>
              </a:rPr>
              <a:t>: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Isoprenoid tetraethers </a:t>
            </a:r>
            <a:r>
              <a:rPr lang="tr-TR" sz="2400" smtClean="0">
                <a:latin typeface="Arial" charset="0"/>
              </a:rPr>
              <a:t>(benzersiz</a:t>
            </a:r>
            <a:r>
              <a:rPr lang="en-US" sz="2400" smtClean="0">
                <a:latin typeface="Arial" charset="0"/>
              </a:rPr>
              <a:t> a</a:t>
            </a:r>
            <a:r>
              <a:rPr lang="tr-TR" sz="2400" smtClean="0">
                <a:latin typeface="Arial" charset="0"/>
              </a:rPr>
              <a:t>lkollerden)</a:t>
            </a:r>
            <a:endParaRPr lang="en-US" sz="2400" smtClean="0">
              <a:latin typeface="Arial" charset="0"/>
            </a:endParaRP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81000" y="1066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İki yaprakçık farklı lipid kompozisyonlarına sahiptir. 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r-TR" sz="2800" smtClean="0">
                <a:latin typeface="Arial" charset="0"/>
              </a:rPr>
              <a:t>Çift tabaka asimetriktir. 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800" smtClean="0">
                <a:latin typeface="Arial" charset="0"/>
              </a:rPr>
              <a:t>Dış yaprak: genellikle daha fazla pozitif yüke sahiptir. 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smtClean="0">
                <a:latin typeface="Arial" charset="0"/>
              </a:rPr>
              <a:t>Phosphatidylserine</a:t>
            </a:r>
            <a:r>
              <a:rPr lang="tr-TR" sz="2800" smtClean="0">
                <a:latin typeface="Arial" charset="0"/>
              </a:rPr>
              <a:t>: dış zarda olması önemlidir:</a:t>
            </a:r>
            <a:endParaRPr lang="en-US" sz="280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smtClean="0">
                <a:latin typeface="Arial" charset="0"/>
              </a:rPr>
              <a:t>Kan pulcukları</a:t>
            </a:r>
            <a:r>
              <a:rPr lang="en-US" smtClean="0">
                <a:latin typeface="Arial" charset="0"/>
              </a:rPr>
              <a:t>: </a:t>
            </a:r>
            <a:r>
              <a:rPr lang="tr-TR" smtClean="0">
                <a:latin typeface="Arial" charset="0"/>
              </a:rPr>
              <a:t>kan pıhtılaşmasını aktive eder</a:t>
            </a:r>
            <a:endParaRPr lang="en-US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smtClean="0">
                <a:latin typeface="Arial" charset="0"/>
              </a:rPr>
              <a:t>Diğer hücrelerde: hücreyi yıkım için işaretler</a:t>
            </a:r>
            <a:endParaRPr lang="en-US" smtClean="0">
              <a:latin typeface="Arial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81000" y="1447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Canlı organizmalar zar kompozisyonunu ayarlarlar. 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41148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Zar akışkanlığı: doymamış yağ asitlerinin doymuş yağ asitlerine oranı ile belirlenir. 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  <a:buFontTx/>
              <a:buNone/>
            </a:pPr>
            <a:endParaRPr lang="en-US" sz="90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Sabit bir akışkanlığı sağlayabilmek için hücreler yüksek sıcaklıklarda daha fazla doymuş yağ asidine ihityaç duyarlar</a:t>
            </a:r>
            <a:endParaRPr lang="en-US" sz="900" smtClean="0">
              <a:latin typeface="Arial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81000" y="15240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4267200" cy="8382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Lipit bağlantıları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54102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Bazı zar proteinleri lipoproteinlerdir: kovalent bağla bağlanmış lipit molekülleri vardır</a:t>
            </a:r>
            <a:endParaRPr lang="en-US" sz="28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tr-TR" sz="2400" smtClean="0">
                <a:latin typeface="Arial" charset="0"/>
              </a:rPr>
              <a:t>Uzun yağ asidi zincirleri</a:t>
            </a:r>
            <a:endParaRPr lang="en-US" sz="24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2400" smtClean="0">
                <a:latin typeface="Arial" charset="0"/>
              </a:rPr>
              <a:t>I</a:t>
            </a:r>
            <a:r>
              <a:rPr lang="tr-TR" sz="2400" smtClean="0">
                <a:latin typeface="Arial" charset="0"/>
              </a:rPr>
              <a:t>z</a:t>
            </a:r>
            <a:r>
              <a:rPr lang="en-US" sz="2400" smtClean="0">
                <a:latin typeface="Arial" charset="0"/>
              </a:rPr>
              <a:t>oprenoi</a:t>
            </a:r>
            <a:r>
              <a:rPr lang="tr-TR" sz="2400" smtClean="0">
                <a:latin typeface="Arial" charset="0"/>
              </a:rPr>
              <a:t>tler</a:t>
            </a:r>
            <a:endParaRPr lang="en-US" sz="24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en-US" sz="2400" smtClean="0">
                <a:latin typeface="Arial" charset="0"/>
              </a:rPr>
              <a:t>Sterols</a:t>
            </a:r>
            <a:r>
              <a:rPr lang="tr-TR" sz="2400" smtClean="0">
                <a:latin typeface="Arial" charset="0"/>
              </a:rPr>
              <a:t>ler</a:t>
            </a:r>
          </a:p>
          <a:p>
            <a:pPr lvl="1" eaLnBrk="1" hangingPunct="1">
              <a:lnSpc>
                <a:spcPct val="105000"/>
              </a:lnSpc>
            </a:pPr>
            <a:r>
              <a:rPr lang="tr-TR" sz="2400" smtClean="0">
                <a:latin typeface="Arial" charset="0"/>
              </a:rPr>
              <a:t>Glikozil fosfatidilinozitol </a:t>
            </a:r>
            <a:r>
              <a:rPr lang="en-US" sz="2400" smtClean="0">
                <a:latin typeface="Arial" charset="0"/>
              </a:rPr>
              <a:t>(G</a:t>
            </a:r>
            <a:r>
              <a:rPr lang="tr-TR" sz="2400" smtClean="0">
                <a:latin typeface="Arial" charset="0"/>
              </a:rPr>
              <a:t>P</a:t>
            </a:r>
            <a:r>
              <a:rPr lang="en-US" sz="2400" smtClean="0">
                <a:latin typeface="Arial" charset="0"/>
              </a:rPr>
              <a:t>I)</a:t>
            </a:r>
          </a:p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Lipit kısmı zarın parçası olabilir. 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Protein bu şekilde zara bağlanır. </a:t>
            </a:r>
            <a:endParaRPr lang="en-US" sz="28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tr-TR" sz="2000" smtClean="0">
                <a:latin typeface="Arial" charset="0"/>
              </a:rPr>
              <a:t>Geri alınabilir bir olaydır.</a:t>
            </a:r>
            <a:endParaRPr lang="en-US" sz="20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tr-TR" sz="2000" smtClean="0">
                <a:latin typeface="Arial" charset="0"/>
              </a:rPr>
              <a:t>Protein hedeflemesine olanak sağlar</a:t>
            </a:r>
            <a:endParaRPr lang="en-US" sz="20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tr-TR" sz="2000" smtClean="0">
                <a:latin typeface="Arial" charset="0"/>
              </a:rPr>
              <a:t>Bazı lipit bağlantıları (örn:</a:t>
            </a:r>
            <a:r>
              <a:rPr lang="en-US" sz="2000" smtClean="0">
                <a:latin typeface="Arial" charset="0"/>
              </a:rPr>
              <a:t>GPI anchors</a:t>
            </a:r>
            <a:r>
              <a:rPr lang="tr-TR" sz="2000" smtClean="0">
                <a:latin typeface="Arial" charset="0"/>
              </a:rPr>
              <a:t>) sadece hücre zarının dış tarafında bulunur. </a:t>
            </a:r>
            <a:r>
              <a:rPr lang="en-US" sz="2000" smtClean="0">
                <a:latin typeface="Arial" charset="0"/>
              </a:rPr>
              <a:t> 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81000" y="9906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Protein</a:t>
            </a:r>
            <a:r>
              <a:rPr lang="tr-TR" smtClean="0">
                <a:solidFill>
                  <a:srgbClr val="2FB0DC"/>
                </a:solidFill>
              </a:rPr>
              <a:t>lerin Farnesillenmesi 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81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Protein</a:t>
            </a:r>
            <a:r>
              <a:rPr lang="tr-TR" sz="2800" smtClean="0">
                <a:latin typeface="Arial" charset="0"/>
              </a:rPr>
              <a:t>lere farnesil grubu eklenmesi ile hücre zarının iç yaprakçığına hedeflenir. </a:t>
            </a:r>
            <a:r>
              <a:rPr lang="en-US" sz="2800" smtClean="0">
                <a:latin typeface="Arial" charset="0"/>
              </a:rPr>
              <a:t> </a:t>
            </a:r>
            <a:endParaRPr lang="en-US" sz="2800" smtClean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Proteinin birincil yapısının özgül bir diziye sahiptir: (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signature for farnesylation</a:t>
            </a:r>
            <a:r>
              <a:rPr lang="tr-TR" sz="280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sz="2800" smtClean="0">
                <a:latin typeface="Arial" charset="0"/>
              </a:rPr>
              <a:t> CaaX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C </a:t>
            </a:r>
            <a:r>
              <a:rPr lang="tr-TR" sz="2400" smtClean="0">
                <a:latin typeface="Arial" charset="0"/>
              </a:rPr>
              <a:t>: korunmuş bir </a:t>
            </a:r>
            <a:r>
              <a:rPr lang="en-US" sz="2400" smtClean="0">
                <a:latin typeface="Arial" charset="0"/>
              </a:rPr>
              <a:t>Cys, 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'a' </a:t>
            </a:r>
            <a:r>
              <a:rPr lang="tr-TR" sz="2400" smtClean="0">
                <a:latin typeface="Arial" charset="0"/>
              </a:rPr>
              <a:t>: genellikle alifatik bir aa</a:t>
            </a:r>
            <a:r>
              <a:rPr lang="en-US" sz="2400" smtClean="0">
                <a:latin typeface="Arial" charset="0"/>
              </a:rPr>
              <a:t>,</a:t>
            </a:r>
          </a:p>
          <a:p>
            <a:pPr lvl="1" eaLnBrk="1" hangingPunct="1"/>
            <a:r>
              <a:rPr lang="en-US" sz="2400" smtClean="0">
                <a:latin typeface="Arial" charset="0"/>
              </a:rPr>
              <a:t>'X' </a:t>
            </a:r>
            <a:r>
              <a:rPr lang="tr-TR" sz="2400" smtClean="0">
                <a:latin typeface="Arial" charset="0"/>
              </a:rPr>
              <a:t>:</a:t>
            </a:r>
            <a:r>
              <a:rPr lang="en-US" sz="2400" smtClean="0">
                <a:latin typeface="Arial" charset="0"/>
              </a:rPr>
              <a:t>Met, Ser, Glu, or Ala</a:t>
            </a:r>
          </a:p>
          <a:p>
            <a:pPr eaLnBrk="1" hangingPunct="1"/>
            <a:r>
              <a:rPr lang="tr-TR" sz="2800" smtClean="0">
                <a:latin typeface="Arial" charset="0"/>
              </a:rPr>
              <a:t>Tepkime farnesil transferaz ile katalizlenir. </a:t>
            </a:r>
            <a:endParaRPr lang="en-US" sz="2800" smtClean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Farnesil grubu eklenmemiş proteinler hücre zarına yerleşemez ve aktif değildir. </a:t>
            </a:r>
            <a:endParaRPr lang="en-US" sz="2800" smtClean="0">
              <a:latin typeface="Arial" charset="0"/>
            </a:endParaRPr>
          </a:p>
          <a:p>
            <a:pPr lvl="1" eaLnBrk="1" hangingPunct="1"/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Promising cancer therapy (onco-Ras)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81000" y="1066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Mi</a:t>
            </a:r>
            <a:r>
              <a:rPr lang="tr-TR" smtClean="0">
                <a:solidFill>
                  <a:srgbClr val="2FB0DC"/>
                </a:solidFill>
              </a:rPr>
              <a:t>sel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724400"/>
          </a:xfrm>
        </p:spPr>
        <p:txBody>
          <a:bodyPr/>
          <a:lstStyle/>
          <a:p>
            <a:pPr eaLnBrk="1" hangingPunct="1"/>
            <a:r>
              <a:rPr lang="tr-TR" sz="2800" smtClean="0">
                <a:latin typeface="Arial" charset="0"/>
              </a:rPr>
              <a:t>Amfipatik moleküllerin sudaki çözelteilerinde meydana gelir (kuyruğuna göre daha büyük baş grup olması durumu)</a:t>
            </a:r>
            <a:endParaRPr lang="en-US" sz="2800" smtClean="0">
              <a:latin typeface="Arial" charset="0"/>
            </a:endParaRPr>
          </a:p>
          <a:p>
            <a:pPr lvl="1" eaLnBrk="1" hangingPunct="1"/>
            <a:r>
              <a:rPr lang="tr-TR" smtClean="0">
                <a:latin typeface="Arial" charset="0"/>
              </a:rPr>
              <a:t>Yağ asitleri</a:t>
            </a:r>
            <a:endParaRPr lang="en-US" smtClean="0">
              <a:latin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</a:rPr>
              <a:t>Sodium dodecyl sulfate</a:t>
            </a:r>
            <a:r>
              <a:rPr lang="tr-TR" smtClean="0">
                <a:latin typeface="Arial" charset="0"/>
              </a:rPr>
              <a:t> (SDS)</a:t>
            </a:r>
            <a:endParaRPr lang="en-US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Her bir misel birkaç düzineden birkaç bine kadar lipit molekülüne sahiptir. </a:t>
            </a:r>
            <a:endParaRPr lang="en-US" sz="2800" smtClean="0">
              <a:latin typeface="Arial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81000" y="12192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Kesecik</a:t>
            </a:r>
            <a:r>
              <a:rPr lang="en-US" smtClean="0">
                <a:solidFill>
                  <a:srgbClr val="2FB0DC"/>
                </a:solidFill>
              </a:rPr>
              <a:t> (Lipo</a:t>
            </a:r>
            <a:r>
              <a:rPr lang="tr-TR" smtClean="0">
                <a:solidFill>
                  <a:srgbClr val="2FB0DC"/>
                </a:solidFill>
              </a:rPr>
              <a:t>zom</a:t>
            </a:r>
            <a:r>
              <a:rPr lang="en-US" smtClean="0">
                <a:solidFill>
                  <a:srgbClr val="2FB0DC"/>
                </a:solidFill>
              </a:rPr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Arial" charset="0"/>
              </a:rPr>
              <a:t>Küçük lipit çift tabakalar kendi üstlerine katlanarak bu kürecikleri oluşturur.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Arial" charset="0"/>
              </a:rPr>
              <a:t>1964’te Alec Bangham tarafından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Arial" charset="0"/>
              </a:rPr>
              <a:t>Kesecik zarı sonradan eklenmiş proteinleri içerebilir. 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Arial" charset="0"/>
              </a:rPr>
              <a:t>Merkezi: polar, suda çözünen molekülleri taşıyabilir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Arial" charset="0"/>
              </a:rPr>
              <a:t>Çift tabakanın içi: polar olmayan molekülleri taşıabilir.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Arial" charset="0"/>
              </a:rPr>
              <a:t>İlaç/gen/vb. taşınması için kullanılmaktadır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Arial" charset="0"/>
              </a:rPr>
              <a:t>Kesecikler kolaylıkla hücre zarları ya da diğer kesecikler ile birleşebilir. </a:t>
            </a:r>
            <a:endParaRPr lang="en-US" sz="2800" smtClean="0">
              <a:latin typeface="Arial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81000" y="12192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Zarların fiziksel özellikleri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5257800"/>
          </a:xfrm>
        </p:spPr>
        <p:txBody>
          <a:bodyPr/>
          <a:lstStyle/>
          <a:p>
            <a:pPr eaLnBrk="1" hangingPunct="1"/>
            <a:r>
              <a:rPr lang="tr-TR" sz="2800" smtClean="0">
                <a:latin typeface="Arial" charset="0"/>
              </a:rPr>
              <a:t>Dinamik ve esnek yapı</a:t>
            </a:r>
            <a:endParaRPr lang="en-US" sz="28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Bir çok farklı fazda bulunabilirler, ve faz geçişlerine mazur kalırlar. </a:t>
            </a:r>
            <a:endParaRPr lang="en-US" sz="28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Büyük polar madde ve iyonu geçirmez</a:t>
            </a:r>
            <a:endParaRPr lang="en-US" sz="28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Küçük polar maddeleri ve polar olmayanları geçirir</a:t>
            </a:r>
            <a:endParaRPr lang="en-US" sz="28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Geçirgenlik yapay olarak değiştirilebilir. </a:t>
            </a:r>
            <a:endParaRPr lang="en-US" sz="2800" smtClean="0">
              <a:latin typeface="Arial" charset="0"/>
            </a:endParaRPr>
          </a:p>
          <a:p>
            <a:pPr lvl="1" eaLnBrk="1" hangingPunct="1"/>
            <a:r>
              <a:rPr lang="tr-TR" sz="2400" smtClean="0">
                <a:latin typeface="Arial" charset="0"/>
              </a:rPr>
              <a:t>Hücrelere DNA transferi yapmak istediğimizde</a:t>
            </a:r>
            <a:endParaRPr lang="en-US" sz="2400" smtClean="0">
              <a:latin typeface="Arial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81000" y="12192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 Fazları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4102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Zar kompozisyonu ve sıcaklığa göre çift tabaka farklı fazlarda bulunabilir: </a:t>
            </a:r>
            <a:r>
              <a:rPr lang="tr-TR" sz="2800" b="1" smtClean="0">
                <a:latin typeface="Arial" charset="0"/>
              </a:rPr>
              <a:t>jel</a:t>
            </a:r>
            <a:r>
              <a:rPr lang="tr-TR" sz="2800" smtClean="0">
                <a:latin typeface="Arial" charset="0"/>
              </a:rPr>
              <a:t> ya da </a:t>
            </a:r>
            <a:r>
              <a:rPr lang="tr-TR" sz="2800" b="1" smtClean="0">
                <a:latin typeface="Arial" charset="0"/>
              </a:rPr>
              <a:t>akışkan</a:t>
            </a:r>
            <a:r>
              <a:rPr lang="tr-TR" sz="2800" smtClean="0">
                <a:latin typeface="Arial" charset="0"/>
              </a:rPr>
              <a:t> faz</a:t>
            </a:r>
            <a:endParaRPr lang="en-US" sz="28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tr-TR" smtClean="0">
                <a:latin typeface="Arial" charset="0"/>
              </a:rPr>
              <a:t>Jel Faz:</a:t>
            </a:r>
            <a:r>
              <a:rPr lang="en-US" smtClean="0">
                <a:latin typeface="Arial" charset="0"/>
              </a:rPr>
              <a:t> </a:t>
            </a:r>
            <a:r>
              <a:rPr lang="tr-TR" smtClean="0">
                <a:latin typeface="Arial" charset="0"/>
              </a:rPr>
              <a:t>lipit moleküllerinin hareketliliği oldukça kısıtlanmıştır. </a:t>
            </a:r>
            <a:endParaRPr lang="en-US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tr-TR" smtClean="0">
                <a:latin typeface="Arial" charset="0"/>
              </a:rPr>
              <a:t>Akıcı Faz</a:t>
            </a:r>
            <a:r>
              <a:rPr lang="en-US" smtClean="0">
                <a:latin typeface="Arial" charset="0"/>
              </a:rPr>
              <a:t>:</a:t>
            </a:r>
            <a:r>
              <a:rPr lang="tr-TR" smtClean="0">
                <a:latin typeface="Arial" charset="0"/>
              </a:rPr>
              <a:t> Devamlı olarak hareket eden bir lipit denizi</a:t>
            </a:r>
            <a:endParaRPr lang="en-US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Sıcaklık: jelden akışkan faza geçişi destekler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Fizyolojik koşullar altında: lipitler sıvı-düzenli halde bulunurlar. (lipit çift tabakanın açil zincirlerinde termal hareket daha az gerçekleşir fakat çift tabaka  düzleminde yanal hareket yine de devam eder.  </a:t>
            </a:r>
            <a:endParaRPr lang="en-US" sz="2800" smtClean="0">
              <a:latin typeface="Arial" charset="0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81000" y="9144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 nedir?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pPr marL="228600" indent="-228600" algn="l" eaLnBrk="1" hangingPunct="1">
              <a:lnSpc>
                <a:spcPct val="120000"/>
              </a:lnSpc>
              <a:buFontTx/>
              <a:buChar char="•"/>
            </a:pPr>
            <a:r>
              <a:rPr lang="tr-TR" sz="2800" smtClean="0">
                <a:solidFill>
                  <a:srgbClr val="FF0000"/>
                </a:solidFill>
                <a:latin typeface="Arial" charset="0"/>
              </a:rPr>
              <a:t>Karmaşık lipit yapılarının esnek tabakalar oluşturması</a:t>
            </a:r>
            <a:endParaRPr lang="en-US" sz="2800" smtClean="0">
              <a:solidFill>
                <a:srgbClr val="FF0000"/>
              </a:solidFill>
              <a:latin typeface="Arial" charset="0"/>
            </a:endParaRPr>
          </a:p>
          <a:p>
            <a:pPr marL="228600" indent="-228600" algn="l" eaLnBrk="1" hangingPunct="1">
              <a:lnSpc>
                <a:spcPct val="120000"/>
              </a:lnSpc>
              <a:buFontTx/>
              <a:buChar char="•"/>
            </a:pPr>
            <a:r>
              <a:rPr lang="tr-TR" sz="2800" smtClean="0">
                <a:latin typeface="Arial" charset="0"/>
              </a:rPr>
              <a:t>Bir çok farklı lipit ve proteinlerden oluşur. </a:t>
            </a:r>
            <a:endParaRPr lang="en-US" sz="2800" smtClean="0">
              <a:latin typeface="Arial" charset="0"/>
            </a:endParaRPr>
          </a:p>
          <a:p>
            <a:pPr marL="228600" indent="-228600" algn="l" eaLnBrk="1" hangingPunct="1">
              <a:lnSpc>
                <a:spcPct val="120000"/>
              </a:lnSpc>
              <a:buFontTx/>
              <a:buChar char="•"/>
            </a:pPr>
            <a:r>
              <a:rPr lang="tr-TR" sz="2800" smtClean="0">
                <a:latin typeface="Arial" charset="0"/>
              </a:rPr>
              <a:t>Bazı zar lipit ve proteinleri şekerlenmiştir. </a:t>
            </a:r>
            <a:endParaRPr lang="en-US" sz="2800" smtClean="0">
              <a:latin typeface="Arial" charset="0"/>
            </a:endParaRPr>
          </a:p>
          <a:p>
            <a:pPr marL="228600" indent="-228600" algn="l" eaLnBrk="1" hangingPunct="1">
              <a:lnSpc>
                <a:spcPct val="120000"/>
              </a:lnSpc>
              <a:buFontTx/>
              <a:buChar char="•"/>
            </a:pPr>
            <a:r>
              <a:rPr lang="tr-TR" sz="2800" smtClean="0">
                <a:latin typeface="Arial" charset="0"/>
              </a:rPr>
              <a:t>Her hücre kendisini çevreden ayıran hücre zarına sahiptirler</a:t>
            </a:r>
          </a:p>
          <a:p>
            <a:pPr marL="228600" indent="-228600" algn="l" eaLnBrk="1" hangingPunct="1">
              <a:lnSpc>
                <a:spcPct val="120000"/>
              </a:lnSpc>
              <a:buFontTx/>
              <a:buChar char="•"/>
            </a:pPr>
            <a:r>
              <a:rPr lang="tr-TR" sz="2800" smtClean="0">
                <a:latin typeface="Arial" charset="0"/>
              </a:rPr>
              <a:t>Ökaryotik hücreler iç zar yapılarına da sahiptirler (neyi kapsarlar??)</a:t>
            </a:r>
            <a:endParaRPr lang="en-US" sz="2800" smtClean="0">
              <a:latin typeface="Arial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81000" y="1066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 Dinamiği</a:t>
            </a:r>
            <a:r>
              <a:rPr lang="en-US" smtClean="0">
                <a:solidFill>
                  <a:srgbClr val="2FB0DC"/>
                </a:solidFill>
              </a:rPr>
              <a:t>: </a:t>
            </a:r>
            <a:br>
              <a:rPr lang="en-US" smtClean="0">
                <a:solidFill>
                  <a:srgbClr val="2FB0DC"/>
                </a:solidFill>
              </a:rPr>
            </a:br>
            <a:r>
              <a:rPr lang="tr-TR" smtClean="0">
                <a:solidFill>
                  <a:srgbClr val="2FB0DC"/>
                </a:solidFill>
              </a:rPr>
              <a:t>Yatay</a:t>
            </a:r>
            <a:r>
              <a:rPr lang="en-US" smtClean="0">
                <a:solidFill>
                  <a:srgbClr val="2FB0DC"/>
                </a:solidFill>
              </a:rPr>
              <a:t> Dif</a:t>
            </a:r>
            <a:r>
              <a:rPr lang="tr-TR" smtClean="0">
                <a:solidFill>
                  <a:srgbClr val="2FB0DC"/>
                </a:solidFill>
              </a:rPr>
              <a:t>üzyon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077200" cy="1447800"/>
          </a:xfrm>
        </p:spPr>
        <p:txBody>
          <a:bodyPr/>
          <a:lstStyle/>
          <a:p>
            <a:pPr eaLnBrk="1" hangingPunct="1"/>
            <a:r>
              <a:rPr lang="tr-TR" sz="2800" smtClean="0">
                <a:latin typeface="Arial" charset="0"/>
              </a:rPr>
              <a:t>Her bir lipit molekülü bir yaprakçıktan diğerine geçer (yavaştır-katalizlenmemiş)</a:t>
            </a:r>
          </a:p>
          <a:p>
            <a:pPr eaLnBrk="1" hangingPunct="1"/>
            <a:r>
              <a:rPr lang="tr-TR" sz="2800" smtClean="0">
                <a:latin typeface="Arial" charset="0"/>
              </a:rPr>
              <a:t>Polar baş grubun polar olmayan kısmı geçmesi lazım</a:t>
            </a:r>
          </a:p>
          <a:p>
            <a:pPr eaLnBrk="1" hangingPunct="1"/>
            <a:endParaRPr lang="en-US" sz="2800" smtClean="0">
              <a:latin typeface="Arial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81000" y="1447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 Dinamiği</a:t>
            </a:r>
            <a:r>
              <a:rPr lang="en-US" smtClean="0">
                <a:solidFill>
                  <a:srgbClr val="2FB0DC"/>
                </a:solidFill>
              </a:rPr>
              <a:t>: </a:t>
            </a:r>
            <a:br>
              <a:rPr lang="en-US" smtClean="0">
                <a:solidFill>
                  <a:srgbClr val="2FB0DC"/>
                </a:solidFill>
              </a:rPr>
            </a:br>
            <a:r>
              <a:rPr lang="tr-TR" smtClean="0">
                <a:solidFill>
                  <a:srgbClr val="2FB0DC"/>
                </a:solidFill>
              </a:rPr>
              <a:t>Lateral </a:t>
            </a:r>
            <a:r>
              <a:rPr lang="en-US" smtClean="0">
                <a:solidFill>
                  <a:srgbClr val="2FB0DC"/>
                </a:solidFill>
              </a:rPr>
              <a:t>Dif</a:t>
            </a:r>
            <a:r>
              <a:rPr lang="tr-TR" smtClean="0">
                <a:solidFill>
                  <a:srgbClr val="2FB0DC"/>
                </a:solidFill>
              </a:rPr>
              <a:t>üzyon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8486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Arial" charset="0"/>
              </a:rPr>
              <a:t>Yaprakçıklar içindeki yanal difüzyon çok hızlıdır ve kataliz gerektirmez.</a:t>
            </a:r>
            <a:endParaRPr lang="en-US" sz="2800" smtClean="0">
              <a:latin typeface="Arial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81000" y="12192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 Difüzyonu</a:t>
            </a:r>
            <a:r>
              <a:rPr lang="en-US" smtClean="0">
                <a:solidFill>
                  <a:srgbClr val="2FB0DC"/>
                </a:solidFill>
              </a:rPr>
              <a:t>: Flippa</a:t>
            </a:r>
            <a:r>
              <a:rPr lang="tr-TR" smtClean="0">
                <a:solidFill>
                  <a:srgbClr val="2FB0DC"/>
                </a:solidFill>
              </a:rPr>
              <a:t>zlar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7772400" cy="2667000"/>
          </a:xfrm>
        </p:spPr>
        <p:txBody>
          <a:bodyPr/>
          <a:lstStyle/>
          <a:p>
            <a:pPr eaLnBrk="1" hangingPunct="1"/>
            <a:r>
              <a:rPr lang="tr-TR" sz="2800" smtClean="0">
                <a:latin typeface="Arial" charset="0"/>
              </a:rPr>
              <a:t>Özel</a:t>
            </a:r>
            <a:r>
              <a:rPr lang="en-US" sz="2800" smtClean="0">
                <a:latin typeface="Arial" charset="0"/>
              </a:rPr>
              <a:t> enz</a:t>
            </a:r>
            <a:r>
              <a:rPr lang="tr-TR" sz="2800" smtClean="0">
                <a:latin typeface="Arial" charset="0"/>
              </a:rPr>
              <a:t>i</a:t>
            </a:r>
            <a:r>
              <a:rPr lang="en-US" sz="2800" smtClean="0">
                <a:latin typeface="Arial" charset="0"/>
              </a:rPr>
              <a:t>m</a:t>
            </a:r>
            <a:r>
              <a:rPr lang="tr-TR" sz="2800" smtClean="0">
                <a:latin typeface="Arial" charset="0"/>
              </a:rPr>
              <a:t>ler</a:t>
            </a:r>
            <a:r>
              <a:rPr lang="en-US" sz="2800" smtClean="0">
                <a:latin typeface="Arial" charset="0"/>
                <a:cs typeface="Arial" charset="0"/>
              </a:rPr>
              <a:t>—</a:t>
            </a:r>
            <a:r>
              <a:rPr lang="en-US" sz="2800" smtClean="0">
                <a:latin typeface="Arial" charset="0"/>
              </a:rPr>
              <a:t>flippa</a:t>
            </a:r>
            <a:r>
              <a:rPr lang="tr-TR" sz="2800" smtClean="0">
                <a:latin typeface="Arial" charset="0"/>
              </a:rPr>
              <a:t>zlar</a:t>
            </a:r>
            <a:r>
              <a:rPr lang="tr-TR" sz="2800" smtClean="0">
                <a:latin typeface="Arial" charset="0"/>
                <a:cs typeface="Arial" charset="0"/>
              </a:rPr>
              <a:t>: fosfolipitlerin bir yaprakçıktan diğerine geçmesini katalize eder. </a:t>
            </a:r>
            <a:endParaRPr lang="en-US" sz="28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Bazı lipazlar ATP’den enerji alarak lipitlerin taşınmasını sağlar. </a:t>
            </a:r>
            <a:endParaRPr lang="en-US" sz="2800" smtClean="0">
              <a:latin typeface="Arial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381000" y="1066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Study of Membrane Dynamics: FRAP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Fluorescence Recovery After Photobleaching (FRAP) </a:t>
            </a:r>
            <a:r>
              <a:rPr lang="tr-TR" sz="2800" smtClean="0">
                <a:latin typeface="Arial" charset="0"/>
              </a:rPr>
              <a:t>– fotoağartma sonrası floresan kurtarma</a:t>
            </a:r>
          </a:p>
          <a:p>
            <a:pPr eaLnBrk="1" hangingPunct="1"/>
            <a:r>
              <a:rPr lang="tr-TR" sz="2800" smtClean="0">
                <a:latin typeface="Arial" charset="0"/>
              </a:rPr>
              <a:t>Lipitlerin yanal difüzyon hızının ölçülmesini sağlar</a:t>
            </a:r>
          </a:p>
          <a:p>
            <a:pPr eaLnBrk="1" hangingPunct="1"/>
            <a:r>
              <a:rPr lang="tr-TR" sz="2800" smtClean="0">
                <a:latin typeface="Arial" charset="0"/>
              </a:rPr>
              <a:t>Floresenın geri dönüş hızı belirlenir</a:t>
            </a:r>
          </a:p>
          <a:p>
            <a:pPr lvl="1" eaLnBrk="1" hangingPunct="1"/>
            <a:r>
              <a:rPr lang="tr-TR" sz="2400" smtClean="0">
                <a:latin typeface="Arial" charset="0"/>
              </a:rPr>
              <a:t>Lipidin yaprakçıktaki difüzyon sabiti.</a:t>
            </a:r>
            <a:endParaRPr lang="en-US" sz="2400" smtClean="0">
              <a:latin typeface="Arial" charset="0"/>
            </a:endParaRPr>
          </a:p>
          <a:p>
            <a:pPr lvl="1" eaLnBrk="1" hangingPunct="1"/>
            <a:r>
              <a:rPr lang="en-US" i="1" smtClean="0">
                <a:latin typeface="Arial" charset="0"/>
              </a:rPr>
              <a:t>E.coli</a:t>
            </a:r>
            <a:r>
              <a:rPr lang="en-US" smtClean="0">
                <a:latin typeface="Arial" charset="0"/>
              </a:rPr>
              <a:t> </a:t>
            </a:r>
            <a:r>
              <a:rPr lang="tr-TR" smtClean="0">
                <a:latin typeface="Arial" charset="0"/>
              </a:rPr>
              <a:t>hücresindeki bir lipit molekülü 1 saniyede hücre etrafını dolaşır</a:t>
            </a:r>
            <a:endParaRPr lang="en-US" smtClean="0">
              <a:latin typeface="Arial" charset="0"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81000" y="13716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 Yığınları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143000"/>
            <a:ext cx="8382000" cy="48006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Bir yaprakçıktaki lipid dağılımı rastgele değildir.  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Bazı bölgeler uzun zincirli glikosfingolipit yığınları içerir.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Bu bölgeler daha düzenlidir ve özel olarak </a:t>
            </a:r>
            <a:r>
              <a:rPr lang="en-US" sz="2800" smtClean="0">
                <a:latin typeface="Arial" charset="0"/>
              </a:rPr>
              <a:t>doubly- or triply-acylated protein</a:t>
            </a:r>
            <a:r>
              <a:rPr lang="tr-TR" sz="2800" smtClean="0">
                <a:latin typeface="Arial" charset="0"/>
              </a:rPr>
              <a:t>ler içerirler.</a:t>
            </a: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Yığınlar proteinlerin zarlrın içinde ayrılmasını sağlar</a:t>
            </a:r>
          </a:p>
          <a:p>
            <a:pPr eaLnBrk="1" hangingPunct="1">
              <a:lnSpc>
                <a:spcPct val="105000"/>
              </a:lnSpc>
            </a:pPr>
            <a:r>
              <a:rPr lang="tr-TR" sz="2800" smtClean="0">
                <a:latin typeface="Arial" charset="0"/>
              </a:rPr>
              <a:t>Kolestrol ve sfingolipit mikrobölgeleri, fosfolipitlerce zengin olan komşu mikrobölgelerden daha fazla düzenlidir (daha az akışkan) ve iyonik olmayan deterjanlarla çözülmeleri zordur.</a:t>
            </a:r>
            <a:endParaRPr lang="en-US" sz="2800" smtClean="0">
              <a:latin typeface="Arial" charset="0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81000" y="1066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 kıvrımı ve füzyonu bir çok biyolojik sürecin merkezindedir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077200" cy="4953000"/>
          </a:xfrm>
        </p:spPr>
        <p:txBody>
          <a:bodyPr/>
          <a:lstStyle/>
          <a:p>
            <a:pPr eaLnBrk="1" hangingPunct="1"/>
            <a:r>
              <a:rPr lang="tr-TR" sz="2800" smtClean="0">
                <a:latin typeface="Arial" charset="0"/>
              </a:rPr>
              <a:t>Zarlar birbirleri ile özgül birleşebilirler ve tek bir sürekli zar oluştururlar. </a:t>
            </a:r>
            <a:endParaRPr lang="en-US" sz="28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Füzyon ya spontane ya da protein yardımı ile olabilir. </a:t>
            </a:r>
          </a:p>
          <a:p>
            <a:pPr lvl="1" eaLnBrk="1" hangingPunct="1"/>
            <a:r>
              <a:rPr lang="tr-TR" sz="2400" smtClean="0">
                <a:latin typeface="Arial" charset="0"/>
              </a:rPr>
              <a:t>2 zarın birbirini tanıması</a:t>
            </a:r>
          </a:p>
          <a:p>
            <a:pPr lvl="1" eaLnBrk="1" hangingPunct="1"/>
            <a:r>
              <a:rPr lang="tr-TR" sz="2400" smtClean="0">
                <a:latin typeface="Arial" charset="0"/>
              </a:rPr>
              <a:t>Zar yüzeylerinin birbirine çok yakın olması</a:t>
            </a:r>
          </a:p>
          <a:p>
            <a:pPr lvl="1" eaLnBrk="1" hangingPunct="1"/>
            <a:r>
              <a:rPr lang="tr-TR" sz="2400" smtClean="0">
                <a:latin typeface="Arial" charset="0"/>
              </a:rPr>
              <a:t>Yaprakçıkların birleşmey destekleyecek şekilde bozulması</a:t>
            </a:r>
          </a:p>
          <a:p>
            <a:pPr lvl="1" eaLnBrk="1" hangingPunct="1"/>
            <a:r>
              <a:rPr lang="tr-TR" sz="2400" smtClean="0">
                <a:latin typeface="Arial" charset="0"/>
              </a:rPr>
              <a:t>Zarların birleşmesi ile kaynaşması gerekir.</a:t>
            </a:r>
          </a:p>
          <a:p>
            <a:pPr eaLnBrk="1" hangingPunct="1"/>
            <a:r>
              <a:rPr lang="tr-TR" sz="2800" smtClean="0">
                <a:latin typeface="Arial" charset="0"/>
              </a:rPr>
              <a:t>Protein yardımı ile birleşmelere örnekler:</a:t>
            </a:r>
            <a:endParaRPr lang="en-US" sz="2800" smtClean="0">
              <a:latin typeface="Arial" charset="0"/>
            </a:endParaRPr>
          </a:p>
          <a:p>
            <a:pPr lvl="1" eaLnBrk="1" hangingPunct="1"/>
            <a:r>
              <a:rPr lang="tr-TR" sz="2400" smtClean="0">
                <a:latin typeface="Arial" charset="0"/>
              </a:rPr>
              <a:t>İnfluenza virüsünün konak hücreye girişi</a:t>
            </a:r>
            <a:endParaRPr lang="en-US" sz="2400" smtClean="0">
              <a:latin typeface="Arial" charset="0"/>
            </a:endParaRPr>
          </a:p>
          <a:p>
            <a:pPr lvl="1" eaLnBrk="1" hangingPunct="1"/>
            <a:r>
              <a:rPr lang="tr-TR" sz="2400" smtClean="0">
                <a:latin typeface="Arial" charset="0"/>
              </a:rPr>
              <a:t>Sinir sinapslarında nörotransmietter salınımı</a:t>
            </a:r>
            <a:endParaRPr lang="en-US" sz="2400" smtClean="0">
              <a:latin typeface="Arial" charset="0"/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381000" y="12954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N</a:t>
            </a:r>
            <a:r>
              <a:rPr lang="tr-TR" smtClean="0">
                <a:solidFill>
                  <a:srgbClr val="2FB0DC"/>
                </a:solidFill>
              </a:rPr>
              <a:t>örotransmiter Salınması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56323" name="3 İçerik Yer Tutucusu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tr-TR" smtClean="0"/>
              <a:t>Zar füzyonu için çok fazla çalışılmış bir örnek</a:t>
            </a:r>
          </a:p>
          <a:p>
            <a:r>
              <a:rPr lang="tr-TR" smtClean="0"/>
              <a:t>Nörotransmiterlerle dolu hücre içi keseciklerin plazma zarı ile birleşmesiyle sinapslarda meydana gelir.</a:t>
            </a:r>
          </a:p>
          <a:p>
            <a:endParaRPr lang="tr-TR" smtClean="0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381000" y="9906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96400" cy="990600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2FB0DC"/>
                </a:solidFill>
              </a:rPr>
              <a:t>Zarlarda Çözünen Maddelerin Taşınması</a:t>
            </a:r>
            <a:endParaRPr lang="en-US" sz="3600" b="1" smtClean="0">
              <a:solidFill>
                <a:srgbClr val="2FB0DC"/>
              </a:solidFill>
            </a:endParaRP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19200"/>
            <a:ext cx="8458200" cy="5105400"/>
          </a:xfrm>
        </p:spPr>
        <p:txBody>
          <a:bodyPr/>
          <a:lstStyle/>
          <a:p>
            <a:pPr eaLnBrk="1" hangingPunct="1"/>
            <a:r>
              <a:rPr lang="tr-TR" sz="2800" smtClean="0">
                <a:latin typeface="Arial" charset="0"/>
              </a:rPr>
              <a:t>Bazı maddeler basit difüzyon ile lipit zardan taşınır</a:t>
            </a:r>
            <a:endParaRPr lang="en-US" sz="28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Polar maddelerin basit difüzyonu daha büyük bir aktivasyon enerjisini aşmaları gerekir. </a:t>
            </a:r>
            <a:endParaRPr lang="en-US" sz="28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Bu nedenle bu tür maddelerin zarda taşınmaları için proteinler vardır. </a:t>
            </a:r>
            <a:endParaRPr lang="en-US" sz="28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Böyle proteinlere </a:t>
            </a:r>
            <a:r>
              <a:rPr lang="tr-TR" sz="2800" b="1" smtClean="0">
                <a:latin typeface="Arial" charset="0"/>
              </a:rPr>
              <a:t>taşıyıcı araçlar </a:t>
            </a:r>
            <a:r>
              <a:rPr lang="tr-TR" sz="2800" smtClean="0">
                <a:latin typeface="Arial" charset="0"/>
              </a:rPr>
              <a:t>denir</a:t>
            </a:r>
            <a:endParaRPr lang="en-US" sz="2800" smtClean="0">
              <a:latin typeface="Arial" charset="0"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381000" y="9906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Glu</a:t>
            </a:r>
            <a:r>
              <a:rPr lang="tr-TR" smtClean="0">
                <a:solidFill>
                  <a:srgbClr val="2FB0DC"/>
                </a:solidFill>
              </a:rPr>
              <a:t>k</a:t>
            </a:r>
            <a:r>
              <a:rPr lang="en-US" smtClean="0">
                <a:solidFill>
                  <a:srgbClr val="2FB0DC"/>
                </a:solidFill>
              </a:rPr>
              <a:t>o</a:t>
            </a:r>
            <a:r>
              <a:rPr lang="tr-TR" smtClean="0">
                <a:solidFill>
                  <a:srgbClr val="2FB0DC"/>
                </a:solidFill>
              </a:rPr>
              <a:t>z</a:t>
            </a:r>
            <a:r>
              <a:rPr lang="en-US" smtClean="0">
                <a:solidFill>
                  <a:srgbClr val="2FB0DC"/>
                </a:solidFill>
              </a:rPr>
              <a:t> T</a:t>
            </a:r>
            <a:r>
              <a:rPr lang="tr-TR" smtClean="0">
                <a:solidFill>
                  <a:srgbClr val="2FB0DC"/>
                </a:solidFill>
              </a:rPr>
              <a:t>aşınması için bir model 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70659" name="3 İçerik Yer Tutucusu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latin typeface="+mj-lt"/>
              </a:rPr>
              <a:t>Eritrositlerde enerji sağlayan metabolizma, </a:t>
            </a:r>
            <a:r>
              <a:rPr lang="tr-TR" dirty="0" err="1" smtClean="0">
                <a:latin typeface="+mj-lt"/>
              </a:rPr>
              <a:t>glukoz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derişiminin</a:t>
            </a:r>
            <a:r>
              <a:rPr lang="tr-TR" dirty="0" smtClean="0">
                <a:latin typeface="+mj-lt"/>
              </a:rPr>
              <a:t> yaklaşık 5mM olarak tutulduğu kan plazmasından sürekli olarak </a:t>
            </a:r>
            <a:r>
              <a:rPr lang="tr-TR" dirty="0" err="1" smtClean="0">
                <a:latin typeface="+mj-lt"/>
              </a:rPr>
              <a:t>glukoz</a:t>
            </a:r>
            <a:r>
              <a:rPr lang="tr-TR" dirty="0" smtClean="0">
                <a:latin typeface="+mj-lt"/>
              </a:rPr>
              <a:t> sağlanmasına bağlıdır. </a:t>
            </a:r>
          </a:p>
          <a:p>
            <a:pPr>
              <a:defRPr/>
            </a:pPr>
            <a:r>
              <a:rPr lang="tr-TR" dirty="0" err="1" smtClean="0">
                <a:latin typeface="+mj-lt"/>
              </a:rPr>
              <a:t>Glukoz</a:t>
            </a:r>
            <a:r>
              <a:rPr lang="tr-TR" dirty="0" smtClean="0">
                <a:latin typeface="+mj-lt"/>
              </a:rPr>
              <a:t> taşıyıcısı (kolaylaştırılmış difüzyon, katalizlenmemiş difüzyondan 50000 kat hızlıdır)</a:t>
            </a:r>
          </a:p>
          <a:p>
            <a:pPr>
              <a:defRPr/>
            </a:pPr>
            <a:r>
              <a:rPr lang="tr-TR" dirty="0" smtClean="0">
                <a:latin typeface="+mj-lt"/>
              </a:rPr>
              <a:t>Eritrositlerdeki </a:t>
            </a:r>
            <a:r>
              <a:rPr lang="tr-TR" dirty="0" err="1" smtClean="0">
                <a:latin typeface="+mj-lt"/>
              </a:rPr>
              <a:t>glukoz</a:t>
            </a:r>
            <a:r>
              <a:rPr lang="tr-TR" dirty="0" smtClean="0">
                <a:latin typeface="+mj-lt"/>
              </a:rPr>
              <a:t> taşıyıcısı GLUT1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381000" y="12192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Proton Taşınması ve ATP’nin Kimyasal Enerjisi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84582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800" smtClean="0">
                <a:solidFill>
                  <a:srgbClr val="0000FF"/>
                </a:solidFill>
                <a:latin typeface="Arial" charset="0"/>
              </a:rPr>
              <a:t>ATP hidrolizi ile elde edilen enerji protonların hücre zarından geçişini sağlar. </a:t>
            </a:r>
            <a:endParaRPr lang="en-US" sz="2800" smtClean="0">
              <a:solidFill>
                <a:srgbClr val="0000FF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mtClean="0">
                <a:latin typeface="Arial" charset="0"/>
              </a:rPr>
              <a:t>F-t</a:t>
            </a:r>
            <a:r>
              <a:rPr lang="tr-TR" smtClean="0">
                <a:latin typeface="Arial" charset="0"/>
              </a:rPr>
              <a:t>ipi</a:t>
            </a:r>
            <a:r>
              <a:rPr lang="en-US" smtClean="0">
                <a:latin typeface="Arial" charset="0"/>
              </a:rPr>
              <a:t> ATPa</a:t>
            </a:r>
            <a:r>
              <a:rPr lang="tr-TR" smtClean="0">
                <a:latin typeface="Arial" charset="0"/>
              </a:rPr>
              <a:t>zlarla hücrelerdeki pH kontrolü</a:t>
            </a:r>
            <a:endParaRPr lang="en-US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800" smtClean="0">
                <a:solidFill>
                  <a:srgbClr val="FF0000"/>
                </a:solidFill>
                <a:latin typeface="Arial" charset="0"/>
              </a:rPr>
              <a:t>Proton gradyanından elde edilen enerji ATP sentezinde kullanılabilir. </a:t>
            </a:r>
            <a:endParaRPr lang="en-US" sz="2800" smtClean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tr-TR" smtClean="0">
                <a:latin typeface="Arial" charset="0"/>
              </a:rPr>
              <a:t>Kloroplast ve mitokondri zarlarındaki ATP sintazlar tarafından</a:t>
            </a:r>
            <a:endParaRPr lang="en-US" smtClean="0">
              <a:latin typeface="Arial" charset="0"/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381000" y="1447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4008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Zarın Görevleri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Arial" charset="0"/>
              </a:rPr>
              <a:t>Hücrenin sınırlarını belirler</a:t>
            </a: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Arial" charset="0"/>
              </a:rPr>
              <a:t>Hücre içi giriş çıkışı düzenler </a:t>
            </a:r>
          </a:p>
          <a:p>
            <a:pPr lvl="1" eaLnBrk="1" hangingPunct="1">
              <a:lnSpc>
                <a:spcPct val="110000"/>
              </a:lnSpc>
            </a:pPr>
            <a:r>
              <a:rPr lang="tr-TR" sz="2000" smtClean="0">
                <a:latin typeface="Arial" charset="0"/>
              </a:rPr>
              <a:t>Seçici olarak besinleri alır (örn:laktoz)</a:t>
            </a:r>
          </a:p>
          <a:p>
            <a:pPr lvl="1" eaLnBrk="1" hangingPunct="1">
              <a:lnSpc>
                <a:spcPct val="110000"/>
              </a:lnSpc>
            </a:pPr>
            <a:r>
              <a:rPr lang="tr-TR" sz="2000" smtClean="0">
                <a:latin typeface="Arial" charset="0"/>
              </a:rPr>
              <a:t>Seçici olarak atık ve toksinleri atar (örn: antibiyotikler)</a:t>
            </a: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Arial" charset="0"/>
              </a:rPr>
              <a:t>Metabolitlerin ve iyonların hücre içinde kalmasını sağlar</a:t>
            </a: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Arial" charset="0"/>
              </a:rPr>
              <a:t>Dış sinyalleri alıp, hücre içine iletir (biyosinyalleşme)</a:t>
            </a: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Arial" charset="0"/>
              </a:rPr>
              <a:t>Hücre içinde bölümler oluşturur ‘c</a:t>
            </a:r>
            <a:r>
              <a:rPr lang="en-US" sz="2400" smtClean="0">
                <a:latin typeface="Arial" charset="0"/>
              </a:rPr>
              <a:t>ompartmentalization</a:t>
            </a:r>
            <a:r>
              <a:rPr lang="tr-TR" sz="2400" smtClean="0">
                <a:latin typeface="Arial" charset="0"/>
              </a:rPr>
              <a:t>’</a:t>
            </a:r>
            <a:endParaRPr lang="en-US" sz="240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sz="2000" smtClean="0">
                <a:latin typeface="Arial" charset="0"/>
              </a:rPr>
              <a:t>Enerji açığa çıkan tepkimeleri enerji kullananlardan ayırır. </a:t>
            </a:r>
            <a:endParaRPr lang="en-US" sz="200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tr-TR" sz="2000" smtClean="0">
                <a:latin typeface="Arial" charset="0"/>
              </a:rPr>
              <a:t>Proteolitik enzimleri hücre için önemli olan proteinlerden uzak tutar</a:t>
            </a: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Arial" charset="0"/>
              </a:rPr>
              <a:t>Sinir sinyallerini oluşturur ve iletimini sağlar. </a:t>
            </a: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tr-TR" sz="2400" smtClean="0">
                <a:latin typeface="Arial" charset="0"/>
              </a:rPr>
              <a:t>Proton gradyanı halinde enerji depolar ve ATP üretiminde görev alır. </a:t>
            </a:r>
            <a:endParaRPr lang="en-US" sz="2400" smtClean="0">
              <a:latin typeface="Arial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04800" y="9144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ABC Taşıyıcaları 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495800"/>
          </a:xfrm>
        </p:spPr>
        <p:txBody>
          <a:bodyPr/>
          <a:lstStyle/>
          <a:p>
            <a:pPr>
              <a:defRPr/>
            </a:pPr>
            <a:r>
              <a:rPr lang="tr-TR" sz="2800" dirty="0" smtClean="0">
                <a:latin typeface="+mj-lt"/>
              </a:rPr>
              <a:t>Çok çeşitli </a:t>
            </a:r>
            <a:r>
              <a:rPr lang="tr-TR" sz="2800" dirty="0" err="1" smtClean="0">
                <a:latin typeface="+mj-lt"/>
              </a:rPr>
              <a:t>substratların</a:t>
            </a:r>
            <a:r>
              <a:rPr lang="tr-TR" sz="2800" dirty="0" smtClean="0">
                <a:latin typeface="+mj-lt"/>
              </a:rPr>
              <a:t> aktif taşınmasında </a:t>
            </a:r>
            <a:r>
              <a:rPr lang="tr-TR" sz="2800" dirty="0" err="1" smtClean="0">
                <a:latin typeface="+mj-lt"/>
              </a:rPr>
              <a:t>ATP’yi</a:t>
            </a:r>
            <a:r>
              <a:rPr lang="tr-TR" sz="2800" dirty="0" smtClean="0">
                <a:latin typeface="+mj-lt"/>
              </a:rPr>
              <a:t> kullanır.</a:t>
            </a:r>
          </a:p>
          <a:p>
            <a:pPr>
              <a:defRPr/>
            </a:pPr>
            <a:r>
              <a:rPr lang="tr-TR" sz="2800" dirty="0" err="1" smtClean="0">
                <a:latin typeface="+mj-lt"/>
              </a:rPr>
              <a:t>Aa</a:t>
            </a:r>
            <a:r>
              <a:rPr lang="tr-TR" sz="2800" dirty="0" smtClean="0">
                <a:latin typeface="+mj-lt"/>
              </a:rPr>
              <a:t>, </a:t>
            </a:r>
            <a:r>
              <a:rPr lang="tr-TR" sz="2800" dirty="0" err="1" smtClean="0">
                <a:latin typeface="+mj-lt"/>
              </a:rPr>
              <a:t>peptitler</a:t>
            </a:r>
            <a:r>
              <a:rPr lang="tr-TR" sz="2800" dirty="0" smtClean="0">
                <a:latin typeface="+mj-lt"/>
              </a:rPr>
              <a:t>, metal iyonlar, çeşitli lipitler, safra tuzları ve ilaçlar- bir çok </a:t>
            </a:r>
            <a:r>
              <a:rPr lang="tr-TR" sz="2800" dirty="0" err="1" smtClean="0">
                <a:latin typeface="+mj-lt"/>
              </a:rPr>
              <a:t>hidrofobik</a:t>
            </a:r>
            <a:r>
              <a:rPr lang="tr-TR" sz="2800" dirty="0" smtClean="0">
                <a:latin typeface="+mj-lt"/>
              </a:rPr>
              <a:t> bileşik</a:t>
            </a:r>
          </a:p>
          <a:p>
            <a:pPr>
              <a:defRPr/>
            </a:pPr>
            <a:r>
              <a:rPr lang="tr-TR" sz="2800" dirty="0" smtClean="0">
                <a:latin typeface="+mj-lt"/>
              </a:rPr>
              <a:t>İnsanlarda: MDR1 (çoklu-ilaç taşıyıcısı)</a:t>
            </a:r>
          </a:p>
          <a:p>
            <a:pPr lvl="1">
              <a:defRPr/>
            </a:pPr>
            <a:r>
              <a:rPr lang="tr-TR" sz="2400" dirty="0" smtClean="0">
                <a:latin typeface="+mj-lt"/>
              </a:rPr>
              <a:t>Tümörlerin </a:t>
            </a:r>
            <a:r>
              <a:rPr lang="tr-TR" sz="2400" dirty="0" err="1" smtClean="0">
                <a:latin typeface="+mj-lt"/>
              </a:rPr>
              <a:t>antit</a:t>
            </a:r>
            <a:r>
              <a:rPr lang="tr-TR" sz="2400" dirty="0" smtClean="0">
                <a:latin typeface="+mj-lt"/>
              </a:rPr>
              <a:t>-tümör direncinden sorumlu</a:t>
            </a:r>
          </a:p>
          <a:p>
            <a:pPr lvl="1">
              <a:defRPr/>
            </a:pPr>
            <a:r>
              <a:rPr lang="tr-TR" sz="2400" dirty="0" smtClean="0">
                <a:latin typeface="+mj-lt"/>
              </a:rPr>
              <a:t> </a:t>
            </a:r>
            <a:r>
              <a:rPr lang="tr-TR" sz="2400" dirty="0" err="1" smtClean="0">
                <a:latin typeface="+mj-lt"/>
              </a:rPr>
              <a:t>adriyamisin</a:t>
            </a:r>
            <a:r>
              <a:rPr lang="tr-TR" sz="2400" dirty="0" smtClean="0">
                <a:latin typeface="+mj-lt"/>
              </a:rPr>
              <a:t>, </a:t>
            </a:r>
            <a:r>
              <a:rPr lang="tr-TR" sz="2400" dirty="0" err="1" smtClean="0">
                <a:latin typeface="+mj-lt"/>
              </a:rPr>
              <a:t>doksurubicin</a:t>
            </a:r>
            <a:r>
              <a:rPr lang="tr-TR" sz="2400" dirty="0" smtClean="0">
                <a:latin typeface="+mj-lt"/>
              </a:rPr>
              <a:t>, </a:t>
            </a:r>
            <a:r>
              <a:rPr lang="tr-TR" sz="2400" dirty="0" err="1" smtClean="0">
                <a:latin typeface="+mj-lt"/>
              </a:rPr>
              <a:t>vinblastin</a:t>
            </a:r>
            <a:r>
              <a:rPr lang="tr-TR" sz="2400" dirty="0" smtClean="0">
                <a:latin typeface="+mj-lt"/>
              </a:rPr>
              <a:t> gibi  </a:t>
            </a:r>
            <a:r>
              <a:rPr lang="tr-TR" sz="2400" dirty="0" err="1" smtClean="0">
                <a:latin typeface="+mj-lt"/>
              </a:rPr>
              <a:t>ilaçlarn</a:t>
            </a:r>
            <a:r>
              <a:rPr lang="tr-TR" sz="2400" dirty="0" smtClean="0">
                <a:latin typeface="+mj-lt"/>
              </a:rPr>
              <a:t> hücre dışına pompalanması</a:t>
            </a:r>
          </a:p>
          <a:p>
            <a:pPr>
              <a:defRPr/>
            </a:pPr>
            <a:r>
              <a:rPr lang="tr-TR" sz="2800" dirty="0" smtClean="0">
                <a:latin typeface="+mj-lt"/>
              </a:rPr>
              <a:t>Hayvanlarda, bitkilerde ve </a:t>
            </a:r>
            <a:r>
              <a:rPr lang="tr-TR" sz="2800" dirty="0" err="1" smtClean="0">
                <a:latin typeface="+mj-lt"/>
              </a:rPr>
              <a:t>mikrooraganizmalarda</a:t>
            </a:r>
            <a:r>
              <a:rPr lang="tr-TR" sz="2800" dirty="0" smtClean="0">
                <a:latin typeface="+mj-lt"/>
              </a:rPr>
              <a:t> da bulunur</a:t>
            </a:r>
          </a:p>
          <a:p>
            <a:pPr lvl="1">
              <a:defRPr/>
            </a:pPr>
            <a:r>
              <a:rPr lang="tr-TR" sz="2400" dirty="0" err="1" smtClean="0">
                <a:latin typeface="+mj-lt"/>
              </a:rPr>
              <a:t>ABC’nin</a:t>
            </a:r>
            <a:r>
              <a:rPr lang="tr-TR" sz="2400" dirty="0" smtClean="0">
                <a:latin typeface="+mj-lt"/>
              </a:rPr>
              <a:t> varlığı patolojik mikroplara direnç sağladığı için ciddi halk sağlığı sorunudur. </a:t>
            </a:r>
          </a:p>
          <a:p>
            <a:pPr lvl="1">
              <a:defRPr/>
            </a:pPr>
            <a:endParaRPr lang="tr-TR" sz="2400" dirty="0" smtClean="0">
              <a:latin typeface="+mj-lt"/>
            </a:endParaRP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A</a:t>
            </a:r>
            <a:r>
              <a:rPr lang="tr-TR" smtClean="0">
                <a:solidFill>
                  <a:srgbClr val="2FB0DC"/>
                </a:solidFill>
              </a:rPr>
              <a:t>kuaporinler: suyun zardan hızlıca taşınmasını sağlar. 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4958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latin typeface="+mj-lt"/>
              </a:rPr>
              <a:t>Suyun geçişi için </a:t>
            </a:r>
            <a:r>
              <a:rPr lang="tr-TR" dirty="0" err="1" smtClean="0">
                <a:latin typeface="+mj-lt"/>
              </a:rPr>
              <a:t>hidrofilik</a:t>
            </a:r>
            <a:r>
              <a:rPr lang="tr-TR" dirty="0" smtClean="0">
                <a:latin typeface="+mj-lt"/>
              </a:rPr>
              <a:t> zar geçiş kanalları oluşturur.</a:t>
            </a:r>
          </a:p>
          <a:p>
            <a:pPr>
              <a:defRPr/>
            </a:pPr>
            <a:r>
              <a:rPr lang="tr-TR" dirty="0" smtClean="0">
                <a:latin typeface="+mj-lt"/>
              </a:rPr>
              <a:t>Bütün organizmalarda bulunur.</a:t>
            </a:r>
          </a:p>
          <a:p>
            <a:pPr>
              <a:defRPr/>
            </a:pPr>
            <a:r>
              <a:rPr lang="tr-TR" dirty="0" smtClean="0">
                <a:latin typeface="+mj-lt"/>
              </a:rPr>
              <a:t>Memelilerde 11 AQP</a:t>
            </a:r>
          </a:p>
          <a:p>
            <a:pPr lvl="1">
              <a:defRPr/>
            </a:pPr>
            <a:r>
              <a:rPr lang="tr-TR" dirty="0" smtClean="0">
                <a:latin typeface="+mj-lt"/>
              </a:rPr>
              <a:t>Eritrositlerin hücre dışı ani </a:t>
            </a:r>
            <a:r>
              <a:rPr lang="tr-TR" dirty="0" err="1" smtClean="0">
                <a:latin typeface="+mj-lt"/>
              </a:rPr>
              <a:t>ozmatik</a:t>
            </a:r>
            <a:r>
              <a:rPr lang="tr-TR" dirty="0" smtClean="0">
                <a:latin typeface="+mj-lt"/>
              </a:rPr>
              <a:t> değişimlere cevap olarak hızla şişen ve büzüşen</a:t>
            </a:r>
          </a:p>
          <a:p>
            <a:pPr lvl="1">
              <a:defRPr/>
            </a:pPr>
            <a:r>
              <a:rPr lang="tr-TR" dirty="0" smtClean="0">
                <a:latin typeface="+mj-lt"/>
              </a:rPr>
              <a:t>Ter, </a:t>
            </a:r>
            <a:r>
              <a:rPr lang="tr-TR" dirty="0" err="1" smtClean="0">
                <a:latin typeface="+mj-lt"/>
              </a:rPr>
              <a:t>tükrük</a:t>
            </a:r>
            <a:r>
              <a:rPr lang="tr-TR" dirty="0" smtClean="0">
                <a:latin typeface="+mj-lt"/>
              </a:rPr>
              <a:t>, göz yaşı üreten </a:t>
            </a:r>
            <a:r>
              <a:rPr lang="tr-TR" dirty="0" err="1" smtClean="0">
                <a:latin typeface="+mj-lt"/>
              </a:rPr>
              <a:t>ekzokrin</a:t>
            </a:r>
            <a:r>
              <a:rPr lang="tr-TR" dirty="0" smtClean="0">
                <a:latin typeface="+mj-lt"/>
              </a:rPr>
              <a:t> bezlerde bol miktarda bulunur.</a:t>
            </a:r>
          </a:p>
          <a:p>
            <a:pPr lvl="1">
              <a:defRPr/>
            </a:pPr>
            <a:r>
              <a:rPr lang="tr-TR" dirty="0" err="1" smtClean="0">
                <a:latin typeface="+mj-lt"/>
              </a:rPr>
              <a:t>Nefronda</a:t>
            </a:r>
            <a:r>
              <a:rPr lang="tr-TR" dirty="0" smtClean="0">
                <a:latin typeface="+mj-lt"/>
              </a:rPr>
              <a:t> idrar oluşumu ve suyun tutulmasında</a:t>
            </a:r>
            <a:endParaRPr lang="tr-TR" dirty="0">
              <a:latin typeface="+mj-lt"/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457200" y="1447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tr-TR" sz="3600" smtClean="0">
                <a:solidFill>
                  <a:srgbClr val="2FB0DC"/>
                </a:solidFill>
              </a:rPr>
              <a:t>Zardaki proteinlerin görevleri</a:t>
            </a:r>
            <a:endParaRPr lang="en-US" sz="3600" smtClean="0">
              <a:solidFill>
                <a:srgbClr val="2FB0DC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991600" cy="5105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>Re</a:t>
            </a:r>
            <a:r>
              <a:rPr lang="tr-TR" sz="2400" smtClean="0">
                <a:latin typeface="Arial" charset="0"/>
              </a:rPr>
              <a:t>septörler:</a:t>
            </a:r>
            <a:r>
              <a:rPr lang="en-US" sz="2400" smtClean="0">
                <a:latin typeface="Arial" charset="0"/>
              </a:rPr>
              <a:t> </a:t>
            </a:r>
            <a:r>
              <a:rPr lang="tr-TR" sz="2400" smtClean="0">
                <a:latin typeface="Arial" charset="0"/>
              </a:rPr>
              <a:t>çevreden sinyallerin algılanması</a:t>
            </a:r>
            <a:endParaRPr lang="en-US" sz="2400" smtClean="0">
              <a:latin typeface="Arial" charset="0"/>
            </a:endParaRPr>
          </a:p>
          <a:p>
            <a:pPr lvl="1" eaLnBrk="1" hangingPunct="1"/>
            <a:r>
              <a:rPr lang="tr-TR" sz="2000" smtClean="0">
                <a:latin typeface="Arial" charset="0"/>
              </a:rPr>
              <a:t>Işık </a:t>
            </a:r>
            <a:r>
              <a:rPr lang="en-US" sz="2000" smtClean="0">
                <a:latin typeface="Arial" charset="0"/>
              </a:rPr>
              <a:t>(opsin)</a:t>
            </a:r>
          </a:p>
          <a:p>
            <a:pPr lvl="1" eaLnBrk="1" hangingPunct="1"/>
            <a:r>
              <a:rPr lang="en-US" sz="2000" smtClean="0">
                <a:latin typeface="Arial" charset="0"/>
              </a:rPr>
              <a:t>Hormon</a:t>
            </a:r>
            <a:r>
              <a:rPr lang="tr-TR" sz="2000" smtClean="0">
                <a:latin typeface="Arial" charset="0"/>
              </a:rPr>
              <a:t>lar</a:t>
            </a:r>
            <a:r>
              <a:rPr lang="en-US" sz="2000" smtClean="0">
                <a:latin typeface="Arial" charset="0"/>
              </a:rPr>
              <a:t> (insulin re</a:t>
            </a:r>
            <a:r>
              <a:rPr lang="tr-TR" sz="2000" smtClean="0">
                <a:latin typeface="Arial" charset="0"/>
              </a:rPr>
              <a:t>se</a:t>
            </a:r>
            <a:r>
              <a:rPr lang="en-US" sz="2000" smtClean="0">
                <a:latin typeface="Arial" charset="0"/>
              </a:rPr>
              <a:t>pt</a:t>
            </a:r>
            <a:r>
              <a:rPr lang="tr-TR" sz="2000" smtClean="0">
                <a:latin typeface="Arial" charset="0"/>
              </a:rPr>
              <a:t>ö</a:t>
            </a:r>
            <a:r>
              <a:rPr lang="en-US" sz="2000" smtClean="0">
                <a:latin typeface="Arial" charset="0"/>
              </a:rPr>
              <a:t>r)</a:t>
            </a:r>
          </a:p>
          <a:p>
            <a:pPr lvl="1" eaLnBrk="1" hangingPunct="1"/>
            <a:r>
              <a:rPr lang="en-US" sz="2000" smtClean="0">
                <a:latin typeface="Arial" charset="0"/>
              </a:rPr>
              <a:t>Neurotransmitter</a:t>
            </a:r>
            <a:r>
              <a:rPr lang="tr-TR" sz="2000" smtClean="0">
                <a:latin typeface="Arial" charset="0"/>
              </a:rPr>
              <a:t>ler</a:t>
            </a:r>
            <a:r>
              <a:rPr lang="en-US" sz="2000" smtClean="0">
                <a:latin typeface="Arial" charset="0"/>
              </a:rPr>
              <a:t> (</a:t>
            </a:r>
            <a:r>
              <a:rPr lang="tr-TR" sz="2000" smtClean="0">
                <a:latin typeface="Arial" charset="0"/>
              </a:rPr>
              <a:t>asetilkolin </a:t>
            </a:r>
            <a:r>
              <a:rPr lang="en-US" sz="2000" smtClean="0">
                <a:latin typeface="Arial" charset="0"/>
              </a:rPr>
              <a:t>re</a:t>
            </a:r>
            <a:r>
              <a:rPr lang="tr-TR" sz="2000" smtClean="0">
                <a:latin typeface="Arial" charset="0"/>
              </a:rPr>
              <a:t>septör</a:t>
            </a:r>
            <a:r>
              <a:rPr lang="en-US" sz="2000" smtClean="0">
                <a:latin typeface="Arial" charset="0"/>
              </a:rPr>
              <a:t>)</a:t>
            </a:r>
          </a:p>
          <a:p>
            <a:pPr lvl="1" eaLnBrk="1" hangingPunct="1"/>
            <a:r>
              <a:rPr lang="tr-TR" sz="2000" smtClean="0">
                <a:latin typeface="Arial" charset="0"/>
              </a:rPr>
              <a:t>Feromonlar</a:t>
            </a:r>
            <a:r>
              <a:rPr lang="en-US" sz="2000" smtClean="0">
                <a:latin typeface="Arial" charset="0"/>
              </a:rPr>
              <a:t> (</a:t>
            </a:r>
            <a:r>
              <a:rPr lang="tr-TR" sz="2000" smtClean="0">
                <a:latin typeface="Arial" charset="0"/>
              </a:rPr>
              <a:t>tat ve koku reseptörleri</a:t>
            </a:r>
            <a:r>
              <a:rPr lang="en-US" sz="2000" smtClean="0">
                <a:latin typeface="Arial" charset="0"/>
              </a:rPr>
              <a:t>)</a:t>
            </a:r>
          </a:p>
          <a:p>
            <a:pPr lvl="1" eaLnBrk="1" hangingPunct="1"/>
            <a:endParaRPr lang="en-US" sz="700" smtClean="0">
              <a:latin typeface="Arial" charset="0"/>
            </a:endParaRPr>
          </a:p>
          <a:p>
            <a:pPr eaLnBrk="1" hangingPunct="1"/>
            <a:r>
              <a:rPr lang="tr-TR" sz="2400" smtClean="0">
                <a:latin typeface="Arial" charset="0"/>
              </a:rPr>
              <a:t>Kanallar ve taşıyıcılar</a:t>
            </a:r>
            <a:endParaRPr lang="en-US" sz="2400" smtClean="0">
              <a:latin typeface="Arial" charset="0"/>
            </a:endParaRPr>
          </a:p>
          <a:p>
            <a:pPr lvl="1" eaLnBrk="1" hangingPunct="1"/>
            <a:r>
              <a:rPr lang="tr-TR" sz="2000" smtClean="0">
                <a:latin typeface="Arial" charset="0"/>
              </a:rPr>
              <a:t>Besinler</a:t>
            </a:r>
            <a:r>
              <a:rPr lang="en-US" sz="2000" smtClean="0">
                <a:latin typeface="Arial" charset="0"/>
              </a:rPr>
              <a:t> (maltoporin)</a:t>
            </a:r>
          </a:p>
          <a:p>
            <a:pPr lvl="1" eaLnBrk="1" hangingPunct="1"/>
            <a:r>
              <a:rPr lang="en-US" sz="2000" smtClean="0">
                <a:latin typeface="Arial" charset="0"/>
              </a:rPr>
              <a:t>I</a:t>
            </a:r>
            <a:r>
              <a:rPr lang="tr-TR" sz="2000" smtClean="0">
                <a:latin typeface="Arial" charset="0"/>
              </a:rPr>
              <a:t>y</a:t>
            </a:r>
            <a:r>
              <a:rPr lang="en-US" sz="2000" smtClean="0">
                <a:latin typeface="Arial" charset="0"/>
              </a:rPr>
              <a:t>on</a:t>
            </a:r>
            <a:r>
              <a:rPr lang="tr-TR" sz="2000" smtClean="0">
                <a:latin typeface="Arial" charset="0"/>
              </a:rPr>
              <a:t>lar</a:t>
            </a:r>
            <a:r>
              <a:rPr lang="en-US" sz="2000" smtClean="0">
                <a:latin typeface="Arial" charset="0"/>
              </a:rPr>
              <a:t> (K-channel) </a:t>
            </a:r>
          </a:p>
          <a:p>
            <a:pPr lvl="1" eaLnBrk="1" hangingPunct="1"/>
            <a:r>
              <a:rPr lang="en-US" sz="2000" smtClean="0">
                <a:latin typeface="Arial" charset="0"/>
              </a:rPr>
              <a:t>Neurotransmitter</a:t>
            </a:r>
            <a:r>
              <a:rPr lang="tr-TR" sz="2000" smtClean="0">
                <a:latin typeface="Arial" charset="0"/>
              </a:rPr>
              <a:t>ler</a:t>
            </a:r>
            <a:r>
              <a:rPr lang="en-US" sz="2000" smtClean="0">
                <a:latin typeface="Arial" charset="0"/>
              </a:rPr>
              <a:t> </a:t>
            </a:r>
          </a:p>
          <a:p>
            <a:pPr lvl="1" eaLnBrk="1" hangingPunct="1"/>
            <a:endParaRPr lang="en-US" sz="800" smtClean="0">
              <a:latin typeface="Arial" charset="0"/>
            </a:endParaRPr>
          </a:p>
          <a:p>
            <a:pPr eaLnBrk="1" hangingPunct="1"/>
            <a:r>
              <a:rPr lang="en-US" sz="2400" smtClean="0">
                <a:latin typeface="Arial" charset="0"/>
              </a:rPr>
              <a:t>Enz</a:t>
            </a:r>
            <a:r>
              <a:rPr lang="tr-TR" sz="2400" smtClean="0">
                <a:latin typeface="Arial" charset="0"/>
              </a:rPr>
              <a:t>i</a:t>
            </a:r>
            <a:r>
              <a:rPr lang="en-US" sz="2400" smtClean="0">
                <a:latin typeface="Arial" charset="0"/>
              </a:rPr>
              <a:t>m</a:t>
            </a:r>
            <a:r>
              <a:rPr lang="tr-TR" sz="2400" smtClean="0">
                <a:latin typeface="Arial" charset="0"/>
              </a:rPr>
              <a:t>ler</a:t>
            </a:r>
            <a:endParaRPr lang="en-US" sz="2400" smtClean="0">
              <a:latin typeface="Arial" charset="0"/>
            </a:endParaRPr>
          </a:p>
          <a:p>
            <a:pPr lvl="1" eaLnBrk="1" hangingPunct="1"/>
            <a:r>
              <a:rPr lang="en-US" sz="2000" smtClean="0">
                <a:latin typeface="Arial" charset="0"/>
              </a:rPr>
              <a:t>Lipi</a:t>
            </a:r>
            <a:r>
              <a:rPr lang="tr-TR" sz="2000" smtClean="0">
                <a:latin typeface="Arial" charset="0"/>
              </a:rPr>
              <a:t>t</a:t>
            </a:r>
            <a:r>
              <a:rPr lang="en-US" sz="2000" smtClean="0">
                <a:latin typeface="Arial" charset="0"/>
              </a:rPr>
              <a:t> bi</a:t>
            </a:r>
            <a:r>
              <a:rPr lang="tr-TR" sz="2000" smtClean="0">
                <a:latin typeface="Arial" charset="0"/>
              </a:rPr>
              <a:t>y</a:t>
            </a:r>
            <a:r>
              <a:rPr lang="en-US" sz="2000" smtClean="0">
                <a:latin typeface="Arial" charset="0"/>
              </a:rPr>
              <a:t>os</a:t>
            </a:r>
            <a:r>
              <a:rPr lang="tr-TR" sz="2000" smtClean="0">
                <a:latin typeface="Arial" charset="0"/>
              </a:rPr>
              <a:t>entezi</a:t>
            </a:r>
            <a:r>
              <a:rPr lang="en-US" sz="2000" smtClean="0">
                <a:latin typeface="Arial" charset="0"/>
              </a:rPr>
              <a:t> (</a:t>
            </a:r>
            <a:r>
              <a:rPr lang="tr-TR" sz="2000" smtClean="0">
                <a:latin typeface="Arial" charset="0"/>
              </a:rPr>
              <a:t>bazı asiltransferazlar)</a:t>
            </a:r>
            <a:endParaRPr lang="en-US" sz="2000" smtClean="0">
              <a:latin typeface="Arial" charset="0"/>
            </a:endParaRPr>
          </a:p>
          <a:p>
            <a:pPr lvl="1" eaLnBrk="1" hangingPunct="1"/>
            <a:r>
              <a:rPr lang="en-US" sz="2000" smtClean="0">
                <a:latin typeface="Arial" charset="0"/>
              </a:rPr>
              <a:t>ATP </a:t>
            </a:r>
            <a:r>
              <a:rPr lang="tr-TR" sz="2000" smtClean="0">
                <a:latin typeface="Arial" charset="0"/>
              </a:rPr>
              <a:t>sentezi</a:t>
            </a:r>
            <a:r>
              <a:rPr lang="en-US" sz="2000" smtClean="0">
                <a:latin typeface="Arial" charset="0"/>
              </a:rPr>
              <a:t>(F</a:t>
            </a:r>
            <a:r>
              <a:rPr lang="en-US" sz="2000" baseline="-25000" smtClean="0">
                <a:latin typeface="Arial" charset="0"/>
              </a:rPr>
              <a:t>0</a:t>
            </a:r>
            <a:r>
              <a:rPr lang="en-US" sz="2000" smtClean="0">
                <a:latin typeface="Arial" charset="0"/>
              </a:rPr>
              <a:t>F</a:t>
            </a:r>
            <a:r>
              <a:rPr lang="en-US" sz="2000" baseline="-25000" smtClean="0">
                <a:latin typeface="Arial" charset="0"/>
              </a:rPr>
              <a:t>1</a:t>
            </a:r>
            <a:r>
              <a:rPr lang="en-US" sz="2000" smtClean="0">
                <a:latin typeface="Arial" charset="0"/>
              </a:rPr>
              <a:t> ATPase/ATP synthase)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858000" y="2286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381000" y="11430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Zarların ortak özellikleri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1816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tr-TR" sz="2400" smtClean="0">
                <a:latin typeface="Arial" charset="0"/>
              </a:rPr>
              <a:t>Esnek tabaka şeklinde yapılardır, </a:t>
            </a:r>
            <a:r>
              <a:rPr lang="en-US" sz="2400" smtClean="0">
                <a:latin typeface="Arial" charset="0"/>
              </a:rPr>
              <a:t>30-100 Å (3-10 nm) </a:t>
            </a:r>
            <a:r>
              <a:rPr lang="tr-TR" sz="2400" smtClean="0">
                <a:latin typeface="Arial" charset="0"/>
              </a:rPr>
              <a:t>kalınlığında</a:t>
            </a: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tr-TR" sz="2400" smtClean="0">
                <a:latin typeface="Arial" charset="0"/>
              </a:rPr>
              <a:t>Ana yapısı: 2 lipit yaprakçık </a:t>
            </a:r>
            <a:r>
              <a:rPr lang="en-US" sz="2400" smtClean="0">
                <a:latin typeface="Arial" charset="0"/>
              </a:rPr>
              <a:t>(</a:t>
            </a:r>
            <a:r>
              <a:rPr lang="tr-TR" sz="2400" smtClean="0">
                <a:solidFill>
                  <a:srgbClr val="0000FF"/>
                </a:solidFill>
                <a:latin typeface="Arial" charset="0"/>
              </a:rPr>
              <a:t>çift tabaka</a:t>
            </a:r>
            <a:r>
              <a:rPr lang="en-US" sz="2400" smtClean="0">
                <a:latin typeface="Arial" charset="0"/>
              </a:rPr>
              <a:t>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000" smtClean="0">
                <a:latin typeface="Arial" charset="0"/>
              </a:rPr>
              <a:t>E</a:t>
            </a:r>
            <a:r>
              <a:rPr lang="tr-TR" sz="2000" smtClean="0">
                <a:latin typeface="Arial" charset="0"/>
              </a:rPr>
              <a:t>ksepsiyon: </a:t>
            </a:r>
            <a:r>
              <a:rPr lang="en-US" sz="2000" smtClean="0">
                <a:latin typeface="Arial" charset="0"/>
              </a:rPr>
              <a:t>archaebacteria: monolayer of bifunctional lipids</a:t>
            </a:r>
          </a:p>
          <a:p>
            <a:pPr eaLnBrk="1" hangingPunct="1">
              <a:lnSpc>
                <a:spcPct val="105000"/>
              </a:lnSpc>
            </a:pPr>
            <a:r>
              <a:rPr lang="tr-TR" sz="2400" smtClean="0">
                <a:latin typeface="Arial" charset="0"/>
              </a:rPr>
              <a:t>Sulu çözeltilerde spontane oluşurlar ve kovalent olmayan etkileşimlerle stabilize olurlar.</a:t>
            </a:r>
          </a:p>
          <a:p>
            <a:pPr lvl="1" eaLnBrk="1" hangingPunct="1">
              <a:lnSpc>
                <a:spcPct val="105000"/>
              </a:lnSpc>
            </a:pPr>
            <a:r>
              <a:rPr lang="tr-TR" sz="2000" smtClean="0">
                <a:latin typeface="Arial" charset="0"/>
              </a:rPr>
              <a:t>örn: hidrofobik etkileşmeler</a:t>
            </a: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2400" smtClean="0">
                <a:latin typeface="Arial" charset="0"/>
              </a:rPr>
              <a:t>Protein</a:t>
            </a:r>
            <a:r>
              <a:rPr lang="tr-TR" sz="2400" smtClean="0">
                <a:latin typeface="Arial" charset="0"/>
              </a:rPr>
              <a:t> molekülleri zarı tamamen geçer </a:t>
            </a:r>
            <a:r>
              <a:rPr lang="en-US" sz="2400" smtClean="0">
                <a:latin typeface="Arial" charset="0"/>
              </a:rPr>
              <a:t> </a:t>
            </a:r>
            <a:endParaRPr lang="tr-TR" sz="240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2400" smtClean="0">
                <a:latin typeface="Arial" charset="0"/>
              </a:rPr>
              <a:t>As</a:t>
            </a:r>
            <a:r>
              <a:rPr lang="tr-TR" sz="2400" smtClean="0">
                <a:latin typeface="Arial" charset="0"/>
              </a:rPr>
              <a:t>i</a:t>
            </a:r>
            <a:r>
              <a:rPr lang="en-US" sz="2400" smtClean="0">
                <a:latin typeface="Arial" charset="0"/>
              </a:rPr>
              <a:t>m</a:t>
            </a:r>
            <a:r>
              <a:rPr lang="tr-TR" sz="2400" smtClean="0">
                <a:latin typeface="Arial" charset="0"/>
              </a:rPr>
              <a:t>et</a:t>
            </a:r>
            <a:r>
              <a:rPr lang="en-US" sz="2400" smtClean="0">
                <a:latin typeface="Arial" charset="0"/>
              </a:rPr>
              <a:t>ri</a:t>
            </a:r>
            <a:r>
              <a:rPr lang="tr-TR" sz="2400" smtClean="0">
                <a:latin typeface="Arial" charset="0"/>
              </a:rPr>
              <a:t>k</a:t>
            </a:r>
            <a:endParaRPr lang="en-US" sz="24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tr-TR" sz="2000" smtClean="0">
                <a:latin typeface="Arial" charset="0"/>
              </a:rPr>
              <a:t>Bazı lipitler özellikle iç tarafta</a:t>
            </a:r>
            <a:endParaRPr lang="en-US" sz="20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tr-TR" sz="2000" smtClean="0">
                <a:latin typeface="Arial" charset="0"/>
              </a:rPr>
              <a:t>Bazı lipitler özellikle dış tarafta</a:t>
            </a:r>
            <a:endParaRPr lang="en-US" sz="20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tr-TR" sz="2000" smtClean="0">
                <a:latin typeface="Arial" charset="0"/>
              </a:rPr>
              <a:t>Karbohidrat grupları her zaman hücre dışındadır</a:t>
            </a:r>
            <a:endParaRPr lang="en-US" sz="2000" smtClean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</a:pPr>
            <a:r>
              <a:rPr lang="tr-TR" sz="2000" smtClean="0">
                <a:latin typeface="Arial" charset="0"/>
              </a:rPr>
              <a:t>Elektriksel olarak polarizedirler </a:t>
            </a:r>
            <a:r>
              <a:rPr lang="en-US" sz="2000" smtClean="0">
                <a:latin typeface="Arial" charset="0"/>
              </a:rPr>
              <a:t>(inside negative ~ -60mV)</a:t>
            </a:r>
          </a:p>
          <a:p>
            <a:pPr eaLnBrk="1" hangingPunct="1">
              <a:lnSpc>
                <a:spcPct val="105000"/>
              </a:lnSpc>
            </a:pPr>
            <a:r>
              <a:rPr lang="tr-TR" sz="2400" smtClean="0">
                <a:latin typeface="Arial" charset="0"/>
              </a:rPr>
              <a:t>Sıvı yapı</a:t>
            </a:r>
            <a:r>
              <a:rPr lang="en-US" sz="2400" smtClean="0">
                <a:latin typeface="Arial" charset="0"/>
              </a:rPr>
              <a:t>: </a:t>
            </a: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2-dimensional solution of oriented lipids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latin typeface="Arial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81000" y="8382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8382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 </a:t>
            </a:r>
            <a:r>
              <a:rPr lang="tr-TR" smtClean="0">
                <a:solidFill>
                  <a:srgbClr val="00B0F0"/>
                </a:solidFill>
              </a:rPr>
              <a:t>Çift Tabakası</a:t>
            </a:r>
            <a:endParaRPr lang="en-US" smtClean="0">
              <a:solidFill>
                <a:srgbClr val="00B0F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114800"/>
          </a:xfrm>
        </p:spPr>
        <p:txBody>
          <a:bodyPr/>
          <a:lstStyle/>
          <a:p>
            <a:pPr eaLnBrk="1" hangingPunct="1"/>
            <a:r>
              <a:rPr lang="tr-TR" smtClean="0">
                <a:latin typeface="Arial" charset="0"/>
              </a:rPr>
              <a:t>İki lipit yaprakçıktan oluşur </a:t>
            </a:r>
            <a:endParaRPr lang="en-US" smtClean="0">
              <a:latin typeface="Arial" charset="0"/>
            </a:endParaRPr>
          </a:p>
          <a:p>
            <a:pPr lvl="1" eaLnBrk="1" hangingPunct="1"/>
            <a:r>
              <a:rPr lang="tr-TR" sz="2400" smtClean="0">
                <a:latin typeface="Arial" charset="0"/>
              </a:rPr>
              <a:t>Hidrofilik baş grupları su ile etkileşirler</a:t>
            </a:r>
            <a:endParaRPr lang="en-US" sz="2400" smtClean="0">
              <a:latin typeface="Arial" charset="0"/>
            </a:endParaRPr>
          </a:p>
          <a:p>
            <a:pPr lvl="1" eaLnBrk="1" hangingPunct="1"/>
            <a:r>
              <a:rPr lang="en-US" sz="2400" smtClean="0">
                <a:latin typeface="Arial" charset="0"/>
              </a:rPr>
              <a:t>H</a:t>
            </a:r>
            <a:r>
              <a:rPr lang="tr-TR" sz="2400" smtClean="0">
                <a:latin typeface="Arial" charset="0"/>
              </a:rPr>
              <a:t>i</a:t>
            </a:r>
            <a:r>
              <a:rPr lang="en-US" sz="2400" smtClean="0">
                <a:latin typeface="Arial" charset="0"/>
              </a:rPr>
              <a:t>dro</a:t>
            </a:r>
            <a:r>
              <a:rPr lang="tr-TR" sz="2400" smtClean="0">
                <a:latin typeface="Arial" charset="0"/>
              </a:rPr>
              <a:t>fobik yağ asidi zincirleri zarın iç yapısında kümelenmiştir. </a:t>
            </a:r>
            <a:r>
              <a:rPr lang="en-US" sz="2400" smtClean="0">
                <a:latin typeface="Arial" charset="0"/>
              </a:rPr>
              <a:t> </a:t>
            </a:r>
          </a:p>
          <a:p>
            <a:pPr lvl="1" eaLnBrk="1" hangingPunct="1"/>
            <a:r>
              <a:rPr lang="tr-TR" sz="2400" smtClean="0">
                <a:latin typeface="Arial" charset="0"/>
              </a:rPr>
              <a:t>Bir tarafı hücre sitoplazmasına</a:t>
            </a:r>
            <a:endParaRPr lang="en-US" sz="2400" smtClean="0">
              <a:latin typeface="Arial" charset="0"/>
            </a:endParaRPr>
          </a:p>
          <a:p>
            <a:pPr lvl="1" eaLnBrk="1" hangingPunct="1"/>
            <a:r>
              <a:rPr lang="tr-TR" sz="2400" smtClean="0">
                <a:latin typeface="Arial" charset="0"/>
              </a:rPr>
              <a:t>Diğer tarafı da hücreler arası matrikse (ECM) ya da organellerin içine bakar. </a:t>
            </a:r>
            <a:endParaRPr lang="en-US" sz="2400" smtClean="0"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81000" y="1066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9144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Zarlar: sıvı mozaik modeli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>
            <p:ph type="body" idx="1"/>
          </p:nvPr>
        </p:nvSpPr>
        <p:spPr>
          <a:xfrm>
            <a:off x="76200" y="1219200"/>
            <a:ext cx="8839200" cy="5943600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sz="2000" smtClean="0">
                <a:latin typeface="Arial" charset="0"/>
              </a:rPr>
              <a:t>1972</a:t>
            </a:r>
            <a:r>
              <a:rPr lang="tr-TR" sz="2000" smtClean="0">
                <a:latin typeface="Arial" charset="0"/>
              </a:rPr>
              <a:t>’de </a:t>
            </a:r>
            <a:r>
              <a:rPr lang="en-US" sz="2000" smtClean="0">
                <a:latin typeface="Arial" charset="0"/>
              </a:rPr>
              <a:t>Singer </a:t>
            </a:r>
            <a:r>
              <a:rPr lang="tr-TR" sz="2000" smtClean="0">
                <a:latin typeface="Arial" charset="0"/>
              </a:rPr>
              <a:t> ve </a:t>
            </a:r>
            <a:r>
              <a:rPr lang="en-US" sz="2000" smtClean="0">
                <a:latin typeface="Arial" charset="0"/>
              </a:rPr>
              <a:t>Nicholson (UCSD)</a:t>
            </a:r>
            <a:r>
              <a:rPr lang="tr-TR" sz="2000" smtClean="0">
                <a:latin typeface="Arial" charset="0"/>
              </a:rPr>
              <a:t> tarafından önerildi</a:t>
            </a: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tr-TR" sz="2000" smtClean="0">
                <a:latin typeface="Arial" charset="0"/>
              </a:rPr>
              <a:t>Fosfolipitler bir çift tabaka oluşturur: suyla etkileşen polar baş grupları tabakanın dış tarafında, hidrokarbon zincirler tabakanın merkezini kapsar. Proteinler de bu tabakanın içibe gömülmüştür. 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tr-TR" sz="2000" smtClean="0">
                <a:latin typeface="Arial" charset="0"/>
              </a:rPr>
              <a:t>Sürekli olarak değişmekte ve özgün bir örüntüye sahiptir – sıvı mozaik model.</a:t>
            </a:r>
          </a:p>
          <a:p>
            <a:pPr lvl="1" eaLnBrk="1" hangingPunct="1">
              <a:lnSpc>
                <a:spcPct val="115000"/>
              </a:lnSpc>
              <a:spcBef>
                <a:spcPct val="50000"/>
              </a:spcBef>
            </a:pPr>
            <a:r>
              <a:rPr lang="tr-TR" sz="2000" smtClean="0">
                <a:latin typeface="Arial" charset="0"/>
              </a:rPr>
              <a:t>Zar mozaği akışkandır: bileşenler arasındaki birçok etkileşim kovalent değildir (serbest olarak yanal hareket sağlar)</a:t>
            </a: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sz="2000" smtClean="0">
                <a:latin typeface="Arial" charset="0"/>
              </a:rPr>
              <a:t>Integral protein</a:t>
            </a:r>
            <a:r>
              <a:rPr lang="tr-TR" sz="2000" smtClean="0">
                <a:latin typeface="Arial" charset="0"/>
              </a:rPr>
              <a:t>ler: sıkı bir şekilde zara bağlıdır (spanning the bilayer). Polar olmayan aa yan zincirleri ile lipit çift tabakanın arasındaki hirofobik etkileşmeler ile zara sıkıca bağlanmıştır.</a:t>
            </a: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sz="2000" smtClean="0">
                <a:latin typeface="Arial" charset="0"/>
              </a:rPr>
              <a:t>Peri</a:t>
            </a:r>
            <a:r>
              <a:rPr lang="tr-TR" sz="2000" smtClean="0">
                <a:latin typeface="Arial" charset="0"/>
              </a:rPr>
              <a:t>f</a:t>
            </a:r>
            <a:r>
              <a:rPr lang="en-US" sz="2000" smtClean="0">
                <a:latin typeface="Arial" charset="0"/>
              </a:rPr>
              <a:t>eral protein</a:t>
            </a:r>
            <a:r>
              <a:rPr lang="tr-TR" sz="2000" smtClean="0">
                <a:latin typeface="Arial" charset="0"/>
              </a:rPr>
              <a:t>ler: zayıf etkileşmelerle zara bağlanmıştır ve kolayca ayrıştırılabilir.</a:t>
            </a:r>
            <a:r>
              <a:rPr lang="en-US" sz="2000" smtClean="0">
                <a:latin typeface="Arial" charset="0"/>
              </a:rPr>
              <a:t> </a:t>
            </a:r>
            <a:r>
              <a:rPr lang="tr-TR" sz="2000" smtClean="0">
                <a:latin typeface="Arial" charset="0"/>
              </a:rPr>
              <a:t>(kovalent ya da kolvalent olmayan bağlarla lipite bağlanır)</a:t>
            </a:r>
            <a:endParaRPr lang="en-US" sz="2000" smtClean="0">
              <a:latin typeface="Arial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04800" y="9906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Zar Kompozisyonu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14339" name="Rectangle 22"/>
          <p:cNvSpPr>
            <a:spLocks noChangeArrowheads="1"/>
          </p:cNvSpPr>
          <p:nvPr/>
        </p:nvSpPr>
        <p:spPr bwMode="auto">
          <a:xfrm>
            <a:off x="304800" y="14478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sz="2800">
                <a:latin typeface="Arial" charset="0"/>
              </a:rPr>
              <a:t>Lipit kompozisyonu farklı organizmalarda ve aynı organizmanın farklı dokularında farklılık gösterir: </a:t>
            </a:r>
            <a:endParaRPr lang="en-US" sz="280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800">
                <a:latin typeface="Arial" charset="0"/>
              </a:rPr>
              <a:t>Lipit:protein oranı farklılık gösterir</a:t>
            </a:r>
            <a:endParaRPr lang="en-US" sz="280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800">
                <a:latin typeface="Arial" charset="0"/>
              </a:rPr>
              <a:t>Fosfolipit türleri değişiklik gösterir. </a:t>
            </a:r>
            <a:endParaRPr lang="en-US" sz="280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800">
                <a:latin typeface="Arial" charset="0"/>
              </a:rPr>
              <a:t>Sterolllerin miktarı ve türü değişiklik gösterir (prokaryotlar sterol içermez)</a:t>
            </a:r>
            <a:endParaRPr lang="en-US" sz="2800">
              <a:latin typeface="Arial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81000" y="10668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2FB0DC"/>
                </a:solidFill>
              </a:rPr>
              <a:t>Bir hücredeki zar kompozisyonları farklılık gösterir. </a:t>
            </a:r>
            <a:endParaRPr lang="en-US" smtClean="0">
              <a:solidFill>
                <a:srgbClr val="2FB0DC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5105400"/>
          </a:xfrm>
        </p:spPr>
        <p:txBody>
          <a:bodyPr/>
          <a:lstStyle/>
          <a:p>
            <a:pPr lvl="1" eaLnBrk="1" hangingPunct="1">
              <a:lnSpc>
                <a:spcPct val="95000"/>
              </a:lnSpc>
            </a:pPr>
            <a:r>
              <a:rPr lang="tr-TR" smtClean="0">
                <a:latin typeface="Arial" charset="0"/>
              </a:rPr>
              <a:t>Klosterol: hücre zarında bol miktarda, mitokondride bulunmaz</a:t>
            </a:r>
            <a:endParaRPr lang="en-US" smtClean="0">
              <a:latin typeface="Arial" charset="0"/>
            </a:endParaRPr>
          </a:p>
          <a:p>
            <a:pPr lvl="1" eaLnBrk="1" hangingPunct="1">
              <a:lnSpc>
                <a:spcPct val="95000"/>
              </a:lnSpc>
            </a:pPr>
            <a:r>
              <a:rPr lang="tr-TR" smtClean="0">
                <a:latin typeface="Arial" charset="0"/>
              </a:rPr>
              <a:t>G</a:t>
            </a:r>
            <a:r>
              <a:rPr lang="en-US" smtClean="0">
                <a:latin typeface="Arial" charset="0"/>
              </a:rPr>
              <a:t>alactolipi</a:t>
            </a:r>
            <a:r>
              <a:rPr lang="tr-TR" smtClean="0">
                <a:latin typeface="Arial" charset="0"/>
              </a:rPr>
              <a:t>t: bitki kloroplastlarında bol miktarda bulunurken, hayvan hücre zarlarında bulunmaz</a:t>
            </a:r>
            <a:endParaRPr lang="en-US" smtClean="0">
              <a:latin typeface="Arial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81000" y="12954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1594</Words>
  <Application>Microsoft Office PowerPoint</Application>
  <PresentationFormat>Ekran Gösterisi (4:3)</PresentationFormat>
  <Paragraphs>211</Paragraphs>
  <Slides>31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1" baseType="lpstr">
      <vt:lpstr>Times</vt:lpstr>
      <vt:lpstr>ＭＳ Ｐゴシック</vt:lpstr>
      <vt:lpstr>Arial</vt:lpstr>
      <vt:lpstr>Times New Roman</vt:lpstr>
      <vt:lpstr>Sakkal Majalla</vt:lpstr>
      <vt:lpstr>Wingdings</vt:lpstr>
      <vt:lpstr>Lucida Grande</vt:lpstr>
      <vt:lpstr>ヒラギノ角ゴ Pro W3</vt:lpstr>
      <vt:lpstr>Symbol</vt:lpstr>
      <vt:lpstr>Blank</vt:lpstr>
      <vt:lpstr>Slayt 1</vt:lpstr>
      <vt:lpstr>Zar nedir?</vt:lpstr>
      <vt:lpstr>Zarın Görevleri</vt:lpstr>
      <vt:lpstr>Zardaki proteinlerin görevleri</vt:lpstr>
      <vt:lpstr>Zarların ortak özellikleri</vt:lpstr>
      <vt:lpstr>Zar Çift Tabakası</vt:lpstr>
      <vt:lpstr>Zarlar: sıvı mozaik modeli</vt:lpstr>
      <vt:lpstr>Zar Kompozisyonu</vt:lpstr>
      <vt:lpstr>Bir hücredeki zar kompozisyonları farklılık gösterir. </vt:lpstr>
      <vt:lpstr>Arkelerdeki Zar Yapısı</vt:lpstr>
      <vt:lpstr>Lipid Monolayer in Archaea</vt:lpstr>
      <vt:lpstr>İki yaprakçık farklı lipid kompozisyonlarına sahiptir. </vt:lpstr>
      <vt:lpstr>Canlı organizmalar zar kompozisyonunu ayarlarlar. </vt:lpstr>
      <vt:lpstr>Lipit bağlantıları</vt:lpstr>
      <vt:lpstr>Proteinlerin Farnesillenmesi </vt:lpstr>
      <vt:lpstr>Misel</vt:lpstr>
      <vt:lpstr>Kesecik (Lipozom)</vt:lpstr>
      <vt:lpstr>Zarların fiziksel özellikleri</vt:lpstr>
      <vt:lpstr>Zar Fazları</vt:lpstr>
      <vt:lpstr>Zar Dinamiği:  Yatay Difüzyon</vt:lpstr>
      <vt:lpstr>Zar Dinamiği:  Lateral Difüzyon</vt:lpstr>
      <vt:lpstr>Zar Difüzyonu: Flippazlar</vt:lpstr>
      <vt:lpstr>Study of Membrane Dynamics: FRAP</vt:lpstr>
      <vt:lpstr>Zar Yığınları</vt:lpstr>
      <vt:lpstr>Zar kıvrımı ve füzyonu bir çok biyolojik sürecin merkezindedir</vt:lpstr>
      <vt:lpstr>Nörotransmiter Salınması</vt:lpstr>
      <vt:lpstr>Zarlarda Çözünen Maddelerin Taşınması</vt:lpstr>
      <vt:lpstr>Glukoz Taşınması için bir model </vt:lpstr>
      <vt:lpstr>Proton Taşınması ve ATP’nin Kimyasal Enerjisi</vt:lpstr>
      <vt:lpstr>ABC Taşıyıcaları </vt:lpstr>
      <vt:lpstr>Akuaporinler: suyun zardan hızlıca taşınmasını sağlar. 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Membranes and Signaling</dc:title>
  <dc:subject>Biochemistry</dc:subject>
  <dc:creator>Dr. Kalju Kahn</dc:creator>
  <dc:description>Original content based on Lehninger's 4th Edition</dc:description>
  <cp:lastModifiedBy>ASUSPC</cp:lastModifiedBy>
  <cp:revision>158</cp:revision>
  <dcterms:created xsi:type="dcterms:W3CDTF">2008-08-27T14:03:25Z</dcterms:created>
  <dcterms:modified xsi:type="dcterms:W3CDTF">2018-02-12T14:05:03Z</dcterms:modified>
</cp:coreProperties>
</file>