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</p:sldMasterIdLst>
  <p:notesMasterIdLst>
    <p:notesMasterId r:id="rId14"/>
  </p:notesMasterIdLst>
  <p:sldIdLst>
    <p:sldId id="337" r:id="rId3"/>
    <p:sldId id="327" r:id="rId4"/>
    <p:sldId id="314" r:id="rId5"/>
    <p:sldId id="336" r:id="rId6"/>
    <p:sldId id="330" r:id="rId7"/>
    <p:sldId id="317" r:id="rId8"/>
    <p:sldId id="331" r:id="rId9"/>
    <p:sldId id="332" r:id="rId10"/>
    <p:sldId id="325" r:id="rId11"/>
    <p:sldId id="333" r:id="rId12"/>
    <p:sldId id="33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E3D5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8CADE7A-2B0D-44B9-B582-292D9A3830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57537-76C0-49E2-822D-9E689E320C46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2323C4-58A9-4B63-A674-D3B207B44BCF}" type="slidenum">
              <a:rPr lang="en-US" sz="1200" b="0">
                <a:latin typeface="Times" charset="0"/>
              </a:rPr>
              <a:pPr algn="r"/>
              <a:t>2</a:t>
            </a:fld>
            <a:endParaRPr lang="en-US" sz="1200" b="0">
              <a:latin typeface="Times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1CA0-9EF2-4459-A3B4-7124AE65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D844E-60BA-454E-BC9E-331D19E9C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43BE-A461-4533-95BC-2A75AFA1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404BB-59D1-46A5-A69A-E6D1B8D7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33F48-B18C-4CC4-B5B0-04CB3D89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E3DF4-6492-42EC-A904-01CD1F5D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9CE0B-9646-441C-8A78-A267678E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71AF1-D698-416E-AB01-2F28A44DE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CD2B-A3C2-4A4F-85D5-526D6874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EC5E8F-B80D-4645-A10F-760F0C09C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Lecture2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241300"/>
            <a:ext cx="7705725" cy="690563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THE REGULATION OF CHROMOSOME STRUCTURE</a:t>
            </a:r>
          </a:p>
        </p:txBody>
      </p:sp>
      <p:sp>
        <p:nvSpPr>
          <p:cNvPr id="12185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1867" y="1094550"/>
            <a:ext cx="9167750" cy="57753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Changes in </a:t>
            </a:r>
            <a:r>
              <a:rPr lang="en-US" dirty="0" err="1" smtClean="0">
                <a:latin typeface="Verdana" charset="0"/>
              </a:rPr>
              <a:t>Nucleosome</a:t>
            </a:r>
            <a:r>
              <a:rPr lang="en-US" dirty="0" smtClean="0">
                <a:latin typeface="Verdana" charset="0"/>
              </a:rPr>
              <a:t> Structure Allow Access to DNA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Therefore</a:t>
            </a:r>
            <a:r>
              <a:rPr lang="tr-TR" dirty="0" smtClean="0">
                <a:latin typeface="Verdana" charset="0"/>
              </a:rPr>
              <a:t> a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can </a:t>
            </a:r>
            <a:r>
              <a:rPr lang="tr-TR" dirty="0" err="1" smtClean="0">
                <a:latin typeface="Verdana" charset="0"/>
              </a:rPr>
              <a:t>regulate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structure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condense</a:t>
            </a:r>
            <a:r>
              <a:rPr lang="tr-TR" dirty="0" smtClean="0">
                <a:latin typeface="Verdana" charset="0"/>
              </a:rPr>
              <a:t>/</a:t>
            </a:r>
            <a:r>
              <a:rPr lang="tr-TR" dirty="0" err="1" smtClean="0">
                <a:latin typeface="Verdana" charset="0"/>
              </a:rPr>
              <a:t>decondense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particular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regions</a:t>
            </a:r>
            <a:r>
              <a:rPr lang="tr-TR" dirty="0" smtClean="0">
                <a:latin typeface="Verdana" charset="0"/>
              </a:rPr>
              <a:t>). – </a:t>
            </a:r>
            <a:r>
              <a:rPr lang="tr-TR" b="1" dirty="0" err="1" smtClean="0">
                <a:latin typeface="Verdana" charset="0"/>
              </a:rPr>
              <a:t>chromatin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remodeling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complexes</a:t>
            </a:r>
            <a:endParaRPr lang="tr-TR" b="1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Loosining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: gene </a:t>
            </a:r>
            <a:r>
              <a:rPr lang="tr-TR" dirty="0" err="1" smtClean="0">
                <a:latin typeface="Verdana" charset="0"/>
              </a:rPr>
              <a:t>expression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replication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repair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mechanisms</a:t>
            </a:r>
            <a:r>
              <a:rPr lang="tr-TR" dirty="0" smtClean="0"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Interphase</a:t>
            </a:r>
            <a:r>
              <a:rPr lang="en-US" dirty="0" smtClean="0">
                <a:latin typeface="Verdana" charset="0"/>
              </a:rPr>
              <a:t> Chromosomes Contain Both Condensed and More Extended Forms of Chromatin</a:t>
            </a:r>
          </a:p>
        </p:txBody>
      </p:sp>
      <p:sp>
        <p:nvSpPr>
          <p:cNvPr id="4" name="Rectangle 7"/>
          <p:cNvSpPr/>
          <p:nvPr/>
        </p:nvSpPr>
        <p:spPr>
          <a:xfrm>
            <a:off x="349354" y="5082638"/>
            <a:ext cx="8794646" cy="950027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WATCH </a:t>
            </a:r>
            <a:r>
              <a:rPr lang="tr-TR" dirty="0" err="1" smtClean="0"/>
              <a:t>VIdeo</a:t>
            </a:r>
            <a:r>
              <a:rPr lang="tr-TR" dirty="0" smtClean="0"/>
              <a:t> - </a:t>
            </a:r>
            <a:r>
              <a:rPr lang="tr-TR" b="0" dirty="0" err="1" smtClean="0"/>
              <a:t>Chromosome</a:t>
            </a:r>
            <a:r>
              <a:rPr lang="tr-TR" b="0" dirty="0" smtClean="0"/>
              <a:t> </a:t>
            </a:r>
            <a:r>
              <a:rPr lang="tr-TR" b="0" dirty="0" err="1" smtClean="0"/>
              <a:t>Coiling</a:t>
            </a:r>
            <a:r>
              <a:rPr lang="tr-TR" b="0" dirty="0" smtClean="0"/>
              <a:t/>
            </a:r>
            <a:br>
              <a:rPr lang="tr-TR" b="0" dirty="0" smtClean="0"/>
            </a:b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/>
        </p:nvSpPr>
        <p:spPr bwMode="auto">
          <a:xfrm>
            <a:off x="415636" y="304800"/>
            <a:ext cx="87283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tr-TR" sz="2800" dirty="0" smtClean="0">
                <a:solidFill>
                  <a:srgbClr val="DDBB7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NUCLEUS – THE INFORMATION STORE </a:t>
            </a:r>
            <a:endParaRPr lang="en-US" sz="2800" dirty="0">
              <a:solidFill>
                <a:srgbClr val="DDBB7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Line 8"/>
          <p:cNvSpPr>
            <a:spLocks noChangeShapeType="1"/>
          </p:cNvSpPr>
          <p:nvPr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46125" y="1174750"/>
            <a:ext cx="77549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Nucleus</a:t>
            </a:r>
            <a:r>
              <a:rPr lang="tr-TR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nuclei</a:t>
            </a:r>
            <a:r>
              <a:rPr lang="tr-TR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i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</a:t>
            </a:r>
            <a:r>
              <a:rPr lang="tr-TR" i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tr-TR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most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prominent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organelle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an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eukaryotic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Enclosed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within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concentric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membranes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nuclear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envelope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Contains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DNA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molecules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carrying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genetic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information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800100" lvl="1" indent="-342900">
              <a:lnSpc>
                <a:spcPct val="120000"/>
              </a:lnSpc>
              <a:buFontTx/>
              <a:buChar char="•"/>
            </a:pPr>
            <a:endParaRPr lang="tr-TR" b="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prokaryotes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DNA is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again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genetic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material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but not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enclosed</a:t>
            </a:r>
            <a:r>
              <a:rPr lang="tr-TR" b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an </a:t>
            </a:r>
            <a:r>
              <a:rPr lang="tr-TR" b="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envelope</a:t>
            </a:r>
            <a:endParaRPr lang="tr-TR" b="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endParaRPr lang="en-US" b="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STRUCTURE OF DNA</a:t>
            </a:r>
          </a:p>
        </p:txBody>
      </p:sp>
      <p:sp>
        <p:nvSpPr>
          <p:cNvPr id="1638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4380" y="1082675"/>
            <a:ext cx="8989620" cy="556750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Life </a:t>
            </a:r>
            <a:r>
              <a:rPr lang="tr-TR" dirty="0" err="1" smtClean="0">
                <a:latin typeface="Verdana" charset="0"/>
              </a:rPr>
              <a:t>depends</a:t>
            </a:r>
            <a:r>
              <a:rPr lang="tr-TR" dirty="0" smtClean="0">
                <a:latin typeface="Verdana" charset="0"/>
              </a:rPr>
              <a:t> on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stable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storage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inheritance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information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carried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deoxyribonucleic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acid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encoded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linear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seqeunce</a:t>
            </a:r>
            <a:r>
              <a:rPr lang="tr-TR" dirty="0" smtClean="0">
                <a:latin typeface="Verdana" charset="0"/>
              </a:rPr>
              <a:t> of 4 </a:t>
            </a:r>
            <a:r>
              <a:rPr lang="tr-TR" dirty="0" err="1" smtClean="0">
                <a:latin typeface="Verdana" charset="0"/>
              </a:rPr>
              <a:t>nucleotides</a:t>
            </a:r>
            <a:r>
              <a:rPr lang="tr-TR" dirty="0" smtClean="0">
                <a:latin typeface="Verdana" charset="0"/>
              </a:rPr>
              <a:t> (A, T, G, C)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A DNA Molecule Consists of Two Complementary Chains of Nucleotides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Double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helix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Antiparallel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Complimentary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Hydrogen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bonding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required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AT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GC </a:t>
            </a:r>
            <a:r>
              <a:rPr lang="tr-TR" dirty="0" err="1" smtClean="0">
                <a:latin typeface="Verdana" charset="0"/>
              </a:rPr>
              <a:t>pairing</a:t>
            </a: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Structure of DNA Provides a Mechanism for Heredity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WATCH </a:t>
            </a:r>
            <a:r>
              <a:rPr lang="tr-TR" dirty="0" err="1" smtClean="0"/>
              <a:t>VIdeo</a:t>
            </a:r>
            <a:r>
              <a:rPr lang="tr-TR" dirty="0" smtClean="0"/>
              <a:t> – </a:t>
            </a:r>
            <a:r>
              <a:rPr lang="tr-TR" b="0" dirty="0" smtClean="0"/>
              <a:t>DNA </a:t>
            </a:r>
            <a:r>
              <a:rPr lang="tr-TR" b="0" dirty="0" err="1" smtClean="0"/>
              <a:t>Structure</a:t>
            </a:r>
            <a:r>
              <a:rPr lang="tr-TR" b="0" dirty="0" smtClean="0"/>
              <a:t/>
            </a:r>
            <a:br>
              <a:rPr lang="tr-TR" b="0" dirty="0" smtClean="0"/>
            </a:b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THE STRUCTURE OF DNA</a:t>
            </a:r>
          </a:p>
        </p:txBody>
      </p:sp>
      <p:sp>
        <p:nvSpPr>
          <p:cNvPr id="1638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4380" y="1082675"/>
            <a:ext cx="8989620" cy="556750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tr-TR" dirty="0" smtClean="0">
                <a:latin typeface="Verdana" charset="0"/>
              </a:rPr>
              <a:t>Life </a:t>
            </a:r>
            <a:r>
              <a:rPr lang="tr-TR" dirty="0" err="1" smtClean="0">
                <a:latin typeface="Verdana" charset="0"/>
              </a:rPr>
              <a:t>depends</a:t>
            </a:r>
            <a:r>
              <a:rPr lang="tr-TR" dirty="0" smtClean="0">
                <a:latin typeface="Verdana" charset="0"/>
              </a:rPr>
              <a:t> on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stable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storage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inheritance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information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carried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deoxyribonucleic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acid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encoded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linear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seqeunce</a:t>
            </a:r>
            <a:r>
              <a:rPr lang="tr-TR" dirty="0" smtClean="0">
                <a:latin typeface="Verdana" charset="0"/>
              </a:rPr>
              <a:t> of 4 </a:t>
            </a:r>
            <a:r>
              <a:rPr lang="tr-TR" dirty="0" err="1" smtClean="0">
                <a:latin typeface="Verdana" charset="0"/>
              </a:rPr>
              <a:t>nucleotides</a:t>
            </a:r>
            <a:r>
              <a:rPr lang="tr-TR" dirty="0" smtClean="0">
                <a:latin typeface="Verdana" charset="0"/>
              </a:rPr>
              <a:t> (A, T, G, C)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A DNA Molecule Consists of Two Complementary Chains of Nucleotides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Double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helix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Antiparallel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Complimentary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Hydrogen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bonding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required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AT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GC </a:t>
            </a:r>
            <a:r>
              <a:rPr lang="tr-TR" dirty="0" err="1" smtClean="0">
                <a:latin typeface="Verdana" charset="0"/>
              </a:rPr>
              <a:t>pairing</a:t>
            </a: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Structure of DNA Provides a Mechanism for Heredity</a:t>
            </a:r>
          </a:p>
        </p:txBody>
      </p:sp>
      <p:sp>
        <p:nvSpPr>
          <p:cNvPr id="4" name="Rectangle 7"/>
          <p:cNvSpPr/>
          <p:nvPr/>
        </p:nvSpPr>
        <p:spPr>
          <a:xfrm>
            <a:off x="183098" y="5711063"/>
            <a:ext cx="8545265" cy="823912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THE STRUCTURE OF EUKARYOTIC CHROMOSOMES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1256" y="1082675"/>
            <a:ext cx="8562109" cy="57753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Eukaryotic DNA Is Packaged into Multiple Chromosomes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Chromosomes Contain Long Strings of </a:t>
            </a:r>
            <a:r>
              <a:rPr lang="en-US" b="1" dirty="0" smtClean="0">
                <a:latin typeface="Verdana" charset="0"/>
              </a:rPr>
              <a:t>Genes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When</a:t>
            </a:r>
            <a:r>
              <a:rPr lang="tr-TR" dirty="0" smtClean="0">
                <a:latin typeface="Verdana" charset="0"/>
              </a:rPr>
              <a:t> a gene is </a:t>
            </a:r>
            <a:r>
              <a:rPr lang="tr-TR" dirty="0" err="1" smtClean="0">
                <a:latin typeface="Verdana" charset="0"/>
              </a:rPr>
              <a:t>expressed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part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nucleotide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seqeunce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transcribed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into</a:t>
            </a:r>
            <a:r>
              <a:rPr lang="tr-TR" dirty="0" smtClean="0">
                <a:latin typeface="Verdana" charset="0"/>
              </a:rPr>
              <a:t> RNA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many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which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translated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into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total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carried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chromosomes</a:t>
            </a:r>
            <a:r>
              <a:rPr lang="tr-TR" dirty="0" smtClean="0">
                <a:latin typeface="Verdana" charset="0"/>
              </a:rPr>
              <a:t> in a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organism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b="1" dirty="0" err="1" smtClean="0">
                <a:latin typeface="Verdana" charset="0"/>
              </a:rPr>
              <a:t>genome</a:t>
            </a:r>
            <a:endParaRPr lang="tr-TR" b="1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Specialized DNA Sequences Are Required for DNA Replication and Chromosome Segregation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THE STRUCTURE OF EUKARYOTIC CHROMOSOMES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1256" y="1082675"/>
            <a:ext cx="8562109" cy="57753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DNA in Chromosomes Is Always Highly Condensed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eukaryotes</a:t>
            </a:r>
            <a:r>
              <a:rPr lang="tr-TR" dirty="0" smtClean="0">
                <a:latin typeface="Verdana" charset="0"/>
              </a:rPr>
              <a:t>, DNA is </a:t>
            </a:r>
            <a:r>
              <a:rPr lang="tr-TR" dirty="0" err="1" smtClean="0">
                <a:latin typeface="Verdana" charset="0"/>
              </a:rPr>
              <a:t>tightly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folded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binding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a set of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nuclear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complexed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types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in DNA: </a:t>
            </a:r>
            <a:r>
              <a:rPr lang="tr-TR" dirty="0" err="1" smtClean="0">
                <a:latin typeface="Verdana" charset="0"/>
              </a:rPr>
              <a:t>histones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non</a:t>
            </a:r>
            <a:r>
              <a:rPr lang="tr-TR" dirty="0" smtClean="0">
                <a:latin typeface="Verdana" charset="0"/>
              </a:rPr>
              <a:t>-</a:t>
            </a:r>
            <a:r>
              <a:rPr lang="tr-TR" dirty="0" err="1" smtClean="0">
                <a:latin typeface="Verdana" charset="0"/>
              </a:rPr>
              <a:t>histone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Nucleosomes</a:t>
            </a:r>
            <a:r>
              <a:rPr lang="en-US" dirty="0" smtClean="0">
                <a:latin typeface="Verdana" charset="0"/>
              </a:rPr>
              <a:t> Are the Basic Units of Eukaryotic Chromosome Structure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first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fundamental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level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packing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Chromosome Packing Occurs on Multiple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THE STRUCTURE OF EUKARYOTIC CHROMOSOMES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61256" y="1082675"/>
            <a:ext cx="8562109" cy="57753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The DNA in Chromosomes Is Always Highly Condensed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eukaryotes</a:t>
            </a:r>
            <a:r>
              <a:rPr lang="tr-TR" dirty="0" smtClean="0">
                <a:latin typeface="Verdana" charset="0"/>
              </a:rPr>
              <a:t>, DNA is </a:t>
            </a:r>
            <a:r>
              <a:rPr lang="tr-TR" dirty="0" err="1" smtClean="0">
                <a:latin typeface="Verdana" charset="0"/>
              </a:rPr>
              <a:t>tightly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folded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binding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a set of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b="1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: </a:t>
            </a:r>
            <a:r>
              <a:rPr lang="tr-TR" dirty="0" err="1" smtClean="0">
                <a:latin typeface="Verdana" charset="0"/>
              </a:rPr>
              <a:t>nuclear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complexed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Two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types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proteins</a:t>
            </a:r>
            <a:r>
              <a:rPr lang="tr-TR" dirty="0" smtClean="0">
                <a:latin typeface="Verdana" charset="0"/>
              </a:rPr>
              <a:t> in DNA: </a:t>
            </a:r>
            <a:r>
              <a:rPr lang="tr-TR" dirty="0" err="1" smtClean="0">
                <a:latin typeface="Verdana" charset="0"/>
              </a:rPr>
              <a:t>histones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non</a:t>
            </a:r>
            <a:r>
              <a:rPr lang="tr-TR" dirty="0" smtClean="0">
                <a:latin typeface="Verdana" charset="0"/>
              </a:rPr>
              <a:t>-</a:t>
            </a:r>
            <a:r>
              <a:rPr lang="tr-TR" dirty="0" err="1" smtClean="0">
                <a:latin typeface="Verdana" charset="0"/>
              </a:rPr>
              <a:t>histone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Nucleosomes</a:t>
            </a:r>
            <a:r>
              <a:rPr lang="en-US" dirty="0" smtClean="0">
                <a:latin typeface="Verdana" charset="0"/>
              </a:rPr>
              <a:t> Are the Basic Units of Eukaryotic Chromosome Structure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first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fundamental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level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packing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Chromosome Packing Occurs on Multiple Levels</a:t>
            </a:r>
          </a:p>
        </p:txBody>
      </p:sp>
      <p:sp>
        <p:nvSpPr>
          <p:cNvPr id="4" name="Rectangle 7"/>
          <p:cNvSpPr/>
          <p:nvPr/>
        </p:nvSpPr>
        <p:spPr>
          <a:xfrm>
            <a:off x="539359" y="6008914"/>
            <a:ext cx="7696200" cy="647845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241300"/>
            <a:ext cx="7705725" cy="690563"/>
          </a:xfrm>
        </p:spPr>
        <p:txBody>
          <a:bodyPr>
            <a:normAutofit fontScale="90000"/>
          </a:bodyPr>
          <a:lstStyle/>
          <a:p>
            <a:r>
              <a:rPr lang="en-US" sz="2500" smtClean="0">
                <a:latin typeface="Verdana" charset="0"/>
              </a:rPr>
              <a:t>THE REGULATION OF CHROMOSOME STRUCTURE</a:t>
            </a:r>
          </a:p>
        </p:txBody>
      </p:sp>
      <p:sp>
        <p:nvSpPr>
          <p:cNvPr id="12185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1867" y="1094550"/>
            <a:ext cx="9167750" cy="577532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Changes in </a:t>
            </a:r>
            <a:r>
              <a:rPr lang="en-US" dirty="0" err="1" smtClean="0">
                <a:latin typeface="Verdana" charset="0"/>
              </a:rPr>
              <a:t>Nucleosome</a:t>
            </a:r>
            <a:r>
              <a:rPr lang="en-US" dirty="0" smtClean="0">
                <a:latin typeface="Verdana" charset="0"/>
              </a:rPr>
              <a:t> Structure Allow Access to DNA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Therefore</a:t>
            </a:r>
            <a:r>
              <a:rPr lang="tr-TR" dirty="0" smtClean="0">
                <a:latin typeface="Verdana" charset="0"/>
              </a:rPr>
              <a:t> a </a:t>
            </a:r>
            <a:r>
              <a:rPr lang="tr-TR" dirty="0" err="1" smtClean="0">
                <a:latin typeface="Verdana" charset="0"/>
              </a:rPr>
              <a:t>cell</a:t>
            </a:r>
            <a:r>
              <a:rPr lang="tr-TR" dirty="0" smtClean="0">
                <a:latin typeface="Verdana" charset="0"/>
              </a:rPr>
              <a:t> can </a:t>
            </a:r>
            <a:r>
              <a:rPr lang="tr-TR" dirty="0" err="1" smtClean="0">
                <a:latin typeface="Verdana" charset="0"/>
              </a:rPr>
              <a:t>regulate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its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structure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condense</a:t>
            </a:r>
            <a:r>
              <a:rPr lang="tr-TR" dirty="0" smtClean="0">
                <a:latin typeface="Verdana" charset="0"/>
              </a:rPr>
              <a:t>/</a:t>
            </a:r>
            <a:r>
              <a:rPr lang="tr-TR" dirty="0" err="1" smtClean="0">
                <a:latin typeface="Verdana" charset="0"/>
              </a:rPr>
              <a:t>decondense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particular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regions</a:t>
            </a:r>
            <a:r>
              <a:rPr lang="tr-TR" dirty="0" smtClean="0">
                <a:latin typeface="Verdana" charset="0"/>
              </a:rPr>
              <a:t>). – </a:t>
            </a:r>
            <a:r>
              <a:rPr lang="tr-TR" b="1" dirty="0" err="1" smtClean="0">
                <a:latin typeface="Verdana" charset="0"/>
              </a:rPr>
              <a:t>chromatin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remodeling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complexes</a:t>
            </a:r>
            <a:endParaRPr lang="tr-TR" b="1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Loosining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: gene </a:t>
            </a:r>
            <a:r>
              <a:rPr lang="tr-TR" dirty="0" err="1" smtClean="0">
                <a:latin typeface="Verdana" charset="0"/>
              </a:rPr>
              <a:t>expression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replication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repair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mechanisms</a:t>
            </a:r>
            <a:r>
              <a:rPr lang="tr-TR" dirty="0" smtClean="0"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dirty="0" err="1" smtClean="0">
                <a:latin typeface="Verdana" charset="0"/>
              </a:rPr>
              <a:t>Interphase</a:t>
            </a:r>
            <a:r>
              <a:rPr lang="en-US" dirty="0" smtClean="0">
                <a:latin typeface="Verdana" charset="0"/>
              </a:rPr>
              <a:t> Chromosomes Contain Both Condensed and More Extended Forms of Chromatin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550</Words>
  <Application>Microsoft Office PowerPoint</Application>
  <PresentationFormat>Ekran Gösterisi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Blank Presentation</vt:lpstr>
      <vt:lpstr>Office Theme</vt:lpstr>
      <vt:lpstr>Fundamentals of Biological Sciences</vt:lpstr>
      <vt:lpstr>Slayt 2</vt:lpstr>
      <vt:lpstr>THE STRUCTURE OF DNA</vt:lpstr>
      <vt:lpstr>WATCH VIdeo – DNA Structure </vt:lpstr>
      <vt:lpstr>THE STRUCTURE OF DNA</vt:lpstr>
      <vt:lpstr>THE STRUCTURE OF EUKARYOTIC CHROMOSOMES</vt:lpstr>
      <vt:lpstr>THE STRUCTURE OF EUKARYOTIC CHROMOSOMES</vt:lpstr>
      <vt:lpstr>THE STRUCTURE OF EUKARYOTIC CHROMOSOMES</vt:lpstr>
      <vt:lpstr>THE REGULATION OF CHROMOSOME STRUCTURE</vt:lpstr>
      <vt:lpstr>THE REGULATION OF CHROMOSOME STRUCTURE</vt:lpstr>
      <vt:lpstr>WATCH VIdeo - Chromosome Coiling 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89</cp:revision>
  <dcterms:created xsi:type="dcterms:W3CDTF">2002-12-24T01:08:46Z</dcterms:created>
  <dcterms:modified xsi:type="dcterms:W3CDTF">2018-02-12T15:00:05Z</dcterms:modified>
</cp:coreProperties>
</file>