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9"/>
  </p:notesMasterIdLst>
  <p:sldIdLst>
    <p:sldId id="370" r:id="rId3"/>
    <p:sldId id="338" r:id="rId4"/>
    <p:sldId id="339" r:id="rId5"/>
    <p:sldId id="349" r:id="rId6"/>
    <p:sldId id="350" r:id="rId7"/>
    <p:sldId id="368" r:id="rId8"/>
    <p:sldId id="364" r:id="rId9"/>
    <p:sldId id="356" r:id="rId10"/>
    <p:sldId id="351" r:id="rId11"/>
    <p:sldId id="352" r:id="rId12"/>
    <p:sldId id="357" r:id="rId13"/>
    <p:sldId id="353" r:id="rId14"/>
    <p:sldId id="355" r:id="rId15"/>
    <p:sldId id="359" r:id="rId16"/>
    <p:sldId id="366" r:id="rId17"/>
    <p:sldId id="36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e Marie Kuebbing" initials="RM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1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1-10T16:53:37.508" idx="2">
    <p:pos x="763" y="890"/>
    <p:text>This text is exactly the same as on the previous slide.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839E-5214-4364-84BA-F67511070EA6}" type="datetimeFigureOut">
              <a:rPr lang="tr-TR" smtClean="0"/>
              <a:pPr/>
              <a:t>12.2.2018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34CF4-BDA3-4421-8409-8E2929355D3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CEFE2-3F8D-47CD-A9F4-BF909E5213F1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6B5DE-B3A1-4942-827F-4BDB238DC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361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CD04F-94C8-48B3-B643-54F9825CEFD4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8A6C-B750-4759-97F9-37D192510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46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D1B3E-005F-42FE-8B3E-CA5423291940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18CF2-0398-49AD-A8D6-EA39F4F00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41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0AE3F-8481-4C1C-83A1-63D39A798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B9428-D0CD-4F35-A859-627AF52169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AEBF7-3506-4AA3-8592-4A079B2FF6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19006-9FF2-4AD1-A6A6-BDF96CE603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173D5-57BE-43AE-ACEE-16843934D3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22FB7-6DAA-45A1-81FD-90AD31AC2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6AD92-7F3A-4CD1-8984-DDF3850D20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714E7-AD07-40AF-BA30-472AD64FB4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B67B-BDFD-4C27-9F83-27F40C9D61AF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62515-8565-413C-9383-78E1FAC65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0874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D5362-5CDD-45C4-99AA-E09EC28A0D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44A29-5AF9-48CC-9D85-328A7AE26B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A7D39-F163-4AB8-AA4A-2E70F58A7C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97C78-8563-4450-86D5-DB8365C7FD26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5FB47-03D0-4DA9-AB67-9C69E2796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20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0170-0A2C-40A0-804A-F17A8E2BF8B2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5516A-D240-47A4-9032-7C1163FC7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112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F2C07-88F5-47DA-BB86-1D424397FA28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E6447-ACA9-453F-BA13-DF39DC7DC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943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6EC95-4408-4C38-AD96-87A0AB09BE71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1730-8239-43AC-820D-49BF8A959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543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B4D4B-A6DC-4625-A3A1-0EACADAC8F42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4419-4D8A-46E6-A728-F2CBF7788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673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0983-4198-4836-86EC-E5E741B94E7F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25C06-5867-44DB-9F5E-A7103AA2C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270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52935-DA5B-4E1C-B9F9-976A2C3C66E8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96F9-021E-496E-9406-985FE81CB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97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708AFB8-8F29-4D8A-897B-137B7F77D71A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66F9BA3-83E5-452D-BEB5-077C1844C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" charset="0"/>
              </a:defRPr>
            </a:lvl1pPr>
          </a:lstStyle>
          <a:p>
            <a:fld id="{A1EE5468-A83A-4DC4-8935-3D3216460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Fundamentals of </a:t>
            </a:r>
            <a:r>
              <a:rPr lang="tr-TR" dirty="0" err="1" smtClean="0"/>
              <a:t>Biological</a:t>
            </a:r>
            <a:r>
              <a:rPr lang="tr-TR" dirty="0" smtClean="0"/>
              <a:t> </a:t>
            </a:r>
            <a:r>
              <a:rPr lang="tr-TR" dirty="0" err="1" smtClean="0"/>
              <a:t>Sciences</a:t>
            </a:r>
            <a:endParaRPr lang="tr-TR" dirty="0"/>
          </a:p>
        </p:txBody>
      </p:sp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Lecture6</a:t>
            </a:r>
          </a:p>
          <a:p>
            <a:endParaRPr lang="tr-TR" dirty="0" smtClean="0"/>
          </a:p>
          <a:p>
            <a:r>
              <a:rPr lang="tr-TR" dirty="0" smtClean="0"/>
              <a:t>Dr. Açelya </a:t>
            </a:r>
            <a:r>
              <a:rPr lang="tr-TR" dirty="0" err="1" smtClean="0"/>
              <a:t>Yılmazer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Cells Have Two Main DNA Repair Mechanisms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sz="half" idx="1"/>
          </p:nvPr>
        </p:nvSpPr>
        <p:spPr>
          <a:xfrm>
            <a:off x="76200" y="1539875"/>
            <a:ext cx="2760663" cy="2041525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Excision repair systems</a:t>
            </a:r>
          </a:p>
          <a:p>
            <a:pPr lvl="1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Mismatch repair</a:t>
            </a:r>
          </a:p>
          <a:p>
            <a:pPr lvl="1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Recombination repair</a:t>
            </a:r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228600" y="5401270"/>
            <a:ext cx="2514600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dirty="0"/>
              <a:t>Figure 07.17: Excision repair replaces a damaged strand.  </a:t>
            </a:r>
          </a:p>
        </p:txBody>
      </p:sp>
      <p:pic>
        <p:nvPicPr>
          <p:cNvPr id="24581" name="Picture 3" descr="57748_Ch07_Fig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62880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marL="342900" indent="-342900" eaLnBrk="1" hangingPunct="1"/>
            <a:r>
              <a:rPr lang="en-US" sz="36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sz="36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04800" y="1213262"/>
            <a:ext cx="8686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770" dirty="0" smtClean="0">
                <a:latin typeface="Arial" pitchFamily="34" charset="0"/>
                <a:cs typeface="Arial" pitchFamily="34" charset="0"/>
              </a:rPr>
              <a:t>Key Concepts: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The function of mitosis is to safely separate replicated chromosomes into two daughter cells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Mitosis is divided into five phases, based largely on morphological changes in the location and arrangement of chromosomes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The microtubule cytoskeleton, including microtubule motor proteins, is essential for proper segregation of chromosomes</a:t>
            </a:r>
          </a:p>
          <a:p>
            <a:pPr lvl="1" eaLnBrk="1" hangingPunct="1"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The actin cytoskeleton is required for the actual division of one cell into two daughter cells following mitosis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Title 1"/>
          <p:cNvSpPr txBox="1">
            <a:spLocks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lvl="1" algn="ctr" eaLnBrk="1" hangingPunct="1"/>
            <a:r>
              <a:rPr lang="en-US" sz="3600" dirty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3600" dirty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3600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marL="0" lvl="1" algn="ctr" eaLnBrk="1" hangingPunct="1"/>
            <a:r>
              <a:rPr lang="en-US" sz="3600" dirty="0">
                <a:solidFill>
                  <a:srgbClr val="000000"/>
                </a:solidFill>
                <a:latin typeface="Arial" pitchFamily="34" charset="0"/>
              </a:rPr>
              <a:t>Mitosis Separates Replicated Chromosomes</a:t>
            </a:r>
          </a:p>
          <a:p>
            <a:pPr marL="0" lvl="1" algn="ctr" eaLnBrk="1" hangingPunct="1"/>
            <a:r>
              <a:rPr lang="en-US" sz="3600" dirty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3600" dirty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Arial" pitchFamily="34" charset="0"/>
              </a:rPr>
            </a:br>
            <a:endParaRPr lang="en-US" sz="3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Mitosis Is Divided into Stages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Content Placeholder 3"/>
          <p:cNvSpPr>
            <a:spLocks noGrp="1"/>
          </p:cNvSpPr>
          <p:nvPr>
            <p:ph sz="half" idx="1"/>
          </p:nvPr>
        </p:nvSpPr>
        <p:spPr>
          <a:xfrm>
            <a:off x="4038600" y="791828"/>
            <a:ext cx="4724400" cy="294197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1879—Walther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Flemming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described the motion of what he saw under the microscope  as </a:t>
            </a:r>
            <a:r>
              <a:rPr lang="ja-JP" alt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threads</a:t>
            </a:r>
            <a:r>
              <a:rPr lang="ja-JP" altLang="en-US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(Greek, </a:t>
            </a:r>
            <a:r>
              <a:rPr lang="en-US" altLang="ja-JP" i="1" dirty="0" err="1" smtClean="0">
                <a:latin typeface="Arial" pitchFamily="34" charset="0"/>
                <a:cs typeface="Arial" pitchFamily="34" charset="0"/>
              </a:rPr>
              <a:t>mitos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) moving in an actively dividing cell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3886200" y="5635617"/>
            <a:ext cx="48006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dirty="0"/>
              <a:t>Figure 07.18: The events of mitosis. </a:t>
            </a:r>
            <a:r>
              <a:rPr lang="en-US" sz="1000" dirty="0"/>
              <a:t>Photos © </a:t>
            </a:r>
            <a:r>
              <a:rPr lang="en-US" sz="1000" dirty="0" err="1"/>
              <a:t>Conly</a:t>
            </a:r>
            <a:r>
              <a:rPr lang="en-US" sz="1000" dirty="0"/>
              <a:t> L. </a:t>
            </a:r>
            <a:r>
              <a:rPr lang="en-US" sz="1000" dirty="0" err="1"/>
              <a:t>Rieder</a:t>
            </a:r>
            <a:r>
              <a:rPr lang="en-US" sz="1000" dirty="0"/>
              <a:t>, Wadsworth Center. Illustrations from W. </a:t>
            </a:r>
            <a:r>
              <a:rPr lang="en-US" sz="1000" dirty="0" err="1"/>
              <a:t>Flemming</a:t>
            </a:r>
            <a:r>
              <a:rPr lang="en-US" sz="1000" dirty="0"/>
              <a:t>, </a:t>
            </a:r>
            <a:r>
              <a:rPr lang="en-US" sz="1000" dirty="0" err="1"/>
              <a:t>Archiv</a:t>
            </a:r>
            <a:r>
              <a:rPr lang="en-US" sz="1000" dirty="0"/>
              <a:t> </a:t>
            </a:r>
            <a:r>
              <a:rPr lang="en-US" sz="1000" dirty="0" err="1"/>
              <a:t>für</a:t>
            </a:r>
            <a:r>
              <a:rPr lang="en-US" sz="1000" dirty="0"/>
              <a:t> </a:t>
            </a:r>
            <a:r>
              <a:rPr lang="en-US" sz="1000" dirty="0" err="1"/>
              <a:t>Mikroskopische</a:t>
            </a:r>
            <a:r>
              <a:rPr lang="en-US" sz="1000" dirty="0"/>
              <a:t> </a:t>
            </a:r>
            <a:r>
              <a:rPr lang="en-US" sz="1000" dirty="0" err="1"/>
              <a:t>Anatomie</a:t>
            </a:r>
            <a:r>
              <a:rPr lang="en-US" sz="1000" dirty="0"/>
              <a:t>. Berlin: J. Springer (1871). </a:t>
            </a:r>
          </a:p>
        </p:txBody>
      </p:sp>
      <p:pic>
        <p:nvPicPr>
          <p:cNvPr id="26629" name="Picture 3" descr="57748_Ch07_Fig1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142" y="803703"/>
            <a:ext cx="3664058" cy="552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10886"/>
            <a:ext cx="91440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Motors Contribute to the Formation of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the Mature Spindle in Prophase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2789712" cy="1944688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Dynein motor proteins</a:t>
            </a:r>
          </a:p>
          <a:p>
            <a:pPr eaLnBrk="1" hangingPunct="1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Kinesin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-related motor proteins</a:t>
            </a:r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198912" y="5401270"/>
            <a:ext cx="2743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dirty="0"/>
              <a:t>Figure 07.20: Microtubule motors help form the mitotic spindle. </a:t>
            </a:r>
          </a:p>
        </p:txBody>
      </p:sp>
      <p:pic>
        <p:nvPicPr>
          <p:cNvPr id="28677" name="Picture 3" descr="57748_Ch07_Fig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556776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itchFamily="34" charset="0"/>
                <a:cs typeface="Arial" pitchFamily="34" charset="0"/>
              </a:rPr>
              <a:t>Arrival of the Chromosomes at 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the Spindle Equator Signals 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the Beginning of Metaphase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Metaphase plate = spindle equator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Chromosome recombination takes place during metaphase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Anaphase: The Separation </a:t>
            </a:r>
            <a:br>
              <a:rPr lang="en-US" dirty="0" smtClean="0"/>
            </a:br>
            <a:r>
              <a:rPr lang="en-US" dirty="0" smtClean="0"/>
              <a:t>of Chromosomes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Anaphase Promoting Complex (APC)</a:t>
            </a:r>
          </a:p>
          <a:p>
            <a:pPr lvl="1"/>
            <a:r>
              <a:rPr lang="en-US" smtClean="0"/>
              <a:t>Tags </a:t>
            </a:r>
            <a:r>
              <a:rPr lang="en-US" b="1" smtClean="0"/>
              <a:t>securin</a:t>
            </a:r>
            <a:r>
              <a:rPr lang="en-US" smtClean="0"/>
              <a:t> with ubiquitin, leading to its degradation</a:t>
            </a:r>
          </a:p>
          <a:p>
            <a:pPr lvl="1"/>
            <a:r>
              <a:rPr lang="en-US" smtClean="0"/>
              <a:t>Loss of securin frees </a:t>
            </a:r>
            <a:r>
              <a:rPr lang="en-US" b="1" smtClean="0"/>
              <a:t>separase</a:t>
            </a:r>
            <a:r>
              <a:rPr lang="en-US" smtClean="0"/>
              <a:t>, an enzyme that helps break chromatids apart by digesting </a:t>
            </a:r>
            <a:r>
              <a:rPr lang="en-US" b="1" smtClean="0"/>
              <a:t>cohesin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Separation of Chromatids at the Metaphase Plate Occurs During Anaphase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33681"/>
            <a:ext cx="3124200" cy="4525963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The onset of anaphase requires dissolving the connections between sister chromatids </a:t>
            </a:r>
          </a:p>
          <a:p>
            <a:pPr lvl="1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APC</a:t>
            </a:r>
          </a:p>
          <a:p>
            <a:pPr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Anaphase is subdivided into two phases:	</a:t>
            </a:r>
          </a:p>
          <a:p>
            <a:pPr lvl="1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anaphase A </a:t>
            </a:r>
          </a:p>
          <a:p>
            <a:pPr lvl="1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anaphase B</a:t>
            </a: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0" y="4648200"/>
            <a:ext cx="3429000" cy="14773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dirty="0"/>
              <a:t>Figure 07.25: As the chromosomes move to the poles (anaphase A), the poles themselves move farther apart (anaphase B), increasing the separation between them.  </a:t>
            </a:r>
          </a:p>
        </p:txBody>
      </p:sp>
      <p:pic>
        <p:nvPicPr>
          <p:cNvPr id="32773" name="Picture 3" descr="57748_Ch07_Fig2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5395913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DNA Replication Occurs at Sites Called Replication Factories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4" descr="57748_Ch07_Fig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1" y="1497946"/>
            <a:ext cx="3124199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dirty="0"/>
              <a:t>Figure 07.08: DNA replication factories appear as bright spots of fluorescently tagged, newly synthesized DNA. </a:t>
            </a:r>
            <a:r>
              <a:rPr lang="en-US" sz="1000" dirty="0"/>
              <a:t>Reproduced with permission from J. Cell Sci., vol. 107 (8): 2191–2202. [http://jcs.biologists.org/cgi/content/abstract/107/8/2191].</a:t>
            </a:r>
          </a:p>
          <a:p>
            <a:pPr algn="ctr" eaLnBrk="1" hangingPunct="1"/>
            <a:r>
              <a:rPr lang="en-US" sz="1000" dirty="0"/>
              <a:t>Photos courtesy of Peter R. Cook, University of Oxford.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4017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itchFamily="34" charset="0"/>
                <a:cs typeface="Arial" pitchFamily="34" charset="0"/>
              </a:rPr>
              <a:t>RNA Polymerase Complexes and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Spliceosomes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Are Distinct Structures 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within the Nucleus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3916362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RNA polymerase complexes are responsible for transcribing the DNA sequence in genes into:</a:t>
            </a:r>
          </a:p>
          <a:p>
            <a:pPr lvl="1"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mRNA</a:t>
            </a:r>
          </a:p>
          <a:p>
            <a:pPr lvl="1" eaLnBrk="1" hangingPunct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rRNA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tRNA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other RNAs</a:t>
            </a:r>
          </a:p>
          <a:p>
            <a:pPr eaLnBrk="1" hangingPunct="1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Spliceosomes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are responsible for splicing the newly synthesized RNAs into their mature form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itchFamily="34" charset="0"/>
                <a:cs typeface="Arial" pitchFamily="34" charset="0"/>
              </a:rPr>
              <a:t>DNA Polymerases</a:t>
            </a: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61108" y="3657600"/>
            <a:ext cx="3535383" cy="123110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dirty="0"/>
              <a:t>Figure 07.10: DNA is synthesized in the </a:t>
            </a:r>
            <a:r>
              <a:rPr lang="en-US" dirty="0" smtClean="0"/>
              <a:t>5′ </a:t>
            </a:r>
            <a:r>
              <a:rPr lang="en-US" dirty="0"/>
              <a:t>-</a:t>
            </a:r>
            <a:r>
              <a:rPr lang="en-US" dirty="0" smtClean="0"/>
              <a:t>to-3′ </a:t>
            </a:r>
            <a:r>
              <a:rPr lang="en-US" dirty="0"/>
              <a:t>direction to permit DNA polymerase to proofread the new strand. </a:t>
            </a:r>
          </a:p>
        </p:txBody>
      </p:sp>
      <p:sp>
        <p:nvSpPr>
          <p:cNvPr id="19460" name="Content Placeholder 4"/>
          <p:cNvSpPr>
            <a:spLocks noGrp="1"/>
          </p:cNvSpPr>
          <p:nvPr>
            <p:ph sz="half" idx="1"/>
          </p:nvPr>
        </p:nvSpPr>
        <p:spPr>
          <a:xfrm>
            <a:off x="190500" y="1219200"/>
            <a:ext cx="3390900" cy="18288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DNA polymerases add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deoxyribonucleotides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 the 3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′ end of DNA strand </a:t>
            </a:r>
          </a:p>
          <a:p>
            <a:pPr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DNA polymerases proofread their work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itchFamily="34" charset="0"/>
                <a:cs typeface="Arial" pitchFamily="34" charset="0"/>
              </a:rPr>
              <a:t>DNA Replication Is Semi-discontinuous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6482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DNA replication begins at sites on chromosomes called origins of replication</a:t>
            </a:r>
          </a:p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During replication, specialized proteins unwind and separate the two strands to form a replication fork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itchFamily="34" charset="0"/>
                <a:cs typeface="Arial" pitchFamily="34" charset="0"/>
              </a:rPr>
              <a:t>DNA Replication Is Semi-discontinuous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267200" cy="3352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DNA replication begins at sites on chromosomes called origins of replication</a:t>
            </a:r>
          </a:p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During replication, specialized proteins unwind and separate the two strands to form a replication fork</a:t>
            </a:r>
          </a:p>
        </p:txBody>
      </p:sp>
    </p:spTree>
    <p:extLst>
      <p:ext uri="{BB962C8B-B14F-4D97-AF65-F5344CB8AC3E}">
        <p14:creationId xmlns:p14="http://schemas.microsoft.com/office/powerpoint/2010/main" xmlns="" val="307262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57748_Ch07_Fig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51784"/>
            <a:ext cx="7467600" cy="492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600" dirty="0" smtClean="0">
                <a:latin typeface="Arial" pitchFamily="34" charset="0"/>
                <a:cs typeface="Arial" pitchFamily="34" charset="0"/>
              </a:rPr>
              <a:t>DNA Replication Is Semi-discontinuous</a:t>
            </a:r>
          </a:p>
        </p:txBody>
      </p:sp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31668" y="4103914"/>
            <a:ext cx="2667000" cy="2057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800" dirty="0" smtClean="0">
                <a:ea typeface="ヒラギノ角ゴ Pro W3" charset="-128"/>
              </a:rPr>
              <a:t>Figure 07.14: The helicase creating the replication fork is connected to two DNA polymerase catalytic subunits, each of which is held onto DNA by a sliding clamp.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1"/>
            <a:ext cx="2820988" cy="3429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DNA replication requires an RNA primer</a:t>
            </a:r>
          </a:p>
          <a:p>
            <a:pPr lvl="1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leading/lagging strand</a:t>
            </a:r>
          </a:p>
          <a:p>
            <a:pPr lvl="1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Okazaki fragments</a:t>
            </a:r>
          </a:p>
          <a:p>
            <a:pPr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DNA ligases join fragments of single-stranded DNA</a:t>
            </a: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46512" y="5678268"/>
            <a:ext cx="2950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dirty="0"/>
              <a:t>Figure 07.15: Fusion of replication bubbles. 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itchFamily="34" charset="0"/>
                <a:cs typeface="Arial" pitchFamily="34" charset="0"/>
              </a:rPr>
              <a:t>DNA Replication Is Semi-discontinuous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Replication of DNA at the End of Chromosomes Requires Additional Steps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160378" y="1219200"/>
            <a:ext cx="8907423" cy="5078855"/>
            <a:chOff x="5218113" y="1600200"/>
            <a:chExt cx="5562873" cy="3605241"/>
          </a:xfrm>
          <a:solidFill>
            <a:srgbClr val="FFFFFF"/>
          </a:solidFill>
        </p:grpSpPr>
        <p:pic>
          <p:nvPicPr>
            <p:cNvPr id="20486" name="Picture 4" descr="57748_Ch07_Fig16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113" y="1600200"/>
              <a:ext cx="3897275" cy="36052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TextBox 1"/>
            <p:cNvSpPr txBox="1">
              <a:spLocks noChangeArrowheads="1"/>
            </p:cNvSpPr>
            <p:nvPr/>
          </p:nvSpPr>
          <p:spPr bwMode="auto">
            <a:xfrm>
              <a:off x="9115388" y="1613506"/>
              <a:ext cx="1665598" cy="4588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/>
                <a:t>Figure 07.16: Four features of telomerase. 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5166</TotalTime>
  <Words>579</Words>
  <Application>Microsoft Office PowerPoint</Application>
  <PresentationFormat>Ekran Gösterisi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18" baseType="lpstr">
      <vt:lpstr>Office Theme</vt:lpstr>
      <vt:lpstr>2_Blank Presentation</vt:lpstr>
      <vt:lpstr>Fundamentals of Biological Sciences</vt:lpstr>
      <vt:lpstr> DNA Replication Occurs at Sites Called Replication Factories </vt:lpstr>
      <vt:lpstr>RNA Polymerase Complexes and Spliceosomes Are Distinct Structures  within the Nucleus</vt:lpstr>
      <vt:lpstr>DNA Polymerases</vt:lpstr>
      <vt:lpstr>DNA Replication Is Semi-discontinuous</vt:lpstr>
      <vt:lpstr>DNA Replication Is Semi-discontinuous</vt:lpstr>
      <vt:lpstr>Figure 07.14: The helicase creating the replication fork is connected to two DNA polymerase catalytic subunits, each of which is held onto DNA by a sliding clamp.</vt:lpstr>
      <vt:lpstr>DNA Replication Is Semi-discontinuous</vt:lpstr>
      <vt:lpstr>Replication of DNA at the End of Chromosomes Requires Additional Steps</vt:lpstr>
      <vt:lpstr>Cells Have Two Main DNA Repair Mechanisms</vt:lpstr>
      <vt:lpstr>  </vt:lpstr>
      <vt:lpstr>   Mitosis Is Divided into Stages  </vt:lpstr>
      <vt:lpstr>Motors Contribute to the Formation of  the Mature Spindle in Prophase</vt:lpstr>
      <vt:lpstr>Arrival of the Chromosomes at  the Spindle Equator Signals  the Beginning of Metaphase</vt:lpstr>
      <vt:lpstr>Anaphase: The Separation  of Chromosomes</vt:lpstr>
      <vt:lpstr>Separation of Chromatids at the Metaphase Plate Occurs During Anaphase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Cell Biology</dc:title>
  <dc:creator>Melissa</dc:creator>
  <cp:lastModifiedBy>ASUSPC</cp:lastModifiedBy>
  <cp:revision>434</cp:revision>
  <dcterms:created xsi:type="dcterms:W3CDTF">2011-08-23T14:43:42Z</dcterms:created>
  <dcterms:modified xsi:type="dcterms:W3CDTF">2018-02-12T15:07:02Z</dcterms:modified>
</cp:coreProperties>
</file>