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63"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6"/>
    <p:restoredTop sz="94697"/>
  </p:normalViewPr>
  <p:slideViewPr>
    <p:cSldViewPr snapToGrid="0" snapToObjects="1">
      <p:cViewPr varScale="1">
        <p:scale>
          <a:sx n="212" d="100"/>
          <a:sy n="212" d="100"/>
        </p:scale>
        <p:origin x="5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46869AA-754F-BC49-8365-EB3CB0FF0B6E}" type="datetimeFigureOut">
              <a:rPr lang="tr-TR" smtClean="0"/>
              <a:t>13.02.2018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E2DFDCDA-1A42-7A4F-ABCE-756353F4B377}"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F46869AA-754F-BC49-8365-EB3CB0FF0B6E}"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DFDCDA-1A42-7A4F-ABCE-756353F4B37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F46869AA-754F-BC49-8365-EB3CB0FF0B6E}"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DFDCDA-1A42-7A4F-ABCE-756353F4B377}"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Ana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F46869AA-754F-BC49-8365-EB3CB0FF0B6E}"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DFDCDA-1A42-7A4F-ABCE-756353F4B377}"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F46869AA-754F-BC49-8365-EB3CB0FF0B6E}"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DFDCDA-1A42-7A4F-ABCE-756353F4B377}"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F46869AA-754F-BC49-8365-EB3CB0FF0B6E}"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DFDCDA-1A42-7A4F-ABCE-756353F4B377}"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F46869AA-754F-BC49-8365-EB3CB0FF0B6E}"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DFDCDA-1A42-7A4F-ABCE-756353F4B377}"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46869AA-754F-BC49-8365-EB3CB0FF0B6E}"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DFDCDA-1A42-7A4F-ABCE-756353F4B377}"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46869AA-754F-BC49-8365-EB3CB0FF0B6E}"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DFDCDA-1A42-7A4F-ABCE-756353F4B377}"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46869AA-754F-BC49-8365-EB3CB0FF0B6E}"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DFDCDA-1A42-7A4F-ABCE-756353F4B377}"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F46869AA-754F-BC49-8365-EB3CB0FF0B6E}"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DFDCDA-1A42-7A4F-ABCE-756353F4B377}"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46869AA-754F-BC49-8365-EB3CB0FF0B6E}"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DFDCDA-1A42-7A4F-ABCE-756353F4B377}"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46869AA-754F-BC49-8365-EB3CB0FF0B6E}" type="datetimeFigureOut">
              <a:rPr lang="tr-TR" smtClean="0"/>
              <a:t>13.02.2018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2DFDCDA-1A42-7A4F-ABCE-756353F4B377}"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Date Placeholder 2"/>
          <p:cNvSpPr>
            <a:spLocks noGrp="1"/>
          </p:cNvSpPr>
          <p:nvPr>
            <p:ph type="dt" sz="half" idx="10"/>
          </p:nvPr>
        </p:nvSpPr>
        <p:spPr/>
        <p:txBody>
          <a:bodyPr/>
          <a:lstStyle/>
          <a:p>
            <a:fld id="{F46869AA-754F-BC49-8365-EB3CB0FF0B6E}" type="datetimeFigureOut">
              <a:rPr lang="tr-TR" smtClean="0"/>
              <a:t>13.02.2018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2DFDCDA-1A42-7A4F-ABCE-756353F4B377}"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869AA-754F-BC49-8365-EB3CB0FF0B6E}" type="datetimeFigureOut">
              <a:rPr lang="tr-TR" smtClean="0"/>
              <a:t>13.02.2018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2DFDCDA-1A42-7A4F-ABCE-756353F4B37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F46869AA-754F-BC49-8365-EB3CB0FF0B6E}"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DFDCDA-1A42-7A4F-ABCE-756353F4B377}"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F46869AA-754F-BC49-8365-EB3CB0FF0B6E}"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DFDCDA-1A42-7A4F-ABCE-756353F4B377}"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6869AA-754F-BC49-8365-EB3CB0FF0B6E}" type="datetimeFigureOut">
              <a:rPr lang="tr-TR" smtClean="0"/>
              <a:t>13.02.2018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DFDCDA-1A42-7A4F-ABCE-756353F4B377}" type="slidenum">
              <a:rPr lang="tr-TR" smtClean="0"/>
              <a:t>‹#›</a:t>
            </a:fld>
            <a:endParaRPr lang="tr-TR"/>
          </a:p>
        </p:txBody>
      </p:sp>
    </p:spTree>
    <p:extLst>
      <p:ext uri="{BB962C8B-B14F-4D97-AF65-F5344CB8AC3E}">
        <p14:creationId xmlns:p14="http://schemas.microsoft.com/office/powerpoint/2010/main" val="1184547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smtClean="0"/>
              <a:t>Lokavt Kavramı, Unsurları ve Sonuçları</a:t>
            </a:r>
            <a:endParaRPr lang="tr-TR" dirty="0"/>
          </a:p>
        </p:txBody>
      </p:sp>
      <p:sp>
        <p:nvSpPr>
          <p:cNvPr id="3" name="Alt Konu Başlığı 2"/>
          <p:cNvSpPr>
            <a:spLocks noGrp="1"/>
          </p:cNvSpPr>
          <p:nvPr>
            <p:ph type="subTitle" idx="1"/>
          </p:nvPr>
        </p:nvSpPr>
        <p:spPr/>
        <p:txBody>
          <a:bodyPr/>
          <a:lstStyle/>
          <a:p>
            <a:r>
              <a:rPr lang="tr-TR" dirty="0" smtClean="0"/>
              <a:t>Hafta 13</a:t>
            </a:r>
            <a:endParaRPr lang="tr-TR" dirty="0"/>
          </a:p>
        </p:txBody>
      </p:sp>
    </p:spTree>
    <p:extLst>
      <p:ext uri="{BB962C8B-B14F-4D97-AF65-F5344CB8AC3E}">
        <p14:creationId xmlns:p14="http://schemas.microsoft.com/office/powerpoint/2010/main" val="172219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Lokavt nedir?</a:t>
            </a:r>
            <a:endParaRPr lang="tr-TR" dirty="0"/>
          </a:p>
        </p:txBody>
      </p:sp>
      <p:sp>
        <p:nvSpPr>
          <p:cNvPr id="3" name="İçerik Yer Tutucusu 2"/>
          <p:cNvSpPr>
            <a:spLocks noGrp="1"/>
          </p:cNvSpPr>
          <p:nvPr>
            <p:ph idx="1"/>
          </p:nvPr>
        </p:nvSpPr>
        <p:spPr/>
        <p:txBody>
          <a:bodyPr>
            <a:normAutofit fontScale="92500" lnSpcReduction="10000"/>
          </a:bodyPr>
          <a:lstStyle/>
          <a:p>
            <a:r>
              <a:rPr lang="tr-TR" dirty="0"/>
              <a:t>İşyerinde faaliyetin tamamen durmasına neden olacak tarzda, işveren veya işveren vekili tarafından kendi kararıyla veya bir kuruluşun verdiği karara uyarak, işçilerin topluca işten uzaklaştırılmasına lokavt denir.</a:t>
            </a:r>
          </a:p>
          <a:p>
            <a:r>
              <a:rPr lang="tr-TR" dirty="0" smtClean="0"/>
              <a:t>Unsurları: </a:t>
            </a:r>
          </a:p>
          <a:p>
            <a:pPr lvl="1"/>
            <a:r>
              <a:rPr lang="tr-TR" dirty="0" smtClean="0"/>
              <a:t>1. İşçilerin topluca işten uzaklaştırılmaları </a:t>
            </a:r>
          </a:p>
          <a:p>
            <a:pPr lvl="1"/>
            <a:r>
              <a:rPr lang="tr-TR" dirty="0" smtClean="0"/>
              <a:t>2. İşyerindeki faaliyet tamamen durmalı </a:t>
            </a:r>
          </a:p>
          <a:p>
            <a:pPr lvl="1"/>
            <a:r>
              <a:rPr lang="tr-TR" dirty="0" smtClean="0"/>
              <a:t>3.İşveren veya işveren kuruluşunun kararı </a:t>
            </a:r>
          </a:p>
          <a:p>
            <a:pPr lvl="1"/>
            <a:r>
              <a:rPr lang="tr-TR" dirty="0" smtClean="0"/>
              <a:t>4. İşçilerin işten uzaklaştırılmasının başka bir hakka dayanmaması </a:t>
            </a:r>
            <a:r>
              <a:rPr lang="tr-TR" dirty="0"/>
              <a:t/>
            </a:r>
            <a:br>
              <a:rPr lang="tr-TR" dirty="0"/>
            </a:br>
            <a:endParaRPr lang="tr-TR" dirty="0"/>
          </a:p>
        </p:txBody>
      </p:sp>
    </p:spTree>
    <p:extLst>
      <p:ext uri="{BB962C8B-B14F-4D97-AF65-F5344CB8AC3E}">
        <p14:creationId xmlns:p14="http://schemas.microsoft.com/office/powerpoint/2010/main" val="203684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Kanuni lokavt nedir?</a:t>
            </a:r>
            <a:endParaRPr lang="tr-TR" dirty="0"/>
          </a:p>
        </p:txBody>
      </p:sp>
      <p:sp>
        <p:nvSpPr>
          <p:cNvPr id="3" name="İçerik Yer Tutucusu 2"/>
          <p:cNvSpPr>
            <a:spLocks noGrp="1"/>
          </p:cNvSpPr>
          <p:nvPr>
            <p:ph idx="1"/>
          </p:nvPr>
        </p:nvSpPr>
        <p:spPr/>
        <p:txBody>
          <a:bodyPr>
            <a:normAutofit fontScale="92500"/>
          </a:bodyPr>
          <a:lstStyle/>
          <a:p>
            <a:r>
              <a:rPr lang="tr-TR" dirty="0" smtClean="0"/>
              <a:t>Toplu iş sözleşmesinin yapılması sırasında uyuşmazlık çıkması ve işçi sendikası tarafından grev kararı alınması hâlinde 6356 sayılı Kanun hükümlerine uygun olarak yapılan lokavta kanuni lokavt denir.</a:t>
            </a:r>
          </a:p>
          <a:p>
            <a:r>
              <a:rPr lang="tr-TR" dirty="0" smtClean="0"/>
              <a:t>Kanuni lokavt kararı sonucunda; 1. İş sözleşmeleri askıya alınır.</a:t>
            </a:r>
          </a:p>
          <a:p>
            <a:pPr lvl="1"/>
            <a:r>
              <a:rPr lang="tr-TR" dirty="0" smtClean="0"/>
              <a:t>2. İşveren lokavt kararı sonrasında işyerine başka işçi alıp çalıştıramaz. </a:t>
            </a:r>
          </a:p>
          <a:p>
            <a:pPr lvl="1"/>
            <a:r>
              <a:rPr lang="tr-TR" dirty="0" smtClean="0"/>
              <a:t>3. İşçiler işyerini terk etmek zorunda kalırlar. </a:t>
            </a:r>
          </a:p>
          <a:p>
            <a:pPr lvl="1"/>
            <a:r>
              <a:rPr lang="tr-TR" dirty="0" smtClean="0"/>
              <a:t>4. İşveren, kanuni bir (grev veya) lokavt süresince (greve katılan veya) lokavta uğrayan işçilerin oturdukları ve kendisi tarafından sağlanmış olan konutlardan çıkmalarını isteyemez.</a:t>
            </a:r>
          </a:p>
          <a:p>
            <a:pPr lvl="1"/>
            <a:endParaRPr lang="tr-TR" dirty="0" smtClean="0"/>
          </a:p>
          <a:p>
            <a:pPr lvl="1"/>
            <a:endParaRPr lang="tr-TR" dirty="0" smtClean="0"/>
          </a:p>
          <a:p>
            <a:endParaRPr lang="tr-TR" dirty="0"/>
          </a:p>
        </p:txBody>
      </p:sp>
    </p:spTree>
    <p:extLst>
      <p:ext uri="{BB962C8B-B14F-4D97-AF65-F5344CB8AC3E}">
        <p14:creationId xmlns:p14="http://schemas.microsoft.com/office/powerpoint/2010/main" val="14030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Kanun Dışı Lokavt ve Sonuçları</a:t>
            </a:r>
            <a:endParaRPr lang="tr-TR" dirty="0"/>
          </a:p>
        </p:txBody>
      </p:sp>
      <p:sp>
        <p:nvSpPr>
          <p:cNvPr id="3" name="İçerik Yer Tutucusu 2"/>
          <p:cNvSpPr>
            <a:spLocks noGrp="1"/>
          </p:cNvSpPr>
          <p:nvPr>
            <p:ph idx="1"/>
          </p:nvPr>
        </p:nvSpPr>
        <p:spPr/>
        <p:txBody>
          <a:bodyPr>
            <a:normAutofit fontScale="77500" lnSpcReduction="20000"/>
          </a:bodyPr>
          <a:lstStyle/>
          <a:p>
            <a:r>
              <a:rPr lang="tr-TR" sz="2600" dirty="0" smtClean="0"/>
              <a:t>Kanuni lokavt için aranan şartlar gerçekleşmeden yapılan lokavt kanun dışıdır.</a:t>
            </a:r>
          </a:p>
          <a:p>
            <a:r>
              <a:rPr lang="tr-TR" sz="2600" dirty="0" smtClean="0"/>
              <a:t>Kanun dışı lokavtın sonuçları: 1. </a:t>
            </a:r>
            <a:r>
              <a:rPr lang="tr-TR" sz="2600" dirty="0"/>
              <a:t>Kanun dışı lokavt yapılması hâlinde işçiler iş sözleşmelerini haklı nedenle feshedebilir. İşveren, bu işçilerin lokavt süresine ilişkin iş sözleşmesinden doğan bütün haklarını bir iş karşılığı olmaksızın ödemek ve uğradıkları zararları tazmin etmekle yükümlüdür.</a:t>
            </a:r>
            <a:r>
              <a:rPr lang="tr-TR" sz="2600" dirty="0" smtClean="0">
                <a:effectLst/>
              </a:rPr>
              <a:t> </a:t>
            </a:r>
          </a:p>
          <a:p>
            <a:r>
              <a:rPr lang="tr-TR" sz="2600" dirty="0" smtClean="0"/>
              <a:t>2. </a:t>
            </a:r>
            <a:r>
              <a:rPr lang="tr-TR" sz="2600" dirty="0"/>
              <a:t>Taraflardan her biri, karar verilen veya uygulanmakta olan bir grev veya lokavtın kanun dışı olup olmadığının tespitini mahkemeden her zaman talep edebilir. Mahkeme bir ay içinde karar verir. </a:t>
            </a:r>
            <a:r>
              <a:rPr lang="tr-TR" sz="2600" dirty="0" smtClean="0"/>
              <a:t>Verilecek </a:t>
            </a:r>
            <a:r>
              <a:rPr lang="tr-TR" sz="2600" dirty="0"/>
              <a:t>karar, tarafları, işçi ve işveren sendikasının üyelerini bağlar ve ceza davaları için kesin delil teşkil </a:t>
            </a:r>
            <a:r>
              <a:rPr lang="tr-TR" sz="2600" dirty="0" err="1" smtClean="0"/>
              <a:t>eder.Hâkim</a:t>
            </a:r>
            <a:r>
              <a:rPr lang="tr-TR" sz="2600" dirty="0" smtClean="0"/>
              <a:t> </a:t>
            </a:r>
            <a:r>
              <a:rPr lang="tr-TR" sz="2600" dirty="0"/>
              <a:t>tedbir olarak dava konusu grev veya lokavtın durdurulmasına karar verebilir</a:t>
            </a:r>
            <a:r>
              <a:rPr lang="tr-TR" sz="2600" dirty="0" smtClean="0"/>
              <a:t>.</a:t>
            </a:r>
          </a:p>
          <a:p>
            <a:r>
              <a:rPr lang="tr-TR" sz="2600" dirty="0" smtClean="0"/>
              <a:t>3. İdari para cezası uygulanır. </a:t>
            </a:r>
            <a:endParaRPr lang="tr-TR" sz="2600" dirty="0"/>
          </a:p>
          <a:p>
            <a:pPr lvl="1"/>
            <a:endParaRPr lang="tr-TR" dirty="0"/>
          </a:p>
        </p:txBody>
      </p:sp>
    </p:spTree>
    <p:extLst>
      <p:ext uri="{BB962C8B-B14F-4D97-AF65-F5344CB8AC3E}">
        <p14:creationId xmlns:p14="http://schemas.microsoft.com/office/powerpoint/2010/main" val="20253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Grev ve Lokavtın Sona Ermesi</a:t>
            </a:r>
            <a:endParaRPr lang="tr-TR" dirty="0"/>
          </a:p>
        </p:txBody>
      </p:sp>
      <p:sp>
        <p:nvSpPr>
          <p:cNvPr id="3" name="İçerik Yer Tutucusu 2"/>
          <p:cNvSpPr>
            <a:spLocks noGrp="1"/>
          </p:cNvSpPr>
          <p:nvPr>
            <p:ph idx="1"/>
          </p:nvPr>
        </p:nvSpPr>
        <p:spPr/>
        <p:txBody>
          <a:bodyPr>
            <a:normAutofit/>
          </a:bodyPr>
          <a:lstStyle/>
          <a:p>
            <a:r>
              <a:rPr lang="tr-TR" dirty="0"/>
              <a:t>Kanuni bir grev veya lokavtı sona erdirme kararı, kararı alan tarafça ertesi iş günü sonuna kadar yazı ile karşı tarafa ve görevli makama bildirilir.</a:t>
            </a:r>
          </a:p>
          <a:p>
            <a:r>
              <a:rPr lang="tr-TR" dirty="0" smtClean="0"/>
              <a:t>Grevin </a:t>
            </a:r>
            <a:r>
              <a:rPr lang="tr-TR" dirty="0"/>
              <a:t>veya lokavtın sona erdiği, görevli makam tarafından işyerinde ilan edilir. Kanuni grev ve lokavt, ilanın yapılması ile sona erer.</a:t>
            </a:r>
          </a:p>
          <a:p>
            <a:r>
              <a:rPr lang="tr-TR" dirty="0" smtClean="0"/>
              <a:t>Grevin </a:t>
            </a:r>
            <a:r>
              <a:rPr lang="tr-TR" dirty="0"/>
              <a:t>uygulanmasına son verilmesi lokavtın, lokavtın uygulanmasına son verilmesi grevin kaldırılmasını gerektirmez</a:t>
            </a:r>
            <a:r>
              <a:rPr lang="tr-TR" dirty="0" smtClean="0"/>
              <a:t>.</a:t>
            </a:r>
            <a:endParaRPr lang="tr-TR" dirty="0"/>
          </a:p>
        </p:txBody>
      </p:sp>
    </p:spTree>
    <p:extLst>
      <p:ext uri="{BB962C8B-B14F-4D97-AF65-F5344CB8AC3E}">
        <p14:creationId xmlns:p14="http://schemas.microsoft.com/office/powerpoint/2010/main" val="26977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smtClean="0"/>
              <a:t>Grevi uygulayan işçi sendikasının herhangi bir nedenle kapatılması, feshedilmesi veya infisah etmesi hâllerinde grev ve alınmış bir karar varsa lokavt kendiliğinden sona erer ve yetki belgesi hükümsüz olur.</a:t>
            </a:r>
          </a:p>
          <a:p>
            <a:r>
              <a:rPr lang="tr-TR" dirty="0" smtClean="0"/>
              <a:t>Lokavtı uygulayan işveren sendikasının herhangi bir nedenle kapatılması, feshedilmesi veya infisah etmesi hâllerinde lokavt kendiliğinden sona erer.</a:t>
            </a:r>
          </a:p>
          <a:p>
            <a:r>
              <a:rPr lang="tr-TR" dirty="0" smtClean="0"/>
              <a:t>Grevi uygulayan sendikanın, yetki tespiti için başvurduğu tarihte işyerindeki üyesi işçilerin dörtte üçünün sendika üyeliğinden ayrıldıklarının tespiti hâlinde, ilgililerden biri grevin sona erdirilmesi için mahkemeye başvurabilir. Mahkemece belirlenecek tarihte grevin sona ereceği ikinci fıkradaki usule göre ilan edilir.</a:t>
            </a:r>
            <a:r>
              <a:rPr lang="tr-TR" dirty="0" smtClean="0">
                <a:effectLst/>
              </a:rPr>
              <a:t> </a:t>
            </a:r>
            <a:endParaRPr lang="tr-TR" dirty="0" smtClean="0"/>
          </a:p>
          <a:p>
            <a:endParaRPr lang="tr-TR" dirty="0"/>
          </a:p>
        </p:txBody>
      </p:sp>
    </p:spTree>
    <p:extLst>
      <p:ext uri="{BB962C8B-B14F-4D97-AF65-F5344CB8AC3E}">
        <p14:creationId xmlns:p14="http://schemas.microsoft.com/office/powerpoint/2010/main" val="101636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Grev ve lokavt hakkının kötüye kullanımı </a:t>
            </a:r>
            <a:endParaRPr lang="tr-TR" dirty="0"/>
          </a:p>
        </p:txBody>
      </p:sp>
      <p:sp>
        <p:nvSpPr>
          <p:cNvPr id="3" name="İçerik Yer Tutucusu 2"/>
          <p:cNvSpPr>
            <a:spLocks noGrp="1"/>
          </p:cNvSpPr>
          <p:nvPr>
            <p:ph idx="1"/>
          </p:nvPr>
        </p:nvSpPr>
        <p:spPr/>
        <p:txBody>
          <a:bodyPr>
            <a:normAutofit fontScale="92500" lnSpcReduction="10000"/>
          </a:bodyPr>
          <a:lstStyle/>
          <a:p>
            <a:r>
              <a:rPr lang="tr-TR" dirty="0"/>
              <a:t>Taraflardan birinin veya Çalışma ve Sosyal Güvenlik Bakanının başvurusu üzerine mahkemece, grev hakkı veya lokavtın iyi niyet kurallarına aykırı tarzda toplum zararına veya millî servete zarar verecek şekilde kullanıldığının tespit edilmesi hâlinde, uygulanmakta olan grev veya lokavtın durdurulmasına karar verilir.</a:t>
            </a:r>
          </a:p>
          <a:p>
            <a:r>
              <a:rPr lang="tr-TR" dirty="0" smtClean="0"/>
              <a:t>Kanuni </a:t>
            </a:r>
            <a:r>
              <a:rPr lang="tr-TR" dirty="0"/>
              <a:t>bir lokavtın işyerini temelli olarak kapalı tutmak amacıyla yapıldığı kesinleşmiş mahkeme kararıyla belirlenirse, mahkeme kararının lokavt yapmış işverene veya işveren sendikasına bildirilmesi ile birlikte lokavt durdurulur. Mahkeme kararına rağmen lokavtın uygulanmaya devam edilmesi, işçilere </a:t>
            </a:r>
            <a:r>
              <a:rPr lang="tr-TR" dirty="0" smtClean="0"/>
              <a:t>6356 sayılı Kanunun tespit davası açma hükümlerinden </a:t>
            </a:r>
            <a:r>
              <a:rPr lang="tr-TR" dirty="0"/>
              <a:t>yararlanma hakkı verir.</a:t>
            </a:r>
          </a:p>
          <a:p>
            <a:endParaRPr lang="tr-TR" dirty="0"/>
          </a:p>
        </p:txBody>
      </p:sp>
    </p:spTree>
    <p:extLst>
      <p:ext uri="{BB962C8B-B14F-4D97-AF65-F5344CB8AC3E}">
        <p14:creationId xmlns:p14="http://schemas.microsoft.com/office/powerpoint/2010/main" val="10131074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TotalTime>
  <Words>549</Words>
  <Application>Microsoft Macintosh PowerPoint</Application>
  <PresentationFormat>Geniş Ekran</PresentationFormat>
  <Paragraphs>31</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Garamond</vt:lpstr>
      <vt:lpstr>Arial</vt:lpstr>
      <vt:lpstr>Organik</vt:lpstr>
      <vt:lpstr>Lokavt Kavramı, Unsurları ve Sonuçları</vt:lpstr>
      <vt:lpstr>Lokavt nedir?</vt:lpstr>
      <vt:lpstr>Kanuni lokavt nedir?</vt:lpstr>
      <vt:lpstr>Kanun Dışı Lokavt ve Sonuçları</vt:lpstr>
      <vt:lpstr>Grev ve Lokavtın Sona Ermesi</vt:lpstr>
      <vt:lpstr>PowerPoint Sunusu</vt:lpstr>
      <vt:lpstr>Grev ve lokavt hakkının kötüye kullanımı </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Lokavt Kavramı, Unsurları ve Sonuçları</dc:title>
  <dc:creator>Microsoft Office Kullanıcısı</dc:creator>
  <cp:lastModifiedBy>Microsoft Office Kullanıcısı</cp:lastModifiedBy>
  <cp:revision>2</cp:revision>
  <dcterms:created xsi:type="dcterms:W3CDTF">2018-02-13T08:08:09Z</dcterms:created>
  <dcterms:modified xsi:type="dcterms:W3CDTF">2018-02-13T08:23:16Z</dcterms:modified>
</cp:coreProperties>
</file>