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8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B02DA-1D33-4219-AAAD-5615BD6A3E67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0754-11DA-4B75-91EA-3976F7B946D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4B5D-A8A7-4059-AADB-FF3CF243FC18}" type="slidenum">
              <a:rPr lang="it-IT">
                <a:latin typeface="Arial" pitchFamily="34" charset="0"/>
                <a:cs typeface="Arial" pitchFamily="34" charset="0"/>
              </a:rPr>
              <a:pPr/>
              <a:t>1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14BB1C-36A7-492E-BB32-B0DCA802C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9A5B2-3868-418F-A784-B18FABAAC7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911B-F185-49A6-8F4F-3A2434B178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00DBD1-694B-4F16-925F-CB2626E7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60350"/>
            <a:ext cx="1055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682404" y="6510338"/>
            <a:ext cx="398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9094C5F7-56BD-4166-AB0C-85DA28D2B05D}" type="slidenum">
              <a:rPr lang="en-GB" sz="1000" smtClean="0">
                <a:solidFill>
                  <a:srgbClr val="C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3223" y="1628776"/>
            <a:ext cx="7977554" cy="4608513"/>
          </a:xfrm>
        </p:spPr>
        <p:txBody>
          <a:bodyPr/>
          <a:lstStyle>
            <a:lvl1pPr algn="l">
              <a:defRPr sz="16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83223" y="692697"/>
            <a:ext cx="7977554" cy="504081"/>
          </a:xfrm>
        </p:spPr>
        <p:txBody>
          <a:bodyPr/>
          <a:lstStyle>
            <a:lvl1pPr marL="252580" marR="0" indent="-252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smtClean="0">
                <a:sym typeface="Interstate-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Interstate-Bold" charset="0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37553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58E82-C4F0-4508-A649-27F1FF084B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CA6C-714D-4446-979B-832BC6F45A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10DF-EB1F-4195-AE54-0D4E606228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6BA2-E932-44AB-845E-388AF7DDE8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5ED2E-2044-4A07-8CE4-A4574BB813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7403-F18E-4CEF-9E70-624F616AF1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3C9CE-229F-43DA-87CA-24798C413A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38A4-1AF3-49F3-9F7B-3D123D2687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C744D-50E1-449B-BC2F-DAA024E52B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4966-004F-496B-B72A-93C9EDD623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FA17-D7AA-4AB9-9414-DCD80C6E04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066E-9B0F-4A2F-9DF1-AA8A080B17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1084B-8473-46FB-9B0E-7B6A7DCB809E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044C-880D-4786-924D-DE1DE7E14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E53B8-E2BE-4DC8-AA87-5DED5D457789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4F22-98C0-4FAF-8402-C4D0C13A0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82E77-140F-479A-969E-341AF8B3114B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A510-5ECF-40DB-87FA-33FA6F9FDBC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4BA55-6F8C-437E-9BD6-07EF647165CA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3C70-93D7-4B7E-9FE6-020D6D688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DFF30-D170-4F98-9CBF-DF6F313F0981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F6691-7A67-4843-A39D-D0AD1A644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099C0D-61C6-41F9-8993-080113EE26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74DFF-8A08-4D6B-A39D-A703050606EF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780A-30CC-4E79-A318-C16D356B7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2C40F-91A6-41BC-99F2-20F934065042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004AE-D4BF-41FF-8EC3-A1364BD88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84B32-334D-4223-BCEF-41FD58FAD8B0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79067-5E1A-424C-B7D4-B3CE48A24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9EAC9-A9F6-4937-AC79-4396A6A29E32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4DCEF-12E4-43CC-AE0A-3BF6CF34C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4BD3B-FBED-40B3-A073-B085B0D6C462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D650-9D4F-415D-82D9-143F11581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9DCEC-93F4-4142-BF40-0CF140AD3659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2519D-0102-4F8B-91CD-BBE90A6C4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00DBD1-694B-4F16-925F-CB2626E7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3AC7D7-A0D4-4EA3-8685-0402D57B11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6AD179-CBD0-4DBC-91A5-9DA2807C8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51D29-19B3-466E-888F-747F4DCE13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63FC5-E9B3-4936-8407-2002C476340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FC5BA8-768B-46C4-A2ED-BADC107DA5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23080-3410-4F95-A8A1-FF28472204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1D47D0-CD59-46F2-B99F-03C425D800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/>
            </a:lvl1pPr>
          </a:lstStyle>
          <a:p>
            <a:pPr>
              <a:defRPr/>
            </a:pPr>
            <a:fld id="{45E00A67-96FF-415B-8FFA-CCE6AEF4CF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fld id="{79FEB4B2-9D91-434A-ACB6-1818F6CF8796}" type="datetime1">
              <a:rPr lang="en-US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fld id="{825FC382-76FA-4464-9B6D-E3C46EF13EF1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pitchFamily="-65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-65" charset="2"/>
        <a:buChar char="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-65" charset="2"/>
        <a:buChar char="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-65" charset="2"/>
        <a:buChar char="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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6" name="Picture 10" descr="Image result for nanomedic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43040" y="0"/>
            <a:ext cx="12192001" cy="6858000"/>
          </a:xfrm>
          <a:prstGeom prst="rect">
            <a:avLst/>
          </a:prstGeom>
          <a:noFill/>
        </p:spPr>
      </p:pic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115616" y="1124744"/>
            <a:ext cx="6913562" cy="18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INTRODUCTION TO NANOMEDICINE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Assist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Prof. Dr. Açelya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Yılmazer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Aktuna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258" name="AutoShape 2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6260" name="AutoShape 4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6262" name="AutoShape 6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Cancer Treatment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90346" y="1639341"/>
            <a:ext cx="7310046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Nanospectra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Biosciences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AuraLase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® Therapy.</a:t>
            </a:r>
          </a:p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known 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Aurashells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® are directly injected into the body.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Localize around tumor because of its “leaky” vasculature.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Laser emitting infrared waves is inserted into tumor and turned on.</a:t>
            </a:r>
          </a:p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heat up and destroy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</a:rPr>
              <a:t>Diagnostic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use</a:t>
            </a:r>
            <a:r>
              <a:rPr lang="tr-TR" b="1" dirty="0" smtClean="0">
                <a:solidFill>
                  <a:schemeClr val="tx1"/>
                </a:solidFill>
              </a:rPr>
              <a:t>: </a:t>
            </a:r>
            <a:r>
              <a:rPr lang="tr-TR" b="1" dirty="0" err="1" smtClean="0">
                <a:solidFill>
                  <a:schemeClr val="tx1"/>
                </a:solidFill>
              </a:rPr>
              <a:t>Imaging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Nanomaterials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extensively</a:t>
            </a:r>
            <a:r>
              <a:rPr lang="tr-TR" dirty="0" smtClean="0"/>
              <a:t> as </a:t>
            </a:r>
            <a:r>
              <a:rPr lang="tr-TR" dirty="0" err="1" smtClean="0"/>
              <a:t>contrast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 in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invasive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r>
              <a:rPr lang="tr-TR" dirty="0" smtClean="0"/>
              <a:t> </a:t>
            </a:r>
            <a:r>
              <a:rPr lang="tr-TR" dirty="0" err="1" smtClean="0"/>
              <a:t>tools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computed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magnetic</a:t>
            </a:r>
            <a:r>
              <a:rPr lang="tr-TR" dirty="0" smtClean="0"/>
              <a:t> </a:t>
            </a:r>
            <a:r>
              <a:rPr lang="tr-TR" dirty="0" err="1" smtClean="0"/>
              <a:t>resonance</a:t>
            </a:r>
            <a:r>
              <a:rPr lang="tr-TR" dirty="0" smtClean="0"/>
              <a:t>, </a:t>
            </a:r>
            <a:r>
              <a:rPr lang="tr-TR" dirty="0" err="1" smtClean="0"/>
              <a:t>positron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photon</a:t>
            </a:r>
            <a:r>
              <a:rPr lang="tr-TR" dirty="0" smtClean="0"/>
              <a:t>-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tr-TR" dirty="0" err="1" smtClean="0"/>
              <a:t>computed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ultrasound</a:t>
            </a:r>
            <a:r>
              <a:rPr lang="tr-TR" dirty="0" smtClean="0"/>
              <a:t>, and </a:t>
            </a:r>
            <a:r>
              <a:rPr lang="tr-TR" dirty="0" err="1" smtClean="0"/>
              <a:t>optical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contrast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: </a:t>
            </a:r>
            <a:r>
              <a:rPr lang="tr-TR" dirty="0" err="1" smtClean="0"/>
              <a:t>nanosized</a:t>
            </a:r>
            <a:r>
              <a:rPr lang="tr-TR" dirty="0" smtClean="0"/>
              <a:t> metal </a:t>
            </a:r>
            <a:r>
              <a:rPr lang="tr-TR" dirty="0" err="1" smtClean="0"/>
              <a:t>oxides</a:t>
            </a:r>
            <a:r>
              <a:rPr lang="tr-TR" dirty="0" smtClean="0"/>
              <a:t>, </a:t>
            </a:r>
            <a:r>
              <a:rPr lang="tr-TR" dirty="0" err="1" smtClean="0"/>
              <a:t>dendrimers</a:t>
            </a:r>
            <a:r>
              <a:rPr lang="tr-TR" dirty="0" smtClean="0"/>
              <a:t>, </a:t>
            </a:r>
            <a:r>
              <a:rPr lang="tr-TR" dirty="0" err="1" smtClean="0"/>
              <a:t>quantum</a:t>
            </a:r>
            <a:r>
              <a:rPr lang="tr-TR" dirty="0" smtClean="0"/>
              <a:t> </a:t>
            </a:r>
            <a:r>
              <a:rPr lang="tr-TR" dirty="0" err="1" smtClean="0"/>
              <a:t>dots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18" y="-24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Improved Imaging of Tumors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made of a metal such as magnesium oxide.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Coated with antibodies found specifically in cancer cells.</a:t>
            </a:r>
          </a:p>
          <a:p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localize around cancer.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MRI done would should a more detailed image of where the cancer is.</a:t>
            </a:r>
          </a:p>
        </p:txBody>
      </p:sp>
      <p:sp>
        <p:nvSpPr>
          <p:cNvPr id="3074" name="AutoShape 2" descr="Image result for magnesium oxide imaging tum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Surgery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001000" cy="3048000"/>
          </a:xfrm>
        </p:spPr>
        <p:txBody>
          <a:bodyPr/>
          <a:lstStyle/>
          <a:p>
            <a:pPr algn="l" rtl="0" eaLnBrk="1" hangingPunct="1"/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difficulties and blood leaks caused when the surgeon tries to re-stitch the arteries that have been cut during a kidney or heart transplant.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Surgery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7238608" cy="45259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cadmium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selenide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(quantum dots) glow when exposed to ultraviolet light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When injected, they seep into cancer tumors. The surgeon can see the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glowing tumor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use it as a guide for more accurate tumor removal. </a:t>
            </a:r>
          </a:p>
        </p:txBody>
      </p:sp>
      <p:sp>
        <p:nvSpPr>
          <p:cNvPr id="1026" name="AutoShape 2" descr="Image result for quantum dots surg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Image result for quantum dots surg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Nano is 1×10</a:t>
            </a:r>
            <a:r>
              <a:rPr lang="en-US" baseline="30000" smtClean="0">
                <a:solidFill>
                  <a:schemeClr val="bg1"/>
                </a:solidFill>
                <a:latin typeface="+mj-lt"/>
              </a:rPr>
              <a:t>−9</a:t>
            </a:r>
            <a:r>
              <a:rPr lang="en-US" smtClean="0">
                <a:solidFill>
                  <a:schemeClr val="bg1"/>
                </a:solidFill>
                <a:latin typeface="+mj-lt"/>
              </a:rPr>
              <a:t> m.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Nanotechnology deals with structures  with a size range of 1 to 100 nm.</a:t>
            </a:r>
          </a:p>
          <a:p>
            <a:pPr algn="l" rtl="0" eaLnBrk="1" hangingPunct="1"/>
            <a:endParaRPr lang="en-US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It`s based upon molecular self-assembly </a:t>
            </a:r>
            <a:endParaRPr lang="en-US" sz="3200" b="1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AT the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nano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level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materials begin to demonstrate entirely new chemical and physical properties.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Materials can be stronger, lighter and highly soluble , reducing of melting point ……</a:t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514600"/>
            <a:ext cx="8001000" cy="2362200"/>
          </a:xfrm>
        </p:spPr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BY manipulating the arrangement of atoms nanotechnology may be able to create many new materials and devices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Nanomedicine</a:t>
            </a:r>
            <a:endParaRPr lang="en-US" sz="340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828800"/>
            <a:ext cx="5572163" cy="3952875"/>
          </a:xfrm>
        </p:spPr>
        <p:txBody>
          <a:bodyPr/>
          <a:lstStyle/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•</a:t>
            </a:r>
            <a:r>
              <a:rPr lang="en-US" sz="2800" dirty="0" smtClean="0">
                <a:solidFill>
                  <a:schemeClr val="bg1"/>
                </a:solidFill>
              </a:rPr>
              <a:t>It is the medical application of nanotechnology.</a:t>
            </a:r>
          </a:p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•</a:t>
            </a:r>
            <a:r>
              <a:rPr lang="tr-TR" sz="2800" dirty="0" smtClean="0">
                <a:solidFill>
                  <a:schemeClr val="bg1"/>
                </a:solidFill>
              </a:rPr>
              <a:t>D</a:t>
            </a:r>
            <a:r>
              <a:rPr lang="en-US" sz="2800" dirty="0" err="1" smtClean="0">
                <a:solidFill>
                  <a:schemeClr val="bg1"/>
                </a:solidFill>
              </a:rPr>
              <a:t>efined</a:t>
            </a:r>
            <a:r>
              <a:rPr lang="en-US" sz="2800" dirty="0" smtClean="0">
                <a:solidFill>
                  <a:schemeClr val="bg1"/>
                </a:solidFill>
              </a:rPr>
              <a:t> as</a:t>
            </a:r>
            <a:r>
              <a:rPr lang="tr-TR" sz="2800" dirty="0" smtClean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bg1"/>
                </a:solidFill>
              </a:rPr>
              <a:t> the repair, construction and control of human biological systems using devices built upon nanotechnology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Nanomedicine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Nanomedicine is a huge industry.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Sales reached 6.8 billion dollars in 2004. USA and European Union are investing billions of dollars and plan to invest more in the future.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Application of </a:t>
            </a:r>
            <a:r>
              <a:rPr lang="en-US" dirty="0" err="1" smtClean="0">
                <a:solidFill>
                  <a:schemeClr val="bg1"/>
                </a:solidFill>
              </a:rPr>
              <a:t>Nanomedicine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00034" y="2071678"/>
            <a:ext cx="8643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• </a:t>
            </a:r>
            <a:r>
              <a:rPr lang="en-US" u="sng" dirty="0" smtClean="0">
                <a:solidFill>
                  <a:schemeClr val="bg1"/>
                </a:solidFill>
                <a:latin typeface="+mn-lt"/>
              </a:rPr>
              <a:t>Diagnostic</a:t>
            </a:r>
            <a:r>
              <a:rPr lang="tr-TR" dirty="0" smtClean="0">
                <a:solidFill>
                  <a:schemeClr val="bg1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Imaging and identification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• </a:t>
            </a:r>
            <a:r>
              <a:rPr lang="en-US" u="sng" dirty="0" smtClean="0">
                <a:solidFill>
                  <a:schemeClr val="bg1"/>
                </a:solidFill>
                <a:latin typeface="+mn-lt"/>
              </a:rPr>
              <a:t>Therapeutic</a:t>
            </a:r>
            <a:r>
              <a:rPr lang="tr-TR" dirty="0" smtClean="0">
                <a:solidFill>
                  <a:schemeClr val="bg1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Delivering medication to the exact location.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Killing of bacteria, viruses &amp; cancer cells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Repair of damaged tissues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bg1"/>
                </a:solidFill>
              </a:rPr>
              <a:t>Drug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Delivery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00034" y="2071678"/>
            <a:ext cx="86439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Drug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delivery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refers to approaches, formulations, technologies, and systems for transporting a pharmaceutical compound in the body as needed to safely achieve its desired therapeutic effect.</a:t>
            </a:r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By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help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of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nanomedicine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The rate at which the drug stays in the body can be manipulated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It can help in increasing the bioavailability of the drug and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biodistributions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So it will reduce side effects 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It can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icrease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the solubility of the drug.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Types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drug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delivery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systems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nanomedicine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1700808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 fullerene is a molecule of carbon</a:t>
            </a:r>
            <a:r>
              <a:rPr lang="tr-TR" sz="1800" b="1" dirty="0" smtClean="0"/>
              <a:t> </a:t>
            </a:r>
          </a:p>
          <a:p>
            <a:r>
              <a:rPr lang="en-US" sz="1800" b="1" dirty="0" smtClean="0"/>
              <a:t> in the form of a hollow sphere, ellipsoid, tube, and many other shapes.</a:t>
            </a:r>
          </a:p>
          <a:p>
            <a:endParaRPr lang="tr-TR" sz="1800" b="1" dirty="0"/>
          </a:p>
        </p:txBody>
      </p:sp>
      <p:sp>
        <p:nvSpPr>
          <p:cNvPr id="9" name="8 Dikdörtgen"/>
          <p:cNvSpPr/>
          <p:nvPr/>
        </p:nvSpPr>
        <p:spPr>
          <a:xfrm>
            <a:off x="899592" y="4005064"/>
            <a:ext cx="288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 minute spherical sac of </a:t>
            </a:r>
            <a:r>
              <a:rPr lang="en-US" sz="1800" b="1" dirty="0" err="1" smtClean="0"/>
              <a:t>phospholipid</a:t>
            </a:r>
            <a:r>
              <a:rPr lang="en-US" sz="1800" b="1" dirty="0" smtClean="0"/>
              <a:t> molecules enclosing a water droplet, especially as formed artificially to carry drugs or other substances into the tissues</a:t>
            </a:r>
            <a:endParaRPr lang="tr-TR" sz="1800" b="1" dirty="0"/>
          </a:p>
        </p:txBody>
      </p:sp>
      <p:sp>
        <p:nvSpPr>
          <p:cNvPr id="10" name="9 Dikdörtgen"/>
          <p:cNvSpPr/>
          <p:nvPr/>
        </p:nvSpPr>
        <p:spPr>
          <a:xfrm>
            <a:off x="5940152" y="1988840"/>
            <a:ext cx="2214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 synthetic polymer with a branching, tree-like structure</a:t>
            </a:r>
            <a:endParaRPr lang="tr-TR" sz="1800" b="1" dirty="0"/>
          </a:p>
        </p:txBody>
      </p:sp>
      <p:sp>
        <p:nvSpPr>
          <p:cNvPr id="11" name="10 Dikdörtgen"/>
          <p:cNvSpPr/>
          <p:nvPr/>
        </p:nvSpPr>
        <p:spPr>
          <a:xfrm>
            <a:off x="6012160" y="4509120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800" b="1" dirty="0" err="1" smtClean="0"/>
              <a:t>Nanoparticles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have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simple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core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structures</a:t>
            </a:r>
            <a:r>
              <a:rPr lang="tr-TR" sz="1800" b="1" dirty="0" smtClean="0"/>
              <a:t> </a:t>
            </a:r>
            <a:r>
              <a:rPr lang="en-US" sz="1800" b="1" dirty="0" smtClean="0"/>
              <a:t>with neutral, cationic, or anionic surface chemistries</a:t>
            </a:r>
            <a:endParaRPr lang="tr-T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505</Words>
  <Application>Microsoft Office PowerPoint</Application>
  <PresentationFormat>Ekran Gösterisi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Flusso</vt:lpstr>
      <vt:lpstr>Profile</vt:lpstr>
      <vt:lpstr>Apex</vt:lpstr>
      <vt:lpstr>Slayt 1</vt:lpstr>
      <vt:lpstr>Nanotechnology</vt:lpstr>
      <vt:lpstr>Nanotechnology</vt:lpstr>
      <vt:lpstr>Nanotechnology</vt:lpstr>
      <vt:lpstr>Nanomedicine</vt:lpstr>
      <vt:lpstr>Nanomedicine</vt:lpstr>
      <vt:lpstr>Application of Nanomedicine</vt:lpstr>
      <vt:lpstr>Drug Delivery</vt:lpstr>
      <vt:lpstr>Types of drug delivery systems in nanomedicine</vt:lpstr>
      <vt:lpstr>Example for Cancer Treatment</vt:lpstr>
      <vt:lpstr>Diagnostic use: Imaging </vt:lpstr>
      <vt:lpstr>Improved Imaging of Tumors</vt:lpstr>
      <vt:lpstr>Surgery </vt:lpstr>
      <vt:lpstr>Example for Surgery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 Hp</dc:creator>
  <cp:lastModifiedBy>Pc Hp</cp:lastModifiedBy>
  <cp:revision>4</cp:revision>
  <dcterms:created xsi:type="dcterms:W3CDTF">2017-10-27T07:58:25Z</dcterms:created>
  <dcterms:modified xsi:type="dcterms:W3CDTF">2018-02-13T11:00:58Z</dcterms:modified>
</cp:coreProperties>
</file>