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6F5-5621-4BE4-B287-E637FD6F6448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344C-352E-4576-8139-A4E06643D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058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6F5-5621-4BE4-B287-E637FD6F6448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344C-352E-4576-8139-A4E06643D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89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6F5-5621-4BE4-B287-E637FD6F6448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344C-352E-4576-8139-A4E06643D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4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6F5-5621-4BE4-B287-E637FD6F6448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344C-352E-4576-8139-A4E06643D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40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6F5-5621-4BE4-B287-E637FD6F6448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344C-352E-4576-8139-A4E06643D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20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6F5-5621-4BE4-B287-E637FD6F6448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344C-352E-4576-8139-A4E06643D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576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6F5-5621-4BE4-B287-E637FD6F6448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344C-352E-4576-8139-A4E06643D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355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6F5-5621-4BE4-B287-E637FD6F6448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344C-352E-4576-8139-A4E06643D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84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6F5-5621-4BE4-B287-E637FD6F6448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344C-352E-4576-8139-A4E06643D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590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6F5-5621-4BE4-B287-E637FD6F6448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344C-352E-4576-8139-A4E06643D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56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6F5-5621-4BE4-B287-E637FD6F6448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344C-352E-4576-8139-A4E06643D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62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0A6F5-5621-4BE4-B287-E637FD6F6448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A344C-352E-4576-8139-A4E06643D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49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KARBOHİDRAT </a:t>
            </a:r>
            <a:br>
              <a:rPr lang="tr-TR" altLang="tr-T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tr-TR" altLang="tr-T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METABOLİZMASI-2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Dr. </a:t>
            </a:r>
            <a:r>
              <a:rPr lang="tr-TR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Fügen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Aktan</a:t>
            </a:r>
          </a:p>
          <a:p>
            <a:pPr>
              <a:lnSpc>
                <a:spcPct val="80000"/>
              </a:lnSpc>
              <a:defRPr/>
            </a:pP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Biyokimya ABD</a:t>
            </a:r>
          </a:p>
          <a:p>
            <a:pPr>
              <a:lnSpc>
                <a:spcPct val="80000"/>
              </a:lnSpc>
              <a:defRPr/>
            </a:pP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Öğretim Üyesi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7675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TCA</a:t>
            </a:r>
            <a:r>
              <a:rPr lang="tr-TR" alt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döngüsünün </a:t>
            </a:r>
            <a:r>
              <a:rPr lang="tr-TR" altLang="tr-TR" sz="4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substratı:</a:t>
            </a:r>
            <a:r>
              <a:rPr lang="tr-TR" altLang="tr-TR" sz="4000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AsCoA</a:t>
            </a:r>
            <a:r>
              <a:rPr lang="tr-TR" alt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AsCoA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2 karbonludur. Bir </a:t>
            </a: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TCA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döngüsü sonucunda, 2 </a:t>
            </a: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mol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CO2, </a:t>
            </a: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GTP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şeklinde bir yüksek enerjili fosfat bağı, 3 </a:t>
            </a: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mol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NADH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ve 1mol FADH2 meydana gelir. 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altLang="tr-TR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AsCoA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kaynağı sadece </a:t>
            </a: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piruvat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glukoz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değil, amino asitler ve yağ asitleridir.</a:t>
            </a:r>
          </a:p>
        </p:txBody>
      </p:sp>
    </p:spTree>
    <p:extLst>
      <p:ext uri="{BB962C8B-B14F-4D97-AF65-F5344CB8AC3E}">
        <p14:creationId xmlns:p14="http://schemas.microsoft.com/office/powerpoint/2010/main" val="252747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713"/>
            <a:ext cx="8229600" cy="1368425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TCA</a:t>
            </a:r>
            <a:r>
              <a:rPr lang="tr-TR" altLang="tr-TR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döngüsü ara ürünlerinden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349500"/>
            <a:ext cx="8229600" cy="424815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Sitrat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yağ asitleri ve sterollerin sentezinde (sitoplazmada </a:t>
            </a: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sitraz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liyaz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ile </a:t>
            </a: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oksalasetat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ve </a:t>
            </a: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asetilKoA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ya dönüşür. </a:t>
            </a: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OAA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hızla </a:t>
            </a: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malata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redükte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olur ve bu da malik enzim tarafından </a:t>
            </a: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pirüvat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ve </a:t>
            </a:r>
            <a:r>
              <a:rPr lang="tr-TR" altLang="tr-TR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NADPH</a:t>
            </a:r>
            <a:r>
              <a:rPr lang="tr-TR" altLang="tr-TR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a dönüştürülür)</a:t>
            </a:r>
          </a:p>
          <a:p>
            <a:pPr eaLnBrk="1" hangingPunct="1">
              <a:defRPr/>
            </a:pPr>
            <a:endParaRPr lang="tr-TR" altLang="tr-TR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27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914400" y="476250"/>
            <a:ext cx="8229600" cy="594995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Alfa-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ketoglutarat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amino asitlerin ve onlardan da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nörotransmitterlerin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sentezinde</a:t>
            </a:r>
          </a:p>
          <a:p>
            <a:pPr eaLnBrk="1" hangingPunct="1">
              <a:defRPr/>
            </a:pPr>
            <a:endParaRPr lang="tr-TR" altLang="tr-TR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Süksinil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CoA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porfirinlerin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(hem sentezi) sentezinde kullanılır ya da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süksinata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dönüştürülür.</a:t>
            </a:r>
          </a:p>
          <a:p>
            <a:pPr eaLnBrk="1" hangingPunct="1">
              <a:defRPr/>
            </a:pPr>
            <a:endParaRPr lang="tr-TR" altLang="tr-TR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Malat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glukoneogenezde</a:t>
            </a:r>
            <a:endParaRPr lang="tr-TR" altLang="tr-TR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endParaRPr lang="tr-TR" altLang="tr-TR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Oksalasetat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amino asitlerin sentezinde ve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glukoneogenezde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fosfoenol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pirüvata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dönüştürülerek) kullanılır.</a:t>
            </a:r>
          </a:p>
          <a:p>
            <a:pPr eaLnBrk="1" hangingPunct="1">
              <a:defRPr/>
            </a:pPr>
            <a:endParaRPr lang="tr-T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4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1131887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TCA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döngüsünde ara ürünler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268413"/>
            <a:ext cx="822960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Bütün dokularda,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siklusun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ara ürünleri,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biyosentetik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yolaklarda kullanılmak üzere devamlı olarak uzaklaştırılmaktadır.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Örn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OAA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glukoneogenez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için karaciğere ve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nörotransmitter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sentezi için sinir dokusuna çekilir. Oysa,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TCA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döngüsünün fonksiyonel olabilmesi için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OAA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ın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desteklenmesi gerekmektedir. 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altLang="tr-T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Oksalasetatın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oluştuğu reaksiyon, bu tip reaksiyonlar için önemli bir reaksiyondur. Burada,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piruvat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karboksilaz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enzimi (karaciğerde ve sinir dokusunda miktarı yüksektir)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ATP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HCO3 ve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piruvat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varlığında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oksalasetatın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oluşumunu katalizler.(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piruvat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glukozdan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değil, başka bazı amino asitlerden de meydana gelir.)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altLang="tr-T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ATP+HCO3+Piruvat--------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Oksalasetat</a:t>
            </a:r>
            <a:endParaRPr lang="tr-TR" altLang="tr-T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207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914400" y="1196975"/>
            <a:ext cx="822960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Ayrıca, bazı amino asitler de, 4 yada 5 karbonlu ara ürünlerin kaynağıdır. 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altLang="tr-T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Glutamat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dehidrogenazla</a:t>
            </a:r>
            <a:endParaRPr lang="tr-TR" altLang="tr-T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glutamat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…… alfa-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ketoglutarata</a:t>
            </a:r>
            <a:endParaRPr lang="tr-TR" altLang="tr-T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Transaminasyonla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Aspartat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………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oksalasetat</a:t>
            </a:r>
            <a:endParaRPr lang="tr-TR" altLang="tr-T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valin ve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izolösinin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parçalanması ile meydana gelen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propiyonilCoA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……………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süksinil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CoA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ya</a:t>
            </a:r>
            <a:endParaRPr lang="tr-T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573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Sitozolik NADH ın mitokondriye taşınması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Malat-aspartat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mekik sistemi: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Sitozoldeki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NADH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OAA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ı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malata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redükler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malat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/alfa-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ketoglutarat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taşıyıcısı ile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malat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mitokondriye geçer. Reaksiyonu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sitozolik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malat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dehidrogenaz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katalizler. Burada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malat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kolaylıkla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mitokondrial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malat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dehidrogenazla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yeniden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oksalasetat’a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oksitlenir,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NADH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açığa çıkar.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NADH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elektron transport zinciri ile oksitlenir. Bu şekilde moleküler oksijene iletilen elektron çifti ile 2.5. molekül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ATP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açığa çıkar.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OAA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ise,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transaminasyon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reaksiyonu ile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aspartata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dönüştürülür ve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aspartat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glutamat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taşıyıcısı ile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sitozole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geçer, orada tekrar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transaminasyonla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OAA’a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dönüşür. En aktif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malat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aspartat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mekiği, karaciğer, böbrek ve kalp mitokondrisindeki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malat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aspartat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mekiğidir.</a:t>
            </a:r>
          </a:p>
        </p:txBody>
      </p:sp>
    </p:spTree>
    <p:extLst>
      <p:ext uri="{BB962C8B-B14F-4D97-AF65-F5344CB8AC3E}">
        <p14:creationId xmlns:p14="http://schemas.microsoft.com/office/powerpoint/2010/main" val="147076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Mitokondrinin iç membranında bulunan taşıyıcılar</a:t>
            </a:r>
          </a:p>
        </p:txBody>
      </p:sp>
      <p:sp>
        <p:nvSpPr>
          <p:cNvPr id="93187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Monokarboksilat transporter (Pirüvat/OH)</a:t>
            </a:r>
          </a:p>
          <a:p>
            <a:pPr eaLnBrk="1" hangingPunct="1">
              <a:defRPr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Dikarboksilat transporter (Fosfat/malat)</a:t>
            </a:r>
          </a:p>
          <a:p>
            <a:pPr eaLnBrk="1" hangingPunct="1">
              <a:defRPr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Trikarboksilat transporter (Malat/sitrat)</a:t>
            </a:r>
          </a:p>
          <a:p>
            <a:pPr eaLnBrk="1" hangingPunct="1">
              <a:defRPr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Fosfat transporter (Fosfat ve H+)</a:t>
            </a:r>
          </a:p>
          <a:p>
            <a:pPr eaLnBrk="1" hangingPunct="1">
              <a:defRPr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Adenin nükleotit translokaz (ADP/ATP)</a:t>
            </a:r>
          </a:p>
          <a:p>
            <a:pPr eaLnBrk="1" hangingPunct="1">
              <a:defRPr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Aspartat -glutamat tranporter</a:t>
            </a:r>
          </a:p>
          <a:p>
            <a:pPr eaLnBrk="1" hangingPunct="1">
              <a:defRPr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Malat- alfa- ketoglutarat  tranporter</a:t>
            </a:r>
          </a:p>
        </p:txBody>
      </p:sp>
    </p:spTree>
    <p:extLst>
      <p:ext uri="{BB962C8B-B14F-4D97-AF65-F5344CB8AC3E}">
        <p14:creationId xmlns:p14="http://schemas.microsoft.com/office/powerpoint/2010/main" val="301190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914400" y="260350"/>
            <a:ext cx="8229600" cy="626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Gliserol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-fosfat mekik sistemi: İskelet kası ve beyin farklı bir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NADH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mekiği kullanır.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Sitozoldaki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NADH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sitozolik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Gliserol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3 fosfat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dehidrogenazla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DHAP’ı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Gliserol-3-P ‘a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redükler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Daha sonra, aynı enzimin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mitokondrial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izozimi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ile Gliserol-3-P,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DHAP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ve FADH2 olacak şekilde oksitlenir. Oluşan FADH2,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ubikinona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verilir yani,  elektron transport zinciri ile oksitlenir.  FADH2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nin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taşıdığı elektron çifti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başana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1.5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ATP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sentezlenir.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Kullanılan mekik sistemine bağlı olarak bir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mol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glukozun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tam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oksidasyonu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ile 30/32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ATP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üretilir. Elde edilen enerji 976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Kcal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mol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dür. </a:t>
            </a:r>
          </a:p>
          <a:p>
            <a:pPr eaLnBrk="1" hangingPunct="1">
              <a:defRPr/>
            </a:pPr>
            <a:endParaRPr lang="tr-T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794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TCA Döngüsünün regülasyonu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Sitrat sentaz ( Asetil KoA ve OAA )</a:t>
            </a:r>
          </a:p>
          <a:p>
            <a:pPr eaLnBrk="1" hangingPunct="1">
              <a:defRPr/>
            </a:pPr>
            <a:endParaRPr lang="tr-TR" altLang="tr-TR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İsositrat dehidrogenaz( ADP, AMP(+), ATP, NADH(-)</a:t>
            </a:r>
          </a:p>
          <a:p>
            <a:pPr eaLnBrk="1" hangingPunct="1">
              <a:defRPr/>
            </a:pPr>
            <a:endParaRPr lang="tr-TR" altLang="tr-TR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Alfa-ketoglutarat dh ( ATP, GTP, NADH, Süksinil CoA)</a:t>
            </a:r>
          </a:p>
        </p:txBody>
      </p:sp>
    </p:spTree>
    <p:extLst>
      <p:ext uri="{BB962C8B-B14F-4D97-AF65-F5344CB8AC3E}">
        <p14:creationId xmlns:p14="http://schemas.microsoft.com/office/powerpoint/2010/main" val="218073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Diğer monosakkaritler glikolitik yolağa çeşitli noktalardan katılır.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Çoğu organizmada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glukoz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dışındaki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heksozlar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fosforillenmiş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bir türeve çevrildikten sonra,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glikolize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katılır</a:t>
            </a:r>
            <a:r>
              <a:rPr lang="tr-TR" altLang="tr-TR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D-</a:t>
            </a:r>
            <a:r>
              <a:rPr lang="tr-TR" altLang="tr-TR" sz="2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fruktoz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ince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barsaklarda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hekzokinaz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tarafından fr-6-fosfata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fosforillenir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Kas ve böbreklerde bu yol temeldir. Ancak, karaciğerde,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fruktokinaz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fruktozu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fr-1-fosfata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fosforiller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Bu daha sonra, fr-1-fosfat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aldolaz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tarafından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gliseraldehit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ve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dihidroksi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aseton fosfata bölünür.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DHAP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triozfosfat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izomeraz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tarafından GA-3-P a dönüştürülür.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GA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ise,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trioz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kinaz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ile, GA-3-P a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fosforillenir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Böylece fr-1- fosfat hidrolizinin her iki ürünü de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glikolitik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yolağa GA-3-P olarak girer.</a:t>
            </a:r>
          </a:p>
        </p:txBody>
      </p:sp>
    </p:spTree>
    <p:extLst>
      <p:ext uri="{BB962C8B-B14F-4D97-AF65-F5344CB8AC3E}">
        <p14:creationId xmlns:p14="http://schemas.microsoft.com/office/powerpoint/2010/main" val="30944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Klinik korelasyonlar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Laktik </a:t>
            </a:r>
            <a:r>
              <a:rPr lang="tr-TR" altLang="tr-TR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asidoz</a:t>
            </a:r>
            <a:r>
              <a:rPr lang="tr-TR" altLang="tr-T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kasılan kaslarda (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hipoksi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meydana gelen laktik asit fazla üretildiği durumdur. Ayrıca,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hipoperfüzyon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kardiyopulmoner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arrest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şok gibi durumlarda da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hipoksi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olur. Laktik asit,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laktat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H şeklinde hücre dışına çıkar ve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düştüğünden  (kan tamponlarının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tamponlama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kapasitesi bu kadar çok asidi tamponlanamayacağından laktik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asidoza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neden olur. Kana geçen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laktat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ya diğer dokularda (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beyin,kalp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gibi) ve dinlenme halinde olan kaslar tarafından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NADH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oranının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ekzersiz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halindeki kasa göre daha düşük olması nedeniyle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LDH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ters yöne çalışarak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laktatı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çevirir, bu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piruvat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ise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AsKoA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TCA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üzerinden karbondioksit ve suya kadar yanar, ya da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Cori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siklusu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ile karaciğere gidip orada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glukoneogenezle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alt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glukoz</a:t>
            </a:r>
            <a:r>
              <a:rPr lang="tr-TR" alt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oluşumunda kullanılır. </a:t>
            </a:r>
          </a:p>
          <a:p>
            <a:pPr eaLnBrk="1" hangingPunct="1">
              <a:defRPr/>
            </a:pPr>
            <a:endParaRPr lang="tr-TR" altLang="tr-TR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endParaRPr lang="tr-TR" altLang="tr-TR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541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0" y="981075"/>
            <a:ext cx="8229600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altLang="tr-TR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D-</a:t>
            </a:r>
            <a:r>
              <a:rPr lang="tr-TR" altLang="tr-TR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galaktoz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galaktokinazca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gal-1-fosfata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fosforillenir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Gal-1-fosfat,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UDP-glukozdan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UDP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yi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alırken, gl-1 fosfat açığa çıkar( enzim: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UDP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gl-gal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1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fosafat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üridil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transferaz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). Oluşan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UDP-galaktoz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daha sonra,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UDP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glukoz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4-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epimerazla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UDP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glukoza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çevrilir.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UDP-gl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aynı döngüye tekrar girer. Bu döngünün net etkisi, gal-1-fosfatın, gl-1-fosfata çevrilmesidir.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altLang="tr-TR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D-</a:t>
            </a:r>
            <a:r>
              <a:rPr lang="tr-TR" altLang="tr-TR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Mannoz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ise,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hekzokinaz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ile mannoz-6- fosfata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fosforillenir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mn-6-fosfat,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fosfomannoz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izomerazla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fr-6-fosfata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izomerleştirilir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eaLnBrk="1" hangingPunct="1">
              <a:defRPr/>
            </a:pPr>
            <a:endParaRPr lang="tr-T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97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sz="quarter" idx="4294967295"/>
          </p:nvPr>
        </p:nvSpPr>
        <p:spPr>
          <a:xfrm>
            <a:off x="1371600" y="1989138"/>
            <a:ext cx="7772400" cy="230346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Pentoz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fosfat yolağı / </a:t>
            </a:r>
            <a:b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Heksoz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monofofat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/</a:t>
            </a:r>
            <a:b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6-fosfoglukonat yolağı)</a:t>
            </a:r>
            <a:endParaRPr lang="tr-T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128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0" y="1196975"/>
            <a:ext cx="8229600" cy="4899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Redükte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ekivalan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olarak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NADPH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ve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pentozların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oluşumu için önemlidir.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altLang="tr-TR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heksozlar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başta,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riboz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5-fosfat olmak üzere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pentozlara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dönüşür. 5 karbonlu olan bu şeker,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ATP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KoA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NAD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FAD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DNA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nın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komponentleri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arasındadır. 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altLang="tr-TR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Aynı zamanda, 3,4,6 ve 7 karbonlu şekerlerin birbirine dönüşümü de gerçekleşir.</a:t>
            </a:r>
          </a:p>
          <a:p>
            <a:pPr eaLnBrk="1" hangingPunct="1">
              <a:defRPr/>
            </a:pPr>
            <a:endParaRPr lang="tr-T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517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Bu yolda 2 basamak vardır: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altLang="tr-T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oksidatif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faz (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pentoz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fosfat ve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NADPH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oluşumu)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2.Nonoksidatif faz (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pentoz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fosfatların birbiri arasında dönüşümü </a:t>
            </a:r>
          </a:p>
          <a:p>
            <a:pPr eaLnBrk="1" hangingPunct="1">
              <a:defRPr/>
            </a:pPr>
            <a:endParaRPr lang="tr-T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272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549275"/>
            <a:ext cx="8229600" cy="5688013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Pentoz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fosfat yolu, daha çok,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NADPH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 gereksinim duyulan dokularda gerçekleşir.</a:t>
            </a:r>
          </a:p>
          <a:p>
            <a:pPr eaLnBrk="1" hangingPunct="1">
              <a:defRPr/>
            </a:pPr>
            <a:endParaRPr lang="tr-TR" altLang="tr-TR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Eritrositler, karaciğer, meme bezi, testis, adrenal korteks şiddetle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NADPH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 gereksinim gösterir. </a:t>
            </a:r>
          </a:p>
          <a:p>
            <a:pPr eaLnBrk="1" hangingPunct="1">
              <a:defRPr/>
            </a:pPr>
            <a:endParaRPr lang="tr-TR" altLang="tr-TR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Karaciğerde üretilen CO2’ in %20-30 u Bu yolda üretilir. </a:t>
            </a:r>
          </a:p>
          <a:p>
            <a:pPr eaLnBrk="1" hangingPunct="1">
              <a:defRPr/>
            </a:pPr>
            <a:endParaRPr lang="tr-TR" altLang="tr-TR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Memelilerde çizgili kaslarda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katabolik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olarak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glikoliz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ve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TCA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döngüsü ile G-6-P oksitlenir.</a:t>
            </a:r>
          </a:p>
        </p:txBody>
      </p:sp>
    </p:spTree>
    <p:extLst>
      <p:ext uri="{BB962C8B-B14F-4D97-AF65-F5344CB8AC3E}">
        <p14:creationId xmlns:p14="http://schemas.microsoft.com/office/powerpoint/2010/main" val="294239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Content Placeholder 2"/>
          <p:cNvSpPr>
            <a:spLocks noGrp="1"/>
          </p:cNvSpPr>
          <p:nvPr>
            <p:ph idx="4294967295"/>
          </p:nvPr>
        </p:nvSpPr>
        <p:spPr>
          <a:xfrm>
            <a:off x="914400" y="908050"/>
            <a:ext cx="8229600" cy="5761038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Pentozfosfatların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kendi aralarında birbirlerine dönüşümü ile,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glikolizin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ara ürünleri meydana gelir.</a:t>
            </a:r>
          </a:p>
          <a:p>
            <a:pPr lvl="1" eaLnBrk="1" hangingPunct="1">
              <a:defRPr/>
            </a:pP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Gliseraldehit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3-fosfat</a:t>
            </a:r>
          </a:p>
          <a:p>
            <a:pPr lvl="1" eaLnBrk="1" hangingPunct="1">
              <a:defRPr/>
            </a:pP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Fruktoz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6- fosfat</a:t>
            </a:r>
          </a:p>
          <a:p>
            <a:pPr eaLnBrk="1" hangingPunct="1">
              <a:defRPr/>
            </a:pPr>
            <a:endParaRPr lang="tr-TR" altLang="tr-T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Bu dönüşümlerde görev yapan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tranketolaz’ın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genetik varyasyonları ya da eksikliği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Werniche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Korsakoff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Sendromu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yol açar. </a:t>
            </a:r>
          </a:p>
        </p:txBody>
      </p:sp>
    </p:spTree>
    <p:extLst>
      <p:ext uri="{BB962C8B-B14F-4D97-AF65-F5344CB8AC3E}">
        <p14:creationId xmlns:p14="http://schemas.microsoft.com/office/powerpoint/2010/main" val="256438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Glukoz 6 fosfat dehidrogenaz eksikliği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Antimalarial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ilaçlar,antipiretikler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gibi bazı ilaçlarla, bazı besinler ve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oksidan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stres eritrositlerde G-6-P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dehidrogenaz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enziminin eksikliğine bağlı olarak,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hemolitik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anemiye yol açar. 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altLang="tr-TR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Burada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NADPH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yeterince üretilemediğinden eritrosit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membranının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bütünlüğü için gerekli olan ve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NADPH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ile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redükte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halde tutulabilen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GLUTATYON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redüksiyona uğrayamaz ve eritrositler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hemolize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karşı hassas olur.</a:t>
            </a:r>
          </a:p>
        </p:txBody>
      </p:sp>
    </p:spTree>
    <p:extLst>
      <p:ext uri="{BB962C8B-B14F-4D97-AF65-F5344CB8AC3E}">
        <p14:creationId xmlns:p14="http://schemas.microsoft.com/office/powerpoint/2010/main" val="398792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771800" y="332656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/>
              <a:t>KAYNAKÇA</a:t>
            </a:r>
            <a:endParaRPr lang="tr-TR" sz="4400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539552" y="1340768"/>
            <a:ext cx="81369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sz="2400" dirty="0" err="1"/>
              <a:t>Principles</a:t>
            </a:r>
            <a:r>
              <a:rPr lang="tr-TR" sz="2400" dirty="0"/>
              <a:t> of </a:t>
            </a:r>
            <a:r>
              <a:rPr lang="tr-TR" sz="2400" dirty="0" err="1"/>
              <a:t>Biochemistry</a:t>
            </a:r>
            <a:r>
              <a:rPr lang="tr-TR" sz="2400" dirty="0"/>
              <a:t>, </a:t>
            </a:r>
            <a:r>
              <a:rPr lang="tr-TR" sz="2400" dirty="0" err="1"/>
              <a:t>Voet</a:t>
            </a:r>
            <a:r>
              <a:rPr lang="tr-TR" sz="2400" dirty="0"/>
              <a:t> DJ, </a:t>
            </a:r>
            <a:r>
              <a:rPr lang="tr-TR" sz="2400" dirty="0" err="1"/>
              <a:t>Voet</a:t>
            </a:r>
            <a:r>
              <a:rPr lang="tr-TR" sz="2400" dirty="0"/>
              <a:t> JG, </a:t>
            </a:r>
            <a:r>
              <a:rPr lang="tr-TR" sz="2400" dirty="0" err="1"/>
              <a:t>Pratt</a:t>
            </a:r>
            <a:r>
              <a:rPr lang="tr-TR" sz="2400" dirty="0"/>
              <a:t> CW, 3rd Ed. 2008, </a:t>
            </a:r>
            <a:r>
              <a:rPr lang="tr-TR" sz="2400" dirty="0" err="1"/>
              <a:t>Wiley</a:t>
            </a:r>
            <a:r>
              <a:rPr lang="tr-TR" sz="2400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2400" dirty="0" err="1"/>
              <a:t>Lippincott's</a:t>
            </a:r>
            <a:r>
              <a:rPr lang="tr-TR" sz="2400" dirty="0"/>
              <a:t> </a:t>
            </a:r>
            <a:r>
              <a:rPr lang="tr-TR" sz="2400" dirty="0" err="1"/>
              <a:t>Illustrated</a:t>
            </a:r>
            <a:r>
              <a:rPr lang="tr-TR" sz="2400" dirty="0"/>
              <a:t> </a:t>
            </a:r>
            <a:r>
              <a:rPr lang="tr-TR" sz="2400" dirty="0" err="1"/>
              <a:t>Reviews</a:t>
            </a:r>
            <a:r>
              <a:rPr lang="tr-TR" sz="2400" dirty="0"/>
              <a:t> Serisinden : Biyokimya 3. baskı, 2007, Seri Ed. </a:t>
            </a:r>
            <a:r>
              <a:rPr lang="tr-TR" sz="2400" dirty="0" err="1"/>
              <a:t>Harvey</a:t>
            </a:r>
            <a:r>
              <a:rPr lang="tr-TR" sz="2400" dirty="0"/>
              <a:t> RA, </a:t>
            </a:r>
            <a:r>
              <a:rPr lang="tr-TR" sz="2400" dirty="0" err="1"/>
              <a:t>Chape</a:t>
            </a:r>
            <a:r>
              <a:rPr lang="tr-TR" sz="2400" dirty="0"/>
              <a:t> PC, Çeviri </a:t>
            </a:r>
            <a:r>
              <a:rPr lang="tr-TR" sz="2400" dirty="0" err="1"/>
              <a:t>ed.Engin</a:t>
            </a:r>
            <a:r>
              <a:rPr lang="tr-TR" sz="2400" dirty="0"/>
              <a:t> </a:t>
            </a:r>
            <a:r>
              <a:rPr lang="tr-TR" sz="2400" dirty="0" err="1"/>
              <a:t>Ulukaya,Nobel</a:t>
            </a:r>
            <a:r>
              <a:rPr lang="tr-TR" sz="2400" dirty="0"/>
              <a:t> Tıp Kitapevi.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0826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Diyabetes mellitus</a:t>
            </a:r>
          </a:p>
        </p:txBody>
      </p:sp>
      <p:sp>
        <p:nvSpPr>
          <p:cNvPr id="152579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8229600" cy="4114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İnsülinin mutlak veya göreceli eksikliği veya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periferik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yetersizliği sonucu ortaya çıkan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hiperglisemi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ve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karbohidrat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protein ve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lipid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metabolizmasında bozukluklarla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karaterize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sendromlar topluluğudur.</a:t>
            </a:r>
          </a:p>
          <a:p>
            <a:pPr eaLnBrk="1" hangingPunct="1">
              <a:defRPr/>
            </a:pP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Tip 1 ve Tip 2 diyabet vardır.</a:t>
            </a:r>
          </a:p>
          <a:p>
            <a:pPr eaLnBrk="1" hangingPunct="1">
              <a:defRPr/>
            </a:pP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Poliüri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polifaji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polidipsi</a:t>
            </a: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genel karakteristikleridir.</a:t>
            </a:r>
          </a:p>
        </p:txBody>
      </p:sp>
    </p:spTree>
    <p:extLst>
      <p:ext uri="{BB962C8B-B14F-4D97-AF65-F5344CB8AC3E}">
        <p14:creationId xmlns:p14="http://schemas.microsoft.com/office/powerpoint/2010/main" val="22801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Kanserli Dokuda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412875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endParaRPr lang="tr-TR" altLang="tr-TR" sz="28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altLang="tr-T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Glukoz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alınması ve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glikoliz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çoğu kanser türünde sağlam dokulara oranla hızlıdır. Genel olarak kanserli hücreler, tümöre oksijen desteğini yapacak olan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kapiller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ağdan yoksun olduğu için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hipoksiktir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Bu nedenle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ATP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üretimi için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glikolizi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kullanır. Ayrıca tümör hücrelerinde daha az sayıda mitokondri bulunur. </a:t>
            </a:r>
            <a:r>
              <a:rPr lang="tr-TR" alt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Glikolitik</a:t>
            </a:r>
            <a:r>
              <a:rPr lang="tr-TR" alt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enzimlerin düzeyi artmıştır.</a:t>
            </a:r>
          </a:p>
        </p:txBody>
      </p:sp>
    </p:spTree>
    <p:extLst>
      <p:ext uri="{BB962C8B-B14F-4D97-AF65-F5344CB8AC3E}">
        <p14:creationId xmlns:p14="http://schemas.microsoft.com/office/powerpoint/2010/main" val="122526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92150"/>
            <a:ext cx="77724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Piruvat</a:t>
            </a:r>
            <a:endParaRPr lang="tr-TR" altLang="tr-T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863600" y="1557338"/>
            <a:ext cx="8280400" cy="50403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Aerobik organizmalar ve dokularda,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glukozun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tam yıkımı için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piruvatın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meydana gelişi ilk aşamadır. Daha sonra,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oksidatif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dekarboksilasyonla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AsetiKoA</a:t>
            </a:r>
            <a:r>
              <a:rPr lang="tr-TR" altLang="tr-TR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meydana gelir.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altLang="tr-T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Kuvvetle kasılabilen iskelet kasları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hipoksik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şartlarda işlev yapmak zorunda oldukları zaman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NADH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NAD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ye yeniden oksitlenemez bu durumda,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piruvat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NADH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dan elektronları alarak hücrenin gereksinim duyduğu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NAD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yi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yenilerken , </a:t>
            </a:r>
            <a:r>
              <a:rPr lang="tr-TR" altLang="tr-TR" sz="2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laktata</a:t>
            </a:r>
            <a:r>
              <a:rPr lang="tr-TR" altLang="tr-TR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indirgenir. Eritrosit, retina, beyin,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hipoksik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kaslarde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enfekte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olmuş dokularda aerobik şartlar altında bile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laktat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meydana gelir. Laktik asit,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laktat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ve H iyonu şeklinde hücreden dışarı çıkar.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altLang="tr-T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Piruvat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bazı bitki dokularında ve mikroorganizmalarda alkol </a:t>
            </a:r>
            <a:r>
              <a:rPr lang="tr-TR" alt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fermantasyonuile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etanol ve CO2 </a:t>
            </a:r>
            <a:r>
              <a:rPr lang="tr-TR" alt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 dönüştürülür.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altLang="tr-TR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57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kdörtgen 1"/>
          <p:cNvSpPr>
            <a:spLocks noChangeArrowheads="1"/>
          </p:cNvSpPr>
          <p:nvPr/>
        </p:nvSpPr>
        <p:spPr bwMode="auto">
          <a:xfrm>
            <a:off x="730250" y="2495550"/>
            <a:ext cx="75612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 sz="4000">
                <a:latin typeface="Tahoma" pitchFamily="34" charset="0"/>
              </a:rPr>
              <a:t>PİRÜVATIN OKSİDATİF DEKARBOKSİLASYONU</a:t>
            </a:r>
            <a:endParaRPr lang="tr-TR" sz="4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9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Pirüvat dehidrogenaz’ın Regülasyonu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Pirüvat dehidrogenaz kompleksi, iki yolla regüle edilir. </a:t>
            </a:r>
          </a:p>
          <a:p>
            <a:pPr eaLnBrk="1" hangingPunct="1">
              <a:defRPr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Reaksiyonun iki ürünü, asetilKoA ve NADH, kompetetif olarak kompleksi inhibe eder.</a:t>
            </a:r>
          </a:p>
          <a:p>
            <a:pPr eaLnBrk="1" hangingPunct="1">
              <a:defRPr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Bu enzim, fosforilasyon ve defosforilasyona uğrar. Defosforile formu aktiftir.</a:t>
            </a:r>
          </a:p>
        </p:txBody>
      </p:sp>
    </p:spTree>
    <p:extLst>
      <p:ext uri="{BB962C8B-B14F-4D97-AF65-F5344CB8AC3E}">
        <p14:creationId xmlns:p14="http://schemas.microsoft.com/office/powerpoint/2010/main" val="26328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 idx="4294967295"/>
          </p:nvPr>
        </p:nvSpPr>
        <p:spPr>
          <a:xfrm>
            <a:off x="914400" y="115888"/>
            <a:ext cx="8229600" cy="98901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Mitokondride </a:t>
            </a:r>
            <a:r>
              <a:rPr lang="tr-TR" altLang="tr-TR" sz="4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AsetilKoA</a:t>
            </a:r>
            <a:endParaRPr lang="tr-TR" altLang="tr-TR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899" name="Content Placeholder 2"/>
          <p:cNvSpPr>
            <a:spLocks noGrp="1"/>
          </p:cNvSpPr>
          <p:nvPr>
            <p:ph idx="4294967295"/>
          </p:nvPr>
        </p:nvSpPr>
        <p:spPr>
          <a:xfrm>
            <a:off x="0" y="1484313"/>
            <a:ext cx="8229600" cy="5113337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Enerji eldesi</a:t>
            </a:r>
          </a:p>
          <a:p>
            <a:pPr lvl="1" eaLnBrk="1" hangingPunct="1">
              <a:defRPr/>
            </a:pPr>
            <a:r>
              <a:rPr lang="tr-TR" altLang="tr-T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asetil grubu…….. tam oksidasyonu</a:t>
            </a:r>
          </a:p>
          <a:p>
            <a:pPr eaLnBrk="1" hangingPunct="1">
              <a:defRPr/>
            </a:pPr>
            <a:endParaRPr lang="tr-TR" altLang="tr-TR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tr-TR" altLang="tr-T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Karaciğerde, </a:t>
            </a:r>
          </a:p>
          <a:p>
            <a:pPr lvl="1" eaLnBrk="1" hangingPunct="1">
              <a:defRPr/>
            </a:pPr>
            <a:r>
              <a:rPr lang="tr-TR" altLang="tr-T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fazla asetiKoA ….. keton cisimleri</a:t>
            </a:r>
          </a:p>
          <a:p>
            <a:pPr eaLnBrk="1" hangingPunct="1">
              <a:defRPr/>
            </a:pPr>
            <a:endParaRPr lang="tr-TR" altLang="tr-TR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US" altLang="tr-T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tr-TR" altLang="tr-T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itoplazmada  uzun zincirli yağ asitleri ve sterollerin sentezi</a:t>
            </a:r>
          </a:p>
          <a:p>
            <a:pPr lvl="1" eaLnBrk="1" hangingPunct="1">
              <a:defRPr/>
            </a:pPr>
            <a:r>
              <a:rPr lang="tr-TR" altLang="tr-T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Asetil grubu…….. sitrat </a:t>
            </a:r>
          </a:p>
          <a:p>
            <a:pPr eaLnBrk="1" hangingPunct="1">
              <a:defRPr/>
            </a:pPr>
            <a:endParaRPr lang="tr-TR" altLang="tr-TR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738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kdörtgen 1"/>
          <p:cNvSpPr>
            <a:spLocks noChangeArrowheads="1"/>
          </p:cNvSpPr>
          <p:nvPr/>
        </p:nvSpPr>
        <p:spPr bwMode="auto">
          <a:xfrm>
            <a:off x="2627313" y="2400300"/>
            <a:ext cx="3781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altLang="tr-TR" sz="4800">
                <a:latin typeface="Tahoma" pitchFamily="34" charset="0"/>
              </a:rPr>
              <a:t>TCA döngüsü</a:t>
            </a:r>
            <a:endParaRPr lang="tr-TR" sz="48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67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1389</Words>
  <Application>Microsoft Office PowerPoint</Application>
  <PresentationFormat>Ekran Gösterisi (4:3)</PresentationFormat>
  <Paragraphs>113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KARBOHİDRAT  METABOLİZMASI-2</vt:lpstr>
      <vt:lpstr>Klinik korelasyonlar</vt:lpstr>
      <vt:lpstr>Diyabetes mellitus</vt:lpstr>
      <vt:lpstr>Kanserli Dokuda</vt:lpstr>
      <vt:lpstr>Piruvat</vt:lpstr>
      <vt:lpstr>PowerPoint Sunusu</vt:lpstr>
      <vt:lpstr>Pirüvat dehidrogenaz’ın Regülasyonu</vt:lpstr>
      <vt:lpstr>Mitokondride AsetilKoA</vt:lpstr>
      <vt:lpstr>PowerPoint Sunusu</vt:lpstr>
      <vt:lpstr>TCA döngüsünün substratı:AsCoA </vt:lpstr>
      <vt:lpstr>TCA döngüsü ara ürünlerinden</vt:lpstr>
      <vt:lpstr>PowerPoint Sunusu</vt:lpstr>
      <vt:lpstr>TCA döngüsünde ara ürünler</vt:lpstr>
      <vt:lpstr>PowerPoint Sunusu</vt:lpstr>
      <vt:lpstr>Sitozolik NADH ın mitokondriye taşınması</vt:lpstr>
      <vt:lpstr>Mitokondrinin iç membranında bulunan taşıyıcılar</vt:lpstr>
      <vt:lpstr>PowerPoint Sunusu</vt:lpstr>
      <vt:lpstr>TCA Döngüsünün regülasyonu</vt:lpstr>
      <vt:lpstr>Diğer monosakkaritler glikolitik yolağa çeşitli noktalardan katılır.</vt:lpstr>
      <vt:lpstr>PowerPoint Sunusu</vt:lpstr>
      <vt:lpstr>Pentoz fosfat yolağı /  Heksoz monofofat /  6-fosfoglukonat yolağı)</vt:lpstr>
      <vt:lpstr>PowerPoint Sunusu</vt:lpstr>
      <vt:lpstr>PowerPoint Sunusu</vt:lpstr>
      <vt:lpstr>PowerPoint Sunusu</vt:lpstr>
      <vt:lpstr>PowerPoint Sunusu</vt:lpstr>
      <vt:lpstr>Glukoz 6 fosfat dehidrogenaz eksikliği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KARBOHİDRAT  METABOLİZMASI-2</dc:title>
  <dc:creator>flx</dc:creator>
  <cp:lastModifiedBy>flx</cp:lastModifiedBy>
  <cp:revision>2</cp:revision>
  <dcterms:created xsi:type="dcterms:W3CDTF">2018-02-13T10:24:41Z</dcterms:created>
  <dcterms:modified xsi:type="dcterms:W3CDTF">2018-02-13T11:27:33Z</dcterms:modified>
</cp:coreProperties>
</file>