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0" r:id="rId3"/>
    <p:sldMasterId id="2147483708" r:id="rId4"/>
  </p:sldMasterIdLst>
  <p:notesMasterIdLst>
    <p:notesMasterId r:id="rId23"/>
  </p:notesMasterIdLst>
  <p:sldIdLst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-9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FCCEE-9BB5-4BF6-8B8F-9FEEC12B9D3A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E651-6353-4A56-BE42-805E118CBE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31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5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73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8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22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70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29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890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14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0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6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0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5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16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94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0AE6F-938F-584E-A329-0B81487E250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5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1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5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2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0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80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67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49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32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943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726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5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36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966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91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887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15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8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194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99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920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521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941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96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1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36665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64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2463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866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428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661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710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513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62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637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239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95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252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419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342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806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50960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796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2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84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314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2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D60BF5-26D4-4C65-ABBC-42EA997BD1CC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AB3940-1C43-4C5D-B5E0-74B4D13D177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7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60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913667-B6F4-4E14-AC23-7A492B26AA1C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13.02.2018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9F491C-CCCF-4690-AD17-04CFDB716A44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15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476672"/>
            <a:ext cx="7632848" cy="5904656"/>
          </a:xfrm>
        </p:spPr>
      </p:pic>
    </p:spTree>
    <p:extLst>
      <p:ext uri="{BB962C8B-B14F-4D97-AF65-F5344CB8AC3E}">
        <p14:creationId xmlns:p14="http://schemas.microsoft.com/office/powerpoint/2010/main" val="405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8071588" cy="624639"/>
          </a:xfrm>
        </p:spPr>
        <p:txBody>
          <a:bodyPr>
            <a:normAutofit/>
          </a:bodyPr>
          <a:lstStyle/>
          <a:p>
            <a:r>
              <a:rPr lang="en-US" sz="30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EKİM NÖBETİ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67903"/>
            <a:ext cx="8071587" cy="348514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48841" lvl="1" indent="-214313">
              <a:buFont typeface="Arial" charset="0"/>
              <a:buChar char="•"/>
            </a:pP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Su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tüketimi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fazla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kültür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çeltik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mısır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pamuk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şekerpancarı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yonca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yazlık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sebzeler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su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tüketimi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daha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arpa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buğday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baklagiller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patates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); </a:t>
            </a:r>
          </a:p>
          <a:p>
            <a:pPr marL="248841" lvl="1" indent="-214313">
              <a:buFont typeface="Arial" charset="0"/>
              <a:buChar char="•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Hasattan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sonra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kalıntısı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fazla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baklagil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yem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bitkileri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tahıllar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kalıntısı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patates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şekerpancarı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soğan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ardı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ardına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yetiştirilmelidir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. </a:t>
            </a:r>
          </a:p>
          <a:p>
            <a:pPr marL="248841" lvl="1" indent="-214313">
              <a:buFont typeface="Arial" charset="0"/>
              <a:buChar char="•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Bazı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türlerinin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allelopatik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etkileri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veya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azot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fiksasyonu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gibi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özelliklerinden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yararlanılarak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birlikte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ekilmeleri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tarımda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yararlanılan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yöntemdir</a:t>
            </a:r>
            <a:r>
              <a:rPr lang="en-US" sz="1500" dirty="0">
                <a:latin typeface="Arial Black" panose="020B0A04020102020204" pitchFamily="34" charset="0"/>
                <a:ea typeface="Arial" charset="0"/>
                <a:cs typeface="Arial" charset="0"/>
              </a:rPr>
              <a:t>. </a:t>
            </a:r>
            <a:endParaRPr lang="tr-TR" sz="1500" dirty="0"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248841" lvl="1" indent="-214313">
              <a:buFont typeface="Arial" charset="0"/>
              <a:buChar char="•"/>
            </a:pPr>
            <a:endParaRPr lang="tr-TR" sz="15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EKİM VE DİKİM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22019"/>
            <a:ext cx="8059340" cy="3725613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166688" lvl="1" indent="-132160">
              <a:buFont typeface="Arial" charset="0"/>
              <a:buChar char="•"/>
            </a:pPr>
            <a:endParaRPr lang="tr-TR" sz="21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166688" lvl="1" indent="-132160">
              <a:buFont typeface="Arial" charset="0"/>
              <a:buChar char="•"/>
            </a:pPr>
            <a:r>
              <a:rPr lang="tr-TR" sz="21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Üretim şekli ve tipine göre sözleşme yapılan kontrol ve/veya sertifikasyon firmasının vereceği talimata ve izine göre elle veya ekipmanlarla yapılmalıdır. </a:t>
            </a:r>
          </a:p>
          <a:p>
            <a:pPr marL="166688" lvl="1" indent="-132160">
              <a:buFont typeface="Arial" charset="0"/>
              <a:buChar char="•"/>
            </a:pPr>
            <a:r>
              <a:rPr lang="tr-TR" sz="21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Alet ve ekipmanların ayar, düzen ve temizlikleri iyi olduğu gibi uygun ekim normuna da azami dikkat gösterilmelidir.</a:t>
            </a:r>
          </a:p>
          <a:p>
            <a:pPr lvl="1"/>
            <a:endParaRPr lang="tr-TR" sz="21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BAKIM İŞLEMLERİ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67903"/>
            <a:ext cx="8059340" cy="348514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Çapalama; 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yetiştirilen ürünün cinsine göre değişmekle beraber, aynı zamanda bitkilerin gelişme seyrine, iklim ve toprak şartlarına göre 1-3 arasında yapılabilir.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Birinci çapa çoğu kez bitkiler 6-8 hatta 10 yapraklı durumda yapıldığı için fazla derin olmayabilir.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İkinci çapa ise daha derince ve toprağın iyice havalanmasını temin edecek şekilde yapılmalıdır.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Üçüncü çapa çoğu kez yapılmaz ancak ihtiyaç duyulursa yapılır.</a:t>
            </a:r>
          </a:p>
          <a:p>
            <a:pPr marL="557213" lvl="1" indent="-214313">
              <a:buFont typeface="Arial" charset="0"/>
              <a:buChar char="•"/>
            </a:pPr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BAKIM İŞLEMLERİ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59" y="1867903"/>
            <a:ext cx="8108326" cy="3485147"/>
          </a:xfrm>
          <a:solidFill>
            <a:schemeClr val="accent3"/>
          </a:solidFill>
        </p:spPr>
        <p:txBody>
          <a:bodyPr>
            <a:normAutofit fontScale="92500"/>
          </a:bodyPr>
          <a:lstStyle/>
          <a:p>
            <a:r>
              <a:rPr lang="tr-TR" sz="21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 ot kontrolü: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tarımda hiçbir şekilde anız, sap veya yabancı ot mücadelesi için yakma yöntemine başvurulamaz.</a:t>
            </a:r>
          </a:p>
          <a:p>
            <a:pPr marL="214313" indent="-214313">
              <a:buFont typeface="Arial" charset="0"/>
              <a:buChar char="•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tarımda yabancı otlarla kültürel olarak mücadele edilir.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otlarla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mücadeleye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başlayabilmek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için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o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otun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Ekonomik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Zarar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Eşiği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’nin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(EZE)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bilinmesi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gerekmektedir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. </a:t>
            </a:r>
            <a:endParaRPr lang="tr-TR" sz="21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214313" indent="-214313">
              <a:buFont typeface="Arial" charset="0"/>
              <a:buChar char="•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tarımda yabancı ot savaşımından değil, </a:t>
            </a:r>
            <a:r>
              <a:rPr lang="tr-TR" sz="2100" i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 ot regülasyonundan</a:t>
            </a: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(kontrolünden) söz edilir. </a:t>
            </a:r>
          </a:p>
        </p:txBody>
      </p:sp>
    </p:spTree>
    <p:extLst>
      <p:ext uri="{BB962C8B-B14F-4D97-AF65-F5344CB8AC3E}">
        <p14:creationId xmlns:p14="http://schemas.microsoft.com/office/powerpoint/2010/main" val="31220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BAKIM İŞLEMLERİ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0738" y="1826523"/>
            <a:ext cx="7999298" cy="3485147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35719" lvl="1"/>
            <a:r>
              <a:rPr lang="tr-TR" sz="1800" b="1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Hastalık ve Zararlılar</a:t>
            </a:r>
            <a:endParaRPr lang="tr-TR" sz="1800" dirty="0">
              <a:solidFill>
                <a:srgbClr val="FF724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bitkisel üretimde hastalıklarla mücadelenin, hatta bitki korumanın temeli hastalık etmenlerinin gelişebileceği ortamın koşullarını engellemektir.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Gerek hastalıklarla ve gerekse zararlılarla mücadelede </a:t>
            </a:r>
            <a:r>
              <a:rPr lang="tr-TR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aktif ve pasif 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olmak üzere iki ayrı bitki koruma anlayışı söz konusudur. </a:t>
            </a:r>
          </a:p>
        </p:txBody>
      </p:sp>
    </p:spTree>
    <p:extLst>
      <p:ext uri="{BB962C8B-B14F-4D97-AF65-F5344CB8AC3E}">
        <p14:creationId xmlns:p14="http://schemas.microsoft.com/office/powerpoint/2010/main" val="13569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BAKIM İŞLEMLERİ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0738" y="1826523"/>
            <a:ext cx="7999298" cy="3485147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214313" indent="-214313">
              <a:buFont typeface="Arial" charset="0"/>
              <a:buChar char="•"/>
            </a:pPr>
            <a:endParaRPr lang="tr-TR" sz="1800" dirty="0">
              <a:solidFill>
                <a:srgbClr val="FFC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Pasif bitki koruma; 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hastalık etmenin veya bitkiye zarar veren haşerenin ortaya çıkabileceği şartların engellenmesidir.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Aktif bitki koruma: 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Belirli maddelerin (bitki </a:t>
            </a:r>
            <a:r>
              <a:rPr lang="tr-TR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ekstrakları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kolayca hazırlanan preparatlar ve biyolojik ilaçlar) çeşitli formlarda bitkiye uygulanmasıyla ve hastalık ve zararlılardan korunmadır.</a:t>
            </a:r>
          </a:p>
        </p:txBody>
      </p:sp>
    </p:spTree>
    <p:extLst>
      <p:ext uri="{BB962C8B-B14F-4D97-AF65-F5344CB8AC3E}">
        <p14:creationId xmlns:p14="http://schemas.microsoft.com/office/powerpoint/2010/main" val="38112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BAKIM İŞLEMLERİ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92396"/>
            <a:ext cx="8071586" cy="348514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lvl="1"/>
            <a:r>
              <a:rPr lang="tr-TR" sz="1800" b="1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Sulama</a:t>
            </a:r>
          </a:p>
          <a:p>
            <a:pPr marL="136922" lvl="1" indent="-101204">
              <a:buFont typeface="Arial" charset="0"/>
              <a:buChar char="•"/>
            </a:pP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Salma, taşırma ve baskın tarzı sulamalara izin verilmemelidir. En azından karık usulü sulama yapılmalıdır. </a:t>
            </a:r>
          </a:p>
          <a:p>
            <a:pPr marL="136922" lvl="1" indent="-101204">
              <a:buFont typeface="Arial" charset="0"/>
              <a:buChar char="•"/>
            </a:pP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Yapılacak sulamalarda asla yüzey erozyonu ve dikey erozyon </a:t>
            </a:r>
            <a:r>
              <a:rPr lang="tr-TR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sözkonusu</a:t>
            </a: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olmamalıdır. </a:t>
            </a:r>
          </a:p>
          <a:p>
            <a:pPr marL="136922" lvl="1" indent="-101204">
              <a:buFont typeface="Arial" charset="0"/>
              <a:buChar char="•"/>
            </a:pP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En uygun sulama sistemi; basınçlı sulama (yağmurlama ve damla sulama) sistemleridir. </a:t>
            </a:r>
          </a:p>
          <a:p>
            <a:pPr lvl="1"/>
            <a:endParaRPr lang="tr-TR" sz="24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5"/>
            <a:ext cx="7728687" cy="661709"/>
          </a:xfrm>
        </p:spPr>
        <p:txBody>
          <a:bodyPr/>
          <a:lstStyle/>
          <a:p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Hasat</a:t>
            </a:r>
            <a:r>
              <a:rPr lang="en-US" sz="33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33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harman</a:t>
            </a:r>
            <a:endParaRPr lang="en-US" sz="33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1" y="1863418"/>
            <a:ext cx="7728686" cy="3691976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bitkisel üretimde elde edilen ürünlerin iki önemli kaynağı vardır.</a:t>
            </a:r>
          </a:p>
          <a:p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Gerekli yönetmeliğe uygun olarak 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doğadan toplanan ürünler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; </a:t>
            </a:r>
          </a:p>
          <a:p>
            <a:pPr marL="600075" lvl="1" indent="-257175"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Doğadan toplama, doğrudan doğruya hasat olmakla beraber, doğal alanlar ve tarımsal alanlar içinde kültürü yapılmayan ve kendiliğinden yetişen yenilebilir bitki ve bitki kısımlarıdır.</a:t>
            </a:r>
          </a:p>
          <a:p>
            <a:pPr lvl="1"/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5"/>
            <a:ext cx="7728687" cy="661709"/>
          </a:xfrm>
        </p:spPr>
        <p:txBody>
          <a:bodyPr/>
          <a:lstStyle/>
          <a:p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Hasat</a:t>
            </a:r>
            <a:r>
              <a:rPr lang="en-US" sz="33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ve</a:t>
            </a:r>
            <a:r>
              <a:rPr lang="en-US" sz="33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3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harman</a:t>
            </a:r>
            <a:endParaRPr lang="en-US" sz="3300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1" y="1863418"/>
            <a:ext cx="7728686" cy="3691976"/>
          </a:xfrm>
          <a:solidFill>
            <a:schemeClr val="accent3"/>
          </a:solidFill>
        </p:spPr>
        <p:txBody>
          <a:bodyPr>
            <a:noAutofit/>
          </a:bodyPr>
          <a:lstStyle/>
          <a:p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Normal kültür arazilerinde yapılan, yine ilgili yönetmeliğe uygun olarak yetiştirme teknikleri uygulanarak yapılan 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yetiştirme ürünleri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dir.</a:t>
            </a:r>
          </a:p>
          <a:p>
            <a:pPr marL="600075" lvl="1" indent="-257175"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Kültürü yapılarak yetiştirilmiş organik ürünlerin hasadı ürün hasat olgunluğuna geldiğinde yapılmalıdır. </a:t>
            </a:r>
          </a:p>
          <a:p>
            <a:pPr marL="600075" lvl="1" indent="-257175"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tarımda hem yetiştirme işlemlerini yapacak hem de hasat işlemlerini yapacak personelin son derece iyi eğitilmiş olması gereklidir. </a:t>
            </a:r>
          </a:p>
          <a:p>
            <a:pPr lvl="1"/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organİk</a:t>
            </a:r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tarla</a:t>
            </a:r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UYGULAMAları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59" y="1867903"/>
            <a:ext cx="7581730" cy="365523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Üretim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Materyali</a:t>
            </a:r>
            <a:endParaRPr lang="en-US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600075" lvl="1" indent="-257175">
              <a:buFont typeface="+mj-lt"/>
              <a:buAutoNum type="alphaLcParenR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kullanılacak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tohumluk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fide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ve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fidan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üretimin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istediği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özelliklere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sahip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olmalıdır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.</a:t>
            </a:r>
          </a:p>
          <a:p>
            <a:pPr marL="600075" lvl="1" indent="-257175">
              <a:buFont typeface="+mj-lt"/>
              <a:buAutoNum type="alphaLcParenR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GDO’lu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olmamalıdır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.</a:t>
            </a:r>
          </a:p>
          <a:p>
            <a:pPr marL="600075" lvl="1" indent="-257175">
              <a:buFont typeface="+mj-lt"/>
              <a:buAutoNum type="alphaLcParenR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sentetik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pestisid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uygulanmamış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</a:p>
          <a:p>
            <a:pPr marL="600075" lvl="1" indent="-257175">
              <a:buFont typeface="+mj-lt"/>
              <a:buAutoNum type="alphaLcParenR"/>
            </a:pP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radyasyon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veya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mikrodalga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muamele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görmemiş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yani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mutagen’le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muamele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edilmemiş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</a:p>
          <a:p>
            <a:pPr lvl="1"/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doğal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biyolojik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formundaki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tohumluk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olmalıdır</a:t>
            </a:r>
            <a:r>
              <a:rPr lang="en-US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2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Toprak</a:t>
            </a:r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İşleme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1" y="2035543"/>
            <a:ext cx="7765425" cy="285078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Toprak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analizleri</a:t>
            </a: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endParaRPr lang="tr-TR" sz="21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U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ygun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arazi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ve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toprak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kalitesi</a:t>
            </a: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</a:t>
            </a:r>
            <a:r>
              <a:rPr lang="en-US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Toprak verimliliği ve devamlılığının sağlanması,</a:t>
            </a:r>
          </a:p>
          <a:p>
            <a:pPr marL="257175" indent="-257175">
              <a:buFont typeface="+mj-lt"/>
              <a:buAutoNum type="arabicPeriod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toprak işleme; belli bir derinlikte ve alt üst etmeden, </a:t>
            </a:r>
          </a:p>
          <a:p>
            <a:pPr marL="257175" indent="-257175">
              <a:buFont typeface="+mj-lt"/>
              <a:buAutoNum type="arabicPeriod"/>
            </a:pPr>
            <a:r>
              <a:rPr lang="tr-TR" sz="21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 otları kök boğazından kesilerek kontrol edilmelidir.</a:t>
            </a:r>
            <a:endParaRPr lang="en-US" sz="21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5"/>
            <a:ext cx="7789919" cy="657319"/>
          </a:xfrm>
        </p:spPr>
        <p:txBody>
          <a:bodyPr/>
          <a:lstStyle/>
          <a:p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gübreleme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67903"/>
            <a:ext cx="7789919" cy="3667483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gübrelerin verilme zamanı ve miktarı </a:t>
            </a:r>
          </a:p>
          <a:p>
            <a:pPr marL="257175" indent="-257175">
              <a:buFont typeface="+mj-lt"/>
              <a:buAutoNum type="arabicPeriod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gübreler olarak: </a:t>
            </a:r>
          </a:p>
          <a:p>
            <a:pPr marL="600075" lvl="1" indent="-257175">
              <a:buFont typeface="+mj-lt"/>
              <a:buAutoNum type="alphaLcPeriod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ahır gübresi (organik hayvancılıktan elde edilen büyük ve küçük baş hayvan gübresi), </a:t>
            </a:r>
          </a:p>
          <a:p>
            <a:pPr marL="600075" lvl="1" indent="-257175">
              <a:buFont typeface="+mj-lt"/>
              <a:buAutoNum type="alphaLcPeriod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gübre ve </a:t>
            </a:r>
          </a:p>
          <a:p>
            <a:pPr marL="600075" lvl="1" indent="-257175">
              <a:buFont typeface="+mj-lt"/>
              <a:buAutoNum type="alphaLcPeriod"/>
            </a:pPr>
            <a:r>
              <a:rPr lang="tr-TR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Kompost</a:t>
            </a: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: Bitkisel ve hayvansal organik artık ve atıkların, havalı uygun bir ortamda, belirli bir nemlilikte karıştırılarak mikrobiyolojik yolla ayrıştırılması işlemi </a:t>
            </a:r>
            <a:r>
              <a:rPr lang="tr-TR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kompostlama</a:t>
            </a: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meydana gelen ürün de </a:t>
            </a:r>
            <a:r>
              <a:rPr lang="tr-TR" sz="1800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kompost</a:t>
            </a:r>
            <a:r>
              <a:rPr lang="tr-TR" sz="18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denilir.</a:t>
            </a:r>
          </a:p>
          <a:p>
            <a:pPr marL="600075" lvl="1" indent="-257175">
              <a:buFont typeface="+mj-lt"/>
              <a:buAutoNum type="alphaLcPeriod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 kümes hayvan gübreleridir.</a:t>
            </a:r>
          </a:p>
        </p:txBody>
      </p:sp>
    </p:spTree>
    <p:extLst>
      <p:ext uri="{BB962C8B-B14F-4D97-AF65-F5344CB8AC3E}">
        <p14:creationId xmlns:p14="http://schemas.microsoft.com/office/powerpoint/2010/main" val="6877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49002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yeşİl</a:t>
            </a:r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gübre</a:t>
            </a:r>
            <a:r>
              <a:rPr lang="en-US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 smtClean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6026" y="1668619"/>
            <a:ext cx="8237707" cy="3684431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aksamı, özellikle yaprağı bol olan tek yıllık otsu bitkilerin gelişme dönemlerinin belirli bir zamanında ve yeşil aksamının bol olduğu devrede toprakla karıştırılmasına “</a:t>
            </a:r>
            <a:r>
              <a:rPr lang="tr-TR" sz="1800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gübreleme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” ve bu amaçla kullanılan bitkilere “</a:t>
            </a:r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gübre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” bitkisi denir.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Toprağa karıştırıldıktan sonra çürüyerek iyice toprak organik maddesi haline gelir.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Amaç;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toprağın organik madde içeriğini zenginleştirerek fiziksel, kimyasal ve biyolojik özelliklerini iyileştirmektir.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rgbClr val="C0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Azot bakterileri;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Yeşil gübre bitkisi olarak </a:t>
            </a:r>
            <a:r>
              <a:rPr lang="tr-TR" sz="1800" dirty="0">
                <a:solidFill>
                  <a:srgbClr val="7030A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baklagiller kullanılmış ise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bu bitkiler aynı zamanda kökleri vasıtasıyla atmosferin serbest azotunu bağladıkları için toprağa azot da kazandırırlar. </a:t>
            </a:r>
          </a:p>
        </p:txBody>
      </p:sp>
    </p:spTree>
    <p:extLst>
      <p:ext uri="{BB962C8B-B14F-4D97-AF65-F5344CB8AC3E}">
        <p14:creationId xmlns:p14="http://schemas.microsoft.com/office/powerpoint/2010/main" val="37482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6400801" cy="624639"/>
          </a:xfrm>
        </p:spPr>
        <p:txBody>
          <a:bodyPr/>
          <a:lstStyle/>
          <a:p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yeşİl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gübre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4322" y="1716305"/>
            <a:ext cx="7932236" cy="3636746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 seçimi: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gübre bitkilerinde C:N oranının önemlidir. C:N oranı büyük bitkilerin, toprakta çürümeleri daha uzun süre alır.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En uygun yeşil gübre bitkileri baklagillerdir. </a:t>
            </a:r>
          </a:p>
          <a:p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Yetiştiriciliği: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Tohumu ekimi; sulama dahil olmak üzere bütün bakım işlemleri yapılır, </a:t>
            </a:r>
          </a:p>
          <a:p>
            <a:pPr marL="214313" indent="-2143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En fazla su ve </a:t>
            </a:r>
            <a:r>
              <a:rPr lang="tr-TR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biyokütle</a:t>
            </a: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içerdiği dönemde (%10-25 çiçeklenme) toprağa karıştırılmalıdır. Yeşil gübrenin toprağa karıştırılmasının üzerinden en az 2-3 hafta geçmeden asıl yetiştirilecek olan bitkinin ekimi yapılmamalıdır. </a:t>
            </a:r>
          </a:p>
        </p:txBody>
      </p:sp>
    </p:spTree>
    <p:extLst>
      <p:ext uri="{BB962C8B-B14F-4D97-AF65-F5344CB8AC3E}">
        <p14:creationId xmlns:p14="http://schemas.microsoft.com/office/powerpoint/2010/main" val="334625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209" y="1091666"/>
            <a:ext cx="6324752" cy="47070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yeşİl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gübre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9208" y="1668619"/>
            <a:ext cx="8093510" cy="3684431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tr-TR" sz="1800" dirty="0">
                <a:solidFill>
                  <a:srgbClr val="FF724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Yeşil gübrelemenin yararları:</a:t>
            </a: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Asıl bitkinin ekiminden önce, yeşil gübre bitkisinin kökleri toprağa girerek, toprağı gevşetir, toprağın havalanmasına yardım eder, su tutmasını kolaylaştırır.</a:t>
            </a: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Yabancı otların gelişmesini baskı altında tutar, </a:t>
            </a: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Toprağı erozyondan ve aşırı güneş ışınlarından korur,</a:t>
            </a:r>
          </a:p>
          <a:p>
            <a:pPr marL="138113" indent="-138113"/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209" y="1091666"/>
            <a:ext cx="6324752" cy="47070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yeşİl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gübre</a:t>
            </a: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bİtkİlerİ</a:t>
            </a: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9208" y="1668619"/>
            <a:ext cx="8093510" cy="3684431"/>
          </a:xfrm>
          <a:solidFill>
            <a:schemeClr val="accent3"/>
          </a:solidFill>
        </p:spPr>
        <p:txBody>
          <a:bodyPr>
            <a:normAutofit/>
          </a:bodyPr>
          <a:lstStyle/>
          <a:p>
            <a:endParaRPr lang="tr-TR" sz="15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Baklagiller kullanıldığında toprakta azot birikimi sağlanır.</a:t>
            </a: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Toprağa karıştırılan taze bitki ayrışmasını takiben toprağa nem ve hazır bitki besin maddesi sağlar,</a:t>
            </a:r>
          </a:p>
          <a:p>
            <a:pPr marL="138113" lvl="1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Toprak mikroorganizmalarının faaliyetini artırarak asıl bitki için canlı bir toprak ortamı hazırlar.</a:t>
            </a:r>
          </a:p>
          <a:p>
            <a:pPr marL="138113" indent="-138113">
              <a:buFont typeface="Arial" charset="0"/>
              <a:buChar char="•"/>
            </a:pPr>
            <a:r>
              <a:rPr lang="tr-TR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Etkisi başlangıçta tam olarak görülmeyebilir. Yeterli etkinin görülebilmesi için uygulamaların devamlılığı gerekir.</a:t>
            </a:r>
          </a:p>
          <a:p>
            <a:pPr marL="138113" indent="-138113"/>
            <a:endParaRPr lang="tr-TR" sz="1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160" y="1091666"/>
            <a:ext cx="8071588" cy="624639"/>
          </a:xfrm>
        </p:spPr>
        <p:txBody>
          <a:bodyPr>
            <a:normAutofit/>
          </a:bodyPr>
          <a:lstStyle/>
          <a:p>
            <a:r>
              <a:rPr lang="en-US" sz="3000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ea typeface="Arial" charset="0"/>
                <a:cs typeface="Arial" charset="0"/>
              </a:rPr>
              <a:t>EKİM NÖBETİ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3160" y="1867903"/>
            <a:ext cx="8071587" cy="348514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34529" lvl="1"/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Organik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tarımda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ekim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nöbeti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uygulamalarında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dikkat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edilecek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bazı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noktalar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şunlardır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; </a:t>
            </a:r>
          </a:p>
          <a:p>
            <a:pPr marL="248841" lvl="1" indent="-214313">
              <a:buFont typeface="Arial" charset="0"/>
              <a:buChar char="•"/>
            </a:pP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Azot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tüketimi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fazla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kültür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bitkileri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kolza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mısır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şeker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pancarı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patates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pamuk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ile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azot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fiske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etme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özelliklerine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sahip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olan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baklagiller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fasulye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nohut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mercimek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fiğ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burçak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); </a:t>
            </a:r>
          </a:p>
          <a:p>
            <a:pPr marL="248841" lvl="1" indent="-214313">
              <a:buFont typeface="Arial" charset="0"/>
              <a:buChar char="•"/>
            </a:pP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Derin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köklü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kültür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bitkileri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yonca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üçgül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kolza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şekerpancarı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pamuk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vb.)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ile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yüzeysel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köklü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bitkiler</a:t>
            </a:r>
            <a:r>
              <a:rPr lang="en-US" sz="1800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tahıllar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anose="020B0A04020102020204" pitchFamily="34" charset="0"/>
                <a:ea typeface="Arial" charset="0"/>
                <a:cs typeface="Arial" charset="0"/>
              </a:rPr>
              <a:t>); </a:t>
            </a:r>
          </a:p>
          <a:p>
            <a:pPr marL="248841" lvl="1" indent="-214313">
              <a:buFont typeface="Arial" charset="0"/>
              <a:buChar char="•"/>
            </a:pPr>
            <a:endParaRPr lang="tr-TR" sz="15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1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2_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166</TotalTime>
  <Words>996</Words>
  <Application>Microsoft Office PowerPoint</Application>
  <PresentationFormat>Ekran Gösterisi (4:3)</PresentationFormat>
  <Paragraphs>105</Paragraphs>
  <Slides>18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18</vt:i4>
      </vt:variant>
    </vt:vector>
  </HeadingPairs>
  <TitlesOfParts>
    <vt:vector size="30" baseType="lpstr">
      <vt:lpstr>Arial</vt:lpstr>
      <vt:lpstr>Arial Black</vt:lpstr>
      <vt:lpstr>Calibri</vt:lpstr>
      <vt:lpstr>Century Gothic</vt:lpstr>
      <vt:lpstr>Rockwell</vt:lpstr>
      <vt:lpstr>Wingdings</vt:lpstr>
      <vt:lpstr>Wingdings 2</vt:lpstr>
      <vt:lpstr>Wingdings 3</vt:lpstr>
      <vt:lpstr>Austin</vt:lpstr>
      <vt:lpstr>Dilim</vt:lpstr>
      <vt:lpstr>1_Dilim</vt:lpstr>
      <vt:lpstr>2_Dilim</vt:lpstr>
      <vt:lpstr>PowerPoint Sunusu</vt:lpstr>
      <vt:lpstr>organİk tarla UYGULAMAları</vt:lpstr>
      <vt:lpstr>Toprak İşleme</vt:lpstr>
      <vt:lpstr>gübreleme</vt:lpstr>
      <vt:lpstr>yeşİl gübre bİtkİlerİ</vt:lpstr>
      <vt:lpstr>yeşİl gübre bİtkİlerİ</vt:lpstr>
      <vt:lpstr>yeşİl gübre bİtkİlerİ</vt:lpstr>
      <vt:lpstr>yeşİl gübre bİtkİlerİ</vt:lpstr>
      <vt:lpstr>EKİM NÖBETİ</vt:lpstr>
      <vt:lpstr>EKİM NÖBETİ</vt:lpstr>
      <vt:lpstr>EKİM VE DİKİM</vt:lpstr>
      <vt:lpstr>BAKIM İŞLEMLERİ</vt:lpstr>
      <vt:lpstr>BAKIM İŞLEMLERİ</vt:lpstr>
      <vt:lpstr>BAKIM İŞLEMLERİ</vt:lpstr>
      <vt:lpstr>BAKIM İŞLEMLERİ</vt:lpstr>
      <vt:lpstr>BAKIM İŞLEMLERİ</vt:lpstr>
      <vt:lpstr>Hasat ve harman</vt:lpstr>
      <vt:lpstr>Hasat ve harman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ORGANİK TARIMIN TARİHİ</dc:title>
  <dc:creator>melikeincetekin</dc:creator>
  <cp:lastModifiedBy>Dilek</cp:lastModifiedBy>
  <cp:revision>20</cp:revision>
  <dcterms:created xsi:type="dcterms:W3CDTF">2016-11-13T12:42:54Z</dcterms:created>
  <dcterms:modified xsi:type="dcterms:W3CDTF">2018-02-13T09:23:57Z</dcterms:modified>
</cp:coreProperties>
</file>