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72" r:id="rId5"/>
    <p:sldId id="273" r:id="rId6"/>
    <p:sldId id="275" r:id="rId7"/>
    <p:sldId id="276" r:id="rId8"/>
    <p:sldId id="277" r:id="rId9"/>
    <p:sldId id="278" r:id="rId10"/>
    <p:sldId id="280" r:id="rId11"/>
    <p:sldId id="281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FCCEE-9BB5-4BF6-8B8F-9FEEC12B9D3A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E651-6353-4A56-BE42-805E118CBE7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931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62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72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58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47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21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09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20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04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90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1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4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0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0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49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0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99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43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C2AA-466C-4D0B-AA67-29CFC2F5A5C0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8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32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23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32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11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54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08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10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2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97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83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31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91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00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68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16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7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0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57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16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57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74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72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47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16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66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83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83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81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78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2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7D60BF5-26D4-4C65-ABBC-42EA997BD1CC}" type="datetimeFigureOut">
              <a:rPr lang="tr-TR" smtClean="0"/>
              <a:t>13.02.2018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5AB3940-1C43-4C5D-B5E0-74B4D13D177A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7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0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6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76672"/>
            <a:ext cx="7632848" cy="5904656"/>
          </a:xfrm>
        </p:spPr>
      </p:pic>
    </p:spTree>
    <p:extLst>
      <p:ext uri="{BB962C8B-B14F-4D97-AF65-F5344CB8AC3E}">
        <p14:creationId xmlns:p14="http://schemas.microsoft.com/office/powerpoint/2010/main" val="4058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67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5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631" y="1193006"/>
            <a:ext cx="8572500" cy="2446824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tr-TR" sz="2700" b="1" dirty="0">
                <a:solidFill>
                  <a:srgbClr val="FF0000"/>
                </a:solidFill>
              </a:rPr>
              <a:t>                              GEÇİŞ  </a:t>
            </a:r>
            <a:r>
              <a:rPr lang="en-US" sz="2700" b="1" dirty="0">
                <a:solidFill>
                  <a:srgbClr val="FF0000"/>
                </a:solidFill>
              </a:rPr>
              <a:t>SÜRECİ</a:t>
            </a:r>
          </a:p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Geçiş süreci yönetmelikte belirtilen süre kadardır. Kontrol ve</a:t>
            </a:r>
          </a:p>
          <a:p>
            <a:r>
              <a:rPr lang="en-US" sz="2100" dirty="0">
                <a:solidFill>
                  <a:prstClr val="black"/>
                </a:solidFill>
              </a:rPr>
              <a:t>sertifikasyon kuruluşu, arazinin önceki yıllardaki kullanım</a:t>
            </a:r>
          </a:p>
          <a:p>
            <a:r>
              <a:rPr lang="en-US" sz="2100" dirty="0">
                <a:solidFill>
                  <a:prstClr val="black"/>
                </a:solidFill>
              </a:rPr>
              <a:t>durumu, yapılan uygulamalar, bölgedeki genel durum ve yetiştirilen ürünler, risk</a:t>
            </a:r>
            <a:r>
              <a:rPr lang="tr-TR" sz="2100" dirty="0">
                <a:solidFill>
                  <a:prstClr val="black"/>
                </a:solidFill>
              </a:rPr>
              <a:t> durumları, konu ile ilgili girişimci kayıtları ve raporlarının incelenmesi</a:t>
            </a:r>
            <a:endParaRPr lang="en-US" sz="2100" dirty="0">
              <a:solidFill>
                <a:prstClr val="black"/>
              </a:solidFill>
            </a:endParaRPr>
          </a:p>
          <a:p>
            <a:r>
              <a:rPr lang="en-US" sz="2100" dirty="0" err="1">
                <a:solidFill>
                  <a:prstClr val="black"/>
                </a:solidFill>
              </a:rPr>
              <a:t>neticesinde</a:t>
            </a:r>
            <a:r>
              <a:rPr lang="en-US" sz="2100" dirty="0">
                <a:solidFill>
                  <a:prstClr val="black"/>
                </a:solidFill>
              </a:rPr>
              <a:t> geçiş sürecini uzatabilir ya da kısaltabilir. Bu süre yönetmelikte</a:t>
            </a:r>
          </a:p>
          <a:p>
            <a:r>
              <a:rPr lang="en-US" sz="2100" dirty="0">
                <a:solidFill>
                  <a:prstClr val="black"/>
                </a:solidFill>
              </a:rPr>
              <a:t>belirtilen miktardan daha </a:t>
            </a:r>
            <a:r>
              <a:rPr lang="en-US" sz="2100" dirty="0" err="1">
                <a:solidFill>
                  <a:prstClr val="black"/>
                </a:solidFill>
              </a:rPr>
              <a:t>az</a:t>
            </a:r>
            <a:r>
              <a:rPr lang="en-US" sz="2100" dirty="0">
                <a:solidFill>
                  <a:prstClr val="black"/>
                </a:solidFill>
              </a:rPr>
              <a:t> (mevcut yönetmelikte 24 ay) olamaz.</a:t>
            </a:r>
          </a:p>
        </p:txBody>
      </p:sp>
    </p:spTree>
    <p:extLst>
      <p:ext uri="{BB962C8B-B14F-4D97-AF65-F5344CB8AC3E}">
        <p14:creationId xmlns:p14="http://schemas.microsoft.com/office/powerpoint/2010/main" val="398531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6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7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857250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95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1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82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2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857251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98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12834" y="1141030"/>
            <a:ext cx="864344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100" dirty="0">
                <a:solidFill>
                  <a:prstClr val="black"/>
                </a:solidFill>
              </a:rPr>
              <a:t>5)Organik tarımda kullanılmasına izin verilen </a:t>
            </a:r>
            <a:r>
              <a:rPr lang="tr-TR" sz="2100" dirty="0" err="1">
                <a:solidFill>
                  <a:prstClr val="black"/>
                </a:solidFill>
              </a:rPr>
              <a:t>pestisit</a:t>
            </a:r>
            <a:r>
              <a:rPr lang="tr-TR" sz="2100" dirty="0">
                <a:solidFill>
                  <a:prstClr val="black"/>
                </a:solidFill>
              </a:rPr>
              <a:t> ve benzeri maddelerin ruhsatlandırılmasında 6968 sayılı Zirai Mücadele ve Zirai Karantina Kanunu ve ilgili mevzuat hükümleri geçerlidir. </a:t>
            </a:r>
          </a:p>
        </p:txBody>
      </p:sp>
      <p:pic>
        <p:nvPicPr>
          <p:cNvPr id="3" name="2 Resim" descr="IMG_20161211_161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1483"/>
            <a:ext cx="8801100" cy="36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4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857250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99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27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57251"/>
            <a:ext cx="8283742" cy="25853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2700" dirty="0">
                <a:solidFill>
                  <a:srgbClr val="FF0000"/>
                </a:solidFill>
              </a:rPr>
              <a:t>                                          </a:t>
            </a:r>
            <a:r>
              <a:rPr lang="en-US" sz="2700" dirty="0" err="1">
                <a:solidFill>
                  <a:srgbClr val="FF0000"/>
                </a:solidFill>
              </a:rPr>
              <a:t>Hasat</a:t>
            </a:r>
            <a:endParaRPr lang="en-US" sz="2700" dirty="0">
              <a:solidFill>
                <a:srgbClr val="FF0000"/>
              </a:solidFill>
            </a:endParaRPr>
          </a:p>
          <a:p>
            <a:r>
              <a:rPr lang="tr-TR" sz="2100" dirty="0">
                <a:solidFill>
                  <a:prstClr val="black"/>
                </a:solidFill>
              </a:rPr>
              <a:t>   </a:t>
            </a:r>
            <a:r>
              <a:rPr lang="en-US" dirty="0" err="1">
                <a:solidFill>
                  <a:prstClr val="black"/>
                </a:solidFill>
              </a:rPr>
              <a:t>Organik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meyve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yetiştiriciliğinde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hasat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kuralları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aşağıda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belirtilmiştir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1) </a:t>
            </a:r>
            <a:r>
              <a:rPr lang="en-US" dirty="0" err="1">
                <a:solidFill>
                  <a:prstClr val="black"/>
                </a:solidFill>
              </a:rPr>
              <a:t>Organik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ürünlerin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hasadında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kullanılan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teknik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araç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gereçlerin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ekolojik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tahribat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kirlilik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oluşturmaması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gerekir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r>
              <a:rPr lang="en-US" dirty="0">
                <a:solidFill>
                  <a:prstClr val="black"/>
                </a:solidFill>
              </a:rPr>
              <a:t>2)  Elle </a:t>
            </a:r>
            <a:r>
              <a:rPr lang="en-US" dirty="0" err="1">
                <a:solidFill>
                  <a:prstClr val="black"/>
                </a:solidFill>
              </a:rPr>
              <a:t>toplama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materyalleri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ürünün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organikliğini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bozmayacak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yapıda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olmalıdır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Toplama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materyalleri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hijyenik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olmalıdır</a:t>
            </a:r>
            <a:r>
              <a:rPr lang="en-US" sz="2100" dirty="0">
                <a:solidFill>
                  <a:prstClr val="black"/>
                </a:solidFill>
              </a:rPr>
              <a:t>.</a:t>
            </a:r>
          </a:p>
          <a:p>
            <a:endParaRPr lang="tr-TR" sz="2100" dirty="0">
              <a:solidFill>
                <a:prstClr val="black"/>
              </a:solidFill>
            </a:endParaRPr>
          </a:p>
        </p:txBody>
      </p:sp>
      <p:pic>
        <p:nvPicPr>
          <p:cNvPr id="4" name="3 Resim" descr="IMG_20161211_161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45725"/>
            <a:ext cx="8820806" cy="27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6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0" y="85725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3)  </a:t>
            </a:r>
            <a:r>
              <a:rPr lang="en-US" dirty="0" err="1">
                <a:solidFill>
                  <a:prstClr val="black"/>
                </a:solidFill>
              </a:rPr>
              <a:t>Girişimcilerin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organik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olmayan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ürünlerle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olası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karışma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değişmelere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karşı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gerekli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önlemleri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almalıdır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r>
              <a:rPr lang="en-US" dirty="0">
                <a:solidFill>
                  <a:prstClr val="black"/>
                </a:solidFill>
              </a:rPr>
              <a:t>4)  </a:t>
            </a:r>
            <a:r>
              <a:rPr lang="en-US" dirty="0" err="1">
                <a:solidFill>
                  <a:prstClr val="black"/>
                </a:solidFill>
              </a:rPr>
              <a:t>Girişimci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ürünlerin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hasat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günleri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saatleri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devreleri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kabul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tarih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ve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zaman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bilgilerine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ait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kayıtları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tutmalı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yetkilendirilmiş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kuruluşa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vermelidir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3" name="2 Resim" descr="IMG_20161211_161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8793" y="3212976"/>
            <a:ext cx="4599432" cy="28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3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lunay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395" y="1597194"/>
            <a:ext cx="8027155" cy="3591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208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857251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33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2" name="Picture 4" descr="C:\Users\Tolunay\Desktop\Adsız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07" y="1127962"/>
            <a:ext cx="8687593" cy="4620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10 Komut Düğmesi: Özel">
            <a:hlinkClick r:id="" action="ppaction://noaction" highlightClick="1"/>
          </p:cNvPr>
          <p:cNvSpPr/>
          <p:nvPr/>
        </p:nvSpPr>
        <p:spPr>
          <a:xfrm>
            <a:off x="350367" y="4087729"/>
            <a:ext cx="8115716" cy="342900"/>
          </a:xfrm>
          <a:prstGeom prst="actionButtonBlank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1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857250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478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03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öküm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168</TotalTime>
  <Words>139</Words>
  <Application>Microsoft Office PowerPoint</Application>
  <PresentationFormat>Ekran Gösterisi (4:3)</PresentationFormat>
  <Paragraphs>37</Paragraphs>
  <Slides>24</Slides>
  <Notes>18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24</vt:i4>
      </vt:variant>
    </vt:vector>
  </HeadingPairs>
  <TitlesOfParts>
    <vt:vector size="32" baseType="lpstr">
      <vt:lpstr>Arial</vt:lpstr>
      <vt:lpstr>Calibri</vt:lpstr>
      <vt:lpstr>Rockwell</vt:lpstr>
      <vt:lpstr>Wingdings 2</vt:lpstr>
      <vt:lpstr>Austin</vt:lpstr>
      <vt:lpstr>Ofis Teması</vt:lpstr>
      <vt:lpstr>1_Ofis Teması</vt:lpstr>
      <vt:lpstr>2_Ofis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ORGANİK TARIMIN TARİHİ</dc:title>
  <dc:creator>melikeincetekin</dc:creator>
  <cp:lastModifiedBy>Dilek</cp:lastModifiedBy>
  <cp:revision>23</cp:revision>
  <dcterms:created xsi:type="dcterms:W3CDTF">2016-11-13T12:42:54Z</dcterms:created>
  <dcterms:modified xsi:type="dcterms:W3CDTF">2018-02-13T09:25:10Z</dcterms:modified>
</cp:coreProperties>
</file>