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01.11.2016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57338"/>
            <a:ext cx="7772400" cy="2043112"/>
          </a:xfrm>
        </p:spPr>
        <p:txBody>
          <a:bodyPr/>
          <a:lstStyle/>
          <a:p>
            <a:pPr eaLnBrk="1" hangingPunct="1"/>
            <a:r>
              <a:rPr lang="tr-TR" sz="4000" smtClean="0"/>
              <a:t>İmmün yetmezlikle karakterize hastalıkların semptomatolojisi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76700"/>
            <a:ext cx="6400800" cy="15621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mtClean="0"/>
              <a:t>Prof. Dr.Ümit Ölmez</a:t>
            </a:r>
          </a:p>
          <a:p>
            <a:pPr eaLnBrk="1" hangingPunct="1">
              <a:lnSpc>
                <a:spcPct val="90000"/>
              </a:lnSpc>
            </a:pPr>
            <a:r>
              <a:rPr lang="tr-TR" smtClean="0"/>
              <a:t>İmmünoloji ve Allerji Hastalıkları BD</a:t>
            </a:r>
          </a:p>
          <a:p>
            <a:pPr eaLnBrk="1" hangingPunct="1">
              <a:lnSpc>
                <a:spcPct val="90000"/>
              </a:lnSpc>
            </a:pPr>
            <a:endParaRPr lang="tr-TR" smtClean="0"/>
          </a:p>
          <a:p>
            <a:pPr eaLnBrk="1" hangingPunct="1">
              <a:lnSpc>
                <a:spcPct val="90000"/>
              </a:lnSpc>
            </a:pPr>
            <a:endParaRPr lang="tr-TR" sz="24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4" name="Picture 2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85693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r>
              <a:rPr lang="tr-TR" sz="2800" u="sng"/>
              <a:t>Bruton Hast</a:t>
            </a:r>
            <a:r>
              <a:rPr lang="tr-TR" sz="2800"/>
              <a:t>: PreB hücresinden immatür B’ye geçiş olamamaktadır</a:t>
            </a:r>
          </a:p>
          <a:p>
            <a:r>
              <a:rPr lang="tr-TR" sz="2800" u="sng"/>
              <a:t>Common variable immün yetmezlik(CVID</a:t>
            </a:r>
            <a:r>
              <a:rPr lang="tr-TR" sz="2800"/>
              <a:t>):B hücreleri antikor salan plazma hücrelerine dönüşemiyor</a:t>
            </a:r>
          </a:p>
          <a:p>
            <a:r>
              <a:rPr lang="tr-TR" sz="2800" u="sng"/>
              <a:t>Yenidoğanın geçici hipogammaglobülinemisi</a:t>
            </a:r>
            <a:r>
              <a:rPr lang="tr-TR" sz="2800"/>
              <a:t>: 5-6 aylık</a:t>
            </a:r>
          </a:p>
          <a:p>
            <a:r>
              <a:rPr lang="tr-TR" sz="2800" u="sng"/>
              <a:t>Selektif IgA eksikliği</a:t>
            </a:r>
            <a:r>
              <a:rPr lang="tr-TR" sz="2800"/>
              <a:t>:  En sık görülen  primer immün yetmezlik(1/500)</a:t>
            </a:r>
          </a:p>
          <a:p>
            <a:endParaRPr lang="tr-TR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/>
              <a:t>Yenidoğanın geçici hipogammaglobülinemisi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400"/>
              <a:t>Gebeliğin 16. haftasından itibaren IgG, anneden pasif transferle fötusa geçer. Yenidoğanın IgG  serum seviyesi anneden fazladır.</a:t>
            </a:r>
          </a:p>
          <a:p>
            <a:pPr>
              <a:lnSpc>
                <a:spcPct val="90000"/>
              </a:lnSpc>
            </a:pPr>
            <a:r>
              <a:rPr lang="tr-TR" sz="2400"/>
              <a:t>IgM, IgA,IgD ve IgE plasentadan geçmez</a:t>
            </a:r>
          </a:p>
          <a:p>
            <a:pPr>
              <a:lnSpc>
                <a:spcPct val="90000"/>
              </a:lnSpc>
            </a:pPr>
            <a:r>
              <a:rPr lang="tr-TR" sz="2400"/>
              <a:t>İlk 4-5 ay içinde serum IgG seviyesi azalırken , yenidoğanın kendi IgM ve IgA seviyeleri artar.5-6 aylık olduklarında genellikle bütün çocuklarda bir hipogammaglobülinemi görülür.Serum IgG seviyesi en aza iner (</a:t>
            </a:r>
            <a:r>
              <a:rPr lang="en-US" sz="2400">
                <a:cs typeface="Arial" pitchFamily="34" charset="0"/>
              </a:rPr>
              <a:t>~</a:t>
            </a:r>
            <a:r>
              <a:rPr lang="tr-TR" sz="2400"/>
              <a:t>350 mg/dl)ve tekrarlayan solunum yolu infeksiyonları görülür.</a:t>
            </a:r>
          </a:p>
          <a:p>
            <a:pPr>
              <a:lnSpc>
                <a:spcPct val="90000"/>
              </a:lnSpc>
            </a:pPr>
            <a:r>
              <a:rPr lang="tr-TR" sz="2400"/>
              <a:t>Serumda IgM ve IgA’nın normal düzeylerde  bulunması ile </a:t>
            </a:r>
            <a:r>
              <a:rPr lang="tr-TR" sz="2000"/>
              <a:t>X’e </a:t>
            </a:r>
            <a:r>
              <a:rPr lang="tr-TR" sz="2400"/>
              <a:t>bağlı hipogammaglobulinemi’den ayrılır.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figure 11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04813"/>
            <a:ext cx="8534400" cy="5400675"/>
          </a:xfrm>
          <a:prstGeom prst="rect">
            <a:avLst/>
          </a:prstGeom>
          <a:noFill/>
        </p:spPr>
      </p:pic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/>
              <a:t>Immunoglobulin levels in newborn infants fall to low levels at about 6 months af age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/>
              <a:t>Erişkinde  yaklaşık  serum Ig seviyeleri</a:t>
            </a: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IgG:1000 mg/dl</a:t>
            </a:r>
          </a:p>
          <a:p>
            <a:r>
              <a:rPr lang="tr-TR"/>
              <a:t>IgA:200 mg/dl</a:t>
            </a:r>
          </a:p>
          <a:p>
            <a:r>
              <a:rPr lang="tr-TR"/>
              <a:t>IgM:120 mg/dl</a:t>
            </a:r>
          </a:p>
          <a:p>
            <a:r>
              <a:rPr lang="tr-TR"/>
              <a:t>IgD: 3 mg/dl</a:t>
            </a:r>
          </a:p>
          <a:p>
            <a:r>
              <a:rPr lang="tr-TR"/>
              <a:t>IgE: 0.05 mg/dl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Selektif IgA eksikliği</a:t>
            </a: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800"/>
              <a:t>1/600-1/800 sıklığında görülür</a:t>
            </a:r>
          </a:p>
          <a:p>
            <a:r>
              <a:rPr lang="tr-TR" sz="2800"/>
              <a:t>Asemptomatik</a:t>
            </a:r>
          </a:p>
          <a:p>
            <a:r>
              <a:rPr lang="tr-TR" sz="2800"/>
              <a:t>Tekrarlayan sinopulmoner infeksiyonlar</a:t>
            </a:r>
          </a:p>
          <a:p>
            <a:r>
              <a:rPr lang="tr-TR" sz="2800"/>
              <a:t>Gastrointestinal  sistem hastalıkları</a:t>
            </a:r>
          </a:p>
          <a:p>
            <a:r>
              <a:rPr lang="tr-TR" sz="2800"/>
              <a:t>Allerjik hastalıklar</a:t>
            </a:r>
          </a:p>
          <a:p>
            <a:r>
              <a:rPr lang="tr-TR" sz="2800"/>
              <a:t>Otoimmün hastalıklar</a:t>
            </a:r>
          </a:p>
          <a:p>
            <a:r>
              <a:rPr lang="tr-TR" sz="2800"/>
              <a:t>Malign hastalıklar</a:t>
            </a:r>
          </a:p>
          <a:p>
            <a:r>
              <a:rPr lang="tr-TR" sz="2800"/>
              <a:t>İlaçlar:antikonvülzanlar</a:t>
            </a:r>
            <a:endParaRPr lang="en-US"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Diğerleri:  Spesifik antikor eksikliği  (</a:t>
            </a:r>
            <a:r>
              <a:rPr lang="tr-TR" dirty="0" err="1" smtClean="0"/>
              <a:t>polisakkarid</a:t>
            </a:r>
            <a:r>
              <a:rPr lang="tr-TR" dirty="0" smtClean="0"/>
              <a:t> cevapsızlığı),  </a:t>
            </a:r>
            <a:r>
              <a:rPr lang="tr-TR" dirty="0" err="1" smtClean="0"/>
              <a:t>Selektif</a:t>
            </a:r>
            <a:r>
              <a:rPr lang="tr-TR" dirty="0" smtClean="0"/>
              <a:t> </a:t>
            </a:r>
            <a:r>
              <a:rPr lang="tr-TR" dirty="0" err="1" smtClean="0"/>
              <a:t>IgM</a:t>
            </a:r>
            <a:r>
              <a:rPr lang="tr-TR" dirty="0" smtClean="0"/>
              <a:t> eksikliği, </a:t>
            </a:r>
            <a:r>
              <a:rPr lang="tr-TR" dirty="0" err="1" smtClean="0"/>
              <a:t>Selektif</a:t>
            </a:r>
            <a:r>
              <a:rPr lang="tr-TR" dirty="0" smtClean="0"/>
              <a:t> </a:t>
            </a:r>
            <a:r>
              <a:rPr lang="tr-TR" dirty="0" err="1" smtClean="0"/>
              <a:t>IgE</a:t>
            </a:r>
            <a:r>
              <a:rPr lang="tr-TR" dirty="0" smtClean="0"/>
              <a:t> eksikliği, </a:t>
            </a:r>
            <a:r>
              <a:rPr lang="tr-TR" dirty="0" err="1" smtClean="0"/>
              <a:t>Hiperimmünglobülin</a:t>
            </a:r>
            <a:r>
              <a:rPr lang="tr-TR" dirty="0" smtClean="0"/>
              <a:t> D  sendromu(HIDS)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T lenfositleri, </a:t>
            </a:r>
            <a:r>
              <a:rPr lang="tr-TR" dirty="0" err="1" smtClean="0"/>
              <a:t>adaptif</a:t>
            </a:r>
            <a:r>
              <a:rPr lang="tr-TR" dirty="0" smtClean="0"/>
              <a:t> </a:t>
            </a:r>
            <a:r>
              <a:rPr lang="tr-TR" dirty="0" err="1" smtClean="0"/>
              <a:t>immün</a:t>
            </a:r>
            <a:r>
              <a:rPr lang="tr-TR" dirty="0" smtClean="0"/>
              <a:t> sistemin işlemesinde vazgeçilmez hücrelerdir. </a:t>
            </a:r>
            <a:r>
              <a:rPr lang="tr-TR" dirty="0" err="1" smtClean="0"/>
              <a:t>İntrasellüler</a:t>
            </a:r>
            <a:r>
              <a:rPr lang="tr-TR" dirty="0" smtClean="0"/>
              <a:t> patojenlerin öldürülmesi ve </a:t>
            </a:r>
            <a:r>
              <a:rPr lang="tr-TR" dirty="0" err="1" smtClean="0"/>
              <a:t>ekstrasellüler</a:t>
            </a:r>
            <a:r>
              <a:rPr lang="tr-TR" dirty="0" smtClean="0"/>
              <a:t> patojenlere karşı cevapta B lenfositleri ve antijen sunan hücrelerin (APC) cevaplarını yönetir. </a:t>
            </a:r>
            <a:r>
              <a:rPr lang="tr-TR" dirty="0" err="1" smtClean="0"/>
              <a:t>Atipik</a:t>
            </a:r>
            <a:r>
              <a:rPr lang="tr-TR" dirty="0" smtClean="0"/>
              <a:t>  yüzey moleküllerini  görünce de direkt  öldürür.Sonuç olarak  T hücre gelişmesinde veya fonksiyonundaki bozukluklar, B hücresi, NK hücresi ve </a:t>
            </a:r>
            <a:r>
              <a:rPr lang="tr-TR" dirty="0" err="1" smtClean="0"/>
              <a:t>myeloid</a:t>
            </a:r>
            <a:r>
              <a:rPr lang="tr-TR" dirty="0" smtClean="0"/>
              <a:t> </a:t>
            </a:r>
            <a:r>
              <a:rPr lang="tr-TR" dirty="0" err="1" smtClean="0"/>
              <a:t>kompartmanları</a:t>
            </a:r>
            <a:r>
              <a:rPr lang="tr-TR" dirty="0" smtClean="0"/>
              <a:t> da etkiler.</a:t>
            </a:r>
          </a:p>
          <a:p>
            <a:r>
              <a:rPr lang="tr-TR" dirty="0" smtClean="0"/>
              <a:t> TCR(T </a:t>
            </a:r>
            <a:r>
              <a:rPr lang="tr-TR" dirty="0" err="1" smtClean="0"/>
              <a:t>cell</a:t>
            </a:r>
            <a:r>
              <a:rPr lang="tr-TR" dirty="0" smtClean="0"/>
              <a:t> reseptör)  kompleksi veya beraberindeki  bozukluklar T hücre eksikliği veya fonksiyon bozukluğuna yol açar. </a:t>
            </a:r>
            <a:endParaRPr lang="tr-TR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/>
              <a:t/>
            </a:r>
            <a:br>
              <a:rPr lang="tr-TR" sz="3600" b="1" dirty="0"/>
            </a:br>
            <a:r>
              <a:rPr lang="en-US" sz="3600" b="1" dirty="0"/>
              <a:t>Primer </a:t>
            </a:r>
            <a:r>
              <a:rPr lang="en-US" sz="3600" b="1" dirty="0" err="1"/>
              <a:t>İmmün</a:t>
            </a:r>
            <a:r>
              <a:rPr lang="en-US" sz="3600" b="1" dirty="0"/>
              <a:t> </a:t>
            </a:r>
            <a:r>
              <a:rPr lang="en-US" sz="3600" b="1" dirty="0" err="1"/>
              <a:t>Yetmezlikler</a:t>
            </a:r>
            <a:r>
              <a:rPr lang="en-US" sz="3600" b="1" dirty="0"/>
              <a:t> (2)</a:t>
            </a:r>
            <a:r>
              <a:rPr lang="tr-TR" sz="3600" b="1" dirty="0"/>
              <a:t> </a:t>
            </a:r>
            <a:br>
              <a:rPr lang="tr-TR" sz="3600" b="1" dirty="0"/>
            </a:br>
            <a:r>
              <a:rPr lang="tr-TR" sz="3600" b="1" dirty="0"/>
              <a:t>H</a:t>
            </a:r>
            <a:r>
              <a:rPr lang="en-US" sz="3600" b="1" dirty="0" err="1"/>
              <a:t>ücresel</a:t>
            </a:r>
            <a:r>
              <a:rPr lang="en-US" sz="3600" b="1" dirty="0"/>
              <a:t> </a:t>
            </a:r>
            <a:r>
              <a:rPr lang="en-US" sz="3600" b="1" dirty="0" err="1"/>
              <a:t>İmmün</a:t>
            </a:r>
            <a:r>
              <a:rPr lang="en-US" sz="3600" b="1" dirty="0"/>
              <a:t> </a:t>
            </a:r>
            <a:r>
              <a:rPr lang="en-US" sz="3600" b="1" dirty="0" err="1"/>
              <a:t>Yetmezlikler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(</a:t>
            </a:r>
            <a:r>
              <a:rPr lang="en-US" sz="3600" b="1" i="1" dirty="0"/>
              <a:t>T </a:t>
            </a:r>
            <a:r>
              <a:rPr lang="en-US" sz="3600" b="1" i="1" dirty="0" err="1"/>
              <a:t>Hücre</a:t>
            </a:r>
            <a:r>
              <a:rPr lang="en-US" sz="3600" b="1" i="1" dirty="0"/>
              <a:t> </a:t>
            </a:r>
            <a:r>
              <a:rPr lang="en-US" sz="3600" b="1" i="1" dirty="0" err="1"/>
              <a:t>Yetmezlikleri</a:t>
            </a:r>
            <a:r>
              <a:rPr lang="en-US" sz="3600" b="1" i="1" dirty="0"/>
              <a:t>)</a:t>
            </a:r>
            <a:r>
              <a:rPr lang="tr-TR" sz="3600" b="1" i="1" dirty="0"/>
              <a:t/>
            </a:r>
            <a:br>
              <a:rPr lang="tr-TR" sz="3600" b="1" i="1" dirty="0"/>
            </a:br>
            <a:endParaRPr lang="tr-TR" sz="3600" b="1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u="sng" dirty="0" smtClean="0"/>
              <a:t>	CD3 eksikliği</a:t>
            </a:r>
            <a:r>
              <a:rPr lang="tr-TR" dirty="0" smtClean="0"/>
              <a:t>, </a:t>
            </a:r>
            <a:r>
              <a:rPr lang="tr-TR" u="sng" dirty="0" smtClean="0"/>
              <a:t>TRAC eksikliği</a:t>
            </a:r>
            <a:r>
              <a:rPr lang="tr-TR" dirty="0" smtClean="0"/>
              <a:t> (TCR alfa-beta kompleks azalması)  ,</a:t>
            </a:r>
            <a:r>
              <a:rPr lang="tr-TR" u="sng" dirty="0" smtClean="0"/>
              <a:t>MHC klas I eksikliği</a:t>
            </a:r>
            <a:r>
              <a:rPr lang="tr-TR" dirty="0" smtClean="0"/>
              <a:t> ( </a:t>
            </a:r>
            <a:r>
              <a:rPr lang="tr-TR" dirty="0" err="1" smtClean="0"/>
              <a:t>Bare</a:t>
            </a:r>
            <a:r>
              <a:rPr lang="tr-TR" dirty="0" smtClean="0"/>
              <a:t> lenfosit sendrom tip I), </a:t>
            </a:r>
            <a:r>
              <a:rPr lang="tr-TR" u="sng" dirty="0" smtClean="0"/>
              <a:t>MHC klas II eksikliği</a:t>
            </a:r>
            <a:r>
              <a:rPr lang="tr-TR" dirty="0" smtClean="0"/>
              <a:t> ( </a:t>
            </a:r>
            <a:r>
              <a:rPr lang="tr-TR" dirty="0" err="1" smtClean="0"/>
              <a:t>Bare</a:t>
            </a:r>
            <a:r>
              <a:rPr lang="tr-TR" dirty="0" smtClean="0"/>
              <a:t> lenfosit sendrom tip II),</a:t>
            </a:r>
            <a:r>
              <a:rPr lang="tr-TR" u="sng" dirty="0" smtClean="0"/>
              <a:t>p561 </a:t>
            </a:r>
            <a:r>
              <a:rPr lang="tr-TR" u="sng" dirty="0" err="1" smtClean="0"/>
              <a:t>ck</a:t>
            </a:r>
            <a:r>
              <a:rPr lang="tr-TR" u="sng" dirty="0" smtClean="0"/>
              <a:t> eksikliği</a:t>
            </a:r>
            <a:r>
              <a:rPr lang="tr-TR" dirty="0" smtClean="0"/>
              <a:t> ( lenfosit spesifik protein-</a:t>
            </a:r>
            <a:r>
              <a:rPr lang="tr-TR" dirty="0" err="1" smtClean="0"/>
              <a:t>tirozin</a:t>
            </a:r>
            <a:r>
              <a:rPr lang="tr-TR" dirty="0" smtClean="0"/>
              <a:t> </a:t>
            </a:r>
            <a:r>
              <a:rPr lang="tr-TR" dirty="0" err="1" smtClean="0"/>
              <a:t>kinaz</a:t>
            </a:r>
            <a:r>
              <a:rPr lang="tr-TR" dirty="0" smtClean="0"/>
              <a:t> eksikliği), </a:t>
            </a:r>
            <a:r>
              <a:rPr lang="tr-TR" u="sng" dirty="0" smtClean="0"/>
              <a:t>VDJ </a:t>
            </a:r>
            <a:r>
              <a:rPr lang="tr-TR" u="sng" dirty="0" err="1" smtClean="0"/>
              <a:t>recombinasyon</a:t>
            </a:r>
            <a:r>
              <a:rPr lang="tr-TR" u="sng" dirty="0" smtClean="0"/>
              <a:t> </a:t>
            </a:r>
            <a:r>
              <a:rPr lang="tr-TR" u="sng" dirty="0" err="1" smtClean="0"/>
              <a:t>defektleri</a:t>
            </a:r>
            <a:r>
              <a:rPr lang="tr-TR" dirty="0" smtClean="0"/>
              <a:t>: RAG1 ve RAG II(</a:t>
            </a:r>
            <a:r>
              <a:rPr lang="tr-TR" dirty="0" err="1" smtClean="0"/>
              <a:t>rekombinaz</a:t>
            </a:r>
            <a:r>
              <a:rPr lang="tr-TR" dirty="0" smtClean="0"/>
              <a:t> aktive edici gende eksiklik), </a:t>
            </a:r>
            <a:r>
              <a:rPr lang="tr-TR" u="sng" dirty="0" smtClean="0"/>
              <a:t>ZAP-70 eksikliği: ( </a:t>
            </a:r>
            <a:r>
              <a:rPr lang="tr-TR" dirty="0" err="1" smtClean="0"/>
              <a:t>Zeta</a:t>
            </a:r>
            <a:r>
              <a:rPr lang="tr-TR" dirty="0" smtClean="0"/>
              <a:t>  zinciri ile ilişkili protein-</a:t>
            </a:r>
            <a:r>
              <a:rPr lang="tr-TR" dirty="0" err="1" smtClean="0"/>
              <a:t>tirozin</a:t>
            </a:r>
            <a:r>
              <a:rPr lang="tr-TR" dirty="0" smtClean="0"/>
              <a:t> </a:t>
            </a:r>
            <a:r>
              <a:rPr lang="tr-TR" dirty="0" err="1" smtClean="0"/>
              <a:t>kinaz</a:t>
            </a:r>
            <a:r>
              <a:rPr lang="tr-TR" dirty="0" smtClean="0"/>
              <a:t>  70 </a:t>
            </a:r>
            <a:r>
              <a:rPr lang="tr-TR" dirty="0" err="1" smtClean="0"/>
              <a:t>kilodalton</a:t>
            </a:r>
            <a:r>
              <a:rPr lang="tr-TR" dirty="0" smtClean="0"/>
              <a:t> eksikliği)</a:t>
            </a: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Spesifik kombine  T ve B hücre kombine  </a:t>
            </a:r>
            <a:r>
              <a:rPr lang="tr-TR" dirty="0" err="1" smtClean="0"/>
              <a:t>immün</a:t>
            </a:r>
            <a:r>
              <a:rPr lang="tr-TR" dirty="0" smtClean="0"/>
              <a:t> yetmezlik hastalıkları nadir olmakla birlikte bildirilmiş  </a:t>
            </a:r>
            <a:r>
              <a:rPr lang="tr-TR" dirty="0" err="1" smtClean="0"/>
              <a:t>immün</a:t>
            </a:r>
            <a:r>
              <a:rPr lang="tr-TR" dirty="0" smtClean="0"/>
              <a:t> yetmezliklerin %15’ini yapar. Mutasyona uğrayan genin ve genetik </a:t>
            </a:r>
            <a:r>
              <a:rPr lang="tr-TR" dirty="0" err="1" smtClean="0"/>
              <a:t>defektin</a:t>
            </a:r>
            <a:r>
              <a:rPr lang="tr-TR" dirty="0" smtClean="0"/>
              <a:t> yerine göre  tablo değişkendir.</a:t>
            </a:r>
            <a:endParaRPr lang="tr-T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Primer</a:t>
            </a: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İmmün</a:t>
            </a: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Yetmezlikler (3)</a:t>
            </a:r>
            <a:b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Kombine </a:t>
            </a:r>
            <a:r>
              <a:rPr kumimoji="0" lang="tr-TR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İmmün</a:t>
            </a:r>
            <a:r>
              <a:rPr kumimoji="0" lang="tr-T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Yetmezlikler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tr-TR" dirty="0" smtClean="0"/>
              <a:t>Tekrarlayan </a:t>
            </a:r>
            <a:r>
              <a:rPr lang="tr-TR" dirty="0" err="1" smtClean="0"/>
              <a:t>infeksiyonları</a:t>
            </a:r>
            <a:r>
              <a:rPr lang="tr-TR" dirty="0" smtClean="0"/>
              <a:t> olan erişkinlerde iyi bir </a:t>
            </a:r>
            <a:r>
              <a:rPr lang="tr-TR" dirty="0" err="1" smtClean="0"/>
              <a:t>anamnez</a:t>
            </a:r>
            <a:r>
              <a:rPr lang="tr-TR" dirty="0" smtClean="0"/>
              <a:t> alınmalıdır. Geçirilen hastalıklar, ameliyatlar, ilaçlar, eski ve yeni </a:t>
            </a:r>
            <a:r>
              <a:rPr lang="tr-TR" dirty="0" err="1" smtClean="0"/>
              <a:t>infeksiyonlar</a:t>
            </a:r>
            <a:r>
              <a:rPr lang="tr-TR" dirty="0" smtClean="0"/>
              <a:t>  sorgulanmalıdır.</a:t>
            </a:r>
          </a:p>
          <a:p>
            <a:r>
              <a:rPr lang="tr-TR" dirty="0" smtClean="0"/>
              <a:t>Tam bir fizik muayene ile   anatomik bozukluklar, deri, akciğer bulguları, </a:t>
            </a:r>
            <a:r>
              <a:rPr lang="tr-TR" dirty="0" err="1" smtClean="0"/>
              <a:t>lenfadenopati</a:t>
            </a:r>
            <a:r>
              <a:rPr lang="tr-TR" dirty="0" smtClean="0"/>
              <a:t>, </a:t>
            </a:r>
            <a:r>
              <a:rPr lang="tr-TR" dirty="0" err="1" smtClean="0"/>
              <a:t>hepatosplenomegali</a:t>
            </a:r>
            <a:r>
              <a:rPr lang="tr-TR" dirty="0" smtClean="0"/>
              <a:t>  çocuklarda gelişme geriliği tespit edilebilir. </a:t>
            </a:r>
          </a:p>
          <a:p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immün</a:t>
            </a:r>
            <a:r>
              <a:rPr lang="tr-TR" dirty="0" smtClean="0"/>
              <a:t> yetmezliklerde aile hikayesi de  alınmalıdır.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 smtClean="0"/>
              <a:t>	</a:t>
            </a:r>
          </a:p>
          <a:p>
            <a:pPr>
              <a:buNone/>
            </a:pPr>
            <a:r>
              <a:rPr lang="tr-TR" dirty="0" smtClean="0"/>
              <a:t>	● Ağır Kombine </a:t>
            </a:r>
            <a:r>
              <a:rPr lang="tr-TR" dirty="0" err="1" smtClean="0"/>
              <a:t>İmmün</a:t>
            </a:r>
            <a:r>
              <a:rPr lang="tr-TR" dirty="0" smtClean="0"/>
              <a:t> Yetmezlik (SCID)</a:t>
            </a:r>
          </a:p>
          <a:p>
            <a:pPr>
              <a:buNone/>
            </a:pPr>
            <a:r>
              <a:rPr lang="tr-TR" dirty="0" smtClean="0"/>
              <a:t>	● </a:t>
            </a:r>
            <a:r>
              <a:rPr lang="tr-TR" dirty="0" err="1" smtClean="0"/>
              <a:t>Wiscott</a:t>
            </a:r>
            <a:r>
              <a:rPr lang="tr-TR" dirty="0" smtClean="0"/>
              <a:t>-</a:t>
            </a:r>
            <a:r>
              <a:rPr lang="tr-TR" dirty="0" err="1" smtClean="0"/>
              <a:t>Aldrich</a:t>
            </a:r>
            <a:r>
              <a:rPr lang="tr-TR" dirty="0" smtClean="0"/>
              <a:t> sendromu</a:t>
            </a:r>
          </a:p>
          <a:p>
            <a:pPr>
              <a:buNone/>
            </a:pPr>
            <a:r>
              <a:rPr lang="tr-TR" dirty="0" smtClean="0"/>
              <a:t>	● </a:t>
            </a:r>
            <a:r>
              <a:rPr lang="tr-TR" dirty="0" err="1" smtClean="0"/>
              <a:t>Ataksi</a:t>
            </a:r>
            <a:r>
              <a:rPr lang="tr-TR" dirty="0" smtClean="0"/>
              <a:t> </a:t>
            </a:r>
            <a:r>
              <a:rPr lang="tr-TR" dirty="0" err="1" smtClean="0"/>
              <a:t>telenjiektazi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● </a:t>
            </a:r>
            <a:r>
              <a:rPr lang="tr-TR" dirty="0" err="1" smtClean="0"/>
              <a:t>DiGeorge</a:t>
            </a:r>
            <a:r>
              <a:rPr lang="tr-TR" dirty="0" smtClean="0"/>
              <a:t> sendromu( 22q11.2 </a:t>
            </a:r>
            <a:r>
              <a:rPr lang="tr-TR" dirty="0" err="1" smtClean="0"/>
              <a:t>delesyon</a:t>
            </a:r>
            <a:r>
              <a:rPr lang="tr-TR" dirty="0" smtClean="0"/>
              <a:t>)</a:t>
            </a:r>
          </a:p>
          <a:p>
            <a:pPr>
              <a:buNone/>
            </a:pPr>
            <a:r>
              <a:rPr lang="tr-TR" dirty="0" smtClean="0"/>
              <a:t>	● </a:t>
            </a:r>
            <a:r>
              <a:rPr lang="tr-TR" dirty="0" err="1" smtClean="0"/>
              <a:t>Nijmegen</a:t>
            </a:r>
            <a:r>
              <a:rPr lang="tr-TR" dirty="0" smtClean="0"/>
              <a:t> </a:t>
            </a:r>
            <a:r>
              <a:rPr lang="tr-TR" dirty="0" err="1" smtClean="0"/>
              <a:t>Breakage</a:t>
            </a:r>
            <a:r>
              <a:rPr lang="tr-TR" dirty="0" smtClean="0"/>
              <a:t> sendromu</a:t>
            </a:r>
          </a:p>
          <a:p>
            <a:pPr>
              <a:buNone/>
            </a:pPr>
            <a:r>
              <a:rPr lang="tr-TR" dirty="0" smtClean="0"/>
              <a:t>	● </a:t>
            </a:r>
            <a:r>
              <a:rPr lang="tr-TR" dirty="0" err="1" smtClean="0"/>
              <a:t>Adenozin</a:t>
            </a:r>
            <a:r>
              <a:rPr lang="tr-TR" dirty="0" smtClean="0"/>
              <a:t> </a:t>
            </a:r>
            <a:r>
              <a:rPr lang="tr-TR" dirty="0" err="1" smtClean="0"/>
              <a:t>deaminaz</a:t>
            </a:r>
            <a:r>
              <a:rPr lang="tr-TR" dirty="0" smtClean="0"/>
              <a:t>, </a:t>
            </a:r>
            <a:r>
              <a:rPr lang="tr-TR" dirty="0" err="1" smtClean="0"/>
              <a:t>purin</a:t>
            </a:r>
            <a:r>
              <a:rPr lang="tr-TR" dirty="0" smtClean="0"/>
              <a:t> </a:t>
            </a:r>
            <a:r>
              <a:rPr lang="tr-TR" dirty="0" err="1" smtClean="0"/>
              <a:t>nükleozid</a:t>
            </a:r>
            <a:r>
              <a:rPr lang="tr-TR" dirty="0" smtClean="0"/>
              <a:t> </a:t>
            </a:r>
            <a:r>
              <a:rPr lang="tr-TR" dirty="0" err="1" smtClean="0"/>
              <a:t>fosforilaz</a:t>
            </a:r>
            <a:r>
              <a:rPr lang="tr-TR" dirty="0" smtClean="0"/>
              <a:t> eksikliği</a:t>
            </a:r>
          </a:p>
          <a:p>
            <a:pPr>
              <a:buNone/>
            </a:pPr>
            <a:r>
              <a:rPr lang="tr-TR" dirty="0" smtClean="0"/>
              <a:t>	● MHC </a:t>
            </a:r>
            <a:r>
              <a:rPr lang="tr-TR" dirty="0" err="1" smtClean="0"/>
              <a:t>class</a:t>
            </a:r>
            <a:r>
              <a:rPr lang="tr-TR" dirty="0" smtClean="0"/>
              <a:t> I ve II eksikliği</a:t>
            </a:r>
          </a:p>
          <a:p>
            <a:pPr>
              <a:buNone/>
            </a:pPr>
            <a:r>
              <a:rPr lang="tr-TR" dirty="0" smtClean="0"/>
              <a:t>	● Kısa kol-bacak cüceliği /saç-kıkırdak </a:t>
            </a:r>
            <a:r>
              <a:rPr lang="tr-TR" dirty="0" err="1" smtClean="0"/>
              <a:t>hipoplazisi</a:t>
            </a:r>
            <a:r>
              <a:rPr lang="tr-TR" dirty="0" smtClean="0"/>
              <a:t> ile birlikte </a:t>
            </a:r>
            <a:r>
              <a:rPr lang="tr-TR" dirty="0" err="1" smtClean="0"/>
              <a:t>immün</a:t>
            </a:r>
            <a:r>
              <a:rPr lang="tr-TR" dirty="0" smtClean="0"/>
              <a:t> yetmezlik </a:t>
            </a:r>
          </a:p>
          <a:p>
            <a:pPr>
              <a:buNone/>
            </a:pPr>
            <a:r>
              <a:rPr lang="tr-TR" dirty="0" smtClean="0"/>
              <a:t>	●CD 40 ve CD40 </a:t>
            </a:r>
            <a:r>
              <a:rPr lang="tr-TR" dirty="0" err="1" smtClean="0"/>
              <a:t>ligand</a:t>
            </a:r>
            <a:r>
              <a:rPr lang="tr-TR" dirty="0" smtClean="0"/>
              <a:t> eksiklikleri</a:t>
            </a:r>
          </a:p>
          <a:p>
            <a:pPr>
              <a:buNone/>
            </a:pPr>
            <a:r>
              <a:rPr lang="tr-TR" dirty="0" smtClean="0"/>
              <a:t>	●DNA </a:t>
            </a:r>
            <a:r>
              <a:rPr lang="tr-TR" dirty="0" err="1" smtClean="0"/>
              <a:t>ligase</a:t>
            </a:r>
            <a:r>
              <a:rPr lang="tr-TR" dirty="0" smtClean="0"/>
              <a:t> IV eksikliği</a:t>
            </a:r>
          </a:p>
          <a:p>
            <a:pPr>
              <a:buNone/>
            </a:pPr>
            <a:r>
              <a:rPr lang="tr-TR" dirty="0" smtClean="0"/>
              <a:t>	●STAT 1 eksikliği</a:t>
            </a:r>
          </a:p>
          <a:p>
            <a:pPr>
              <a:buNone/>
            </a:pPr>
            <a:r>
              <a:rPr lang="tr-TR" dirty="0" smtClean="0"/>
              <a:t>	●</a:t>
            </a:r>
            <a:r>
              <a:rPr lang="tr-TR" dirty="0" err="1" smtClean="0"/>
              <a:t>My</a:t>
            </a:r>
            <a:r>
              <a:rPr lang="tr-TR" dirty="0" smtClean="0"/>
              <a:t> 88 eksikliği</a:t>
            </a:r>
          </a:p>
          <a:p>
            <a:pPr>
              <a:buNone/>
            </a:pPr>
            <a:r>
              <a:rPr lang="tr-TR" dirty="0" smtClean="0"/>
              <a:t>	●IRAK4 ( IL-1 reseptör(</a:t>
            </a:r>
            <a:r>
              <a:rPr lang="tr-TR" dirty="0" err="1" smtClean="0"/>
              <a:t>res</a:t>
            </a:r>
            <a:r>
              <a:rPr lang="tr-TR" dirty="0" smtClean="0"/>
              <a:t>.) ilişkili </a:t>
            </a:r>
            <a:r>
              <a:rPr lang="tr-TR" dirty="0" err="1" smtClean="0"/>
              <a:t>kinaz</a:t>
            </a:r>
            <a:r>
              <a:rPr lang="tr-TR" dirty="0" smtClean="0"/>
              <a:t> 4 ) eksikliği</a:t>
            </a:r>
          </a:p>
          <a:p>
            <a:pPr>
              <a:buNone/>
            </a:pPr>
            <a:r>
              <a:rPr lang="tr-TR" dirty="0" smtClean="0"/>
              <a:t>	●TLR3(</a:t>
            </a:r>
            <a:r>
              <a:rPr lang="tr-TR" dirty="0" err="1" smtClean="0"/>
              <a:t>Toll</a:t>
            </a:r>
            <a:r>
              <a:rPr lang="tr-TR" dirty="0" smtClean="0"/>
              <a:t>-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res</a:t>
            </a:r>
            <a:r>
              <a:rPr lang="tr-TR" dirty="0" smtClean="0"/>
              <a:t>.) eksikliği</a:t>
            </a:r>
          </a:p>
          <a:p>
            <a:pPr>
              <a:buNone/>
            </a:pPr>
            <a:r>
              <a:rPr lang="tr-TR" dirty="0" smtClean="0"/>
              <a:t>	●</a:t>
            </a:r>
            <a:r>
              <a:rPr lang="tr-TR" dirty="0" err="1" smtClean="0"/>
              <a:t>X’e</a:t>
            </a:r>
            <a:r>
              <a:rPr lang="tr-TR" dirty="0" smtClean="0"/>
              <a:t> bağlı </a:t>
            </a:r>
            <a:r>
              <a:rPr lang="tr-TR" dirty="0" err="1" smtClean="0"/>
              <a:t>lenfoproliferatif</a:t>
            </a:r>
            <a:r>
              <a:rPr lang="tr-TR" dirty="0" smtClean="0"/>
              <a:t> sendrom</a:t>
            </a:r>
          </a:p>
          <a:p>
            <a:pPr>
              <a:buNone/>
            </a:pPr>
            <a:r>
              <a:rPr lang="tr-TR" dirty="0" smtClean="0"/>
              <a:t>	●NF –</a:t>
            </a:r>
            <a:r>
              <a:rPr lang="tr-TR" dirty="0" err="1" smtClean="0"/>
              <a:t>kappa</a:t>
            </a:r>
            <a:r>
              <a:rPr lang="tr-TR" dirty="0" smtClean="0"/>
              <a:t>-B </a:t>
            </a:r>
            <a:r>
              <a:rPr lang="tr-TR" dirty="0" err="1" smtClean="0"/>
              <a:t>inhibitor</a:t>
            </a:r>
            <a:r>
              <a:rPr lang="tr-TR" dirty="0" smtClean="0"/>
              <a:t> alfa (NFKBIA) eksikliği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fontScale="77500" lnSpcReduction="20000"/>
          </a:bodyPr>
          <a:lstStyle/>
          <a:p>
            <a:endParaRPr lang="tr-TR" b="1" u="sng" dirty="0" smtClean="0"/>
          </a:p>
          <a:p>
            <a:pPr>
              <a:buNone/>
            </a:pPr>
            <a:r>
              <a:rPr lang="tr-TR" b="1" dirty="0" smtClean="0"/>
              <a:t>	</a:t>
            </a:r>
            <a:r>
              <a:rPr lang="tr-TR" b="1" u="sng" dirty="0" err="1" smtClean="0"/>
              <a:t>DiGeorge</a:t>
            </a:r>
            <a:r>
              <a:rPr lang="tr-TR" b="1" u="sng" dirty="0" smtClean="0"/>
              <a:t> Sendromu</a:t>
            </a:r>
            <a:r>
              <a:rPr lang="tr-TR" dirty="0" smtClean="0"/>
              <a:t>:  </a:t>
            </a:r>
            <a:r>
              <a:rPr lang="tr-TR" dirty="0" err="1" smtClean="0"/>
              <a:t>Embriyonel</a:t>
            </a:r>
            <a:r>
              <a:rPr lang="tr-TR" dirty="0" smtClean="0"/>
              <a:t> gelişim sırasında  3. ve 4. </a:t>
            </a:r>
            <a:r>
              <a:rPr lang="tr-TR" dirty="0" err="1" smtClean="0"/>
              <a:t>faringeal</a:t>
            </a:r>
            <a:r>
              <a:rPr lang="tr-TR" dirty="0" smtClean="0"/>
              <a:t> keselerde  anormal gelişim sonrasında </a:t>
            </a:r>
            <a:r>
              <a:rPr lang="tr-TR" dirty="0" err="1" smtClean="0"/>
              <a:t>timusta</a:t>
            </a:r>
            <a:r>
              <a:rPr lang="tr-TR" dirty="0" smtClean="0"/>
              <a:t> </a:t>
            </a:r>
            <a:r>
              <a:rPr lang="tr-TR" dirty="0" err="1" smtClean="0"/>
              <a:t>hipoplazi</a:t>
            </a:r>
            <a:r>
              <a:rPr lang="tr-TR" dirty="0" smtClean="0"/>
              <a:t> ve beraberinde T hücre eksikliğine bağlı </a:t>
            </a:r>
            <a:r>
              <a:rPr lang="tr-TR" dirty="0" err="1" smtClean="0"/>
              <a:t>infeksiyona</a:t>
            </a:r>
            <a:r>
              <a:rPr lang="tr-TR" dirty="0" smtClean="0"/>
              <a:t> meyil,  </a:t>
            </a:r>
            <a:r>
              <a:rPr lang="tr-TR" dirty="0" err="1" smtClean="0"/>
              <a:t>paratiroid</a:t>
            </a:r>
            <a:r>
              <a:rPr lang="tr-TR" dirty="0" smtClean="0"/>
              <a:t> </a:t>
            </a:r>
            <a:r>
              <a:rPr lang="tr-TR" dirty="0" err="1" smtClean="0"/>
              <a:t>hipoplazisi</a:t>
            </a:r>
            <a:r>
              <a:rPr lang="tr-TR" dirty="0" smtClean="0"/>
              <a:t> (</a:t>
            </a:r>
            <a:r>
              <a:rPr lang="tr-TR" dirty="0" err="1" smtClean="0"/>
              <a:t>hipokalsemi</a:t>
            </a:r>
            <a:r>
              <a:rPr lang="tr-TR" dirty="0" smtClean="0"/>
              <a:t> ile birlikte) , </a:t>
            </a:r>
            <a:r>
              <a:rPr lang="tr-TR" dirty="0" err="1" smtClean="0"/>
              <a:t>konjenital</a:t>
            </a:r>
            <a:r>
              <a:rPr lang="tr-TR" dirty="0" smtClean="0"/>
              <a:t> kalp hastalığı  (Aort kavsi anormallikleri, </a:t>
            </a:r>
            <a:r>
              <a:rPr lang="tr-TR" dirty="0" err="1" smtClean="0"/>
              <a:t>Fallot</a:t>
            </a:r>
            <a:r>
              <a:rPr lang="tr-TR" dirty="0" smtClean="0"/>
              <a:t> </a:t>
            </a:r>
            <a:r>
              <a:rPr lang="tr-TR" dirty="0" err="1" smtClean="0"/>
              <a:t>tetralojisi</a:t>
            </a:r>
            <a:r>
              <a:rPr lang="tr-TR" dirty="0" smtClean="0"/>
              <a:t>, patent </a:t>
            </a:r>
            <a:r>
              <a:rPr lang="tr-TR" dirty="0" err="1" smtClean="0"/>
              <a:t>duktus</a:t>
            </a:r>
            <a:r>
              <a:rPr lang="tr-TR" dirty="0" smtClean="0"/>
              <a:t> </a:t>
            </a:r>
            <a:r>
              <a:rPr lang="tr-TR" dirty="0" err="1" smtClean="0"/>
              <a:t>arteriozus</a:t>
            </a:r>
            <a:r>
              <a:rPr lang="tr-TR" dirty="0" smtClean="0"/>
              <a:t>) görülür.</a:t>
            </a:r>
          </a:p>
          <a:p>
            <a:r>
              <a:rPr lang="tr-TR" dirty="0" err="1" smtClean="0"/>
              <a:t>DiGeorge</a:t>
            </a:r>
            <a:r>
              <a:rPr lang="tr-TR" dirty="0" smtClean="0"/>
              <a:t> sendromu görülen çocuklarda anormal yüz görünümü ( </a:t>
            </a:r>
            <a:r>
              <a:rPr lang="tr-TR" dirty="0" err="1" smtClean="0"/>
              <a:t>hipertelörizm</a:t>
            </a:r>
            <a:r>
              <a:rPr lang="tr-TR" dirty="0" smtClean="0"/>
              <a:t>, düşük kulaklar, balık şeklinde ağız ) vardır.</a:t>
            </a:r>
          </a:p>
          <a:p>
            <a:r>
              <a:rPr lang="tr-TR" dirty="0" err="1" smtClean="0"/>
              <a:t>Timusun</a:t>
            </a:r>
            <a:r>
              <a:rPr lang="tr-TR" dirty="0" smtClean="0"/>
              <a:t> yokluğunda ‘</a:t>
            </a:r>
            <a:r>
              <a:rPr lang="tr-TR" dirty="0" err="1" smtClean="0"/>
              <a:t>komplet</a:t>
            </a:r>
            <a:r>
              <a:rPr lang="tr-TR" dirty="0" smtClean="0"/>
              <a:t> </a:t>
            </a:r>
            <a:r>
              <a:rPr lang="tr-TR" dirty="0" err="1" smtClean="0"/>
              <a:t>DiGeorge</a:t>
            </a:r>
            <a:r>
              <a:rPr lang="tr-TR" dirty="0" smtClean="0"/>
              <a:t> </a:t>
            </a:r>
            <a:r>
              <a:rPr lang="tr-TR" dirty="0" err="1" smtClean="0"/>
              <a:t>sendromu’görülür</a:t>
            </a:r>
            <a:r>
              <a:rPr lang="tr-TR" dirty="0" smtClean="0"/>
              <a:t> (Hastaların % &lt; 0.5 i )ve </a:t>
            </a:r>
            <a:r>
              <a:rPr lang="tr-TR" dirty="0" err="1" smtClean="0"/>
              <a:t>komplet</a:t>
            </a:r>
            <a:r>
              <a:rPr lang="tr-TR" dirty="0" smtClean="0"/>
              <a:t> T hücre yetmezliği görülür. Ancak hastaların çoğunluğunda  22q11.2 </a:t>
            </a:r>
            <a:r>
              <a:rPr lang="tr-TR" dirty="0" err="1" smtClean="0"/>
              <a:t>delesyon</a:t>
            </a:r>
            <a:r>
              <a:rPr lang="tr-TR" dirty="0" smtClean="0"/>
              <a:t>  şeklinde kromozom anomalisi  görülür. </a:t>
            </a:r>
            <a:r>
              <a:rPr lang="tr-TR" dirty="0" err="1" smtClean="0"/>
              <a:t>İmmün</a:t>
            </a:r>
            <a:r>
              <a:rPr lang="tr-TR" dirty="0" smtClean="0"/>
              <a:t> bozukluk  orta derecede T hücre azalması ile birliktedir, ‘</a:t>
            </a:r>
            <a:r>
              <a:rPr lang="tr-TR" dirty="0" err="1" smtClean="0"/>
              <a:t>parsiyel</a:t>
            </a:r>
            <a:r>
              <a:rPr lang="tr-TR" dirty="0" smtClean="0"/>
              <a:t> </a:t>
            </a:r>
            <a:r>
              <a:rPr lang="tr-TR" dirty="0" err="1" smtClean="0"/>
              <a:t>DiGeorge</a:t>
            </a:r>
            <a:r>
              <a:rPr lang="tr-TR" dirty="0" smtClean="0"/>
              <a:t> </a:t>
            </a:r>
            <a:r>
              <a:rPr lang="tr-TR" dirty="0" err="1" smtClean="0"/>
              <a:t>sendromu’denir</a:t>
            </a:r>
            <a:r>
              <a:rPr lang="tr-TR" dirty="0" smtClean="0"/>
              <a:t>. Azalmış T hücreler, normal  B hücreler , normal veya azalmış serum </a:t>
            </a:r>
            <a:r>
              <a:rPr lang="tr-TR" dirty="0" err="1" smtClean="0"/>
              <a:t>immünglobülinleri</a:t>
            </a:r>
            <a:r>
              <a:rPr lang="tr-TR" dirty="0" smtClean="0"/>
              <a:t> görülür.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074" name="Picture 2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7920037" cy="5561013"/>
          </a:xfrm>
          <a:prstGeom prst="rect">
            <a:avLst/>
          </a:prstGeom>
          <a:noFill/>
        </p:spPr>
      </p:pic>
      <p:sp>
        <p:nvSpPr>
          <p:cNvPr id="387075" name="Rectangle 3"/>
          <p:cNvSpPr>
            <a:spLocks noChangeArrowheads="1"/>
          </p:cNvSpPr>
          <p:nvPr/>
        </p:nvSpPr>
        <p:spPr bwMode="auto">
          <a:xfrm>
            <a:off x="0" y="5661025"/>
            <a:ext cx="91440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/>
              <a:t>Figure 16.10 Note the wide-set eyes, low-set ears, and shortened philtrum of upper lip. </a:t>
            </a:r>
          </a:p>
          <a:p>
            <a:pPr algn="ctr"/>
            <a:r>
              <a:rPr lang="tr-TR"/>
              <a:t>Congenital malformations of the cardiovascular system may also occur.</a:t>
            </a:r>
            <a:br>
              <a:rPr lang="tr-TR"/>
            </a:br>
            <a:endParaRPr lang="tr-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6" name="Picture 2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6213"/>
            <a:ext cx="8208963" cy="6535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170" name="Picture 2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</p:spPr>
      </p:pic>
      <p:sp>
        <p:nvSpPr>
          <p:cNvPr id="391171" name="Rectangle 3"/>
          <p:cNvSpPr>
            <a:spLocks noChangeArrowheads="1"/>
          </p:cNvSpPr>
          <p:nvPr/>
        </p:nvSpPr>
        <p:spPr bwMode="auto">
          <a:xfrm>
            <a:off x="0" y="5661025"/>
            <a:ext cx="91440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/>
              <a:t>Figure 16.8 Note that the thymic stroma has not been invaded by lymphoid cells and</a:t>
            </a:r>
          </a:p>
          <a:p>
            <a:pPr algn="ctr"/>
            <a:r>
              <a:rPr lang="tr-TR"/>
              <a:t> no Hassall's corpuscles are seen. The gland has a fetal appearance.</a:t>
            </a:r>
            <a:br>
              <a:rPr lang="tr-TR"/>
            </a:br>
            <a:endParaRPr lang="tr-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Primer</a:t>
            </a:r>
            <a:r>
              <a:rPr lang="tr-TR" b="1" dirty="0" smtClean="0"/>
              <a:t> </a:t>
            </a:r>
            <a:r>
              <a:rPr lang="tr-TR" b="1" dirty="0" err="1" smtClean="0"/>
              <a:t>İmmün</a:t>
            </a:r>
            <a:r>
              <a:rPr lang="tr-TR" b="1" dirty="0" smtClean="0"/>
              <a:t> Yetmezlikler (4)</a:t>
            </a:r>
            <a:br>
              <a:rPr lang="tr-TR" b="1" dirty="0" smtClean="0"/>
            </a:br>
            <a:r>
              <a:rPr lang="tr-TR" b="1" i="1" dirty="0" err="1" smtClean="0"/>
              <a:t>Fagositik</a:t>
            </a:r>
            <a:r>
              <a:rPr lang="tr-TR" b="1" i="1" dirty="0" smtClean="0"/>
              <a:t> Fonksiyon Bozuklukları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>
              <a:buNone/>
            </a:pPr>
            <a:r>
              <a:rPr lang="tr-TR" dirty="0" smtClean="0"/>
              <a:t>	● </a:t>
            </a:r>
            <a:r>
              <a:rPr lang="tr-TR" dirty="0" err="1" smtClean="0"/>
              <a:t>Konjenital</a:t>
            </a:r>
            <a:r>
              <a:rPr lang="tr-TR" dirty="0" smtClean="0"/>
              <a:t> </a:t>
            </a:r>
            <a:r>
              <a:rPr lang="tr-TR" dirty="0" err="1" smtClean="0"/>
              <a:t>nötropeniler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● Kronik </a:t>
            </a:r>
            <a:r>
              <a:rPr lang="tr-TR" dirty="0" err="1" smtClean="0"/>
              <a:t>granülomatöz</a:t>
            </a:r>
            <a:r>
              <a:rPr lang="tr-TR" dirty="0" smtClean="0"/>
              <a:t> hastalık</a:t>
            </a:r>
          </a:p>
          <a:p>
            <a:pPr>
              <a:buNone/>
            </a:pPr>
            <a:r>
              <a:rPr lang="tr-TR" dirty="0" smtClean="0"/>
              <a:t>	●Lökosit  adezyon eksikliği (LAD)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08962" cy="1295400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/>
            </a:r>
            <a:br>
              <a:rPr lang="tr-TR" sz="4000" dirty="0"/>
            </a:br>
            <a:r>
              <a:rPr lang="en-US" sz="4000" dirty="0" err="1"/>
              <a:t>İmmün</a:t>
            </a:r>
            <a:r>
              <a:rPr lang="en-US" sz="4000" dirty="0"/>
              <a:t> </a:t>
            </a:r>
            <a:r>
              <a:rPr lang="tr-TR" sz="4000" dirty="0"/>
              <a:t>Y</a:t>
            </a:r>
            <a:r>
              <a:rPr lang="en-US" sz="4000" dirty="0" err="1"/>
              <a:t>etmezliklerde</a:t>
            </a:r>
            <a:r>
              <a:rPr lang="en-US" sz="4000" dirty="0"/>
              <a:t> </a:t>
            </a:r>
            <a:r>
              <a:rPr lang="tr-TR" sz="4000" dirty="0" smtClean="0"/>
              <a:t>Sık G</a:t>
            </a:r>
            <a:r>
              <a:rPr lang="en-US" sz="4000" dirty="0" err="1"/>
              <a:t>örülen</a:t>
            </a:r>
            <a:r>
              <a:rPr lang="en-US" sz="4000" dirty="0"/>
              <a:t> </a:t>
            </a:r>
            <a:r>
              <a:rPr lang="tr-TR" sz="4000" dirty="0"/>
              <a:t/>
            </a:r>
            <a:br>
              <a:rPr lang="tr-TR" sz="4000" dirty="0"/>
            </a:br>
            <a:r>
              <a:rPr lang="tr-TR" sz="4000" dirty="0"/>
              <a:t>K</a:t>
            </a:r>
            <a:r>
              <a:rPr lang="en-US" sz="4000" dirty="0" err="1"/>
              <a:t>linik</a:t>
            </a:r>
            <a:r>
              <a:rPr lang="en-US" sz="4000" dirty="0"/>
              <a:t> </a:t>
            </a:r>
            <a:r>
              <a:rPr lang="tr-TR" sz="4000" dirty="0"/>
              <a:t>Ö</a:t>
            </a:r>
            <a:r>
              <a:rPr lang="en-US" sz="4000" dirty="0" err="1"/>
              <a:t>zellikler</a:t>
            </a:r>
            <a:r>
              <a:rPr lang="en-US" sz="4000" dirty="0"/>
              <a:t/>
            </a:r>
            <a:br>
              <a:rPr lang="en-US" sz="4000" dirty="0"/>
            </a:br>
            <a:endParaRPr lang="tr-TR" sz="4000" dirty="0"/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Kronik veya tekrarlayan infeksiyonlar</a:t>
            </a:r>
            <a:r>
              <a:rPr lang="tr-TR"/>
              <a:t>, </a:t>
            </a:r>
          </a:p>
          <a:p>
            <a:pPr>
              <a:lnSpc>
                <a:spcPct val="90000"/>
              </a:lnSpc>
            </a:pPr>
            <a:r>
              <a:rPr lang="en-US"/>
              <a:t>Fırs</a:t>
            </a:r>
            <a:r>
              <a:rPr lang="tr-TR"/>
              <a:t>a</a:t>
            </a:r>
            <a:r>
              <a:rPr lang="en-US"/>
              <a:t>tçı</a:t>
            </a:r>
            <a:r>
              <a:rPr lang="tr-TR"/>
              <a:t>(opportunistic)</a:t>
            </a:r>
            <a:r>
              <a:rPr lang="en-US"/>
              <a:t> infeksiyon ajanları ile ortaya çıkan hastalık tabloları</a:t>
            </a:r>
            <a:endParaRPr lang="tr-TR"/>
          </a:p>
          <a:p>
            <a:pPr>
              <a:lnSpc>
                <a:spcPct val="90000"/>
              </a:lnSpc>
            </a:pPr>
            <a:r>
              <a:rPr lang="en-US"/>
              <a:t>İnfeksiyon hast</a:t>
            </a:r>
            <a:r>
              <a:rPr lang="tr-TR"/>
              <a:t>alığı</a:t>
            </a:r>
            <a:r>
              <a:rPr lang="en-US"/>
              <a:t>nın tedavisinde zorluklar</a:t>
            </a:r>
            <a:endParaRPr lang="tr-TR"/>
          </a:p>
          <a:p>
            <a:pPr>
              <a:lnSpc>
                <a:spcPct val="90000"/>
              </a:lnSpc>
            </a:pPr>
            <a:r>
              <a:rPr lang="en-US"/>
              <a:t>Tekrarlayan abseler, osteomyelit, otoimmün hastalıklar</a:t>
            </a:r>
          </a:p>
          <a:p>
            <a:pPr>
              <a:lnSpc>
                <a:spcPct val="90000"/>
              </a:lnSpc>
            </a:pPr>
            <a:r>
              <a:rPr lang="tr-TR"/>
              <a:t>Gelişme geriliği,kronik diyare, d</a:t>
            </a:r>
            <a:r>
              <a:rPr lang="en-US"/>
              <a:t>eri döküntüleri</a:t>
            </a:r>
            <a:r>
              <a:rPr lang="tr-TR"/>
              <a:t>, </a:t>
            </a:r>
            <a:r>
              <a:rPr lang="en-US"/>
              <a:t>hepatosplenomegali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tr-TR" sz="3200" b="1" cap="all" dirty="0" smtClean="0"/>
              <a:t/>
            </a:r>
            <a:br>
              <a:rPr lang="tr-TR" sz="3200" b="1" cap="all" dirty="0" smtClean="0"/>
            </a:br>
            <a:r>
              <a:rPr lang="tr-TR" sz="3200" b="1" cap="all" dirty="0" err="1" smtClean="0"/>
              <a:t>Kompleman</a:t>
            </a:r>
            <a:r>
              <a:rPr lang="tr-TR" sz="3200" b="1" cap="all" dirty="0" smtClean="0"/>
              <a:t> </a:t>
            </a:r>
            <a:r>
              <a:rPr lang="tr-TR" sz="3200" b="1" cap="all" dirty="0" err="1" smtClean="0"/>
              <a:t>Eksİklİklerİ</a:t>
            </a:r>
            <a:r>
              <a:rPr lang="tr-TR" sz="3200" b="1" cap="all" dirty="0" smtClean="0"/>
              <a:t> İle </a:t>
            </a:r>
            <a:r>
              <a:rPr lang="tr-TR" sz="3200" b="1" cap="all" dirty="0" err="1" smtClean="0"/>
              <a:t>Bİrlİkte</a:t>
            </a:r>
            <a:r>
              <a:rPr lang="tr-TR" sz="3200" b="1" cap="all" dirty="0" smtClean="0"/>
              <a:t> </a:t>
            </a:r>
            <a:r>
              <a:rPr lang="tr-TR" sz="3200" b="1" cap="all" dirty="0" err="1" smtClean="0"/>
              <a:t>Gİden</a:t>
            </a:r>
            <a:r>
              <a:rPr lang="tr-TR" sz="3200" b="1" cap="all" dirty="0" smtClean="0"/>
              <a:t> </a:t>
            </a:r>
            <a:r>
              <a:rPr lang="tr-TR" sz="3200" b="1" cap="all" dirty="0" err="1" smtClean="0"/>
              <a:t>HastalIklar</a:t>
            </a:r>
            <a:r>
              <a:rPr lang="tr-TR" sz="3200" dirty="0" smtClean="0"/>
              <a:t/>
            </a:r>
            <a:br>
              <a:rPr lang="tr-TR" sz="3200" dirty="0" smtClean="0"/>
            </a:b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	● Klasik yol (C1-C4): SLE, </a:t>
            </a:r>
            <a:r>
              <a:rPr lang="tr-TR" dirty="0" err="1" smtClean="0"/>
              <a:t>piyojenik</a:t>
            </a:r>
            <a:r>
              <a:rPr lang="tr-TR" dirty="0" smtClean="0"/>
              <a:t> </a:t>
            </a:r>
            <a:r>
              <a:rPr lang="tr-TR" dirty="0" err="1" smtClean="0"/>
              <a:t>inf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	● C3, Faktör H, Faktör I: </a:t>
            </a:r>
            <a:r>
              <a:rPr lang="tr-TR" dirty="0" err="1" smtClean="0"/>
              <a:t>Piyojenik</a:t>
            </a:r>
            <a:r>
              <a:rPr lang="tr-TR" dirty="0" smtClean="0"/>
              <a:t> bakteriyel </a:t>
            </a:r>
            <a:r>
              <a:rPr lang="tr-TR" dirty="0" err="1" smtClean="0"/>
              <a:t>infeksiyonlar</a:t>
            </a:r>
            <a:r>
              <a:rPr lang="tr-TR" dirty="0" smtClean="0"/>
              <a:t>, </a:t>
            </a:r>
            <a:r>
              <a:rPr lang="tr-TR" dirty="0" err="1" smtClean="0"/>
              <a:t>vaskülit</a:t>
            </a:r>
            <a:r>
              <a:rPr lang="tr-TR" dirty="0" smtClean="0"/>
              <a:t>, nefrit</a:t>
            </a:r>
          </a:p>
          <a:p>
            <a:pPr>
              <a:buNone/>
            </a:pPr>
            <a:r>
              <a:rPr lang="tr-TR" dirty="0" smtClean="0"/>
              <a:t>	●</a:t>
            </a:r>
            <a:r>
              <a:rPr lang="tr-TR" dirty="0" err="1" smtClean="0"/>
              <a:t>Litik</a:t>
            </a:r>
            <a:r>
              <a:rPr lang="tr-TR" dirty="0" smtClean="0"/>
              <a:t> yol(C1-C8):Yaygın </a:t>
            </a:r>
            <a:r>
              <a:rPr lang="tr-TR" dirty="0" err="1" smtClean="0"/>
              <a:t>neisseria</a:t>
            </a:r>
            <a:r>
              <a:rPr lang="tr-TR" dirty="0" smtClean="0"/>
              <a:t> </a:t>
            </a:r>
            <a:r>
              <a:rPr lang="tr-TR" dirty="0" err="1" smtClean="0"/>
              <a:t>inf</a:t>
            </a:r>
            <a:r>
              <a:rPr lang="tr-TR" dirty="0" smtClean="0"/>
              <a:t>., sıklıkla SLE</a:t>
            </a:r>
          </a:p>
          <a:p>
            <a:pPr>
              <a:buNone/>
            </a:pPr>
            <a:r>
              <a:rPr lang="tr-TR" dirty="0" smtClean="0"/>
              <a:t>	●  C9: </a:t>
            </a:r>
            <a:r>
              <a:rPr lang="tr-TR" dirty="0" err="1" smtClean="0"/>
              <a:t>Asemptomatik</a:t>
            </a:r>
            <a:r>
              <a:rPr lang="tr-TR" dirty="0" smtClean="0"/>
              <a:t> veya  yaygın </a:t>
            </a:r>
            <a:r>
              <a:rPr lang="tr-TR" dirty="0" err="1" smtClean="0"/>
              <a:t>neisseria</a:t>
            </a:r>
            <a:r>
              <a:rPr lang="tr-TR" dirty="0" smtClean="0"/>
              <a:t> </a:t>
            </a:r>
            <a:r>
              <a:rPr lang="tr-TR" dirty="0" err="1" smtClean="0"/>
              <a:t>infeksiyonları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	● CR3,CR4: Tekrarlayan </a:t>
            </a:r>
            <a:r>
              <a:rPr lang="tr-TR" dirty="0" err="1" smtClean="0"/>
              <a:t>piyojenik</a:t>
            </a:r>
            <a:r>
              <a:rPr lang="tr-TR" dirty="0" smtClean="0"/>
              <a:t> </a:t>
            </a:r>
            <a:r>
              <a:rPr lang="tr-TR" dirty="0" err="1" smtClean="0"/>
              <a:t>inf</a:t>
            </a:r>
            <a:r>
              <a:rPr lang="tr-TR" dirty="0" smtClean="0"/>
              <a:t>.</a:t>
            </a:r>
            <a:r>
              <a:rPr lang="tr-TR" dirty="0" err="1" smtClean="0"/>
              <a:t>lar</a:t>
            </a:r>
            <a:r>
              <a:rPr lang="tr-TR" dirty="0" smtClean="0"/>
              <a:t>,</a:t>
            </a:r>
            <a:r>
              <a:rPr lang="tr-TR" dirty="0" err="1" smtClean="0"/>
              <a:t>gingivit</a:t>
            </a:r>
            <a:r>
              <a:rPr lang="tr-TR" dirty="0" smtClean="0"/>
              <a:t>, göbek kordonunun geç düşmesi</a:t>
            </a:r>
          </a:p>
          <a:p>
            <a:pPr>
              <a:buNone/>
            </a:pPr>
            <a:r>
              <a:rPr lang="tr-TR" dirty="0" smtClean="0"/>
              <a:t>     ● C1 </a:t>
            </a:r>
            <a:r>
              <a:rPr lang="tr-TR" dirty="0" err="1" smtClean="0"/>
              <a:t>inhibitor</a:t>
            </a:r>
            <a:r>
              <a:rPr lang="tr-TR" dirty="0" smtClean="0"/>
              <a:t> eksikliği: </a:t>
            </a:r>
            <a:r>
              <a:rPr lang="tr-TR" dirty="0" err="1" smtClean="0"/>
              <a:t>Herediter</a:t>
            </a:r>
            <a:r>
              <a:rPr lang="tr-TR" dirty="0" smtClean="0"/>
              <a:t> </a:t>
            </a:r>
            <a:r>
              <a:rPr lang="tr-TR" dirty="0" err="1" smtClean="0"/>
              <a:t>anjionörotik</a:t>
            </a:r>
            <a:r>
              <a:rPr lang="tr-TR" dirty="0" smtClean="0"/>
              <a:t> ödem </a:t>
            </a:r>
            <a:r>
              <a:rPr lang="en-US" dirty="0" smtClean="0"/>
              <a:t>(</a:t>
            </a:r>
            <a:r>
              <a:rPr lang="en-US" dirty="0" err="1" smtClean="0"/>
              <a:t>otozomal</a:t>
            </a:r>
            <a:r>
              <a:rPr lang="en-US" dirty="0" smtClean="0"/>
              <a:t> dominant)</a:t>
            </a:r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4" name="Picture 2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7200900" cy="5516563"/>
          </a:xfrm>
          <a:prstGeom prst="rect">
            <a:avLst/>
          </a:prstGeom>
          <a:noFill/>
        </p:spPr>
      </p:pic>
      <p:sp>
        <p:nvSpPr>
          <p:cNvPr id="397315" name="Rectangle 3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dirty="0"/>
          </a:p>
          <a:p>
            <a:pPr algn="ctr"/>
            <a:r>
              <a:rPr lang="tr-TR" dirty="0" err="1"/>
              <a:t>Figure</a:t>
            </a:r>
            <a:r>
              <a:rPr lang="tr-TR" dirty="0"/>
              <a:t> 16.12 </a:t>
            </a:r>
          </a:p>
          <a:p>
            <a:pPr algn="ctr"/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clinical</a:t>
            </a:r>
            <a:r>
              <a:rPr lang="tr-TR" dirty="0"/>
              <a:t> </a:t>
            </a:r>
            <a:r>
              <a:rPr lang="tr-TR" dirty="0" err="1"/>
              <a:t>photograph</a:t>
            </a:r>
            <a:r>
              <a:rPr lang="tr-TR" dirty="0"/>
              <a:t> </a:t>
            </a:r>
            <a:r>
              <a:rPr lang="tr-TR" dirty="0" err="1"/>
              <a:t>shows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transient</a:t>
            </a:r>
            <a:r>
              <a:rPr lang="tr-TR" dirty="0"/>
              <a:t> </a:t>
            </a:r>
            <a:r>
              <a:rPr lang="tr-TR" dirty="0" err="1"/>
              <a:t>localized</a:t>
            </a:r>
            <a:r>
              <a:rPr lang="tr-TR" dirty="0"/>
              <a:t> </a:t>
            </a:r>
            <a:r>
              <a:rPr lang="tr-TR" dirty="0" err="1"/>
              <a:t>swelling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occurs</a:t>
            </a:r>
            <a:r>
              <a:rPr lang="tr-TR" dirty="0"/>
              <a:t> in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condition</a:t>
            </a:r>
            <a:r>
              <a:rPr lang="tr-TR" dirty="0"/>
              <a:t>.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8" name="Picture 2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3813"/>
            <a:ext cx="8281988" cy="5565775"/>
          </a:xfrm>
          <a:prstGeom prst="rect">
            <a:avLst/>
          </a:prstGeom>
          <a:noFill/>
        </p:spPr>
      </p:pic>
      <p:sp>
        <p:nvSpPr>
          <p:cNvPr id="398339" name="Rectangle 3"/>
          <p:cNvSpPr>
            <a:spLocks noChangeArrowheads="1"/>
          </p:cNvSpPr>
          <p:nvPr/>
        </p:nvSpPr>
        <p:spPr bwMode="auto">
          <a:xfrm>
            <a:off x="0" y="5300663"/>
            <a:ext cx="9144000" cy="1922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/>
              <a:t>C1 inhibitor is involved in inactivation of elements of the clotting, kinin, plasmin and</a:t>
            </a:r>
          </a:p>
          <a:p>
            <a:pPr algn="ctr"/>
            <a:r>
              <a:rPr lang="tr-TR"/>
              <a:t> complement systems, which may be activated following the surface-dependent activation of </a:t>
            </a:r>
          </a:p>
          <a:p>
            <a:pPr algn="ctr"/>
            <a:r>
              <a:rPr lang="tr-TR"/>
              <a:t>factor XII (Hageman factor). The points at which C1 inhibitor acts are shown in red. </a:t>
            </a:r>
          </a:p>
          <a:p>
            <a:pPr algn="ctr"/>
            <a:r>
              <a:rPr lang="tr-TR"/>
              <a:t>Uncontrolled activation of these pathways results in the formation of bradykinin and C2 kinin, </a:t>
            </a:r>
          </a:p>
          <a:p>
            <a:pPr algn="ctr"/>
            <a:r>
              <a:rPr lang="tr-TR"/>
              <a:t>which induce edema formation.</a:t>
            </a:r>
            <a:br>
              <a:rPr lang="tr-TR"/>
            </a:br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cap="all" dirty="0" err="1" smtClean="0"/>
              <a:t>uyarIcI</a:t>
            </a:r>
            <a:r>
              <a:rPr lang="tr-TR" b="1" cap="all" dirty="0" smtClean="0"/>
              <a:t>   İşaretler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r-TR" dirty="0" smtClean="0"/>
              <a:t> Erişkinlerdeki ‘</a:t>
            </a:r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İmmün</a:t>
            </a:r>
            <a:r>
              <a:rPr lang="tr-TR" dirty="0" smtClean="0"/>
              <a:t> Yetmezliklerde’ aşağıdaki  ‘</a:t>
            </a:r>
            <a:r>
              <a:rPr lang="tr-TR" b="1" cap="all" dirty="0" err="1" smtClean="0"/>
              <a:t>uyarIc</a:t>
            </a:r>
            <a:r>
              <a:rPr lang="tr-TR" b="1" cap="all" dirty="0" smtClean="0"/>
              <a:t> I işaretler’</a:t>
            </a:r>
            <a:r>
              <a:rPr lang="tr-TR" dirty="0" smtClean="0"/>
              <a:t> in  herhangi birinin varlığında  </a:t>
            </a:r>
            <a:r>
              <a:rPr lang="tr-TR" dirty="0" err="1" smtClean="0"/>
              <a:t>immün</a:t>
            </a:r>
            <a:r>
              <a:rPr lang="tr-TR" dirty="0" smtClean="0"/>
              <a:t> yetmezlik düşünülmelidir;</a:t>
            </a:r>
          </a:p>
          <a:p>
            <a:pPr>
              <a:buNone/>
            </a:pPr>
            <a:r>
              <a:rPr lang="tr-TR" dirty="0" smtClean="0"/>
              <a:t> 1-Bir yıl içinde  antibiyotik gerektiren dört  veya daha fazla </a:t>
            </a:r>
            <a:r>
              <a:rPr lang="tr-TR" dirty="0" err="1" smtClean="0"/>
              <a:t>infeksiyon</a:t>
            </a:r>
            <a:r>
              <a:rPr lang="tr-TR" dirty="0" smtClean="0"/>
              <a:t>  (ör: sinüzit, bronşit, özellikle </a:t>
            </a:r>
            <a:r>
              <a:rPr lang="tr-TR" dirty="0" err="1" smtClean="0"/>
              <a:t>perforasyonlu</a:t>
            </a:r>
            <a:r>
              <a:rPr lang="tr-TR" dirty="0" smtClean="0"/>
              <a:t> </a:t>
            </a:r>
            <a:r>
              <a:rPr lang="tr-TR" dirty="0" err="1" smtClean="0"/>
              <a:t>otitis</a:t>
            </a:r>
            <a:r>
              <a:rPr lang="tr-TR" dirty="0" smtClean="0"/>
              <a:t> </a:t>
            </a:r>
            <a:r>
              <a:rPr lang="tr-TR" dirty="0" err="1" smtClean="0"/>
              <a:t>media</a:t>
            </a:r>
            <a:r>
              <a:rPr lang="tr-TR" dirty="0" smtClean="0"/>
              <a:t>),</a:t>
            </a:r>
          </a:p>
          <a:p>
            <a:pPr>
              <a:buNone/>
            </a:pPr>
            <a:r>
              <a:rPr lang="tr-TR" dirty="0" smtClean="0"/>
              <a:t>2-Tekrarlayan </a:t>
            </a:r>
            <a:r>
              <a:rPr lang="tr-TR" dirty="0" err="1" smtClean="0"/>
              <a:t>infeksiyonlar</a:t>
            </a:r>
            <a:r>
              <a:rPr lang="tr-TR" dirty="0" smtClean="0"/>
              <a:t> veya uzun süreli antibiyotiğe (AB) cevap vermeyen ve </a:t>
            </a:r>
            <a:r>
              <a:rPr lang="tr-TR" dirty="0" err="1" smtClean="0"/>
              <a:t>intravenöz</a:t>
            </a:r>
            <a:r>
              <a:rPr lang="tr-TR" dirty="0" smtClean="0"/>
              <a:t> AB gerektiren </a:t>
            </a:r>
            <a:r>
              <a:rPr lang="tr-TR" dirty="0" err="1" smtClean="0"/>
              <a:t>infeksiyon</a:t>
            </a:r>
            <a:r>
              <a:rPr lang="tr-TR" dirty="0" smtClean="0"/>
              <a:t> ,</a:t>
            </a: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u="sng" cap="all" dirty="0" err="1" smtClean="0"/>
              <a:t>Dİğer</a:t>
            </a:r>
            <a:r>
              <a:rPr lang="tr-TR" u="sng" cap="all" dirty="0" smtClean="0"/>
              <a:t> </a:t>
            </a:r>
            <a:r>
              <a:rPr lang="tr-TR" u="sng" cap="all" dirty="0" err="1" smtClean="0"/>
              <a:t>İmmün</a:t>
            </a:r>
            <a:r>
              <a:rPr lang="tr-TR" u="sng" cap="all" dirty="0" smtClean="0"/>
              <a:t> </a:t>
            </a:r>
            <a:r>
              <a:rPr lang="tr-TR" u="sng" cap="all" dirty="0" err="1" smtClean="0"/>
              <a:t>yetmezlİk</a:t>
            </a:r>
            <a:r>
              <a:rPr lang="tr-TR" u="sng" cap="all" dirty="0" smtClean="0"/>
              <a:t> </a:t>
            </a:r>
            <a:r>
              <a:rPr lang="tr-TR" u="sng" cap="all" dirty="0" err="1" smtClean="0"/>
              <a:t>hastalIklarI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Bazı hastalıklar  tekrarlayan </a:t>
            </a:r>
            <a:r>
              <a:rPr lang="tr-TR" dirty="0" err="1" smtClean="0"/>
              <a:t>infeksiyonlara</a:t>
            </a:r>
            <a:r>
              <a:rPr lang="tr-TR" dirty="0" smtClean="0"/>
              <a:t>  yol açar ama </a:t>
            </a:r>
            <a:r>
              <a:rPr lang="tr-TR" dirty="0" err="1" smtClean="0"/>
              <a:t>yukardaki</a:t>
            </a:r>
            <a:r>
              <a:rPr lang="tr-TR" dirty="0" smtClean="0"/>
              <a:t> sınıflandırmalara tam uymaz. Bu hastalıklar; Lökosit adezyon eksikliği ( LAD), </a:t>
            </a:r>
            <a:r>
              <a:rPr lang="tr-TR" dirty="0" err="1" smtClean="0"/>
              <a:t>Mannoz</a:t>
            </a:r>
            <a:r>
              <a:rPr lang="tr-TR" dirty="0" smtClean="0"/>
              <a:t> bağlayan </a:t>
            </a:r>
            <a:r>
              <a:rPr lang="tr-TR" dirty="0" err="1" smtClean="0"/>
              <a:t>lektin</a:t>
            </a:r>
            <a:r>
              <a:rPr lang="tr-TR" dirty="0" smtClean="0"/>
              <a:t> eksikliği, </a:t>
            </a:r>
            <a:r>
              <a:rPr lang="tr-TR" dirty="0" err="1" smtClean="0"/>
              <a:t>Hiperimmünglobülin</a:t>
            </a:r>
            <a:r>
              <a:rPr lang="tr-TR" dirty="0" smtClean="0"/>
              <a:t>  E sendromu (</a:t>
            </a:r>
            <a:r>
              <a:rPr lang="tr-TR" dirty="0" err="1" smtClean="0"/>
              <a:t>Job’s</a:t>
            </a:r>
            <a:r>
              <a:rPr lang="tr-TR" dirty="0" smtClean="0"/>
              <a:t> sendromu).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611560" y="620688"/>
          <a:ext cx="7488832" cy="5688631"/>
        </p:xfrm>
        <a:graphic>
          <a:graphicData uri="http://schemas.openxmlformats.org/drawingml/2006/table">
            <a:tbl>
              <a:tblPr/>
              <a:tblGrid>
                <a:gridCol w="2555630"/>
                <a:gridCol w="4933202"/>
              </a:tblGrid>
              <a:tr h="4375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err="1">
                          <a:latin typeface="Times New Roman"/>
                          <a:ea typeface="Calibri"/>
                          <a:cs typeface="Times New Roman"/>
                        </a:rPr>
                        <a:t>İmmün</a:t>
                      </a:r>
                      <a:r>
                        <a:rPr lang="tr-TR" sz="1400" b="1" dirty="0">
                          <a:latin typeface="Times New Roman"/>
                          <a:ea typeface="Calibri"/>
                          <a:cs typeface="Times New Roman"/>
                        </a:rPr>
                        <a:t> yetmezliğin tipi</a:t>
                      </a:r>
                      <a:endParaRPr lang="tr-T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Times New Roman"/>
                          <a:ea typeface="Calibri"/>
                          <a:cs typeface="Times New Roman"/>
                        </a:rPr>
                        <a:t> Sık görülen </a:t>
                      </a:r>
                      <a:r>
                        <a:rPr lang="tr-TR" sz="1400" b="1" dirty="0" err="1">
                          <a:latin typeface="Times New Roman"/>
                          <a:ea typeface="Calibri"/>
                          <a:cs typeface="Times New Roman"/>
                        </a:rPr>
                        <a:t>infeksiyonlar</a:t>
                      </a:r>
                      <a:endParaRPr lang="tr-T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51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latin typeface="Times New Roman"/>
                          <a:ea typeface="Calibri"/>
                          <a:cs typeface="Times New Roman"/>
                        </a:rPr>
                        <a:t>B  lenfosit  yetmezliği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Times New Roman"/>
                          <a:ea typeface="Calibri"/>
                          <a:cs typeface="Times New Roman"/>
                        </a:rPr>
                        <a:t>Kapsüllü , yüksek dereceli  </a:t>
                      </a:r>
                      <a:r>
                        <a:rPr lang="tr-TR" sz="1200" dirty="0" err="1">
                          <a:latin typeface="Times New Roman"/>
                          <a:ea typeface="Calibri"/>
                          <a:cs typeface="Times New Roman"/>
                        </a:rPr>
                        <a:t>m.org</a:t>
                      </a:r>
                      <a:r>
                        <a:rPr lang="tr-TR" sz="1200" dirty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tr-TR" sz="1200" dirty="0" err="1">
                          <a:latin typeface="Times New Roman"/>
                          <a:ea typeface="Calibri"/>
                          <a:cs typeface="Times New Roman"/>
                        </a:rPr>
                        <a:t>lar</a:t>
                      </a:r>
                      <a:r>
                        <a:rPr lang="tr-TR" sz="1200" dirty="0">
                          <a:latin typeface="Times New Roman"/>
                          <a:ea typeface="Calibri"/>
                          <a:cs typeface="Times New Roman"/>
                        </a:rPr>
                        <a:t>: H </a:t>
                      </a:r>
                      <a:r>
                        <a:rPr lang="tr-TR" sz="1200" dirty="0" err="1">
                          <a:latin typeface="Times New Roman"/>
                          <a:ea typeface="Calibri"/>
                          <a:cs typeface="Times New Roman"/>
                        </a:rPr>
                        <a:t>influenza</a:t>
                      </a:r>
                      <a:r>
                        <a:rPr lang="tr-TR" sz="1200" dirty="0">
                          <a:latin typeface="Times New Roman"/>
                          <a:ea typeface="Calibri"/>
                          <a:cs typeface="Times New Roman"/>
                        </a:rPr>
                        <a:t>,S </a:t>
                      </a:r>
                      <a:r>
                        <a:rPr lang="tr-TR" sz="1200" dirty="0" err="1">
                          <a:latin typeface="Times New Roman"/>
                          <a:ea typeface="Calibri"/>
                          <a:cs typeface="Times New Roman"/>
                        </a:rPr>
                        <a:t>pnömonia</a:t>
                      </a:r>
                      <a:r>
                        <a:rPr lang="tr-TR" sz="1200" dirty="0">
                          <a:latin typeface="Times New Roman"/>
                          <a:ea typeface="Calibri"/>
                          <a:cs typeface="Times New Roman"/>
                        </a:rPr>
                        <a:t>, S </a:t>
                      </a:r>
                      <a:r>
                        <a:rPr lang="tr-TR" sz="1200" dirty="0" err="1">
                          <a:latin typeface="Times New Roman"/>
                          <a:ea typeface="Calibri"/>
                          <a:cs typeface="Times New Roman"/>
                        </a:rPr>
                        <a:t>aureus</a:t>
                      </a:r>
                      <a:r>
                        <a:rPr lang="tr-TR" sz="12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tr-TR" sz="1200" dirty="0" err="1">
                          <a:latin typeface="Times New Roman"/>
                          <a:ea typeface="Calibri"/>
                          <a:cs typeface="Times New Roman"/>
                        </a:rPr>
                        <a:t>enterovirüsler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9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latin typeface="Times New Roman"/>
                          <a:ea typeface="Calibri"/>
                          <a:cs typeface="Times New Roman"/>
                        </a:rPr>
                        <a:t>T lenfosit  yetmezliği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latin typeface="Times New Roman"/>
                          <a:ea typeface="Calibri"/>
                          <a:cs typeface="Times New Roman"/>
                        </a:rPr>
                        <a:t>Virüsler (CMV,herpes simpleks, herpes zoster), Mantarlar( Candida albicans),kamçılı parazitler(Giardia lamblia),İntrasellüler m.org.(Mycobacterium  tüberkülosis) , protozoalar( Pnömosistis karini,toksoplazma gondi)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7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latin typeface="Times New Roman"/>
                          <a:ea typeface="Calibri"/>
                          <a:cs typeface="Times New Roman"/>
                        </a:rPr>
                        <a:t>Nötrofil bozuklukları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latin typeface="Times New Roman"/>
                          <a:ea typeface="Calibri"/>
                          <a:cs typeface="Times New Roman"/>
                        </a:rPr>
                        <a:t>Staf. aureus,Staf. epidermidis,gram negatif basiller Psödomonas aeuroginoza,Klebsiella, Kandida, Nokardia, Aspergillus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51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latin typeface="Times New Roman"/>
                          <a:ea typeface="Calibri"/>
                          <a:cs typeface="Times New Roman"/>
                        </a:rPr>
                        <a:t>Kompleman eksiklikleri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Times New Roman"/>
                          <a:ea typeface="Calibri"/>
                          <a:cs typeface="Times New Roman"/>
                        </a:rPr>
                        <a:t>H </a:t>
                      </a:r>
                      <a:r>
                        <a:rPr lang="tr-TR" sz="1200" dirty="0" err="1">
                          <a:latin typeface="Times New Roman"/>
                          <a:ea typeface="Calibri"/>
                          <a:cs typeface="Times New Roman"/>
                        </a:rPr>
                        <a:t>influenza</a:t>
                      </a:r>
                      <a:r>
                        <a:rPr lang="tr-TR" sz="12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tr-TR" sz="1200" dirty="0" err="1">
                          <a:latin typeface="Times New Roman"/>
                          <a:ea typeface="Calibri"/>
                          <a:cs typeface="Times New Roman"/>
                        </a:rPr>
                        <a:t>Strep</a:t>
                      </a:r>
                      <a:r>
                        <a:rPr lang="tr-TR" sz="12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tr-TR" sz="1200" dirty="0" err="1">
                          <a:latin typeface="Times New Roman"/>
                          <a:ea typeface="Calibri"/>
                          <a:cs typeface="Times New Roman"/>
                        </a:rPr>
                        <a:t>Pnömoniae</a:t>
                      </a:r>
                      <a:r>
                        <a:rPr lang="tr-TR" sz="12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tr-TR" sz="1200" dirty="0" err="1">
                          <a:latin typeface="Times New Roman"/>
                          <a:ea typeface="Calibri"/>
                          <a:cs typeface="Times New Roman"/>
                        </a:rPr>
                        <a:t>Staf</a:t>
                      </a:r>
                      <a:r>
                        <a:rPr lang="tr-TR" sz="12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tr-TR" sz="1200" dirty="0" err="1">
                          <a:latin typeface="Times New Roman"/>
                          <a:ea typeface="Calibri"/>
                          <a:cs typeface="Times New Roman"/>
                        </a:rPr>
                        <a:t>aureus</a:t>
                      </a:r>
                      <a:r>
                        <a:rPr lang="tr-TR" sz="12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tr-TR" sz="1200" dirty="0" err="1">
                          <a:latin typeface="Times New Roman"/>
                          <a:ea typeface="Calibri"/>
                          <a:cs typeface="Times New Roman"/>
                        </a:rPr>
                        <a:t>Neisseria</a:t>
                      </a:r>
                      <a:r>
                        <a:rPr lang="tr-TR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200" dirty="0" err="1">
                          <a:latin typeface="Times New Roman"/>
                          <a:ea typeface="Calibri"/>
                          <a:cs typeface="Times New Roman"/>
                        </a:rPr>
                        <a:t>meningitis</a:t>
                      </a:r>
                      <a:r>
                        <a:rPr lang="tr-TR" sz="1200" dirty="0">
                          <a:latin typeface="Times New Roman"/>
                          <a:ea typeface="Calibri"/>
                          <a:cs typeface="Times New Roman"/>
                        </a:rPr>
                        <a:t>, N </a:t>
                      </a:r>
                      <a:r>
                        <a:rPr lang="tr-TR" sz="1200" dirty="0" err="1">
                          <a:latin typeface="Times New Roman"/>
                          <a:ea typeface="Calibri"/>
                          <a:cs typeface="Times New Roman"/>
                        </a:rPr>
                        <a:t>gonore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SEKONDER İMMÜN YETMEZLİKLER</a:t>
            </a:r>
            <a:r>
              <a:rPr lang="tr-TR" sz="3200" dirty="0" smtClean="0"/>
              <a:t> 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tr-TR" dirty="0" err="1" smtClean="0"/>
              <a:t>İnfeksiyonlar</a:t>
            </a:r>
            <a:r>
              <a:rPr lang="tr-TR" dirty="0" smtClean="0"/>
              <a:t>:  </a:t>
            </a:r>
            <a:r>
              <a:rPr lang="tr-TR" dirty="0" err="1" smtClean="0"/>
              <a:t>Viral</a:t>
            </a:r>
            <a:r>
              <a:rPr lang="tr-TR" dirty="0" smtClean="0"/>
              <a:t>, [</a:t>
            </a:r>
            <a:r>
              <a:rPr lang="tr-TR" dirty="0" err="1" smtClean="0"/>
              <a:t>Human</a:t>
            </a:r>
            <a:r>
              <a:rPr lang="tr-TR" dirty="0" smtClean="0"/>
              <a:t> </a:t>
            </a:r>
            <a:r>
              <a:rPr lang="tr-TR" dirty="0" err="1" smtClean="0"/>
              <a:t>immunodeficiency</a:t>
            </a:r>
            <a:r>
              <a:rPr lang="tr-TR" dirty="0" smtClean="0"/>
              <a:t> virüs(HIV) </a:t>
            </a:r>
            <a:r>
              <a:rPr lang="tr-TR" dirty="0" err="1" smtClean="0"/>
              <a:t>inf</a:t>
            </a:r>
            <a:r>
              <a:rPr lang="tr-TR" dirty="0" smtClean="0"/>
              <a:t>. , </a:t>
            </a:r>
            <a:r>
              <a:rPr lang="tr-TR" dirty="0" err="1" smtClean="0"/>
              <a:t>Sitomegalovirüs</a:t>
            </a:r>
            <a:r>
              <a:rPr lang="tr-TR" dirty="0" smtClean="0"/>
              <a:t> </a:t>
            </a:r>
            <a:r>
              <a:rPr lang="tr-TR" dirty="0" err="1" smtClean="0"/>
              <a:t>inf</a:t>
            </a:r>
            <a:r>
              <a:rPr lang="tr-TR" dirty="0" smtClean="0"/>
              <a:t>, ] , </a:t>
            </a:r>
            <a:r>
              <a:rPr lang="tr-TR" dirty="0" err="1" smtClean="0"/>
              <a:t>Candida</a:t>
            </a:r>
            <a:r>
              <a:rPr lang="tr-TR" dirty="0" smtClean="0"/>
              <a:t> </a:t>
            </a:r>
            <a:r>
              <a:rPr lang="tr-TR" dirty="0" err="1" smtClean="0"/>
              <a:t>albicans</a:t>
            </a:r>
            <a:r>
              <a:rPr lang="tr-TR" dirty="0" smtClean="0"/>
              <a:t>,  </a:t>
            </a:r>
            <a:r>
              <a:rPr lang="tr-TR" dirty="0" err="1" smtClean="0"/>
              <a:t>Pnömosistis</a:t>
            </a:r>
            <a:r>
              <a:rPr lang="tr-TR" dirty="0" smtClean="0"/>
              <a:t>  carini, </a:t>
            </a:r>
            <a:r>
              <a:rPr lang="tr-TR" dirty="0" err="1" smtClean="0"/>
              <a:t>herpes</a:t>
            </a:r>
            <a:r>
              <a:rPr lang="tr-TR" dirty="0" smtClean="0"/>
              <a:t> </a:t>
            </a:r>
            <a:r>
              <a:rPr lang="tr-TR" dirty="0" err="1" smtClean="0"/>
              <a:t>zoster</a:t>
            </a:r>
            <a:endParaRPr lang="tr-TR" dirty="0" smtClean="0"/>
          </a:p>
          <a:p>
            <a:pPr lvl="0"/>
            <a:r>
              <a:rPr lang="tr-TR" dirty="0" err="1" smtClean="0"/>
              <a:t>Maligniteler</a:t>
            </a:r>
            <a:r>
              <a:rPr lang="tr-TR" dirty="0" smtClean="0"/>
              <a:t> : </a:t>
            </a:r>
            <a:r>
              <a:rPr lang="tr-TR" dirty="0" err="1" smtClean="0"/>
              <a:t>Lenfoproliferatif</a:t>
            </a:r>
            <a:r>
              <a:rPr lang="tr-TR" dirty="0" smtClean="0"/>
              <a:t> </a:t>
            </a:r>
            <a:r>
              <a:rPr lang="tr-TR" dirty="0" err="1" smtClean="0"/>
              <a:t>hast</a:t>
            </a:r>
            <a:r>
              <a:rPr lang="tr-TR" dirty="0" smtClean="0"/>
              <a:t>.</a:t>
            </a:r>
            <a:r>
              <a:rPr lang="tr-TR" dirty="0" err="1" smtClean="0"/>
              <a:t>lar</a:t>
            </a:r>
            <a:r>
              <a:rPr lang="tr-TR" dirty="0" smtClean="0"/>
              <a:t>  (</a:t>
            </a:r>
            <a:r>
              <a:rPr lang="tr-TR" dirty="0" err="1" smtClean="0"/>
              <a:t>lenfomalar</a:t>
            </a:r>
            <a:r>
              <a:rPr lang="tr-TR" dirty="0" smtClean="0"/>
              <a:t> , B </a:t>
            </a:r>
            <a:r>
              <a:rPr lang="tr-TR" dirty="0" err="1" smtClean="0"/>
              <a:t>cell</a:t>
            </a:r>
            <a:r>
              <a:rPr lang="tr-TR" dirty="0" smtClean="0"/>
              <a:t> KLL , </a:t>
            </a:r>
            <a:r>
              <a:rPr lang="tr-TR" dirty="0" err="1" smtClean="0"/>
              <a:t>multiple</a:t>
            </a:r>
            <a:r>
              <a:rPr lang="tr-TR" dirty="0" smtClean="0"/>
              <a:t> </a:t>
            </a:r>
            <a:r>
              <a:rPr lang="tr-TR" dirty="0" err="1" smtClean="0"/>
              <a:t>myeloma</a:t>
            </a:r>
            <a:r>
              <a:rPr lang="tr-TR" dirty="0" smtClean="0"/>
              <a:t>)</a:t>
            </a:r>
          </a:p>
          <a:p>
            <a:pPr lvl="0"/>
            <a:r>
              <a:rPr lang="tr-TR" dirty="0" smtClean="0"/>
              <a:t>Sistemik  hastalıklar: DM, siroz, kronik böbrek yetmezliği, </a:t>
            </a:r>
            <a:r>
              <a:rPr lang="tr-TR" dirty="0" err="1" smtClean="0"/>
              <a:t>sarkoidoz</a:t>
            </a:r>
            <a:r>
              <a:rPr lang="tr-TR" dirty="0" smtClean="0"/>
              <a:t>, </a:t>
            </a:r>
            <a:r>
              <a:rPr lang="tr-TR" dirty="0" err="1" smtClean="0"/>
              <a:t>hemoglobinopati</a:t>
            </a:r>
            <a:r>
              <a:rPr lang="tr-TR" dirty="0" smtClean="0"/>
              <a:t>, </a:t>
            </a:r>
            <a:r>
              <a:rPr lang="tr-TR" dirty="0" err="1" smtClean="0"/>
              <a:t>nefrotik</a:t>
            </a:r>
            <a:r>
              <a:rPr lang="tr-TR" dirty="0" smtClean="0"/>
              <a:t> sendrom</a:t>
            </a:r>
          </a:p>
          <a:p>
            <a:pPr lvl="0"/>
            <a:r>
              <a:rPr lang="tr-TR" dirty="0" smtClean="0"/>
              <a:t>Diğer protein kaybettiren durumlar: </a:t>
            </a:r>
            <a:r>
              <a:rPr lang="tr-TR" dirty="0" err="1" smtClean="0"/>
              <a:t>Enteropatiler</a:t>
            </a:r>
            <a:r>
              <a:rPr lang="tr-TR" dirty="0" smtClean="0"/>
              <a:t>, ağır </a:t>
            </a:r>
            <a:r>
              <a:rPr lang="tr-TR" dirty="0" err="1" smtClean="0"/>
              <a:t>eksudatif</a:t>
            </a:r>
            <a:r>
              <a:rPr lang="tr-TR" dirty="0" smtClean="0"/>
              <a:t> deri </a:t>
            </a:r>
            <a:r>
              <a:rPr lang="tr-TR" dirty="0" err="1" smtClean="0"/>
              <a:t>hast</a:t>
            </a:r>
            <a:r>
              <a:rPr lang="tr-TR" dirty="0" smtClean="0"/>
              <a:t>,periton </a:t>
            </a:r>
            <a:r>
              <a:rPr lang="tr-TR" dirty="0" err="1" smtClean="0"/>
              <a:t>dializi</a:t>
            </a:r>
            <a:r>
              <a:rPr lang="tr-TR" dirty="0" smtClean="0"/>
              <a:t>.  </a:t>
            </a:r>
          </a:p>
          <a:p>
            <a:pPr lvl="0"/>
            <a:r>
              <a:rPr lang="tr-TR" dirty="0" smtClean="0"/>
              <a:t>Nörolojik hastalıklar</a:t>
            </a:r>
          </a:p>
          <a:p>
            <a:pPr lvl="0"/>
            <a:r>
              <a:rPr lang="tr-TR" dirty="0" err="1" smtClean="0"/>
              <a:t>Otoimmün</a:t>
            </a:r>
            <a:r>
              <a:rPr lang="tr-TR" dirty="0" smtClean="0"/>
              <a:t> hastalıklar</a:t>
            </a:r>
          </a:p>
          <a:p>
            <a:pPr lvl="0"/>
            <a:r>
              <a:rPr lang="tr-TR" dirty="0" err="1" smtClean="0"/>
              <a:t>Splenektomi</a:t>
            </a:r>
            <a:r>
              <a:rPr lang="tr-TR" dirty="0" smtClean="0"/>
              <a:t> </a:t>
            </a:r>
          </a:p>
          <a:p>
            <a:pPr lvl="0"/>
            <a:r>
              <a:rPr lang="tr-TR" dirty="0" err="1" smtClean="0"/>
              <a:t>Malnütrisyon</a:t>
            </a:r>
            <a:r>
              <a:rPr lang="tr-TR" dirty="0" smtClean="0"/>
              <a:t>, vitamin ve mineral eksikliği</a:t>
            </a:r>
          </a:p>
          <a:p>
            <a:pPr lvl="0"/>
            <a:r>
              <a:rPr lang="tr-TR" dirty="0" smtClean="0"/>
              <a:t>Stres, gebelik</a:t>
            </a:r>
          </a:p>
          <a:p>
            <a:pPr lvl="0"/>
            <a:r>
              <a:rPr lang="tr-TR" dirty="0" smtClean="0"/>
              <a:t>Radyasyon tedavisi</a:t>
            </a:r>
          </a:p>
          <a:p>
            <a:pPr lvl="0"/>
            <a:r>
              <a:rPr lang="tr-TR" dirty="0" err="1" smtClean="0"/>
              <a:t>İmmünosupressif</a:t>
            </a:r>
            <a:r>
              <a:rPr lang="tr-TR" dirty="0" smtClean="0"/>
              <a:t> ajanlar (</a:t>
            </a:r>
            <a:r>
              <a:rPr lang="tr-TR" dirty="0" err="1" smtClean="0"/>
              <a:t>Kortikosteroidler</a:t>
            </a:r>
            <a:r>
              <a:rPr lang="tr-TR" dirty="0" smtClean="0"/>
              <a:t>  ve diğerleri),</a:t>
            </a:r>
            <a:r>
              <a:rPr lang="tr-TR" dirty="0" err="1" smtClean="0"/>
              <a:t>immünomodulator</a:t>
            </a:r>
            <a:r>
              <a:rPr lang="tr-TR" dirty="0" smtClean="0"/>
              <a:t> ajanlar </a:t>
            </a:r>
          </a:p>
          <a:p>
            <a:pPr>
              <a:buNone/>
            </a:pPr>
            <a:r>
              <a:rPr lang="tr-TR" dirty="0" smtClean="0"/>
              <a:t>	( </a:t>
            </a:r>
            <a:r>
              <a:rPr lang="tr-TR" dirty="0" err="1" smtClean="0"/>
              <a:t>ritüksimab</a:t>
            </a:r>
            <a:r>
              <a:rPr lang="tr-TR" dirty="0" smtClean="0"/>
              <a:t> , </a:t>
            </a:r>
            <a:r>
              <a:rPr lang="tr-TR" dirty="0" err="1" smtClean="0"/>
              <a:t>etanersept</a:t>
            </a:r>
            <a:r>
              <a:rPr lang="tr-TR" dirty="0" smtClean="0"/>
              <a:t> </a:t>
            </a:r>
            <a:r>
              <a:rPr lang="tr-TR" dirty="0" err="1" smtClean="0"/>
              <a:t>vd</a:t>
            </a:r>
            <a:r>
              <a:rPr lang="tr-TR" dirty="0" smtClean="0"/>
              <a:t>)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4" name="Picture 2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59450"/>
          </a:xfrm>
          <a:prstGeom prst="rect">
            <a:avLst/>
          </a:prstGeom>
          <a:noFill/>
        </p:spPr>
      </p:pic>
      <p:sp>
        <p:nvSpPr>
          <p:cNvPr id="402435" name="Rectangle 3"/>
          <p:cNvSpPr>
            <a:spLocks noChangeArrowheads="1"/>
          </p:cNvSpPr>
          <p:nvPr/>
        </p:nvSpPr>
        <p:spPr bwMode="auto">
          <a:xfrm>
            <a:off x="0" y="5589588"/>
            <a:ext cx="9144000" cy="12684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1000"/>
              <a:t>After attachment to CD4 and a chemokine co-receptor (usually CCR5), the virus membrane fuses with the cellular membrane to allow entry into the cell. </a:t>
            </a:r>
          </a:p>
          <a:p>
            <a:pPr algn="ctr"/>
            <a:r>
              <a:rPr lang="tr-TR" sz="1000"/>
              <a:t>Following uncoating, reverse transcription of viral RNA results in the production of double-stranded DNA (dsDNA). This is inserted into the host genome </a:t>
            </a:r>
          </a:p>
          <a:p>
            <a:pPr algn="ctr"/>
            <a:r>
              <a:rPr lang="tr-TR" sz="1000"/>
              <a:t>as the HIV provirus,by a virally coded integrase enzyme, which is a target for new antiviral medications currently in development. Structural proteins</a:t>
            </a:r>
          </a:p>
          <a:p>
            <a:pPr algn="ctr"/>
            <a:r>
              <a:rPr lang="tr-TR" sz="1000"/>
              <a:t> are produced and assemb led.  Free HIV viruses are produced by viral budding from the host cell, Cell activation leads to transcription and the production ,</a:t>
            </a:r>
          </a:p>
          <a:p>
            <a:pPr algn="ctr"/>
            <a:r>
              <a:rPr lang="tr-TR" sz="1000"/>
              <a:t>of viral mRNAs. after which further internal assembly occurs with the cleavage of a large precursor core protein into the small core protein components</a:t>
            </a:r>
          </a:p>
          <a:p>
            <a:pPr algn="ctr"/>
            <a:r>
              <a:rPr lang="tr-TR" sz="1000"/>
              <a:t> by a virally coded protease enzyme,producing mature virus particles,   which are released and can go on to infect additional cells </a:t>
            </a:r>
          </a:p>
          <a:p>
            <a:pPr algn="ctr"/>
            <a:r>
              <a:rPr lang="tr-TR" sz="1000"/>
              <a:t>bearing CD4 and the chemokine co-receptor.</a:t>
            </a:r>
            <a:br>
              <a:rPr lang="tr-TR" sz="1000"/>
            </a:br>
            <a:endParaRPr lang="tr-TR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8" name="Picture 2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8353425" cy="5183188"/>
          </a:xfrm>
          <a:prstGeom prst="rect">
            <a:avLst/>
          </a:prstGeom>
          <a:noFill/>
        </p:spPr>
      </p:pic>
      <p:sp>
        <p:nvSpPr>
          <p:cNvPr id="403459" name="Rectangle 3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1200"/>
              <a:t>A typical course of HIV infection. </a:t>
            </a:r>
          </a:p>
          <a:p>
            <a:pPr algn="ctr"/>
            <a:r>
              <a:rPr lang="tr-TR" sz="1200"/>
              <a:t>(Courtesy of Dr AS Fauci. Modified with permission from Pantaleo G, Graziosi C. N Engl J Med 1993;328:327-335.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smtClean="0"/>
              <a:t>İMMÜN YETMEZLİKLERDE YAPILACAK TESTLER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cap="all" dirty="0" smtClean="0"/>
              <a:t>	● </a:t>
            </a:r>
            <a:r>
              <a:rPr lang="tr-TR" b="1" cap="all" dirty="0" smtClean="0"/>
              <a:t>B </a:t>
            </a:r>
            <a:r>
              <a:rPr lang="tr-TR" b="1" cap="all" dirty="0" err="1" smtClean="0"/>
              <a:t>lenfosİt</a:t>
            </a:r>
            <a:r>
              <a:rPr lang="tr-TR" b="1" cap="all" dirty="0" smtClean="0"/>
              <a:t> </a:t>
            </a:r>
            <a:r>
              <a:rPr lang="tr-TR" b="1" cap="all" dirty="0" err="1" smtClean="0"/>
              <a:t>yetmezlİğİ</a:t>
            </a:r>
            <a:r>
              <a:rPr lang="tr-TR" dirty="0" smtClean="0"/>
              <a:t>:      </a:t>
            </a:r>
            <a:r>
              <a:rPr lang="tr-TR" dirty="0" err="1" smtClean="0"/>
              <a:t>Hipogammaglobülinemi</a:t>
            </a:r>
            <a:r>
              <a:rPr lang="tr-TR" dirty="0" smtClean="0"/>
              <a:t> (</a:t>
            </a:r>
            <a:r>
              <a:rPr lang="tr-TR" dirty="0" err="1" smtClean="0"/>
              <a:t>IgG</a:t>
            </a:r>
            <a:r>
              <a:rPr lang="tr-TR" dirty="0" smtClean="0"/>
              <a:t> normalden iki </a:t>
            </a:r>
            <a:r>
              <a:rPr lang="tr-TR" dirty="0" err="1" smtClean="0"/>
              <a:t>standard</a:t>
            </a:r>
            <a:r>
              <a:rPr lang="tr-TR" dirty="0" smtClean="0"/>
              <a:t>  </a:t>
            </a:r>
            <a:r>
              <a:rPr lang="tr-TR" dirty="0" err="1" smtClean="0"/>
              <a:t>deviasyon</a:t>
            </a:r>
            <a:r>
              <a:rPr lang="tr-TR" dirty="0" smtClean="0"/>
              <a:t> düşük), </a:t>
            </a:r>
            <a:r>
              <a:rPr lang="tr-TR" dirty="0" err="1" smtClean="0"/>
              <a:t>agammaglobülinemi</a:t>
            </a:r>
            <a:r>
              <a:rPr lang="tr-TR" dirty="0" smtClean="0"/>
              <a:t> ( </a:t>
            </a:r>
            <a:r>
              <a:rPr lang="tr-TR" dirty="0" err="1" smtClean="0"/>
              <a:t>IgG</a:t>
            </a:r>
            <a:r>
              <a:rPr lang="tr-TR" dirty="0" smtClean="0"/>
              <a:t> &lt;100 mg/</a:t>
            </a:r>
            <a:r>
              <a:rPr lang="tr-TR" dirty="0" err="1" smtClean="0"/>
              <a:t>dl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Serum protein </a:t>
            </a:r>
            <a:r>
              <a:rPr lang="tr-TR" dirty="0" err="1" smtClean="0"/>
              <a:t>elektroforezi</a:t>
            </a:r>
            <a:endParaRPr lang="tr-TR" dirty="0" smtClean="0"/>
          </a:p>
          <a:p>
            <a:pPr lvl="1"/>
            <a:r>
              <a:rPr lang="tr-TR" dirty="0" smtClean="0"/>
              <a:t>Serum </a:t>
            </a:r>
            <a:r>
              <a:rPr lang="tr-TR" dirty="0" err="1" smtClean="0"/>
              <a:t>immünglobülin</a:t>
            </a:r>
            <a:r>
              <a:rPr lang="tr-TR" dirty="0" smtClean="0"/>
              <a:t> </a:t>
            </a:r>
            <a:r>
              <a:rPr lang="tr-TR" dirty="0" err="1" smtClean="0"/>
              <a:t>IgG</a:t>
            </a:r>
            <a:r>
              <a:rPr lang="tr-TR" dirty="0" smtClean="0"/>
              <a:t>, </a:t>
            </a:r>
            <a:r>
              <a:rPr lang="tr-TR" dirty="0" err="1" smtClean="0"/>
              <a:t>IgA</a:t>
            </a:r>
            <a:r>
              <a:rPr lang="tr-TR" dirty="0" smtClean="0"/>
              <a:t>, </a:t>
            </a:r>
            <a:r>
              <a:rPr lang="tr-TR" dirty="0" err="1" smtClean="0"/>
              <a:t>IgM</a:t>
            </a:r>
            <a:r>
              <a:rPr lang="tr-TR" dirty="0" smtClean="0"/>
              <a:t> ve </a:t>
            </a:r>
            <a:r>
              <a:rPr lang="tr-TR" dirty="0" err="1" smtClean="0"/>
              <a:t>IgE</a:t>
            </a:r>
            <a:r>
              <a:rPr lang="tr-TR" dirty="0" smtClean="0"/>
              <a:t> seviyelerinin tayini, </a:t>
            </a:r>
          </a:p>
          <a:p>
            <a:pPr lvl="1"/>
            <a:r>
              <a:rPr lang="tr-TR" dirty="0" err="1" smtClean="0"/>
              <a:t>IgG</a:t>
            </a:r>
            <a:r>
              <a:rPr lang="tr-TR" dirty="0" smtClean="0"/>
              <a:t>  alt gruplarının  tayini</a:t>
            </a:r>
          </a:p>
          <a:p>
            <a:pPr lvl="1"/>
            <a:r>
              <a:rPr lang="tr-TR" dirty="0" err="1" smtClean="0"/>
              <a:t>Flow</a:t>
            </a:r>
            <a:r>
              <a:rPr lang="tr-TR" dirty="0" smtClean="0"/>
              <a:t> </a:t>
            </a:r>
            <a:r>
              <a:rPr lang="tr-TR" dirty="0" err="1" smtClean="0"/>
              <a:t>sitometri</a:t>
            </a:r>
            <a:r>
              <a:rPr lang="tr-TR" dirty="0" smtClean="0"/>
              <a:t> ile B hücre  sayımı (CD19,CD20)</a:t>
            </a:r>
          </a:p>
          <a:p>
            <a:pPr lvl="1"/>
            <a:r>
              <a:rPr lang="tr-TR" dirty="0" smtClean="0"/>
              <a:t>Spesifik antikor seviyeleri: </a:t>
            </a:r>
            <a:r>
              <a:rPr lang="tr-TR" dirty="0" err="1" smtClean="0"/>
              <a:t>izohemaglütininler</a:t>
            </a:r>
            <a:r>
              <a:rPr lang="tr-TR" dirty="0" smtClean="0"/>
              <a:t>,</a:t>
            </a:r>
          </a:p>
          <a:p>
            <a:pPr lvl="1"/>
            <a:r>
              <a:rPr lang="tr-TR" dirty="0" smtClean="0"/>
              <a:t>Antikor fonksiyonunun ölçülmesi:Difteri, </a:t>
            </a:r>
            <a:r>
              <a:rPr lang="tr-TR" dirty="0" err="1" smtClean="0"/>
              <a:t>tetanus</a:t>
            </a:r>
            <a:r>
              <a:rPr lang="tr-TR" dirty="0" smtClean="0"/>
              <a:t> </a:t>
            </a:r>
            <a:r>
              <a:rPr lang="tr-TR" dirty="0" err="1" smtClean="0"/>
              <a:t>toksoidleri</a:t>
            </a:r>
            <a:r>
              <a:rPr lang="tr-TR" dirty="0" smtClean="0"/>
              <a:t>, </a:t>
            </a:r>
            <a:r>
              <a:rPr lang="tr-TR" dirty="0" err="1" smtClean="0"/>
              <a:t>pnömokok</a:t>
            </a:r>
            <a:r>
              <a:rPr lang="tr-TR" dirty="0" smtClean="0"/>
              <a:t>, H </a:t>
            </a:r>
            <a:r>
              <a:rPr lang="tr-TR" dirty="0" err="1" smtClean="0"/>
              <a:t>influenza</a:t>
            </a:r>
            <a:r>
              <a:rPr lang="tr-TR" dirty="0" smtClean="0"/>
              <a:t> aşılarına antikor cevapları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tr-TR" sz="4000" b="1"/>
              <a:t>Normal SPE görünümü</a:t>
            </a:r>
          </a:p>
        </p:txBody>
      </p:sp>
      <p:sp>
        <p:nvSpPr>
          <p:cNvPr id="465923" name="Rectangle 3"/>
          <p:cNvSpPr>
            <a:spLocks noChangeArrowheads="1"/>
          </p:cNvSpPr>
          <p:nvPr/>
        </p:nvSpPr>
        <p:spPr bwMode="auto">
          <a:xfrm>
            <a:off x="-476250" y="68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pic>
        <p:nvPicPr>
          <p:cNvPr id="465924" name="Picture 4" descr="BLD-G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030288"/>
            <a:ext cx="4392612" cy="2738437"/>
          </a:xfrm>
          <a:prstGeom prst="rect">
            <a:avLst/>
          </a:prstGeom>
          <a:noFill/>
        </p:spPr>
      </p:pic>
      <p:pic>
        <p:nvPicPr>
          <p:cNvPr id="465925" name="Picture 5" descr="peak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716338"/>
            <a:ext cx="4464050" cy="2513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66947" name="Picture 3" descr="AKUTINF P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cap="all" dirty="0" smtClean="0"/>
              <a:t>	</a:t>
            </a:r>
            <a:r>
              <a:rPr lang="tr-TR" sz="2800" cap="all" dirty="0" smtClean="0"/>
              <a:t>● </a:t>
            </a:r>
            <a:r>
              <a:rPr lang="tr-TR" sz="2800" b="1" cap="all" dirty="0" smtClean="0"/>
              <a:t>T </a:t>
            </a:r>
            <a:r>
              <a:rPr lang="tr-TR" sz="2800" b="1" cap="all" dirty="0" err="1" smtClean="0"/>
              <a:t>lenfosİt</a:t>
            </a:r>
            <a:r>
              <a:rPr lang="tr-TR" sz="2800" b="1" cap="all" dirty="0" smtClean="0"/>
              <a:t> </a:t>
            </a:r>
            <a:r>
              <a:rPr lang="tr-TR" sz="2800" b="1" cap="all" dirty="0" err="1" smtClean="0"/>
              <a:t>yetmezlİğİ</a:t>
            </a:r>
            <a:r>
              <a:rPr lang="tr-TR" sz="2800" b="1" cap="all" dirty="0" smtClean="0"/>
              <a:t> </a:t>
            </a:r>
            <a:r>
              <a:rPr lang="tr-TR" sz="2800" cap="all" dirty="0" smtClean="0"/>
              <a:t>:</a:t>
            </a:r>
            <a:r>
              <a:rPr lang="tr-TR" sz="2800" dirty="0" smtClean="0"/>
              <a:t> Tam kan sayımı, lenfosit sayımı ( </a:t>
            </a:r>
            <a:r>
              <a:rPr lang="tr-TR" sz="2800" dirty="0" err="1" smtClean="0"/>
              <a:t>lenfopeni</a:t>
            </a:r>
            <a:r>
              <a:rPr lang="tr-TR" sz="2800" dirty="0" smtClean="0"/>
              <a:t>: Total  lenfosit sayısı  erişkinde &lt;1500  hücre/</a:t>
            </a:r>
            <a:r>
              <a:rPr lang="tr-TR" sz="2800" dirty="0" err="1" smtClean="0"/>
              <a:t>mikrolitre</a:t>
            </a:r>
            <a:r>
              <a:rPr lang="tr-TR" sz="2800" dirty="0" smtClean="0"/>
              <a:t> (</a:t>
            </a:r>
            <a:r>
              <a:rPr lang="el-GR" sz="2800" dirty="0" smtClean="0"/>
              <a:t>μ</a:t>
            </a:r>
            <a:r>
              <a:rPr lang="tr-TR" sz="2800" dirty="0" smtClean="0"/>
              <a:t>l) , [&lt;2500  hücre/ (</a:t>
            </a:r>
            <a:r>
              <a:rPr lang="el-GR" sz="2800" dirty="0" smtClean="0"/>
              <a:t>μ</a:t>
            </a:r>
            <a:r>
              <a:rPr lang="tr-TR" sz="2800" dirty="0" smtClean="0"/>
              <a:t>l) </a:t>
            </a:r>
            <a:r>
              <a:rPr lang="tr-TR" sz="2800" dirty="0" err="1" smtClean="0"/>
              <a:t>yenidoğanda</a:t>
            </a:r>
            <a:r>
              <a:rPr lang="tr-TR" sz="2800" dirty="0" smtClean="0"/>
              <a:t>],  formül lökosit</a:t>
            </a:r>
          </a:p>
          <a:p>
            <a:pPr lvl="1"/>
            <a:r>
              <a:rPr lang="tr-TR" dirty="0" smtClean="0"/>
              <a:t>Gecikmiş tip aşırı duyarlılık testi( PPD of M. </a:t>
            </a:r>
            <a:r>
              <a:rPr lang="tr-TR" dirty="0" err="1" smtClean="0"/>
              <a:t>tüberkülozis</a:t>
            </a:r>
            <a:r>
              <a:rPr lang="tr-TR" dirty="0" smtClean="0"/>
              <a:t> ,</a:t>
            </a:r>
            <a:r>
              <a:rPr lang="tr-TR" dirty="0" err="1" smtClean="0"/>
              <a:t>candida</a:t>
            </a:r>
            <a:r>
              <a:rPr lang="tr-TR" dirty="0" smtClean="0"/>
              <a:t> ,</a:t>
            </a:r>
            <a:r>
              <a:rPr lang="tr-TR" dirty="0" err="1" smtClean="0"/>
              <a:t>trikofiton</a:t>
            </a:r>
            <a:r>
              <a:rPr lang="tr-TR" dirty="0" smtClean="0"/>
              <a:t>,kabakulak)</a:t>
            </a:r>
          </a:p>
          <a:p>
            <a:pPr lvl="1"/>
            <a:r>
              <a:rPr lang="tr-TR" dirty="0" err="1" smtClean="0"/>
              <a:t>Flow</a:t>
            </a:r>
            <a:r>
              <a:rPr lang="tr-TR" dirty="0" smtClean="0"/>
              <a:t> </a:t>
            </a:r>
            <a:r>
              <a:rPr lang="tr-TR" dirty="0" err="1" smtClean="0"/>
              <a:t>sitometri</a:t>
            </a:r>
            <a:r>
              <a:rPr lang="tr-TR" dirty="0" smtClean="0"/>
              <a:t> ile T hücre  </a:t>
            </a:r>
            <a:r>
              <a:rPr lang="tr-TR" dirty="0" err="1" smtClean="0"/>
              <a:t>altgrupları</a:t>
            </a:r>
            <a:r>
              <a:rPr lang="tr-TR" dirty="0" smtClean="0"/>
              <a:t> sayımı (CD3</a:t>
            </a:r>
            <a:r>
              <a:rPr lang="tr-TR" baseline="30000" dirty="0" smtClean="0"/>
              <a:t>+</a:t>
            </a:r>
            <a:r>
              <a:rPr lang="tr-TR" dirty="0" smtClean="0"/>
              <a:t>,CD4</a:t>
            </a:r>
            <a:r>
              <a:rPr lang="tr-TR" baseline="30000" dirty="0" smtClean="0"/>
              <a:t>+</a:t>
            </a:r>
            <a:r>
              <a:rPr lang="tr-TR" dirty="0" smtClean="0"/>
              <a:t> ,CD8</a:t>
            </a:r>
            <a:r>
              <a:rPr lang="tr-TR" baseline="30000" dirty="0" smtClean="0"/>
              <a:t>+ 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İn </a:t>
            </a:r>
            <a:r>
              <a:rPr lang="tr-TR" dirty="0" err="1" smtClean="0"/>
              <a:t>vitro</a:t>
            </a:r>
            <a:r>
              <a:rPr lang="tr-TR" dirty="0" smtClean="0"/>
              <a:t>: PHA uyarımı,  antijen spesifik </a:t>
            </a:r>
            <a:r>
              <a:rPr lang="tr-TR" dirty="0" err="1" smtClean="0"/>
              <a:t>stimülasyon</a:t>
            </a:r>
            <a:r>
              <a:rPr lang="tr-TR" dirty="0" smtClean="0"/>
              <a:t> IL-2 yapımı</a:t>
            </a:r>
            <a:endParaRPr lang="tr-T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cap="all" dirty="0" smtClean="0"/>
              <a:t>	● </a:t>
            </a:r>
            <a:r>
              <a:rPr lang="tr-TR" b="1" cap="all" dirty="0" err="1" smtClean="0"/>
              <a:t>Fagosİtlere</a:t>
            </a:r>
            <a:r>
              <a:rPr lang="tr-TR" b="1" cap="all" dirty="0" smtClean="0"/>
              <a:t> </a:t>
            </a:r>
            <a:r>
              <a:rPr lang="tr-TR" b="1" cap="all" dirty="0" err="1" smtClean="0"/>
              <a:t>aİt</a:t>
            </a:r>
            <a:r>
              <a:rPr lang="tr-TR" b="1" cap="all" dirty="0" smtClean="0"/>
              <a:t> testler </a:t>
            </a:r>
            <a:r>
              <a:rPr lang="tr-TR" dirty="0" smtClean="0"/>
              <a:t>:  Tam kan sayımı, formül, </a:t>
            </a:r>
            <a:r>
              <a:rPr lang="tr-TR" dirty="0" err="1" smtClean="0"/>
              <a:t>Nötrofil</a:t>
            </a:r>
            <a:r>
              <a:rPr lang="tr-TR" dirty="0" smtClean="0"/>
              <a:t> sayısı</a:t>
            </a:r>
          </a:p>
          <a:p>
            <a:pPr lvl="1"/>
            <a:r>
              <a:rPr lang="tr-TR" dirty="0" smtClean="0"/>
              <a:t>Serum </a:t>
            </a:r>
            <a:r>
              <a:rPr lang="tr-TR" dirty="0" err="1" smtClean="0"/>
              <a:t>Ig</a:t>
            </a:r>
            <a:r>
              <a:rPr lang="tr-TR" dirty="0" smtClean="0"/>
              <a:t>, </a:t>
            </a:r>
            <a:r>
              <a:rPr lang="tr-TR" dirty="0" err="1" smtClean="0"/>
              <a:t>IgE</a:t>
            </a:r>
            <a:r>
              <a:rPr lang="tr-TR" dirty="0" smtClean="0"/>
              <a:t> seviyesi</a:t>
            </a:r>
          </a:p>
          <a:p>
            <a:pPr lvl="1"/>
            <a:r>
              <a:rPr lang="tr-TR" dirty="0" smtClean="0"/>
              <a:t>  </a:t>
            </a:r>
            <a:r>
              <a:rPr lang="tr-TR" dirty="0" err="1" smtClean="0"/>
              <a:t>Nitroblue</a:t>
            </a:r>
            <a:r>
              <a:rPr lang="tr-TR" dirty="0" smtClean="0"/>
              <a:t> </a:t>
            </a:r>
            <a:r>
              <a:rPr lang="tr-TR" dirty="0" err="1" smtClean="0"/>
              <a:t>tetrazolium</a:t>
            </a:r>
            <a:r>
              <a:rPr lang="tr-TR" dirty="0" smtClean="0"/>
              <a:t> (NBT) testi: NBT, şeffaf,sarı, suda erir bir bileşiktir. Aktive </a:t>
            </a:r>
            <a:r>
              <a:rPr lang="tr-TR" dirty="0" err="1" smtClean="0"/>
              <a:t>makrofajlarla</a:t>
            </a:r>
            <a:r>
              <a:rPr lang="tr-TR" dirty="0" smtClean="0"/>
              <a:t>( PMA, LPS ile </a:t>
            </a:r>
            <a:r>
              <a:rPr lang="tr-TR" dirty="0" err="1" smtClean="0"/>
              <a:t>inkübasyonla</a:t>
            </a:r>
            <a:r>
              <a:rPr lang="tr-TR" dirty="0" smtClean="0"/>
              <a:t> ) </a:t>
            </a:r>
            <a:r>
              <a:rPr lang="tr-TR" dirty="0" err="1" smtClean="0"/>
              <a:t>inkübasyondan</a:t>
            </a:r>
            <a:r>
              <a:rPr lang="tr-TR" dirty="0" smtClean="0"/>
              <a:t> sonra boya </a:t>
            </a:r>
            <a:r>
              <a:rPr lang="tr-TR" dirty="0" err="1" smtClean="0"/>
              <a:t>redükte</a:t>
            </a:r>
            <a:r>
              <a:rPr lang="tr-TR" dirty="0" smtClean="0"/>
              <a:t> olur  ve  koyu  mavi-mor renge dönüşür ve ışık mikroskobunda izlenir</a:t>
            </a:r>
          </a:p>
          <a:p>
            <a:pPr lvl="1"/>
            <a:r>
              <a:rPr lang="tr-TR" dirty="0" err="1" smtClean="0"/>
              <a:t>Flow</a:t>
            </a:r>
            <a:r>
              <a:rPr lang="tr-TR" dirty="0" smtClean="0"/>
              <a:t> </a:t>
            </a:r>
            <a:r>
              <a:rPr lang="tr-TR" dirty="0" err="1" smtClean="0"/>
              <a:t>sitometri</a:t>
            </a:r>
            <a:r>
              <a:rPr lang="tr-TR" dirty="0" smtClean="0"/>
              <a:t> ile </a:t>
            </a:r>
            <a:r>
              <a:rPr lang="tr-TR" dirty="0" err="1" smtClean="0"/>
              <a:t>Dihidrorodamin</a:t>
            </a:r>
            <a:r>
              <a:rPr lang="tr-TR" dirty="0" smtClean="0"/>
              <a:t> test(DHR):</a:t>
            </a:r>
            <a:r>
              <a:rPr lang="tr-TR" dirty="0" err="1" smtClean="0"/>
              <a:t>Nötrofil</a:t>
            </a:r>
            <a:r>
              <a:rPr lang="tr-TR" dirty="0" smtClean="0"/>
              <a:t> ‘</a:t>
            </a:r>
            <a:r>
              <a:rPr lang="tr-TR" dirty="0" err="1" smtClean="0"/>
              <a:t>oksidatif</a:t>
            </a:r>
            <a:r>
              <a:rPr lang="tr-TR" dirty="0" smtClean="0"/>
              <a:t> </a:t>
            </a:r>
            <a:r>
              <a:rPr lang="tr-TR" dirty="0" err="1" smtClean="0"/>
              <a:t>burst</a:t>
            </a:r>
            <a:r>
              <a:rPr lang="tr-TR" dirty="0" smtClean="0"/>
              <a:t>’ ölçümü</a:t>
            </a:r>
          </a:p>
          <a:p>
            <a:pPr lvl="1"/>
            <a:r>
              <a:rPr lang="tr-TR" dirty="0" err="1" smtClean="0"/>
              <a:t>Adherence</a:t>
            </a:r>
            <a:r>
              <a:rPr lang="tr-TR" dirty="0" smtClean="0"/>
              <a:t>, </a:t>
            </a:r>
            <a:r>
              <a:rPr lang="tr-TR" dirty="0" err="1" smtClean="0"/>
              <a:t>Kemotaksi</a:t>
            </a:r>
            <a:r>
              <a:rPr lang="tr-TR" dirty="0" smtClean="0"/>
              <a:t>, fagositoz,</a:t>
            </a:r>
            <a:r>
              <a:rPr lang="tr-TR" dirty="0" err="1" smtClean="0"/>
              <a:t>mikrobisidal</a:t>
            </a:r>
            <a:r>
              <a:rPr lang="tr-TR" dirty="0" smtClean="0"/>
              <a:t> aktivite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3813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3-İki veya daha fazla  sayıda ,  ağır bakteriyel </a:t>
            </a:r>
            <a:r>
              <a:rPr lang="tr-TR" dirty="0" err="1" smtClean="0"/>
              <a:t>infeksiyonlar</a:t>
            </a:r>
            <a:r>
              <a:rPr lang="tr-TR" dirty="0" smtClean="0"/>
              <a:t> ( ör: </a:t>
            </a:r>
            <a:r>
              <a:rPr lang="tr-TR" dirty="0" err="1" smtClean="0"/>
              <a:t>osteomiyelit</a:t>
            </a:r>
            <a:r>
              <a:rPr lang="tr-TR" dirty="0" smtClean="0"/>
              <a:t> veya septik </a:t>
            </a:r>
            <a:r>
              <a:rPr lang="tr-TR" dirty="0" err="1" smtClean="0"/>
              <a:t>artrit</a:t>
            </a:r>
            <a:r>
              <a:rPr lang="tr-TR" dirty="0" smtClean="0"/>
              <a:t>, menenjit, septisemi, </a:t>
            </a:r>
            <a:r>
              <a:rPr lang="tr-TR" dirty="0" err="1" smtClean="0"/>
              <a:t>sellülit</a:t>
            </a:r>
            <a:r>
              <a:rPr lang="tr-TR" dirty="0" smtClean="0"/>
              <a:t>),</a:t>
            </a:r>
          </a:p>
          <a:p>
            <a:pPr>
              <a:buNone/>
            </a:pPr>
            <a:r>
              <a:rPr lang="tr-TR" dirty="0" smtClean="0"/>
              <a:t>4-Üç yıl içinde  iki veya daha fazla  radyolojik olarak gösterilmiş </a:t>
            </a:r>
            <a:r>
              <a:rPr lang="tr-TR" dirty="0" err="1" smtClean="0"/>
              <a:t>pnömoniler</a:t>
            </a:r>
            <a:r>
              <a:rPr lang="tr-TR" dirty="0" smtClean="0"/>
              <a:t>, </a:t>
            </a:r>
          </a:p>
          <a:p>
            <a:pPr>
              <a:buNone/>
            </a:pPr>
            <a:r>
              <a:rPr lang="tr-TR" dirty="0" smtClean="0"/>
              <a:t>5- Beklenmeyen yerde ve alışılmamış bir patojenle </a:t>
            </a:r>
            <a:r>
              <a:rPr lang="tr-TR" dirty="0" err="1" smtClean="0"/>
              <a:t>infeksiyon</a:t>
            </a:r>
            <a:r>
              <a:rPr lang="tr-TR" dirty="0" smtClean="0"/>
              <a:t>,</a:t>
            </a:r>
          </a:p>
          <a:p>
            <a:pPr>
              <a:buNone/>
            </a:pPr>
            <a:r>
              <a:rPr lang="tr-TR" dirty="0" smtClean="0"/>
              <a:t>6- Deri, lenf bezleri veya iç organlarda tekrarlayan derin </a:t>
            </a:r>
            <a:r>
              <a:rPr lang="tr-TR" dirty="0" err="1" smtClean="0"/>
              <a:t>abseler</a:t>
            </a:r>
            <a:r>
              <a:rPr lang="tr-TR" dirty="0" smtClean="0"/>
              <a:t>,</a:t>
            </a:r>
          </a:p>
          <a:p>
            <a:pPr>
              <a:buNone/>
            </a:pPr>
            <a:r>
              <a:rPr lang="tr-TR" dirty="0" smtClean="0"/>
              <a:t>7- Özellikle </a:t>
            </a:r>
            <a:r>
              <a:rPr lang="tr-TR" dirty="0" err="1" smtClean="0"/>
              <a:t>kamfilobakter</a:t>
            </a:r>
            <a:r>
              <a:rPr lang="tr-TR" dirty="0" smtClean="0"/>
              <a:t> ’e bağlı  kilo kaybına yol açan kronik </a:t>
            </a:r>
            <a:r>
              <a:rPr lang="tr-TR" dirty="0" err="1" smtClean="0"/>
              <a:t>diare</a:t>
            </a:r>
            <a:r>
              <a:rPr lang="tr-TR" dirty="0" smtClean="0"/>
              <a:t> veya  </a:t>
            </a:r>
            <a:r>
              <a:rPr lang="tr-TR" dirty="0" err="1" smtClean="0"/>
              <a:t>kriptosporidiozis</a:t>
            </a:r>
            <a:r>
              <a:rPr lang="tr-TR" dirty="0" smtClean="0"/>
              <a:t> (kısaca kripto diye bilinir,</a:t>
            </a:r>
            <a:r>
              <a:rPr lang="tr-TR" b="1" dirty="0" smtClean="0"/>
              <a:t> </a:t>
            </a:r>
            <a:r>
              <a:rPr lang="tr-TR" b="1" dirty="0" err="1" smtClean="0"/>
              <a:t>Cryptosporidiosis</a:t>
            </a:r>
            <a:r>
              <a:rPr lang="tr-TR" dirty="0" smtClean="0"/>
              <a:t> (</a:t>
            </a:r>
            <a:r>
              <a:rPr lang="tr-TR" dirty="0" err="1" smtClean="0"/>
              <a:t>crypto</a:t>
            </a:r>
            <a:r>
              <a:rPr lang="tr-TR" dirty="0" smtClean="0"/>
              <a:t>) , [toprakta, yiyecek ve suda bulunan  parazit (</a:t>
            </a:r>
            <a:r>
              <a:rPr lang="tr-TR" dirty="0" err="1" smtClean="0"/>
              <a:t>Cryptosporidium</a:t>
            </a:r>
            <a:r>
              <a:rPr lang="tr-TR" dirty="0" smtClean="0"/>
              <a:t> cinsi </a:t>
            </a:r>
            <a:r>
              <a:rPr lang="tr-TR" dirty="0" err="1" smtClean="0"/>
              <a:t>protozoonlar</a:t>
            </a:r>
            <a:r>
              <a:rPr lang="tr-TR" dirty="0" smtClean="0"/>
              <a:t>) </a:t>
            </a:r>
            <a:r>
              <a:rPr lang="tr-TR" dirty="0" err="1" smtClean="0"/>
              <a:t>lere</a:t>
            </a:r>
            <a:r>
              <a:rPr lang="tr-TR" dirty="0" smtClean="0"/>
              <a:t> bağlı   hastalıktır.]  </a:t>
            </a:r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ChangeArrowheads="1"/>
          </p:cNvSpPr>
          <p:nvPr/>
        </p:nvSpPr>
        <p:spPr bwMode="auto">
          <a:xfrm>
            <a:off x="976313" y="1766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76313" y="1766888"/>
            <a:ext cx="7192962" cy="3232150"/>
            <a:chOff x="0" y="0"/>
            <a:chExt cx="4531" cy="2036"/>
          </a:xfrm>
        </p:grpSpPr>
        <p:sp>
          <p:nvSpPr>
            <p:cNvPr id="41165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531" cy="2036"/>
            </a:xfrm>
            <a:prstGeom prst="rect">
              <a:avLst/>
            </a:prstGeom>
            <a:solidFill>
              <a:srgbClr val="EEEEE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41165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4531" cy="2036"/>
            </a:xfrm>
            <a:prstGeom prst="rect">
              <a:avLst/>
            </a:prstGeom>
            <a:solidFill>
              <a:srgbClr val="EEEEE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tr-TR" sz="1000">
                  <a:latin typeface="Verdana" pitchFamily="34" charset="0"/>
                </a:rPr>
                <a:t>  </a:t>
              </a:r>
              <a:r>
                <a:rPr lang="tr-TR" sz="20600">
                  <a:latin typeface="Verdana" pitchFamily="34" charset="0"/>
                </a:rPr>
                <a:t> </a:t>
              </a:r>
              <a:r>
                <a:rPr lang="tr-TR" sz="1000">
                  <a:latin typeface="Verdana" pitchFamily="34" charset="0"/>
                </a:rPr>
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411654" name="Picture 6" descr="neutr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785813" y="1011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85813" y="1011238"/>
            <a:ext cx="7573962" cy="4679950"/>
            <a:chOff x="0" y="0"/>
            <a:chExt cx="4771" cy="2948"/>
          </a:xfrm>
        </p:grpSpPr>
        <p:sp>
          <p:nvSpPr>
            <p:cNvPr id="41370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771" cy="2948"/>
            </a:xfrm>
            <a:prstGeom prst="rect">
              <a:avLst/>
            </a:prstGeom>
            <a:solidFill>
              <a:srgbClr val="EEEEE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4137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4771" cy="2948"/>
            </a:xfrm>
            <a:prstGeom prst="rect">
              <a:avLst/>
            </a:prstGeom>
            <a:solidFill>
              <a:srgbClr val="EEEEE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tr-TR" sz="1000">
                  <a:latin typeface="Verdana" pitchFamily="34" charset="0"/>
                </a:rPr>
                <a:t>  </a:t>
              </a:r>
              <a:r>
                <a:rPr lang="tr-TR" sz="30100">
                  <a:latin typeface="Verdana" pitchFamily="34" charset="0"/>
                </a:rPr>
                <a:t> </a:t>
              </a:r>
              <a:r>
                <a:rPr lang="tr-TR" sz="1000">
                  <a:latin typeface="Verdana" pitchFamily="34" charset="0"/>
                </a:rPr>
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413702" name="Picture 6" descr="respir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tr-TR" cap="all" dirty="0" smtClean="0"/>
              <a:t>	● </a:t>
            </a:r>
            <a:r>
              <a:rPr lang="tr-TR" b="1" cap="all" dirty="0" err="1" smtClean="0"/>
              <a:t>Kompleman</a:t>
            </a:r>
            <a:r>
              <a:rPr lang="tr-TR" b="1" cap="all" dirty="0" smtClean="0"/>
              <a:t> </a:t>
            </a:r>
            <a:r>
              <a:rPr lang="tr-TR" b="1" cap="all" dirty="0" err="1" smtClean="0"/>
              <a:t>sİstemİnİ</a:t>
            </a:r>
            <a:r>
              <a:rPr lang="tr-TR" b="1" cap="all" dirty="0" smtClean="0"/>
              <a:t> </a:t>
            </a:r>
            <a:r>
              <a:rPr lang="tr-TR" b="1" cap="all" dirty="0" err="1" smtClean="0"/>
              <a:t>değerlendİren</a:t>
            </a:r>
            <a:r>
              <a:rPr lang="tr-TR" b="1" cap="all" dirty="0" smtClean="0"/>
              <a:t> testler</a:t>
            </a:r>
            <a:r>
              <a:rPr lang="tr-TR" b="1" dirty="0" smtClean="0"/>
              <a:t>:  </a:t>
            </a:r>
          </a:p>
          <a:p>
            <a:pPr>
              <a:buNone/>
            </a:pPr>
            <a:r>
              <a:rPr lang="tr-TR" sz="3000" dirty="0" smtClean="0"/>
              <a:t>	1)Serum total </a:t>
            </a:r>
            <a:r>
              <a:rPr lang="tr-TR" sz="3000" dirty="0" err="1" smtClean="0"/>
              <a:t>hemolitik</a:t>
            </a:r>
            <a:r>
              <a:rPr lang="tr-TR" sz="3000" dirty="0" smtClean="0"/>
              <a:t> </a:t>
            </a:r>
            <a:r>
              <a:rPr lang="tr-TR" sz="3000" dirty="0" err="1" smtClean="0"/>
              <a:t>kompleman</a:t>
            </a:r>
            <a:r>
              <a:rPr lang="tr-TR" sz="3000" dirty="0" smtClean="0"/>
              <a:t> aktivitesi (CH50)</a:t>
            </a:r>
          </a:p>
          <a:p>
            <a:pPr>
              <a:buNone/>
            </a:pPr>
            <a:r>
              <a:rPr lang="tr-TR" sz="3000" dirty="0" smtClean="0"/>
              <a:t>	2)Serumda C3 miktar tayini</a:t>
            </a:r>
          </a:p>
          <a:p>
            <a:pPr>
              <a:buNone/>
            </a:pPr>
            <a:r>
              <a:rPr lang="tr-TR" sz="3000" dirty="0" smtClean="0"/>
              <a:t>	3)Serumda C4 miktar tayini</a:t>
            </a:r>
          </a:p>
          <a:p>
            <a:pPr>
              <a:buNone/>
            </a:pPr>
            <a:r>
              <a:rPr lang="tr-TR" sz="3000" dirty="0" smtClean="0"/>
              <a:t>	4)Serumda  </a:t>
            </a:r>
            <a:r>
              <a:rPr lang="tr-TR" sz="3000" dirty="0" err="1" smtClean="0"/>
              <a:t>kompleman</a:t>
            </a:r>
            <a:r>
              <a:rPr lang="tr-TR" sz="3000" dirty="0" smtClean="0"/>
              <a:t> </a:t>
            </a:r>
            <a:r>
              <a:rPr lang="tr-TR" sz="3000" dirty="0" err="1" smtClean="0"/>
              <a:t>komponentlerinin</a:t>
            </a:r>
            <a:r>
              <a:rPr lang="tr-TR" sz="3000" dirty="0" smtClean="0"/>
              <a:t> kantitatif tayini</a:t>
            </a:r>
          </a:p>
          <a:p>
            <a:pPr>
              <a:buNone/>
            </a:pPr>
            <a:r>
              <a:rPr lang="tr-TR" sz="3000" dirty="0" smtClean="0"/>
              <a:t>	5) </a:t>
            </a:r>
            <a:r>
              <a:rPr lang="tr-TR" sz="3000" dirty="0" err="1" smtClean="0"/>
              <a:t>Kompleman</a:t>
            </a:r>
            <a:r>
              <a:rPr lang="tr-TR" sz="3000" dirty="0" smtClean="0"/>
              <a:t> alternatif yol eksiklikleri: Faktör D, </a:t>
            </a:r>
            <a:r>
              <a:rPr lang="tr-TR" sz="3000" dirty="0" err="1" smtClean="0"/>
              <a:t>Properdin</a:t>
            </a:r>
            <a:r>
              <a:rPr lang="tr-TR" sz="3000" dirty="0" smtClean="0"/>
              <a:t> </a:t>
            </a:r>
          </a:p>
          <a:p>
            <a:pPr>
              <a:buNone/>
            </a:pPr>
            <a:r>
              <a:rPr lang="tr-TR" sz="3000" dirty="0" smtClean="0"/>
              <a:t>	6) </a:t>
            </a:r>
            <a:r>
              <a:rPr lang="tr-TR" sz="3000" dirty="0" err="1" smtClean="0"/>
              <a:t>Mannan</a:t>
            </a:r>
            <a:r>
              <a:rPr lang="tr-TR" sz="3000" dirty="0" smtClean="0"/>
              <a:t> bağlayan protein  eksikliği</a:t>
            </a:r>
          </a:p>
          <a:p>
            <a:pPr>
              <a:buNone/>
            </a:pPr>
            <a:r>
              <a:rPr lang="tr-TR" dirty="0" smtClean="0"/>
              <a:t> 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70000" lnSpcReduction="20000"/>
          </a:bodyPr>
          <a:lstStyle/>
          <a:p>
            <a:endParaRPr lang="tr-TR" dirty="0" smtClean="0"/>
          </a:p>
          <a:p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immünyetmezliklerde</a:t>
            </a:r>
            <a:r>
              <a:rPr lang="tr-TR" dirty="0" smtClean="0"/>
              <a:t>, erken tanı ve tedavi,  aile danışmanlığı gerekir.</a:t>
            </a:r>
          </a:p>
          <a:p>
            <a:r>
              <a:rPr lang="tr-TR" dirty="0" err="1" smtClean="0"/>
              <a:t>İnfeksiyonun</a:t>
            </a:r>
            <a:r>
              <a:rPr lang="tr-TR" dirty="0" smtClean="0"/>
              <a:t> tedavisi ; antibiyotiklerle sağlanmalı  ve  spesifik İY hastalıklarda </a:t>
            </a:r>
            <a:r>
              <a:rPr lang="tr-TR" dirty="0" err="1" smtClean="0"/>
              <a:t>profilaktik</a:t>
            </a:r>
            <a:r>
              <a:rPr lang="tr-TR" dirty="0" smtClean="0"/>
              <a:t>  antibiyotikler verilmelidir.</a:t>
            </a:r>
          </a:p>
          <a:p>
            <a:r>
              <a:rPr lang="tr-TR" dirty="0" err="1" smtClean="0"/>
              <a:t>Immünglobülin</a:t>
            </a:r>
            <a:r>
              <a:rPr lang="tr-TR" dirty="0" smtClean="0"/>
              <a:t> yerine koyma tedavisi B hücre fonksiyonları için önemlidir.</a:t>
            </a:r>
          </a:p>
          <a:p>
            <a:r>
              <a:rPr lang="tr-TR" dirty="0" err="1" smtClean="0"/>
              <a:t>Sekonder</a:t>
            </a:r>
            <a:r>
              <a:rPr lang="tr-TR" dirty="0" smtClean="0"/>
              <a:t> </a:t>
            </a:r>
            <a:r>
              <a:rPr lang="tr-TR" dirty="0" err="1" smtClean="0"/>
              <a:t>immünyetmezliklerde</a:t>
            </a:r>
            <a:r>
              <a:rPr lang="tr-TR" dirty="0" smtClean="0"/>
              <a:t>  mümkünse  </a:t>
            </a:r>
            <a:r>
              <a:rPr lang="tr-TR" dirty="0" err="1" smtClean="0"/>
              <a:t>infeksiyonların</a:t>
            </a:r>
            <a:r>
              <a:rPr lang="tr-TR" dirty="0" smtClean="0"/>
              <a:t> önlenmesi</a:t>
            </a:r>
          </a:p>
          <a:p>
            <a:r>
              <a:rPr lang="tr-TR" dirty="0" err="1" smtClean="0"/>
              <a:t>İmmün</a:t>
            </a:r>
            <a:r>
              <a:rPr lang="tr-TR" dirty="0" smtClean="0"/>
              <a:t> yetmezlikli hastalar ölmüş veya </a:t>
            </a:r>
            <a:r>
              <a:rPr lang="tr-TR" dirty="0" err="1" smtClean="0"/>
              <a:t>inaktive</a:t>
            </a:r>
            <a:r>
              <a:rPr lang="tr-TR" dirty="0" smtClean="0"/>
              <a:t> aşıları yaptırabilirler ama ağır </a:t>
            </a:r>
            <a:r>
              <a:rPr lang="tr-TR" dirty="0" err="1" smtClean="0"/>
              <a:t>immün</a:t>
            </a:r>
            <a:r>
              <a:rPr lang="tr-TR" dirty="0" smtClean="0"/>
              <a:t> fonksiyon bozukluğunda </a:t>
            </a:r>
            <a:r>
              <a:rPr lang="tr-TR" u="sng" dirty="0" smtClean="0"/>
              <a:t>canlı aşı yapılmamalıdır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SCID ‘da kök hücre nakli(</a:t>
            </a:r>
            <a:r>
              <a:rPr lang="tr-TR" dirty="0" err="1" smtClean="0"/>
              <a:t>hematopoetik</a:t>
            </a:r>
            <a:r>
              <a:rPr lang="tr-TR" dirty="0" smtClean="0"/>
              <a:t> </a:t>
            </a:r>
            <a:r>
              <a:rPr lang="tr-TR" dirty="0" err="1" smtClean="0"/>
              <a:t>stem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r>
              <a:rPr lang="tr-TR" dirty="0" smtClean="0"/>
              <a:t> transplantasyonu: HSCT) , </a:t>
            </a:r>
            <a:r>
              <a:rPr lang="tr-TR" dirty="0" err="1" smtClean="0"/>
              <a:t>Komplet</a:t>
            </a:r>
            <a:r>
              <a:rPr lang="tr-TR" dirty="0" smtClean="0"/>
              <a:t> </a:t>
            </a:r>
            <a:r>
              <a:rPr lang="tr-TR" dirty="0" err="1" smtClean="0"/>
              <a:t>DiGeorge</a:t>
            </a:r>
            <a:r>
              <a:rPr lang="tr-TR" dirty="0" smtClean="0"/>
              <a:t> </a:t>
            </a:r>
            <a:r>
              <a:rPr lang="tr-TR" dirty="0" err="1" smtClean="0"/>
              <a:t>send</a:t>
            </a:r>
            <a:r>
              <a:rPr lang="tr-TR" dirty="0" smtClean="0"/>
              <a:t>. da </a:t>
            </a:r>
            <a:r>
              <a:rPr lang="tr-TR" dirty="0" err="1" smtClean="0"/>
              <a:t>timik</a:t>
            </a:r>
            <a:r>
              <a:rPr lang="tr-TR" dirty="0" smtClean="0"/>
              <a:t>  transplantasyon veya HSCT yapılmalıdır.</a:t>
            </a:r>
          </a:p>
          <a:p>
            <a:r>
              <a:rPr lang="tr-TR" dirty="0" smtClean="0"/>
              <a:t>Gen tedavisi, gen mutasyonlarında , yeni ve ümit vadeden bir yaklaşımdır.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pPr>
              <a:buNone/>
            </a:pPr>
            <a:r>
              <a:rPr lang="tr-TR" dirty="0" smtClean="0"/>
              <a:t>8- Yakında bir AB kullanma hikayesi olmamasına rağmen ağızda geçmeyen  pamukçuk,</a:t>
            </a:r>
          </a:p>
          <a:p>
            <a:pPr>
              <a:buNone/>
            </a:pPr>
            <a:r>
              <a:rPr lang="tr-TR" dirty="0" smtClean="0"/>
              <a:t>9- Tekrarlayan uzun süreli ve açıklanamayan ateş,</a:t>
            </a:r>
          </a:p>
          <a:p>
            <a:pPr>
              <a:buNone/>
            </a:pPr>
            <a:r>
              <a:rPr lang="tr-TR" dirty="0" smtClean="0"/>
              <a:t>10- Ailede </a:t>
            </a:r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immün</a:t>
            </a:r>
            <a:r>
              <a:rPr lang="tr-TR" dirty="0" smtClean="0"/>
              <a:t> yetmezlik hikayesi </a:t>
            </a:r>
          </a:p>
          <a:p>
            <a:pPr>
              <a:buNone/>
            </a:pPr>
            <a:r>
              <a:rPr lang="tr-TR" dirty="0" smtClean="0"/>
              <a:t>	Bu bulgulara ilaveten yara iyileşmesinde gecikme,  kalıcı  dişlerde erken kayıp, uzun süren ağır </a:t>
            </a:r>
            <a:r>
              <a:rPr lang="tr-TR" dirty="0" err="1" smtClean="0"/>
              <a:t>gingivit</a:t>
            </a:r>
            <a:r>
              <a:rPr lang="tr-TR" dirty="0" smtClean="0"/>
              <a:t>, açıklanamayan </a:t>
            </a:r>
            <a:r>
              <a:rPr lang="tr-TR" dirty="0" err="1" smtClean="0"/>
              <a:t>bronşiyektazi</a:t>
            </a:r>
            <a:r>
              <a:rPr lang="tr-TR" dirty="0" smtClean="0"/>
              <a:t> gibi  sağlık problemlerinin </a:t>
            </a:r>
            <a:r>
              <a:rPr lang="tr-TR" dirty="0" err="1" smtClean="0"/>
              <a:t>immün</a:t>
            </a:r>
            <a:r>
              <a:rPr lang="tr-TR" dirty="0" smtClean="0"/>
              <a:t> yetmezlikli hastalarda  daha sık  görüldüğünü  hatırlamak lazımdır.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İki veya daha fazla uyarıcı işareti olan veya </a:t>
            </a:r>
            <a:r>
              <a:rPr lang="tr-TR" dirty="0" err="1" smtClean="0"/>
              <a:t>immün</a:t>
            </a:r>
            <a:r>
              <a:rPr lang="tr-TR" dirty="0" smtClean="0"/>
              <a:t> sistem problemi olanlarda  yine de </a:t>
            </a:r>
            <a:r>
              <a:rPr lang="tr-TR" dirty="0" err="1" smtClean="0"/>
              <a:t>sekonder</a:t>
            </a:r>
            <a:r>
              <a:rPr lang="tr-TR" dirty="0" smtClean="0"/>
              <a:t> </a:t>
            </a:r>
            <a:r>
              <a:rPr lang="tr-TR" dirty="0" err="1" smtClean="0"/>
              <a:t>immün</a:t>
            </a:r>
            <a:r>
              <a:rPr lang="tr-TR" dirty="0" smtClean="0"/>
              <a:t> yetmezlikler veya  tekrarlayan </a:t>
            </a:r>
            <a:r>
              <a:rPr lang="tr-TR" dirty="0" err="1" smtClean="0"/>
              <a:t>infeksiyonlara</a:t>
            </a:r>
            <a:r>
              <a:rPr lang="tr-TR" dirty="0" smtClean="0"/>
              <a:t> yol açacak olan anatomik bozukluklar araştırılmalıdır. Çünkü  sonuncu sebepler </a:t>
            </a:r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immün</a:t>
            </a:r>
            <a:r>
              <a:rPr lang="tr-TR" dirty="0" smtClean="0"/>
              <a:t> yetmezliklerden daha sıktır. Eğer başka sebep bulunamazsa  </a:t>
            </a:r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immün</a:t>
            </a:r>
            <a:r>
              <a:rPr lang="tr-TR" dirty="0" smtClean="0"/>
              <a:t> yetmezlik değerlendirilmesi yapılmalıdır.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tr-TR" dirty="0" smtClean="0"/>
              <a:t>	</a:t>
            </a:r>
            <a:r>
              <a:rPr lang="tr-TR" dirty="0" err="1" smtClean="0"/>
              <a:t>İmmün</a:t>
            </a:r>
            <a:r>
              <a:rPr lang="tr-TR" dirty="0" smtClean="0"/>
              <a:t> </a:t>
            </a:r>
            <a:r>
              <a:rPr lang="tr-TR" dirty="0"/>
              <a:t>sistemin bir veya daha fazla  </a:t>
            </a:r>
            <a:r>
              <a:rPr lang="tr-TR" dirty="0" err="1"/>
              <a:t>komponentlerinin</a:t>
            </a:r>
            <a:r>
              <a:rPr lang="tr-TR" dirty="0"/>
              <a:t>  eksikliğinde veya fonksiyon görmemesi durumunda  ortaya çıkan hastalıklara </a:t>
            </a:r>
            <a:r>
              <a:rPr lang="tr-TR" sz="3600" b="1" dirty="0" err="1"/>
              <a:t>immün</a:t>
            </a:r>
            <a:r>
              <a:rPr lang="tr-TR" sz="3600" b="1" dirty="0"/>
              <a:t> yetmezlik hastalıkları </a:t>
            </a:r>
            <a:r>
              <a:rPr lang="tr-TR" sz="3600" dirty="0"/>
              <a:t>adı verilir.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tr-TR" sz="3600" dirty="0" smtClean="0"/>
              <a:t>	</a:t>
            </a:r>
            <a:r>
              <a:rPr lang="tr-TR" sz="3600" dirty="0" err="1" smtClean="0"/>
              <a:t>Primer</a:t>
            </a:r>
            <a:r>
              <a:rPr lang="tr-TR" sz="3600" dirty="0" smtClean="0"/>
              <a:t> </a:t>
            </a:r>
            <a:r>
              <a:rPr lang="tr-TR" sz="3600" dirty="0" err="1"/>
              <a:t>immün</a:t>
            </a:r>
            <a:r>
              <a:rPr lang="tr-TR" sz="3600" dirty="0"/>
              <a:t> yetmezlikler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tr-TR" sz="3600" dirty="0" smtClean="0"/>
              <a:t>	</a:t>
            </a:r>
            <a:r>
              <a:rPr lang="tr-TR" sz="3600" dirty="0" err="1" smtClean="0"/>
              <a:t>Sekonder</a:t>
            </a:r>
            <a:r>
              <a:rPr lang="tr-TR" sz="3600" dirty="0" smtClean="0"/>
              <a:t> </a:t>
            </a:r>
            <a:r>
              <a:rPr lang="tr-TR" sz="3600" dirty="0" err="1"/>
              <a:t>immün</a:t>
            </a:r>
            <a:r>
              <a:rPr lang="tr-TR" sz="3600" dirty="0"/>
              <a:t> yetmezlikler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228600" y="1371600"/>
            <a:ext cx="861060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4400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</a:rPr>
              <a:t>İmmün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yetmezlikte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tekrarlayan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veya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kronik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infeksiyonlar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gelişir</a:t>
            </a:r>
            <a:r>
              <a:rPr lang="en-US" sz="3200" dirty="0">
                <a:latin typeface="Times New Roman" pitchFamily="18" charset="0"/>
              </a:rPr>
              <a:t>. Bu durum </a:t>
            </a:r>
            <a:r>
              <a:rPr lang="en-US" sz="3200" dirty="0" err="1">
                <a:latin typeface="Times New Roman" pitchFamily="18" charset="0"/>
              </a:rPr>
              <a:t>genetik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bozukluk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veya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immün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sistemin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gelişimi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sırasındaki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bozukluklar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sonucu</a:t>
            </a:r>
            <a:r>
              <a:rPr lang="en-US" sz="3200" dirty="0">
                <a:latin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</a:rPr>
              <a:t>meydana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gelmiş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ise</a:t>
            </a:r>
            <a:r>
              <a:rPr lang="en-US" sz="3200" dirty="0">
                <a:latin typeface="Times New Roman" pitchFamily="18" charset="0"/>
              </a:rPr>
              <a:t>,</a:t>
            </a:r>
            <a:r>
              <a:rPr lang="en-US" sz="3200" u="sng" dirty="0">
                <a:latin typeface="Times New Roman" pitchFamily="18" charset="0"/>
              </a:rPr>
              <a:t> </a:t>
            </a:r>
            <a:r>
              <a:rPr lang="en-US" sz="3200" u="sng" dirty="0">
                <a:solidFill>
                  <a:schemeClr val="folHlink"/>
                </a:solidFill>
                <a:latin typeface="Times New Roman" pitchFamily="18" charset="0"/>
              </a:rPr>
              <a:t>Primer </a:t>
            </a:r>
            <a:r>
              <a:rPr lang="en-US" sz="3200" u="sng" dirty="0" err="1">
                <a:solidFill>
                  <a:schemeClr val="folHlink"/>
                </a:solidFill>
                <a:latin typeface="Times New Roman" pitchFamily="18" charset="0"/>
              </a:rPr>
              <a:t>İmmün</a:t>
            </a:r>
            <a:r>
              <a:rPr lang="en-US" sz="3200" u="sng" dirty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chemeClr val="folHlink"/>
                </a:solidFill>
                <a:latin typeface="Times New Roman" pitchFamily="18" charset="0"/>
              </a:rPr>
              <a:t>Yetmezlikler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gelişir</a:t>
            </a:r>
            <a:endParaRPr lang="en-US" sz="32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9" name="Rectangle 3"/>
          <p:cNvSpPr>
            <a:spLocks noChangeArrowheads="1"/>
          </p:cNvSpPr>
          <p:nvPr/>
        </p:nvSpPr>
        <p:spPr bwMode="auto">
          <a:xfrm>
            <a:off x="323850" y="260350"/>
            <a:ext cx="83883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tr-TR" sz="3600" b="1" dirty="0" err="1">
                <a:solidFill>
                  <a:schemeClr val="tx2"/>
                </a:solidFill>
              </a:rPr>
              <a:t>Primer</a:t>
            </a:r>
            <a:r>
              <a:rPr lang="tr-TR" sz="3600" b="1" dirty="0">
                <a:solidFill>
                  <a:schemeClr val="tx2"/>
                </a:solidFill>
              </a:rPr>
              <a:t> </a:t>
            </a:r>
            <a:r>
              <a:rPr lang="tr-TR" sz="3600" b="1" dirty="0" err="1">
                <a:solidFill>
                  <a:schemeClr val="tx2"/>
                </a:solidFill>
              </a:rPr>
              <a:t>İmmün</a:t>
            </a:r>
            <a:r>
              <a:rPr lang="tr-TR" sz="3600" b="1" dirty="0">
                <a:solidFill>
                  <a:schemeClr val="tx2"/>
                </a:solidFill>
              </a:rPr>
              <a:t> Yetmezlikler (1) </a:t>
            </a:r>
            <a:br>
              <a:rPr lang="tr-TR" sz="3600" b="1" dirty="0">
                <a:solidFill>
                  <a:schemeClr val="tx2"/>
                </a:solidFill>
              </a:rPr>
            </a:br>
            <a:r>
              <a:rPr lang="tr-TR" sz="3600" b="1" dirty="0">
                <a:solidFill>
                  <a:schemeClr val="tx2"/>
                </a:solidFill>
              </a:rPr>
              <a:t> </a:t>
            </a:r>
            <a:r>
              <a:rPr lang="tr-TR" sz="3600" b="1" dirty="0" err="1">
                <a:solidFill>
                  <a:schemeClr val="tx2"/>
                </a:solidFill>
              </a:rPr>
              <a:t>Humoral</a:t>
            </a:r>
            <a:r>
              <a:rPr lang="tr-TR" sz="3600" b="1" dirty="0">
                <a:solidFill>
                  <a:schemeClr val="tx2"/>
                </a:solidFill>
              </a:rPr>
              <a:t>  </a:t>
            </a:r>
            <a:r>
              <a:rPr lang="tr-TR" sz="3600" b="1" dirty="0" err="1">
                <a:solidFill>
                  <a:schemeClr val="tx2"/>
                </a:solidFill>
              </a:rPr>
              <a:t>İmmün</a:t>
            </a:r>
            <a:r>
              <a:rPr lang="tr-TR" sz="3600" b="1" dirty="0">
                <a:solidFill>
                  <a:schemeClr val="tx2"/>
                </a:solidFill>
              </a:rPr>
              <a:t> Yetmezlikler </a:t>
            </a:r>
            <a:br>
              <a:rPr lang="tr-TR" sz="3600" b="1" dirty="0">
                <a:solidFill>
                  <a:schemeClr val="tx2"/>
                </a:solidFill>
              </a:rPr>
            </a:br>
            <a:r>
              <a:rPr lang="tr-TR" sz="3600" b="1" dirty="0">
                <a:solidFill>
                  <a:schemeClr val="tx2"/>
                </a:solidFill>
              </a:rPr>
              <a:t>(</a:t>
            </a:r>
            <a:r>
              <a:rPr lang="tr-TR" sz="3600" b="1" i="1" dirty="0">
                <a:solidFill>
                  <a:schemeClr val="tx2"/>
                </a:solidFill>
              </a:rPr>
              <a:t>Antikor Yetmezlikleri</a:t>
            </a:r>
            <a:r>
              <a:rPr lang="tr-TR" sz="3600" b="1" dirty="0">
                <a:solidFill>
                  <a:schemeClr val="tx2"/>
                </a:solidFill>
              </a:rPr>
              <a:t>)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50131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	● </a:t>
            </a:r>
            <a:r>
              <a:rPr lang="tr-TR" dirty="0" err="1" smtClean="0"/>
              <a:t>X’e</a:t>
            </a:r>
            <a:r>
              <a:rPr lang="tr-TR" dirty="0" smtClean="0"/>
              <a:t> bağlı </a:t>
            </a:r>
            <a:r>
              <a:rPr lang="tr-TR" dirty="0" err="1" smtClean="0"/>
              <a:t>agammaglobulinemi</a:t>
            </a:r>
            <a:r>
              <a:rPr lang="tr-TR" dirty="0" smtClean="0"/>
              <a:t>(XLA veya </a:t>
            </a:r>
            <a:r>
              <a:rPr lang="tr-TR" dirty="0" err="1" smtClean="0"/>
              <a:t>Bruton’un</a:t>
            </a:r>
            <a:r>
              <a:rPr lang="tr-TR" dirty="0" smtClean="0"/>
              <a:t> </a:t>
            </a:r>
            <a:r>
              <a:rPr lang="tr-TR" dirty="0" err="1" smtClean="0"/>
              <a:t>agammaglobülinemisi</a:t>
            </a:r>
            <a:r>
              <a:rPr lang="tr-TR" dirty="0" smtClean="0"/>
              <a:t>)</a:t>
            </a:r>
          </a:p>
          <a:p>
            <a:pPr>
              <a:buNone/>
            </a:pPr>
            <a:r>
              <a:rPr lang="tr-TR" dirty="0" smtClean="0"/>
              <a:t>	●</a:t>
            </a:r>
            <a:r>
              <a:rPr lang="tr-TR" dirty="0" err="1" smtClean="0"/>
              <a:t>Hiperimmünglobülin</a:t>
            </a:r>
            <a:r>
              <a:rPr lang="tr-TR" dirty="0" smtClean="0"/>
              <a:t> M sendromları (CD40 </a:t>
            </a:r>
            <a:r>
              <a:rPr lang="tr-TR" dirty="0" err="1" smtClean="0"/>
              <a:t>ligand</a:t>
            </a:r>
            <a:r>
              <a:rPr lang="tr-TR" dirty="0" smtClean="0"/>
              <a:t> eksikliği, nükleer faktör –</a:t>
            </a:r>
            <a:r>
              <a:rPr lang="tr-TR" dirty="0" err="1" smtClean="0"/>
              <a:t>kappa</a:t>
            </a:r>
            <a:r>
              <a:rPr lang="tr-TR" dirty="0" smtClean="0"/>
              <a:t>-B </a:t>
            </a:r>
            <a:r>
              <a:rPr lang="tr-TR" dirty="0" err="1" smtClean="0"/>
              <a:t>esansiyel</a:t>
            </a:r>
            <a:r>
              <a:rPr lang="tr-TR" dirty="0" smtClean="0"/>
              <a:t> düzenleyici (NEMO) eksikliği, </a:t>
            </a:r>
            <a:r>
              <a:rPr lang="tr-TR" dirty="0" err="1" smtClean="0"/>
              <a:t>nükleik</a:t>
            </a:r>
            <a:r>
              <a:rPr lang="tr-TR" dirty="0" smtClean="0"/>
              <a:t> asit  düzenleyen  enzimlerde  mutasyonlar [aktivasyonu başlatan </a:t>
            </a:r>
            <a:r>
              <a:rPr lang="tr-TR" dirty="0" err="1" smtClean="0"/>
              <a:t>sitidin</a:t>
            </a:r>
            <a:r>
              <a:rPr lang="tr-TR" dirty="0" smtClean="0"/>
              <a:t> </a:t>
            </a:r>
            <a:r>
              <a:rPr lang="tr-TR" dirty="0" err="1" smtClean="0"/>
              <a:t>deaminaz</a:t>
            </a:r>
            <a:r>
              <a:rPr lang="tr-TR" dirty="0" smtClean="0"/>
              <a:t> (AID) ve </a:t>
            </a:r>
            <a:r>
              <a:rPr lang="tr-TR" dirty="0" err="1" smtClean="0"/>
              <a:t>urasil</a:t>
            </a:r>
            <a:r>
              <a:rPr lang="tr-TR" dirty="0" smtClean="0"/>
              <a:t> </a:t>
            </a:r>
            <a:r>
              <a:rPr lang="tr-TR" dirty="0" err="1" smtClean="0"/>
              <a:t>nukleozid</a:t>
            </a:r>
            <a:r>
              <a:rPr lang="tr-TR" dirty="0" smtClean="0"/>
              <a:t> </a:t>
            </a:r>
            <a:r>
              <a:rPr lang="tr-TR" dirty="0" err="1" smtClean="0"/>
              <a:t>glikozilaz</a:t>
            </a:r>
            <a:r>
              <a:rPr lang="tr-TR" dirty="0" smtClean="0"/>
              <a:t> (UNG)]  </a:t>
            </a:r>
          </a:p>
          <a:p>
            <a:pPr>
              <a:buNone/>
            </a:pPr>
            <a:r>
              <a:rPr lang="tr-TR" dirty="0" smtClean="0"/>
              <a:t>	● </a:t>
            </a:r>
            <a:r>
              <a:rPr lang="tr-TR" dirty="0" err="1" smtClean="0"/>
              <a:t>Common</a:t>
            </a:r>
            <a:r>
              <a:rPr lang="tr-TR" dirty="0" smtClean="0"/>
              <a:t> </a:t>
            </a:r>
            <a:r>
              <a:rPr lang="tr-TR" dirty="0" err="1" smtClean="0"/>
              <a:t>variable</a:t>
            </a:r>
            <a:r>
              <a:rPr lang="tr-TR" dirty="0" smtClean="0"/>
              <a:t> </a:t>
            </a:r>
            <a:r>
              <a:rPr lang="tr-TR" dirty="0" err="1" smtClean="0"/>
              <a:t>immün</a:t>
            </a:r>
            <a:r>
              <a:rPr lang="tr-TR" dirty="0" smtClean="0"/>
              <a:t> yetmezlik(CVID)</a:t>
            </a:r>
          </a:p>
          <a:p>
            <a:pPr>
              <a:buNone/>
            </a:pPr>
            <a:r>
              <a:rPr lang="tr-TR" dirty="0" smtClean="0"/>
              <a:t>	●</a:t>
            </a:r>
            <a:r>
              <a:rPr lang="tr-TR" dirty="0" err="1" smtClean="0"/>
              <a:t>Yenidoğanın</a:t>
            </a:r>
            <a:r>
              <a:rPr lang="tr-TR" dirty="0" smtClean="0"/>
              <a:t> geçici </a:t>
            </a:r>
            <a:r>
              <a:rPr lang="tr-TR" dirty="0" err="1" smtClean="0"/>
              <a:t>hipogammaglobülinemisi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	●</a:t>
            </a:r>
            <a:r>
              <a:rPr lang="tr-TR" dirty="0" err="1" smtClean="0"/>
              <a:t>Selektif</a:t>
            </a:r>
            <a:r>
              <a:rPr lang="tr-TR" dirty="0" smtClean="0"/>
              <a:t> </a:t>
            </a:r>
            <a:r>
              <a:rPr lang="tr-TR" dirty="0" err="1" smtClean="0"/>
              <a:t>IgA</a:t>
            </a:r>
            <a:r>
              <a:rPr lang="tr-TR" dirty="0" smtClean="0"/>
              <a:t> eksikliği</a:t>
            </a:r>
          </a:p>
          <a:p>
            <a:pPr>
              <a:buNone/>
            </a:pPr>
            <a:r>
              <a:rPr lang="tr-TR" dirty="0" smtClean="0"/>
              <a:t>	●</a:t>
            </a:r>
            <a:r>
              <a:rPr lang="tr-TR" dirty="0" err="1" smtClean="0"/>
              <a:t>IgG</a:t>
            </a:r>
            <a:r>
              <a:rPr lang="tr-TR" dirty="0" smtClean="0"/>
              <a:t> alt grubu eksikliği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1340</Words>
  <PresentationFormat>Ekran Gösterisi (4:3)</PresentationFormat>
  <Paragraphs>194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4" baseType="lpstr">
      <vt:lpstr>Ofis Teması</vt:lpstr>
      <vt:lpstr>İmmün yetmezlikle karakterize hastalıkların semptomatolojisi</vt:lpstr>
      <vt:lpstr>Slayt 2</vt:lpstr>
      <vt:lpstr>uyarIcI   İşaretler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Yenidoğanın geçici hipogammaglobülinemisi</vt:lpstr>
      <vt:lpstr>Slayt 13</vt:lpstr>
      <vt:lpstr>Erişkinde  yaklaşık  serum Ig seviyeleri</vt:lpstr>
      <vt:lpstr>Selektif IgA eksikliği</vt:lpstr>
      <vt:lpstr>Slayt 16</vt:lpstr>
      <vt:lpstr> Primer İmmün Yetmezlikler (2)  Hücresel İmmün Yetmezlikler (T Hücre Yetmezlikleri) 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Primer İmmün Yetmezlikler (4) Fagositik Fonksiyon Bozuklukları</vt:lpstr>
      <vt:lpstr> İmmün Yetmezliklerde Sık Görülen  Klinik Özellikler </vt:lpstr>
      <vt:lpstr> Kompleman Eksİklİklerİ İle Bİrlİkte Gİden HastalIklar </vt:lpstr>
      <vt:lpstr>Slayt 28</vt:lpstr>
      <vt:lpstr>Slayt 29</vt:lpstr>
      <vt:lpstr>Dİğer İmmün yetmezlİk hastalIklarI</vt:lpstr>
      <vt:lpstr>Slayt 31</vt:lpstr>
      <vt:lpstr>SEKONDER İMMÜN YETMEZLİKLER </vt:lpstr>
      <vt:lpstr>Slayt 33</vt:lpstr>
      <vt:lpstr>Slayt 34</vt:lpstr>
      <vt:lpstr>İMMÜN YETMEZLİKLERDE YAPILACAK TESTLER</vt:lpstr>
      <vt:lpstr>Normal SPE görünümü</vt:lpstr>
      <vt:lpstr>Slayt 37</vt:lpstr>
      <vt:lpstr>Slayt 38</vt:lpstr>
      <vt:lpstr>Slayt 39</vt:lpstr>
      <vt:lpstr>Slayt 40</vt:lpstr>
      <vt:lpstr>Slayt 41</vt:lpstr>
      <vt:lpstr>Slayt 42</vt:lpstr>
      <vt:lpstr>TEDAVİ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İmmün yetmezlikle karakterize hastalıkların semptomatolojisi</dc:title>
  <dc:creator>user</dc:creator>
  <cp:lastModifiedBy>user</cp:lastModifiedBy>
  <cp:revision>4</cp:revision>
  <dcterms:created xsi:type="dcterms:W3CDTF">2016-11-01T14:02:47Z</dcterms:created>
  <dcterms:modified xsi:type="dcterms:W3CDTF">2016-11-01T14:38:00Z</dcterms:modified>
</cp:coreProperties>
</file>