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7" r:id="rId2"/>
    <p:sldId id="259" r:id="rId3"/>
    <p:sldId id="267" r:id="rId4"/>
    <p:sldId id="372" r:id="rId5"/>
    <p:sldId id="276" r:id="rId6"/>
    <p:sldId id="284" r:id="rId7"/>
    <p:sldId id="286" r:id="rId8"/>
    <p:sldId id="293" r:id="rId9"/>
    <p:sldId id="301" r:id="rId10"/>
    <p:sldId id="308" r:id="rId11"/>
    <p:sldId id="315" r:id="rId12"/>
    <p:sldId id="335" r:id="rId13"/>
    <p:sldId id="313" r:id="rId14"/>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772E79AD-5854-403B-9551-61B9F56C5E19}" type="datetimeFigureOut">
              <a:rPr lang="tr-TR"/>
              <a:pPr>
                <a:defRPr/>
              </a:pPr>
              <a:t>15.2.2018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endParaRPr lang="tr-TR" noProof="0"/>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E33F1536-FF76-4376-81A9-AA6E0DA1A0B3}" type="slidenum">
              <a:rPr lang="tr-TR"/>
              <a:pPr>
                <a:defRPr/>
              </a:pPr>
              <a:t>‹#›</a:t>
            </a:fld>
            <a:endParaRPr lang="tr-TR"/>
          </a:p>
        </p:txBody>
      </p:sp>
    </p:spTree>
    <p:extLst>
      <p:ext uri="{BB962C8B-B14F-4D97-AF65-F5344CB8AC3E}">
        <p14:creationId xmlns:p14="http://schemas.microsoft.com/office/powerpoint/2010/main" val="14011131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lvl1pPr>
              <a:defRPr/>
            </a:lvl1pPr>
          </a:lstStyle>
          <a:p>
            <a:pPr>
              <a:defRPr/>
            </a:pPr>
            <a:fld id="{024A1776-8E62-4817-86A3-011E88F732A9}" type="datetimeFigureOut">
              <a:rPr lang="tr-TR"/>
              <a:pPr>
                <a:defRPr/>
              </a:pPr>
              <a:t>15.2.2018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8A64DFF1-1BD6-4E11-8AEB-AE8EE396CA4C}"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8B9AFCA2-BF98-4632-99EB-A527E9B22C2B}" type="datetimeFigureOut">
              <a:rPr lang="tr-TR"/>
              <a:pPr>
                <a:defRPr/>
              </a:pPr>
              <a:t>15.2.2018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ECBF7532-5D7A-42C0-9874-B6B93A85A0F1}"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A27A6A0B-568F-47C7-86D4-63031581C613}" type="datetimeFigureOut">
              <a:rPr lang="tr-TR"/>
              <a:pPr>
                <a:defRPr/>
              </a:pPr>
              <a:t>15.2.2018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A09198D9-64CE-4945-BFF3-44517C2EBEC6}"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5B319678-687C-4A58-9F0F-E532889ADE8A}" type="datetimeFigureOut">
              <a:rPr lang="tr-TR"/>
              <a:pPr>
                <a:defRPr/>
              </a:pPr>
              <a:t>15.2.2018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42884137-BCF7-4482-89F2-B374D7EFBD23}"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E1CE9F8A-038A-4A74-B4DC-4E34BDE83A8E}" type="datetimeFigureOut">
              <a:rPr lang="tr-TR"/>
              <a:pPr>
                <a:defRPr/>
              </a:pPr>
              <a:t>15.2.2018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7ABBF182-58A9-4182-97A5-4118E58B59A9}"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3 Veri Yer Tutucusu"/>
          <p:cNvSpPr>
            <a:spLocks noGrp="1"/>
          </p:cNvSpPr>
          <p:nvPr>
            <p:ph type="dt" sz="half" idx="10"/>
          </p:nvPr>
        </p:nvSpPr>
        <p:spPr/>
        <p:txBody>
          <a:bodyPr/>
          <a:lstStyle>
            <a:lvl1pPr>
              <a:defRPr/>
            </a:lvl1pPr>
          </a:lstStyle>
          <a:p>
            <a:pPr>
              <a:defRPr/>
            </a:pPr>
            <a:fld id="{129436D3-931E-477B-9EAD-251140323ECC}" type="datetimeFigureOut">
              <a:rPr lang="tr-TR"/>
              <a:pPr>
                <a:defRPr/>
              </a:pPr>
              <a:t>15.2.2018</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F626B4B1-4677-4F84-8823-EB3E534D0697}"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3 Veri Yer Tutucusu"/>
          <p:cNvSpPr>
            <a:spLocks noGrp="1"/>
          </p:cNvSpPr>
          <p:nvPr>
            <p:ph type="dt" sz="half" idx="10"/>
          </p:nvPr>
        </p:nvSpPr>
        <p:spPr/>
        <p:txBody>
          <a:bodyPr/>
          <a:lstStyle>
            <a:lvl1pPr>
              <a:defRPr/>
            </a:lvl1pPr>
          </a:lstStyle>
          <a:p>
            <a:pPr>
              <a:defRPr/>
            </a:pPr>
            <a:fld id="{78231289-D63E-4D65-8D04-A7DA8DB83269}" type="datetimeFigureOut">
              <a:rPr lang="tr-TR"/>
              <a:pPr>
                <a:defRPr/>
              </a:pPr>
              <a:t>15.2.2018</a:t>
            </a:fld>
            <a:endParaRPr lang="tr-TR"/>
          </a:p>
        </p:txBody>
      </p:sp>
      <p:sp>
        <p:nvSpPr>
          <p:cNvPr id="8" name="4 Altbilgi Yer Tutucusu"/>
          <p:cNvSpPr>
            <a:spLocks noGrp="1"/>
          </p:cNvSpPr>
          <p:nvPr>
            <p:ph type="ftr" sz="quarter" idx="11"/>
          </p:nvPr>
        </p:nvSpPr>
        <p:spPr/>
        <p:txBody>
          <a:bodyPr/>
          <a:lstStyle>
            <a:lvl1pPr>
              <a:defRPr/>
            </a:lvl1pPr>
          </a:lstStyle>
          <a:p>
            <a:pPr>
              <a:defRPr/>
            </a:pPr>
            <a:endParaRPr lang="tr-TR"/>
          </a:p>
        </p:txBody>
      </p:sp>
      <p:sp>
        <p:nvSpPr>
          <p:cNvPr id="9" name="5 Slayt Numarası Yer Tutucusu"/>
          <p:cNvSpPr>
            <a:spLocks noGrp="1"/>
          </p:cNvSpPr>
          <p:nvPr>
            <p:ph type="sldNum" sz="quarter" idx="12"/>
          </p:nvPr>
        </p:nvSpPr>
        <p:spPr/>
        <p:txBody>
          <a:bodyPr/>
          <a:lstStyle>
            <a:lvl1pPr>
              <a:defRPr/>
            </a:lvl1pPr>
          </a:lstStyle>
          <a:p>
            <a:pPr>
              <a:defRPr/>
            </a:pPr>
            <a:fld id="{36BC6714-F3DC-425B-BACB-2262546B1581}"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3 Veri Yer Tutucusu"/>
          <p:cNvSpPr>
            <a:spLocks noGrp="1"/>
          </p:cNvSpPr>
          <p:nvPr>
            <p:ph type="dt" sz="half" idx="10"/>
          </p:nvPr>
        </p:nvSpPr>
        <p:spPr/>
        <p:txBody>
          <a:bodyPr/>
          <a:lstStyle>
            <a:lvl1pPr>
              <a:defRPr/>
            </a:lvl1pPr>
          </a:lstStyle>
          <a:p>
            <a:pPr>
              <a:defRPr/>
            </a:pPr>
            <a:fld id="{ABB4EB08-4C37-4AFB-90A0-75254FF64596}" type="datetimeFigureOut">
              <a:rPr lang="tr-TR"/>
              <a:pPr>
                <a:defRPr/>
              </a:pPr>
              <a:t>15.2.2018</a:t>
            </a:fld>
            <a:endParaRPr lang="tr-TR"/>
          </a:p>
        </p:txBody>
      </p:sp>
      <p:sp>
        <p:nvSpPr>
          <p:cNvPr id="4" name="4 Altbilgi Yer Tutucusu"/>
          <p:cNvSpPr>
            <a:spLocks noGrp="1"/>
          </p:cNvSpPr>
          <p:nvPr>
            <p:ph type="ftr" sz="quarter" idx="11"/>
          </p:nvPr>
        </p:nvSpPr>
        <p:spPr/>
        <p:txBody>
          <a:bodyPr/>
          <a:lstStyle>
            <a:lvl1pPr>
              <a:defRPr/>
            </a:lvl1pPr>
          </a:lstStyle>
          <a:p>
            <a:pPr>
              <a:defRPr/>
            </a:pPr>
            <a:endParaRPr lang="tr-TR"/>
          </a:p>
        </p:txBody>
      </p:sp>
      <p:sp>
        <p:nvSpPr>
          <p:cNvPr id="5" name="5 Slayt Numarası Yer Tutucusu"/>
          <p:cNvSpPr>
            <a:spLocks noGrp="1"/>
          </p:cNvSpPr>
          <p:nvPr>
            <p:ph type="sldNum" sz="quarter" idx="12"/>
          </p:nvPr>
        </p:nvSpPr>
        <p:spPr/>
        <p:txBody>
          <a:bodyPr/>
          <a:lstStyle>
            <a:lvl1pPr>
              <a:defRPr/>
            </a:lvl1pPr>
          </a:lstStyle>
          <a:p>
            <a:pPr>
              <a:defRPr/>
            </a:pPr>
            <a:fld id="{45E5BEF3-BCDB-4968-A933-2BBEF2846B37}"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3 Veri Yer Tutucusu"/>
          <p:cNvSpPr>
            <a:spLocks noGrp="1"/>
          </p:cNvSpPr>
          <p:nvPr>
            <p:ph type="dt" sz="half" idx="10"/>
          </p:nvPr>
        </p:nvSpPr>
        <p:spPr/>
        <p:txBody>
          <a:bodyPr/>
          <a:lstStyle>
            <a:lvl1pPr>
              <a:defRPr/>
            </a:lvl1pPr>
          </a:lstStyle>
          <a:p>
            <a:pPr>
              <a:defRPr/>
            </a:pPr>
            <a:fld id="{DCB1BE84-AD3B-4EE4-8266-62F71FFF5F8B}" type="datetimeFigureOut">
              <a:rPr lang="tr-TR"/>
              <a:pPr>
                <a:defRPr/>
              </a:pPr>
              <a:t>15.2.2018</a:t>
            </a:fld>
            <a:endParaRPr lang="tr-TR"/>
          </a:p>
        </p:txBody>
      </p:sp>
      <p:sp>
        <p:nvSpPr>
          <p:cNvPr id="3" name="4 Altbilgi Yer Tutucusu"/>
          <p:cNvSpPr>
            <a:spLocks noGrp="1"/>
          </p:cNvSpPr>
          <p:nvPr>
            <p:ph type="ftr" sz="quarter" idx="11"/>
          </p:nvPr>
        </p:nvSpPr>
        <p:spPr/>
        <p:txBody>
          <a:bodyPr/>
          <a:lstStyle>
            <a:lvl1pPr>
              <a:defRPr/>
            </a:lvl1pPr>
          </a:lstStyle>
          <a:p>
            <a:pPr>
              <a:defRPr/>
            </a:pPr>
            <a:endParaRPr lang="tr-TR"/>
          </a:p>
        </p:txBody>
      </p:sp>
      <p:sp>
        <p:nvSpPr>
          <p:cNvPr id="4" name="5 Slayt Numarası Yer Tutucusu"/>
          <p:cNvSpPr>
            <a:spLocks noGrp="1"/>
          </p:cNvSpPr>
          <p:nvPr>
            <p:ph type="sldNum" sz="quarter" idx="12"/>
          </p:nvPr>
        </p:nvSpPr>
        <p:spPr/>
        <p:txBody>
          <a:bodyPr/>
          <a:lstStyle>
            <a:lvl1pPr>
              <a:defRPr/>
            </a:lvl1pPr>
          </a:lstStyle>
          <a:p>
            <a:pPr>
              <a:defRPr/>
            </a:pPr>
            <a:fld id="{136A4547-7BCE-4609-85B2-DBFD33746FD7}"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5DFC5D7B-AA90-45C5-89AD-63726FB9BA5C}" type="datetimeFigureOut">
              <a:rPr lang="tr-TR"/>
              <a:pPr>
                <a:defRPr/>
              </a:pPr>
              <a:t>15.2.2018</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BE509A5D-9755-49D0-BBBA-058D18FBE178}"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B23D0CEB-0AE3-43C6-B6CC-D87A38AA2B84}" type="datetimeFigureOut">
              <a:rPr lang="tr-TR"/>
              <a:pPr>
                <a:defRPr/>
              </a:pPr>
              <a:t>15.2.2018</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6C604425-32D2-4378-BC05-D6EAACDDD2D9}"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4">
                <a:lumMod val="40000"/>
                <a:lumOff val="60000"/>
              </a:schemeClr>
            </a:gs>
            <a:gs pos="50000">
              <a:schemeClr val="accent1">
                <a:tint val="44500"/>
                <a:satMod val="160000"/>
              </a:schemeClr>
            </a:gs>
            <a:gs pos="100000">
              <a:schemeClr val="accent4">
                <a:lumMod val="60000"/>
                <a:lumOff val="40000"/>
              </a:schemeClr>
            </a:gs>
          </a:gsLst>
          <a:lin ang="5400000" scaled="0"/>
          <a:tileRect/>
        </a:gradFill>
        <a:effectLst/>
      </p:bgPr>
    </p:bg>
    <p:spTree>
      <p:nvGrpSpPr>
        <p:cNvPr id="1" name=""/>
        <p:cNvGrpSpPr/>
        <p:nvPr/>
      </p:nvGrpSpPr>
      <p:grpSpPr>
        <a:xfrm>
          <a:off x="0" y="0"/>
          <a:ext cx="0" cy="0"/>
          <a:chOff x="0" y="0"/>
          <a:chExt cx="0" cy="0"/>
        </a:xfrm>
      </p:grpSpPr>
      <p:sp>
        <p:nvSpPr>
          <p:cNvPr id="1026" name="1 Başlık Yer Tutucusu"/>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2 Metin Yer Tutucusu"/>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A8526F38-B5C1-479C-8715-F35E217AE803}" type="datetimeFigureOut">
              <a:rPr lang="tr-TR"/>
              <a:pPr>
                <a:defRPr/>
              </a:pPr>
              <a:t>15.2.2018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833B62A8-CA11-4F46-88BA-0071A2B78A0A}"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Başlık"/>
          <p:cNvSpPr>
            <a:spLocks noGrp="1"/>
          </p:cNvSpPr>
          <p:nvPr>
            <p:ph type="title"/>
          </p:nvPr>
        </p:nvSpPr>
        <p:spPr>
          <a:xfrm>
            <a:off x="323528" y="2204864"/>
            <a:ext cx="8229600" cy="1143000"/>
          </a:xfrm>
        </p:spPr>
        <p:txBody>
          <a:bodyPr/>
          <a:lstStyle/>
          <a:p>
            <a:pPr eaLnBrk="1" hangingPunct="1"/>
            <a:r>
              <a:rPr lang="tr-TR" sz="3200" b="1" dirty="0" smtClean="0">
                <a:solidFill>
                  <a:srgbClr val="000000"/>
                </a:solidFill>
                <a:latin typeface="Arial" panose="020B0604020202020204" pitchFamily="34" charset="0"/>
                <a:cs typeface="Arial" panose="020B0604020202020204" pitchFamily="34" charset="0"/>
              </a:rPr>
              <a:t>ÖZEL DURUMLARDA( HASTALIK-KAZA) PSİKOLOJİK DESTEK</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2 İçerik Yer Tutucusu"/>
          <p:cNvSpPr>
            <a:spLocks noGrp="1"/>
          </p:cNvSpPr>
          <p:nvPr>
            <p:ph idx="1"/>
          </p:nvPr>
        </p:nvSpPr>
        <p:spPr>
          <a:xfrm>
            <a:off x="214313" y="214313"/>
            <a:ext cx="8229600" cy="5072062"/>
          </a:xfrm>
        </p:spPr>
        <p:txBody>
          <a:bodyPr/>
          <a:lstStyle/>
          <a:p>
            <a:pPr algn="just" eaLnBrk="1" hangingPunct="1">
              <a:buFont typeface="Arial" charset="0"/>
              <a:buNone/>
            </a:pPr>
            <a:r>
              <a:rPr lang="tr-TR" sz="2400" b="1" dirty="0" smtClean="0">
                <a:latin typeface="Arial" charset="0"/>
                <a:cs typeface="Arial" charset="0"/>
              </a:rPr>
              <a:t>                   SOSYAL HİZMETE MUHTAÇ HASTA VE </a:t>
            </a:r>
          </a:p>
          <a:p>
            <a:pPr algn="just" eaLnBrk="1" hangingPunct="1">
              <a:buFont typeface="Arial" charset="0"/>
              <a:buNone/>
            </a:pPr>
            <a:r>
              <a:rPr lang="tr-TR" sz="2400" b="1" dirty="0" smtClean="0">
                <a:latin typeface="Arial" charset="0"/>
                <a:cs typeface="Arial" charset="0"/>
              </a:rPr>
              <a:t>                      YARALILARA PSİKOLOJİK DESTEK </a:t>
            </a:r>
            <a:endParaRPr lang="tr-TR" sz="2400" dirty="0" smtClean="0">
              <a:latin typeface="Arial" charset="0"/>
              <a:cs typeface="Arial" charset="0"/>
            </a:endParaRPr>
          </a:p>
          <a:p>
            <a:pPr algn="just" eaLnBrk="1" hangingPunct="1">
              <a:buFont typeface="Arial" charset="0"/>
              <a:buNone/>
            </a:pPr>
            <a:r>
              <a:rPr lang="tr-TR" sz="2400" dirty="0" smtClean="0">
                <a:latin typeface="Arial" charset="0"/>
                <a:cs typeface="Arial" charset="0"/>
              </a:rPr>
              <a:t>       Sosyal hizmete muhtaç insanlara yardım insanlık tarihi kadar eskidir. Hastalara psikolojik, sosyal ve ekonomik destek sağlama hastaneye ve hastalığa uyum sürecini kolaylaştırmak ve sosyal hayatını en verimli, en iyi şekilde sürdürmek için gerekli tıbbi, psikolojik destek verilmelidir. </a:t>
            </a:r>
          </a:p>
          <a:p>
            <a:pPr algn="just" eaLnBrk="1" hangingPunct="1">
              <a:buFont typeface="Arial" charset="0"/>
              <a:buNone/>
            </a:pPr>
            <a:r>
              <a:rPr lang="tr-TR" sz="2400" dirty="0" smtClean="0">
                <a:latin typeface="Arial" charset="0"/>
                <a:cs typeface="Arial" charset="0"/>
              </a:rPr>
              <a:t>      Değişen ve gelişen dünyada sosyal hizmetin önemi gitgide artmaktadır.Sosyal hizmete muhtaç olan insanlara verilecek destek, onların mutlu olmalarına azami katkı sağlamalıdır.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2 İçerik Yer Tutucusu"/>
          <p:cNvSpPr>
            <a:spLocks noGrp="1"/>
          </p:cNvSpPr>
          <p:nvPr>
            <p:ph idx="1"/>
          </p:nvPr>
        </p:nvSpPr>
        <p:spPr>
          <a:xfrm>
            <a:off x="428625" y="500063"/>
            <a:ext cx="8229600" cy="3429000"/>
          </a:xfrm>
        </p:spPr>
        <p:txBody>
          <a:bodyPr/>
          <a:lstStyle/>
          <a:p>
            <a:pPr eaLnBrk="1" hangingPunct="1">
              <a:buFont typeface="Arial" charset="0"/>
              <a:buNone/>
            </a:pPr>
            <a:r>
              <a:rPr lang="tr-TR" b="1" dirty="0" smtClean="0">
                <a:latin typeface="Arial" charset="0"/>
                <a:cs typeface="Arial" charset="0"/>
              </a:rPr>
              <a:t>       </a:t>
            </a:r>
            <a:r>
              <a:rPr lang="tr-TR" sz="3000" b="1" dirty="0" smtClean="0">
                <a:latin typeface="Arial" charset="0"/>
                <a:cs typeface="Arial" charset="0"/>
              </a:rPr>
              <a:t>KAYIPLARDA PSİKOLOJİK DESTEK </a:t>
            </a:r>
          </a:p>
          <a:p>
            <a:pPr eaLnBrk="1" hangingPunct="1">
              <a:buFont typeface="Arial" charset="0"/>
              <a:buNone/>
            </a:pPr>
            <a:r>
              <a:rPr lang="tr-TR" dirty="0" smtClean="0">
                <a:latin typeface="Arial" charset="0"/>
                <a:cs typeface="Arial" charset="0"/>
              </a:rPr>
              <a:t>     </a:t>
            </a:r>
          </a:p>
        </p:txBody>
      </p:sp>
      <p:sp>
        <p:nvSpPr>
          <p:cNvPr id="4" name="2 İçerik Yer Tutucusu"/>
          <p:cNvSpPr txBox="1">
            <a:spLocks/>
          </p:cNvSpPr>
          <p:nvPr/>
        </p:nvSpPr>
        <p:spPr bwMode="auto">
          <a:xfrm>
            <a:off x="428625" y="1196752"/>
            <a:ext cx="8229600" cy="4525963"/>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eaLnBrk="1" fontAlgn="auto" hangingPunct="1">
              <a:spcAft>
                <a:spcPts val="0"/>
              </a:spcAft>
              <a:buFont typeface="Arial" pitchFamily="34" charset="0"/>
              <a:buNone/>
              <a:defRPr/>
            </a:pPr>
            <a:r>
              <a:rPr lang="tr-TR" sz="2400" dirty="0" smtClean="0">
                <a:latin typeface="Arial" pitchFamily="34" charset="0"/>
                <a:cs typeface="Arial" pitchFamily="34" charset="0"/>
              </a:rPr>
              <a:t>    </a:t>
            </a:r>
            <a:r>
              <a:rPr lang="tr-TR" sz="2400" dirty="0" smtClean="0">
                <a:latin typeface="Arial" pitchFamily="34" charset="0"/>
                <a:cs typeface="Arial" pitchFamily="34" charset="0"/>
              </a:rPr>
              <a:t> </a:t>
            </a:r>
            <a:r>
              <a:rPr lang="tr-TR" sz="2400" b="1" dirty="0" smtClean="0">
                <a:latin typeface="Arial" pitchFamily="34" charset="0"/>
                <a:cs typeface="Arial" pitchFamily="34" charset="0"/>
              </a:rPr>
              <a:t>Ani </a:t>
            </a:r>
            <a:r>
              <a:rPr lang="tr-TR" sz="2400" b="1" dirty="0" smtClean="0">
                <a:latin typeface="Arial" pitchFamily="34" charset="0"/>
                <a:cs typeface="Arial" pitchFamily="34" charset="0"/>
              </a:rPr>
              <a:t>ölüm karşısında tepkiler : </a:t>
            </a:r>
          </a:p>
          <a:p>
            <a:pPr eaLnBrk="1" fontAlgn="auto" hangingPunct="1">
              <a:spcAft>
                <a:spcPts val="0"/>
              </a:spcAft>
              <a:buFont typeface="Arial" pitchFamily="34" charset="0"/>
              <a:buNone/>
              <a:defRPr/>
            </a:pPr>
            <a:endParaRPr lang="tr-TR" sz="2400" b="1" dirty="0" smtClean="0">
              <a:latin typeface="Arial" pitchFamily="34" charset="0"/>
              <a:cs typeface="Arial" pitchFamily="34" charset="0"/>
            </a:endParaRPr>
          </a:p>
          <a:p>
            <a:pPr eaLnBrk="1" fontAlgn="auto" hangingPunct="1">
              <a:spcAft>
                <a:spcPts val="0"/>
              </a:spcAft>
              <a:buFont typeface="Arial" pitchFamily="34" charset="0"/>
              <a:buNone/>
              <a:defRPr/>
            </a:pPr>
            <a:r>
              <a:rPr lang="tr-TR" sz="2400" b="1" dirty="0" smtClean="0">
                <a:latin typeface="Arial" pitchFamily="34" charset="0"/>
                <a:cs typeface="Arial" pitchFamily="34" charset="0"/>
              </a:rPr>
              <a:t>     </a:t>
            </a:r>
            <a:r>
              <a:rPr lang="tr-TR" sz="2400" dirty="0" smtClean="0">
                <a:latin typeface="Arial" pitchFamily="34" charset="0"/>
                <a:cs typeface="Arial" pitchFamily="34" charset="0"/>
              </a:rPr>
              <a:t>İnkar, şok ve sonrasında kabullenme:</a:t>
            </a:r>
          </a:p>
          <a:p>
            <a:pPr eaLnBrk="1" fontAlgn="auto" hangingPunct="1">
              <a:spcAft>
                <a:spcPts val="0"/>
              </a:spcAft>
              <a:buFont typeface="Arial" pitchFamily="34" charset="0"/>
              <a:buChar char="•"/>
              <a:defRPr/>
            </a:pPr>
            <a:endParaRPr lang="tr-TR" sz="2400" dirty="0">
              <a:latin typeface="Arial" pitchFamily="34" charset="0"/>
              <a:cs typeface="Arial" pitchFamily="34" charset="0"/>
            </a:endParaRPr>
          </a:p>
        </p:txBody>
      </p:sp>
      <p:sp>
        <p:nvSpPr>
          <p:cNvPr id="5" name="2 İçerik Yer Tutucusu"/>
          <p:cNvSpPr txBox="1">
            <a:spLocks/>
          </p:cNvSpPr>
          <p:nvPr/>
        </p:nvSpPr>
        <p:spPr bwMode="auto">
          <a:xfrm>
            <a:off x="323528" y="2526904"/>
            <a:ext cx="6984776" cy="4525962"/>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eaLnBrk="1" fontAlgn="auto" hangingPunct="1">
              <a:spcAft>
                <a:spcPts val="0"/>
              </a:spcAft>
              <a:buFont typeface="Arial" pitchFamily="34" charset="0"/>
              <a:buNone/>
              <a:defRPr/>
            </a:pPr>
            <a:r>
              <a:rPr lang="tr-TR" sz="2400" dirty="0" smtClean="0">
                <a:latin typeface="Arial" pitchFamily="34" charset="0"/>
                <a:cs typeface="Arial" pitchFamily="34" charset="0"/>
              </a:rPr>
              <a:t>      Suçluluk: </a:t>
            </a:r>
          </a:p>
          <a:p>
            <a:pPr algn="just" eaLnBrk="1" fontAlgn="auto" hangingPunct="1">
              <a:spcAft>
                <a:spcPts val="0"/>
              </a:spcAft>
              <a:buFont typeface="Arial" pitchFamily="34" charset="0"/>
              <a:buNone/>
              <a:defRPr/>
            </a:pPr>
            <a:r>
              <a:rPr lang="tr-TR" sz="2400" dirty="0">
                <a:latin typeface="Arial" pitchFamily="34" charset="0"/>
                <a:cs typeface="Arial" pitchFamily="34" charset="0"/>
              </a:rPr>
              <a:t> </a:t>
            </a:r>
            <a:r>
              <a:rPr lang="tr-TR" sz="2400" dirty="0" smtClean="0">
                <a:latin typeface="Arial" pitchFamily="34" charset="0"/>
                <a:cs typeface="Arial" pitchFamily="34" charset="0"/>
              </a:rPr>
              <a:t>     Adalet arama: </a:t>
            </a:r>
          </a:p>
          <a:p>
            <a:pPr algn="just" eaLnBrk="1" fontAlgn="auto" hangingPunct="1">
              <a:spcAft>
                <a:spcPts val="0"/>
              </a:spcAft>
              <a:buFont typeface="Arial" pitchFamily="34" charset="0"/>
              <a:buNone/>
              <a:defRPr/>
            </a:pPr>
            <a:r>
              <a:rPr lang="tr-TR" sz="2400" dirty="0">
                <a:latin typeface="Arial" pitchFamily="34" charset="0"/>
                <a:cs typeface="Arial" pitchFamily="34" charset="0"/>
              </a:rPr>
              <a:t> </a:t>
            </a:r>
            <a:r>
              <a:rPr lang="tr-TR" sz="2400" dirty="0" smtClean="0">
                <a:latin typeface="Arial" pitchFamily="34" charset="0"/>
                <a:cs typeface="Arial" pitchFamily="34" charset="0"/>
              </a:rPr>
              <a:t>     Depresyon ve umut:</a:t>
            </a:r>
            <a:endParaRPr lang="tr-TR" sz="2400" dirty="0">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428604"/>
            <a:ext cx="8229600" cy="2928937"/>
          </a:xfrm>
        </p:spPr>
        <p:txBody>
          <a:bodyPr rtlCol="0">
            <a:normAutofit/>
          </a:bodyPr>
          <a:lstStyle/>
          <a:p>
            <a:pPr eaLnBrk="1" fontAlgn="auto" hangingPunct="1">
              <a:spcAft>
                <a:spcPts val="0"/>
              </a:spcAft>
              <a:buFont typeface="Arial" pitchFamily="34" charset="0"/>
              <a:buNone/>
              <a:defRPr/>
            </a:pPr>
            <a:r>
              <a:rPr lang="tr-TR" b="1" dirty="0" smtClean="0">
                <a:latin typeface="Arial" pitchFamily="34" charset="0"/>
                <a:cs typeface="Arial" pitchFamily="34" charset="0"/>
              </a:rPr>
              <a:t>   TERMİNAL DÖNEMDE HASTAYA DESTEK  </a:t>
            </a:r>
            <a:endParaRPr lang="tr-TR" b="1" dirty="0">
              <a:latin typeface="Arial" pitchFamily="34" charset="0"/>
              <a:cs typeface="Arial" pitchFamily="34" charset="0"/>
            </a:endParaRPr>
          </a:p>
          <a:p>
            <a:pPr eaLnBrk="1" fontAlgn="auto" hangingPunct="1">
              <a:spcAft>
                <a:spcPts val="0"/>
              </a:spcAft>
              <a:buFont typeface="Arial" pitchFamily="34" charset="0"/>
              <a:buNone/>
              <a:defRPr/>
            </a:pPr>
            <a:r>
              <a:rPr lang="tr-TR" dirty="0" smtClean="0">
                <a:latin typeface="Arial" pitchFamily="34" charset="0"/>
                <a:cs typeface="Arial" pitchFamily="34" charset="0"/>
              </a:rPr>
              <a:t>      </a:t>
            </a:r>
            <a:endParaRPr lang="tr-TR" dirty="0">
              <a:latin typeface="Arial" pitchFamily="34" charset="0"/>
              <a:cs typeface="Arial" pitchFamily="34" charset="0"/>
            </a:endParaRPr>
          </a:p>
        </p:txBody>
      </p:sp>
      <p:sp>
        <p:nvSpPr>
          <p:cNvPr id="4" name="2 İçerik Yer Tutucusu"/>
          <p:cNvSpPr txBox="1">
            <a:spLocks/>
          </p:cNvSpPr>
          <p:nvPr/>
        </p:nvSpPr>
        <p:spPr bwMode="auto">
          <a:xfrm>
            <a:off x="395536" y="1340768"/>
            <a:ext cx="8334098" cy="58578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eaLnBrk="1" hangingPunct="1">
              <a:buFont typeface="Arial" charset="0"/>
              <a:buNone/>
            </a:pPr>
            <a:r>
              <a:rPr lang="tr-TR" sz="2800" b="1" dirty="0" smtClean="0">
                <a:latin typeface="Arial" charset="0"/>
                <a:cs typeface="Arial" charset="0"/>
              </a:rPr>
              <a:t>     </a:t>
            </a:r>
          </a:p>
          <a:p>
            <a:pPr eaLnBrk="1" hangingPunct="1">
              <a:buFont typeface="Arial" charset="0"/>
              <a:buNone/>
            </a:pPr>
            <a:r>
              <a:rPr lang="tr-TR" sz="2800" dirty="0" smtClean="0">
                <a:latin typeface="Arial" charset="0"/>
                <a:cs typeface="Arial" charset="0"/>
              </a:rPr>
              <a:t>    Hastanın veya yaralının durumu, psikolojisi ve sağlığı hasta yakınlarına açık üslupla anlatılmalı, bu dönemdeki uygulamalarla ilgili hasta yakınlarının görüşleri dinlenmeli ve olumlu olanların uygulanmasına destek verilmelidir. </a:t>
            </a:r>
          </a:p>
          <a:p>
            <a:pPr eaLnBrk="1" hangingPunct="1">
              <a:buFont typeface="Arial" charset="0"/>
              <a:buNone/>
            </a:pPr>
            <a:r>
              <a:rPr lang="tr-TR" sz="2800" dirty="0" smtClean="0">
                <a:latin typeface="Arial" charset="0"/>
                <a:cs typeface="Arial" charset="0"/>
              </a:rPr>
              <a:t>    Terminal dönemdeki hastanın bakımı konusunda yakınlarıyla işbirliği yapmak ve yardımcı olmak gerekir. </a:t>
            </a:r>
          </a:p>
          <a:p>
            <a:pPr eaLnBrk="1" hangingPunct="1"/>
            <a:endParaRPr lang="tr-TR" sz="2800" dirty="0" smtClean="0">
              <a:latin typeface="Arial" charset="0"/>
              <a:cs typeface="Arial"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2 İçerik Yer Tutucusu"/>
          <p:cNvSpPr>
            <a:spLocks noGrp="1"/>
          </p:cNvSpPr>
          <p:nvPr>
            <p:ph idx="1"/>
          </p:nvPr>
        </p:nvSpPr>
        <p:spPr>
          <a:xfrm>
            <a:off x="755576" y="332656"/>
            <a:ext cx="7488832" cy="4824536"/>
          </a:xfrm>
        </p:spPr>
        <p:txBody>
          <a:bodyPr/>
          <a:lstStyle/>
          <a:p>
            <a:pPr algn="just" eaLnBrk="1" hangingPunct="1"/>
            <a:endParaRPr lang="tr-TR" dirty="0" smtClean="0">
              <a:latin typeface="Arial" charset="0"/>
              <a:cs typeface="Arial" charset="0"/>
            </a:endParaRPr>
          </a:p>
          <a:p>
            <a:pPr algn="just" eaLnBrk="1" hangingPunct="1">
              <a:buFont typeface="Arial" charset="0"/>
              <a:buNone/>
            </a:pPr>
            <a:r>
              <a:rPr lang="tr-TR" dirty="0" smtClean="0">
                <a:latin typeface="Arial" charset="0"/>
                <a:cs typeface="Arial" charset="0"/>
              </a:rPr>
              <a:t>      </a:t>
            </a:r>
          </a:p>
          <a:p>
            <a:pPr algn="just" eaLnBrk="1" hangingPunct="1">
              <a:buFont typeface="Arial" charset="0"/>
              <a:buNone/>
            </a:pPr>
            <a:r>
              <a:rPr lang="tr-TR" dirty="0" smtClean="0">
                <a:latin typeface="Arial" charset="0"/>
                <a:cs typeface="Arial" charset="0"/>
              </a:rPr>
              <a:t>        Psikolojik yaklaşımda bulunacak kişilerin</a:t>
            </a:r>
            <a:r>
              <a:rPr lang="tr-TR" dirty="0" smtClean="0">
                <a:latin typeface="Arial" charset="0"/>
                <a:cs typeface="Arial" charset="0"/>
              </a:rPr>
              <a:t>, yoğun </a:t>
            </a:r>
            <a:r>
              <a:rPr lang="tr-TR" dirty="0" smtClean="0">
                <a:latin typeface="Arial" charset="0"/>
                <a:cs typeface="Arial" charset="0"/>
              </a:rPr>
              <a:t>insan sevgisi ve hoşgörüsü olmalı</a:t>
            </a:r>
            <a:r>
              <a:rPr lang="tr-TR" dirty="0" smtClean="0">
                <a:latin typeface="Arial" charset="0"/>
                <a:cs typeface="Arial" charset="0"/>
              </a:rPr>
              <a:t>, strese </a:t>
            </a:r>
            <a:r>
              <a:rPr lang="tr-TR" dirty="0" smtClean="0">
                <a:latin typeface="Arial" charset="0"/>
                <a:cs typeface="Arial" charset="0"/>
              </a:rPr>
              <a:t>dayanıklı olmalı, etkili iletişim ve sosyal diyalog becerisi olmalı, gayretli olmalı ve </a:t>
            </a:r>
            <a:r>
              <a:rPr lang="tr-TR" dirty="0" err="1" smtClean="0">
                <a:latin typeface="Arial" charset="0"/>
                <a:cs typeface="Arial" charset="0"/>
              </a:rPr>
              <a:t>empatik</a:t>
            </a:r>
            <a:r>
              <a:rPr lang="tr-TR" dirty="0" smtClean="0">
                <a:latin typeface="Arial" charset="0"/>
                <a:cs typeface="Arial" charset="0"/>
              </a:rPr>
              <a:t> iletişim becerisi olmalıdır.</a:t>
            </a:r>
          </a:p>
          <a:p>
            <a:pPr algn="just" eaLnBrk="1" hangingPunct="1">
              <a:buFont typeface="Arial" charset="0"/>
              <a:buNone/>
            </a:pPr>
            <a:endParaRPr lang="tr-TR" dirty="0" smtClean="0">
              <a:latin typeface="Arial" charset="0"/>
              <a:cs typeface="Arial" charset="0"/>
            </a:endParaRPr>
          </a:p>
          <a:p>
            <a:pPr algn="just" eaLnBrk="1" hangingPunct="1"/>
            <a:endParaRPr lang="tr-TR" dirty="0" smtClean="0">
              <a:latin typeface="Arial" charset="0"/>
              <a:cs typeface="Arial" charset="0"/>
            </a:endParaRPr>
          </a:p>
          <a:p>
            <a:pPr algn="just" eaLnBrk="1" hangingPunct="1"/>
            <a:endParaRPr lang="tr-TR" dirty="0" smtClean="0">
              <a:latin typeface="Arial" charset="0"/>
              <a:cs typeface="Arial"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2 İçerik Yer Tutucusu"/>
          <p:cNvSpPr>
            <a:spLocks noGrp="1"/>
          </p:cNvSpPr>
          <p:nvPr>
            <p:ph idx="1"/>
          </p:nvPr>
        </p:nvSpPr>
        <p:spPr>
          <a:xfrm>
            <a:off x="683568" y="1340768"/>
            <a:ext cx="7704856" cy="4525962"/>
          </a:xfrm>
        </p:spPr>
        <p:txBody>
          <a:bodyPr/>
          <a:lstStyle/>
          <a:p>
            <a:pPr algn="just" eaLnBrk="1" hangingPunct="1">
              <a:buFont typeface="Arial" charset="0"/>
              <a:buNone/>
            </a:pPr>
            <a:r>
              <a:rPr lang="tr-TR" sz="2400" dirty="0" smtClean="0">
                <a:latin typeface="Arial" charset="0"/>
                <a:cs typeface="Arial" charset="0"/>
              </a:rPr>
              <a:t>        Psikoloji bilimi sağlık hizmetlerinin her alanına önemli katkılarda bulunmaktadır. Hasta hem bedensel hem de psikolojik yönden desteklendiğinde sağlıklı olacaktır.</a:t>
            </a:r>
          </a:p>
        </p:txBody>
      </p:sp>
      <p:sp>
        <p:nvSpPr>
          <p:cNvPr id="17413" name="3 Dikdörtgen"/>
          <p:cNvSpPr>
            <a:spLocks noChangeArrowheads="1"/>
          </p:cNvSpPr>
          <p:nvPr/>
        </p:nvSpPr>
        <p:spPr bwMode="auto">
          <a:xfrm>
            <a:off x="1476375" y="476250"/>
            <a:ext cx="5427663" cy="457200"/>
          </a:xfrm>
          <a:prstGeom prst="rect">
            <a:avLst/>
          </a:prstGeom>
          <a:noFill/>
          <a:ln w="9525">
            <a:noFill/>
            <a:miter lim="800000"/>
            <a:headEnd/>
            <a:tailEnd/>
          </a:ln>
        </p:spPr>
        <p:txBody>
          <a:bodyPr wrap="none">
            <a:spAutoFit/>
          </a:bodyPr>
          <a:lstStyle/>
          <a:p>
            <a:r>
              <a:rPr lang="tr-TR" sz="2400" b="1">
                <a:cs typeface="Arial" charset="0"/>
              </a:rPr>
              <a:t>GELİŞİM DÖNEMLERİ ÖZELLİKLERİ</a:t>
            </a:r>
            <a:endParaRPr lang="tr-TR" sz="2400"/>
          </a:p>
        </p:txBody>
      </p:sp>
      <p:sp>
        <p:nvSpPr>
          <p:cNvPr id="5" name="2 İçerik Yer Tutucusu"/>
          <p:cNvSpPr txBox="1">
            <a:spLocks/>
          </p:cNvSpPr>
          <p:nvPr/>
        </p:nvSpPr>
        <p:spPr bwMode="auto">
          <a:xfrm>
            <a:off x="683568" y="3140968"/>
            <a:ext cx="8229600" cy="16430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eaLnBrk="1" hangingPunct="1">
              <a:buFont typeface="Arial" charset="0"/>
              <a:buNone/>
            </a:pPr>
            <a:r>
              <a:rPr lang="tr-TR" sz="2400" dirty="0" smtClean="0">
                <a:latin typeface="Arial" charset="0"/>
                <a:cs typeface="Arial" charset="0"/>
              </a:rPr>
              <a:t>     Buna bağlı </a:t>
            </a:r>
            <a:r>
              <a:rPr lang="tr-TR" sz="2400" dirty="0" err="1" smtClean="0">
                <a:latin typeface="Arial" charset="0"/>
                <a:cs typeface="Arial" charset="0"/>
              </a:rPr>
              <a:t>olarak,çocukların</a:t>
            </a:r>
            <a:r>
              <a:rPr lang="tr-TR" sz="2400" dirty="0" smtClean="0">
                <a:latin typeface="Arial" charset="0"/>
                <a:cs typeface="Arial" charset="0"/>
              </a:rPr>
              <a:t> sağlık gereksinimleri de giderek </a:t>
            </a:r>
            <a:r>
              <a:rPr lang="tr-TR" sz="2400" dirty="0" err="1" smtClean="0">
                <a:latin typeface="Arial" charset="0"/>
                <a:cs typeface="Arial" charset="0"/>
              </a:rPr>
              <a:t>artmaktadır.Çocuk</a:t>
            </a:r>
            <a:r>
              <a:rPr lang="tr-TR" sz="2400" dirty="0" smtClean="0">
                <a:latin typeface="Arial" charset="0"/>
                <a:cs typeface="Arial" charset="0"/>
              </a:rPr>
              <a:t> gelişiminde ailelere  çocukların davranışsal ve duygusal yönlerine ilişkin öneriler  verilmesi önemlidir.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2 İçerik Yer Tutucusu"/>
          <p:cNvSpPr>
            <a:spLocks noGrp="1"/>
          </p:cNvSpPr>
          <p:nvPr>
            <p:ph idx="1"/>
          </p:nvPr>
        </p:nvSpPr>
        <p:spPr>
          <a:xfrm>
            <a:off x="539750" y="1196975"/>
            <a:ext cx="8229600" cy="3643313"/>
          </a:xfrm>
        </p:spPr>
        <p:txBody>
          <a:bodyPr/>
          <a:lstStyle/>
          <a:p>
            <a:pPr eaLnBrk="1" hangingPunct="1">
              <a:lnSpc>
                <a:spcPct val="90000"/>
              </a:lnSpc>
              <a:buFont typeface="Arial" charset="0"/>
              <a:buNone/>
            </a:pPr>
            <a:r>
              <a:rPr lang="tr-TR" sz="2400" smtClean="0">
                <a:latin typeface="Arial" charset="0"/>
                <a:cs typeface="Arial" charset="0"/>
              </a:rPr>
              <a:t>    Bebeklik ve erken çocukluk dönemlerinde fiziksel gelişim yanında duygusal ve sosyal gelişim de hızlıdır. </a:t>
            </a:r>
            <a:r>
              <a:rPr lang="tr-TR" sz="2400" smtClean="0">
                <a:latin typeface="Arial" charset="0"/>
                <a:ea typeface="Times New Roman" pitchFamily="18" charset="0"/>
                <a:cs typeface="Arial" charset="0"/>
              </a:rPr>
              <a:t>Yeni doğan bebekler çok sayıda uyarandan korkarlar, büyüdükçe hayali olaylardan korkmaya başlarlar. </a:t>
            </a:r>
            <a:endParaRPr lang="tr-TR" sz="2400" smtClean="0"/>
          </a:p>
          <a:p>
            <a:pPr eaLnBrk="1" hangingPunct="1">
              <a:lnSpc>
                <a:spcPct val="90000"/>
              </a:lnSpc>
              <a:buFont typeface="Arial" charset="0"/>
              <a:buNone/>
            </a:pPr>
            <a:r>
              <a:rPr lang="tr-TR" sz="2400" smtClean="0">
                <a:latin typeface="Arial" charset="0"/>
                <a:cs typeface="Arial" charset="0"/>
              </a:rPr>
              <a:t>      Çocuğun ilkokula başlaması ile,sosyal gelişim daha hızlanır.Çocuğa bu dönemde güven duygusu verilemezse,yalan söyleme,tırnak yeme, parmak emme,tikler gibi bazı davranış bozuklukları görülür.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2 İçerik Yer Tutucusu"/>
          <p:cNvSpPr>
            <a:spLocks noGrp="1"/>
          </p:cNvSpPr>
          <p:nvPr>
            <p:ph idx="1"/>
          </p:nvPr>
        </p:nvSpPr>
        <p:spPr>
          <a:xfrm>
            <a:off x="611188" y="1484313"/>
            <a:ext cx="8229600" cy="4525962"/>
          </a:xfrm>
        </p:spPr>
        <p:txBody>
          <a:bodyPr/>
          <a:lstStyle/>
          <a:p>
            <a:pPr>
              <a:buFont typeface="Arial" charset="0"/>
              <a:buNone/>
            </a:pPr>
            <a:r>
              <a:rPr lang="tr-TR" sz="2400" smtClean="0">
                <a:latin typeface="Arial" charset="0"/>
                <a:cs typeface="Arial" charset="0"/>
              </a:rPr>
              <a:t>       Ergenlik dönemi hem ergen hem de ailesi için zor dönemdir. Ebeveyn bu dönem, çatışmaların olmaması için çocuğunu iyi tanımalıdır.Ergen bedensel, cinsel, sosyal ve duygusal anlamda değişim yaşadığından  kendisini tanımlamakta güçlük çeker. Bu geçiş zorluklarında aile genci anlamaya çalışarak,sorunlarında yanında yer almalıdır.. Bazı durumlarda uzman desteği ile sorunlar daha kolay atlatılabilir.Erken çocukluk döneminde sevgiye dayalı tutum kazanılmışsa bu dönem başarı ile geçer.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2 İçerik Yer Tutucusu"/>
          <p:cNvSpPr>
            <a:spLocks noGrp="1"/>
          </p:cNvSpPr>
          <p:nvPr>
            <p:ph idx="1"/>
          </p:nvPr>
        </p:nvSpPr>
        <p:spPr>
          <a:xfrm>
            <a:off x="395536" y="1916832"/>
            <a:ext cx="8229600" cy="2857500"/>
          </a:xfrm>
        </p:spPr>
        <p:txBody>
          <a:bodyPr/>
          <a:lstStyle/>
          <a:p>
            <a:pPr algn="just" eaLnBrk="1" hangingPunct="1">
              <a:buFont typeface="Arial" charset="0"/>
              <a:buNone/>
            </a:pPr>
            <a:r>
              <a:rPr lang="tr-TR" sz="2400" dirty="0" smtClean="0">
                <a:latin typeface="Arial" charset="0"/>
                <a:cs typeface="Arial" charset="0"/>
              </a:rPr>
              <a:t>     Çocuk ve ergenlerin gelişim özellikleri bilindiği takdirde</a:t>
            </a:r>
            <a:r>
              <a:rPr lang="tr-TR" sz="2400" dirty="0" smtClean="0">
                <a:latin typeface="Arial" charset="0"/>
                <a:cs typeface="Arial" charset="0"/>
              </a:rPr>
              <a:t>, sorunlarda </a:t>
            </a:r>
            <a:r>
              <a:rPr lang="tr-TR" sz="2400" dirty="0" smtClean="0">
                <a:latin typeface="Arial" charset="0"/>
                <a:cs typeface="Arial" charset="0"/>
              </a:rPr>
              <a:t>psikolojik destek kolaylıkla sağlanır</a:t>
            </a:r>
            <a:r>
              <a:rPr lang="tr-TR" sz="2400" dirty="0" smtClean="0">
                <a:latin typeface="Arial" charset="0"/>
                <a:cs typeface="Arial" charset="0"/>
              </a:rPr>
              <a:t>. Çocukların  </a:t>
            </a:r>
            <a:r>
              <a:rPr lang="tr-TR" sz="2400" dirty="0" smtClean="0">
                <a:latin typeface="Arial" charset="0"/>
                <a:cs typeface="Arial" charset="0"/>
              </a:rPr>
              <a:t>yaşama ve hastalıklara ait yaşantıları sınırlı olduğu için, sağlık personelinin yaklaşım ilkelerini iyi bilmesi gerekir. Soğukkanlı hoşgörülü, deneyimli iletişim uygundur.</a:t>
            </a:r>
          </a:p>
        </p:txBody>
      </p:sp>
      <p:sp>
        <p:nvSpPr>
          <p:cNvPr id="33795" name="3 Dikdörtgen"/>
          <p:cNvSpPr>
            <a:spLocks noChangeArrowheads="1"/>
          </p:cNvSpPr>
          <p:nvPr/>
        </p:nvSpPr>
        <p:spPr bwMode="auto">
          <a:xfrm>
            <a:off x="899592" y="720600"/>
            <a:ext cx="7858125" cy="954088"/>
          </a:xfrm>
          <a:prstGeom prst="rect">
            <a:avLst/>
          </a:prstGeom>
          <a:noFill/>
          <a:ln w="9525">
            <a:noFill/>
            <a:miter lim="800000"/>
            <a:headEnd/>
            <a:tailEnd/>
          </a:ln>
        </p:spPr>
        <p:txBody>
          <a:bodyPr>
            <a:spAutoFit/>
          </a:bodyPr>
          <a:lstStyle/>
          <a:p>
            <a:r>
              <a:rPr lang="tr-TR" sz="2800" b="1" dirty="0">
                <a:cs typeface="Arial" charset="0"/>
              </a:rPr>
              <a:t>PEDİATRİ HASTALARINA  PSİKOLOJİK DESTEK </a:t>
            </a:r>
            <a:endParaRPr lang="tr-TR"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2 İçerik Yer Tutucusu"/>
          <p:cNvSpPr>
            <a:spLocks noGrp="1"/>
          </p:cNvSpPr>
          <p:nvPr>
            <p:ph idx="1"/>
          </p:nvPr>
        </p:nvSpPr>
        <p:spPr>
          <a:xfrm>
            <a:off x="428625" y="1143000"/>
            <a:ext cx="8229600" cy="3929063"/>
          </a:xfrm>
        </p:spPr>
        <p:txBody>
          <a:bodyPr/>
          <a:lstStyle/>
          <a:p>
            <a:pPr eaLnBrk="1" hangingPunct="1">
              <a:buFont typeface="Arial" charset="0"/>
              <a:buNone/>
            </a:pPr>
            <a:r>
              <a:rPr lang="tr-TR" b="1" dirty="0" smtClean="0">
                <a:latin typeface="Arial" charset="0"/>
                <a:cs typeface="Arial" charset="0"/>
              </a:rPr>
              <a:t>     </a:t>
            </a:r>
            <a:r>
              <a:rPr lang="tr-TR" sz="2400" b="1" dirty="0" smtClean="0">
                <a:latin typeface="Arial" charset="0"/>
                <a:cs typeface="Arial" charset="0"/>
              </a:rPr>
              <a:t>İHMAL VE İSTİSMARLARDA PSİKOLOJİK DESTEK </a:t>
            </a:r>
          </a:p>
          <a:p>
            <a:pPr eaLnBrk="1" hangingPunct="1">
              <a:buFont typeface="Arial" charset="0"/>
              <a:buNone/>
            </a:pPr>
            <a:r>
              <a:rPr lang="tr-TR" dirty="0" smtClean="0">
                <a:latin typeface="Arial" charset="0"/>
                <a:cs typeface="Arial" charset="0"/>
              </a:rPr>
              <a:t>      </a:t>
            </a:r>
            <a:r>
              <a:rPr lang="tr-TR" sz="2400" dirty="0" smtClean="0">
                <a:latin typeface="Arial" charset="0"/>
                <a:cs typeface="Arial" charset="0"/>
              </a:rPr>
              <a:t>Çocuk ihmali ve istismarı ulusal ve uluslararası düzeyde ele alınmalıdır. Çocuk ihmali ve istismarı, yetişkinler toplum ya da ülke tarafından çocuğa bilerek ya da bilmeyerek fiziksel, psikolojik ve sosyal olumsuzluklarda bulunulması olarak tanımlanır.</a:t>
            </a:r>
          </a:p>
          <a:p>
            <a:pPr eaLnBrk="1" hangingPunct="1">
              <a:buFont typeface="Arial" charset="0"/>
              <a:buNone/>
            </a:pPr>
            <a:r>
              <a:rPr lang="tr-TR" sz="2400" dirty="0" smtClean="0">
                <a:latin typeface="Arial" charset="0"/>
                <a:cs typeface="Arial" charset="0"/>
              </a:rPr>
              <a:t>      Çocuk istismarına ekonomik, cinsel, fiziksel, duygusal ve ihmal gibi faktörler neden olur.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2 İçerik Yer Tutucusu"/>
          <p:cNvSpPr>
            <a:spLocks noGrp="1"/>
          </p:cNvSpPr>
          <p:nvPr>
            <p:ph idx="1"/>
          </p:nvPr>
        </p:nvSpPr>
        <p:spPr>
          <a:xfrm>
            <a:off x="1043608" y="2034324"/>
            <a:ext cx="6696744" cy="4857750"/>
          </a:xfrm>
        </p:spPr>
        <p:txBody>
          <a:bodyPr/>
          <a:lstStyle/>
          <a:p>
            <a:pPr eaLnBrk="1" hangingPunct="1">
              <a:buFont typeface="Arial" charset="0"/>
              <a:buNone/>
            </a:pPr>
            <a:r>
              <a:rPr lang="tr-TR" sz="2800" dirty="0" smtClean="0">
                <a:latin typeface="Arial" charset="0"/>
                <a:cs typeface="Arial" charset="0"/>
              </a:rPr>
              <a:t>     Çocuk </a:t>
            </a:r>
            <a:r>
              <a:rPr lang="tr-TR" sz="2800" dirty="0" smtClean="0">
                <a:latin typeface="Arial" charset="0"/>
                <a:cs typeface="Arial" charset="0"/>
              </a:rPr>
              <a:t>ihmal ve istismarlarında psikolojik destek sağlamak için iyi öykü almak ve güven oluşturmak iyileşmeyi hızlandırmak açısından önemlidir. </a:t>
            </a:r>
          </a:p>
          <a:p>
            <a:pPr eaLnBrk="1" hangingPunct="1">
              <a:buFont typeface="Arial" charset="0"/>
              <a:buNone/>
            </a:pPr>
            <a:r>
              <a:rPr lang="tr-TR" sz="2800" b="1" dirty="0" smtClean="0">
                <a:latin typeface="Arial" charset="0"/>
                <a:cs typeface="Arial" charset="0"/>
              </a:rPr>
              <a:t>      </a:t>
            </a:r>
            <a:endParaRPr lang="tr-TR" sz="2800" dirty="0" smtClean="0">
              <a:latin typeface="Arial" charset="0"/>
              <a:cs typeface="Arial"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836712"/>
            <a:ext cx="8568952" cy="4525963"/>
          </a:xfrm>
        </p:spPr>
        <p:txBody>
          <a:bodyPr rtlCol="0">
            <a:noAutofit/>
          </a:bodyPr>
          <a:lstStyle/>
          <a:p>
            <a:pPr algn="just" eaLnBrk="1" fontAlgn="auto" hangingPunct="1">
              <a:spcAft>
                <a:spcPts val="0"/>
              </a:spcAft>
              <a:buFont typeface="Arial" pitchFamily="34" charset="0"/>
              <a:buNone/>
              <a:defRPr/>
            </a:pPr>
            <a:r>
              <a:rPr lang="tr-TR" sz="2800" b="1" dirty="0" smtClean="0">
                <a:latin typeface="Arial" pitchFamily="34" charset="0"/>
                <a:cs typeface="Arial" pitchFamily="34" charset="0"/>
              </a:rPr>
              <a:t>        GERİATRİK </a:t>
            </a:r>
            <a:r>
              <a:rPr lang="tr-TR" sz="2800" b="1" dirty="0">
                <a:latin typeface="Arial" pitchFamily="34" charset="0"/>
                <a:cs typeface="Arial" pitchFamily="34" charset="0"/>
              </a:rPr>
              <a:t>HASTAYA PSİKOLOJİK </a:t>
            </a:r>
            <a:r>
              <a:rPr lang="tr-TR" sz="2800" b="1" dirty="0" smtClean="0">
                <a:latin typeface="Arial" pitchFamily="34" charset="0"/>
                <a:cs typeface="Arial" pitchFamily="34" charset="0"/>
              </a:rPr>
              <a:t>DESTEK</a:t>
            </a:r>
          </a:p>
          <a:p>
            <a:pPr algn="just" eaLnBrk="1" fontAlgn="auto" hangingPunct="1">
              <a:spcAft>
                <a:spcPts val="0"/>
              </a:spcAft>
              <a:buFont typeface="Arial" pitchFamily="34" charset="0"/>
              <a:buNone/>
              <a:defRPr/>
            </a:pPr>
            <a:r>
              <a:rPr lang="tr-TR" sz="2800" b="1" dirty="0" smtClean="0">
                <a:latin typeface="Arial" pitchFamily="34" charset="0"/>
                <a:cs typeface="Arial" pitchFamily="34" charset="0"/>
              </a:rPr>
              <a:t> </a:t>
            </a:r>
            <a:r>
              <a:rPr lang="tr-TR" sz="2800" dirty="0" smtClean="0">
                <a:latin typeface="Arial" pitchFamily="34" charset="0"/>
                <a:cs typeface="Arial" pitchFamily="34" charset="0"/>
              </a:rPr>
              <a:t>     65 </a:t>
            </a:r>
            <a:r>
              <a:rPr lang="tr-TR" sz="2800" dirty="0">
                <a:latin typeface="Arial" pitchFamily="34" charset="0"/>
                <a:cs typeface="Arial" pitchFamily="34" charset="0"/>
              </a:rPr>
              <a:t>yaş ve üstü nüfusun artmasına bağlı olarak yaşlıların </a:t>
            </a:r>
            <a:r>
              <a:rPr lang="tr-TR" sz="2800" dirty="0" smtClean="0">
                <a:latin typeface="Arial" pitchFamily="34" charset="0"/>
                <a:cs typeface="Arial" pitchFamily="34" charset="0"/>
              </a:rPr>
              <a:t>sağlık </a:t>
            </a:r>
            <a:r>
              <a:rPr lang="tr-TR" sz="2800" dirty="0">
                <a:latin typeface="Arial" pitchFamily="34" charset="0"/>
                <a:cs typeface="Arial" pitchFamily="34" charset="0"/>
              </a:rPr>
              <a:t>ve hastalık durumlarının değerlendirilmesi yaşlılığa bağlı komplikasyonların azaltılması amacıyla tıpta geriatri bilimine ihtiyaç duyulmuştur. Yaşlılık, hastalık değildir. Organ ve sistemlerdeki yaşlanmayı hastalıklardan ayırt etmek gerekir. </a:t>
            </a:r>
            <a:r>
              <a:rPr lang="tr-TR" sz="2800" dirty="0" smtClean="0">
                <a:latin typeface="Arial" pitchFamily="34" charset="0"/>
                <a:cs typeface="Arial" pitchFamily="34" charset="0"/>
              </a:rPr>
              <a:t>Yaşlının </a:t>
            </a:r>
            <a:r>
              <a:rPr lang="tr-TR" sz="2800" dirty="0">
                <a:latin typeface="Arial" pitchFamily="34" charset="0"/>
                <a:cs typeface="Arial" pitchFamily="34" charset="0"/>
              </a:rPr>
              <a:t>hayatını daha kaliteli devam ettirmesi için psikolojik yönden de desteklenmelidir.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2 İçerik Yer Tutucusu"/>
          <p:cNvSpPr>
            <a:spLocks noGrp="1"/>
          </p:cNvSpPr>
          <p:nvPr>
            <p:ph idx="1"/>
          </p:nvPr>
        </p:nvSpPr>
        <p:spPr>
          <a:xfrm>
            <a:off x="323528" y="1052736"/>
            <a:ext cx="8229600" cy="4525963"/>
          </a:xfrm>
        </p:spPr>
        <p:txBody>
          <a:bodyPr/>
          <a:lstStyle/>
          <a:p>
            <a:pPr eaLnBrk="1" hangingPunct="1">
              <a:lnSpc>
                <a:spcPct val="90000"/>
              </a:lnSpc>
              <a:buFont typeface="Arial" charset="0"/>
              <a:buNone/>
            </a:pPr>
            <a:r>
              <a:rPr lang="tr-TR" sz="2800" b="1" dirty="0" smtClean="0">
                <a:latin typeface="Arial" charset="0"/>
                <a:cs typeface="Arial" charset="0"/>
              </a:rPr>
              <a:t>    </a:t>
            </a:r>
          </a:p>
          <a:p>
            <a:pPr eaLnBrk="1" hangingPunct="1">
              <a:lnSpc>
                <a:spcPct val="90000"/>
              </a:lnSpc>
              <a:buFont typeface="Arial" charset="0"/>
              <a:buNone/>
            </a:pPr>
            <a:r>
              <a:rPr lang="tr-TR" sz="2800" dirty="0" smtClean="0">
                <a:latin typeface="Arial" charset="0"/>
                <a:cs typeface="Arial" charset="0"/>
              </a:rPr>
              <a:t>    </a:t>
            </a:r>
            <a:r>
              <a:rPr lang="tr-TR" sz="2800" dirty="0" smtClean="0">
                <a:latin typeface="Arial" charset="0"/>
                <a:cs typeface="Arial" charset="0"/>
              </a:rPr>
              <a:t> </a:t>
            </a:r>
            <a:r>
              <a:rPr lang="tr-TR" sz="2800" dirty="0" err="1" smtClean="0">
                <a:latin typeface="Arial" charset="0"/>
                <a:cs typeface="Arial" charset="0"/>
              </a:rPr>
              <a:t>Geriatrik</a:t>
            </a:r>
            <a:r>
              <a:rPr lang="tr-TR" sz="2800" dirty="0" smtClean="0">
                <a:latin typeface="Arial" charset="0"/>
                <a:cs typeface="Arial" charset="0"/>
              </a:rPr>
              <a:t> </a:t>
            </a:r>
            <a:r>
              <a:rPr lang="tr-TR" sz="2800" dirty="0" smtClean="0">
                <a:latin typeface="Arial" charset="0"/>
                <a:cs typeface="Arial" charset="0"/>
              </a:rPr>
              <a:t>hastalar psikolojik ve organik değişimler gereği  psikolojik desteğe gereksinim duyarlar. Problemlerin en aza indirilmesi için sağlık ekibinin, yaşlılık döneminin bilgilerine sahip olmalarının yanı sıra, hasta yakınları ile sürekli işbirliği içerisinde olması önemlidir. </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1302</TotalTime>
  <Words>591</Words>
  <Application>Microsoft Office PowerPoint</Application>
  <PresentationFormat>Ekran Gösterisi (4:3)</PresentationFormat>
  <Paragraphs>39</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Arial</vt:lpstr>
      <vt:lpstr>Calibri</vt:lpstr>
      <vt:lpstr>Times New Roman</vt:lpstr>
      <vt:lpstr>Ofis Teması</vt:lpstr>
      <vt:lpstr>ÖZEL DURUMLARDA( HASTALIK-KAZA) PSİKOLOJİK DESTEK</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SAĞLIK PSİKOLOJİSİ</dc:title>
  <dc:creator>PC</dc:creator>
  <cp:lastModifiedBy>saba</cp:lastModifiedBy>
  <cp:revision>130</cp:revision>
  <dcterms:created xsi:type="dcterms:W3CDTF">2013-02-04T16:36:06Z</dcterms:created>
  <dcterms:modified xsi:type="dcterms:W3CDTF">2018-02-15T08:15:16Z</dcterms:modified>
</cp:coreProperties>
</file>