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0494-EFC5-4E58-8971-15DCE61518BB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9D02-BFFB-45FC-B02B-E1A4006273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615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0494-EFC5-4E58-8971-15DCE61518BB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9D02-BFFB-45FC-B02B-E1A4006273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422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0494-EFC5-4E58-8971-15DCE61518BB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9D02-BFFB-45FC-B02B-E1A4006273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8991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823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370013"/>
            <a:ext cx="9287933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1823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02934" y="3886200"/>
            <a:ext cx="752051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D8E6E-6E52-43EB-95E3-87B9E5F68C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4838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5B60-8368-43D9-A094-BF1458D469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5559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9B98-C649-4C61-8D33-2A48FD21E3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298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0C8E-AA47-4993-901D-C14E5A2E82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7711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AD6D-24D1-4093-B9FC-A8FE61B098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628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D01F-7D1C-4BD6-97CF-BB668A44D0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77293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2C3A-20F8-4F8A-BE71-BC362A6668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5648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4F44-2E01-4497-B60A-C3ABF635F3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10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0494-EFC5-4E58-8971-15DCE61518BB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9D02-BFFB-45FC-B02B-E1A4006273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8106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7300-974A-496D-BBD9-21A6F5398F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60094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7BD3-78AB-429C-A03D-F8C65556E0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9304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770285" y="227014"/>
            <a:ext cx="2491316" cy="58689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92100" y="227014"/>
            <a:ext cx="7274984" cy="58689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55B9-33DF-4392-B4F1-2C798AB192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483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0494-EFC5-4E58-8971-15DCE61518BB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9D02-BFFB-45FC-B02B-E1A4006273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5114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0494-EFC5-4E58-8971-15DCE61518BB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9D02-BFFB-45FC-B02B-E1A4006273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885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0494-EFC5-4E58-8971-15DCE61518BB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9D02-BFFB-45FC-B02B-E1A4006273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900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0494-EFC5-4E58-8971-15DCE61518BB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9D02-BFFB-45FC-B02B-E1A4006273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9067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0494-EFC5-4E58-8971-15DCE61518BB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9D02-BFFB-45FC-B02B-E1A4006273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703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0494-EFC5-4E58-8971-15DCE61518BB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9D02-BFFB-45FC-B02B-E1A4006273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7658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0494-EFC5-4E58-8971-15DCE61518BB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9D02-BFFB-45FC-B02B-E1A4006273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1678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80494-EFC5-4E58-8971-15DCE61518BB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B9D02-BFFB-45FC-B02B-E1A4006273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895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25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29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129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30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30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92101" y="227013"/>
            <a:ext cx="9969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367" y="1598613"/>
            <a:ext cx="9848851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813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8" y="6242051"/>
            <a:ext cx="23770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9900" y="6248401"/>
            <a:ext cx="46079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3201" y="6248401"/>
            <a:ext cx="234103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1ADDA27-02A7-4EF6-B2F3-90716DA9AB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269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4862"/>
          </a:xfrm>
        </p:spPr>
        <p:txBody>
          <a:bodyPr/>
          <a:lstStyle/>
          <a:p>
            <a:pPr algn="ctr" eaLnBrk="1" hangingPunct="1"/>
            <a:r>
              <a:rPr lang="tr-TR" altLang="tr-TR" sz="2400" b="1" dirty="0">
                <a:solidFill>
                  <a:srgbClr val="FF0000"/>
                </a:solidFill>
              </a:rPr>
              <a:t>INFECTION DISEASE AND SPREADING</a:t>
            </a:r>
            <a:endParaRPr lang="tr-TR" altLang="tr-TR" sz="2400" b="1" dirty="0">
              <a:solidFill>
                <a:srgbClr val="FF000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Spreading of microorganisms in the body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Cell expansion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The spread of Salmonella typhi to intestinal cells, staphylococci and streptococci found in the deep, tuberculosis agents in the liver lesions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Spreading with phagocytic cells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Metastatic event in tuberculous cases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Spread through blood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B. abortus and C. fetus subsp. Fetus (spread)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P. multocida (both propagation and reproduction)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Lymphatic spread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Francisella tularensis, Corynebacterium pseudotuberculosis ovis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Nervous spread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Rabies virus</a:t>
            </a:r>
            <a:endParaRPr lang="tr-TR" altLang="tr-TR" sz="2000" b="1" dirty="0">
              <a:solidFill>
                <a:srgbClr val="FFFF00"/>
              </a:solidFill>
            </a:endParaRP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2135189" y="1268413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59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4862"/>
          </a:xfrm>
        </p:spPr>
        <p:txBody>
          <a:bodyPr/>
          <a:lstStyle/>
          <a:p>
            <a:pPr algn="ctr" eaLnBrk="1" hangingPunct="1"/>
            <a:r>
              <a:rPr lang="tr-TR" altLang="tr-TR" sz="2400" dirty="0">
                <a:solidFill>
                  <a:srgbClr val="FF0000"/>
                </a:solidFill>
              </a:rPr>
              <a:t>INFECTION DISEASE AND SPREADING</a:t>
            </a:r>
            <a:endParaRPr lang="tr-TR" altLang="tr-TR" sz="2400" dirty="0">
              <a:solidFill>
                <a:srgbClr val="FF000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tr-TR" altLang="tr-TR" sz="1800" b="1" dirty="0">
                <a:solidFill>
                  <a:srgbClr val="FFFF00"/>
                </a:solidFill>
              </a:rPr>
              <a:t>Pathways of Microorganisms from Body to Body</a:t>
            </a:r>
          </a:p>
          <a:p>
            <a:pPr eaLnBrk="1" hangingPunct="1"/>
            <a:r>
              <a:rPr lang="tr-TR" altLang="tr-TR" sz="1800" b="1" dirty="0">
                <a:solidFill>
                  <a:srgbClr val="FFFF00"/>
                </a:solidFill>
              </a:rPr>
              <a:t>Through the skin</a:t>
            </a:r>
          </a:p>
          <a:p>
            <a:pPr eaLnBrk="1" hangingPunct="1"/>
            <a:r>
              <a:rPr lang="tr-TR" altLang="tr-TR" sz="1800" b="1" dirty="0">
                <a:solidFill>
                  <a:srgbClr val="FFFF00"/>
                </a:solidFill>
              </a:rPr>
              <a:t>Flower virus, Marek's disease virus, Anthrax effect, glander effect, skin tuberculosis effect</a:t>
            </a:r>
          </a:p>
          <a:p>
            <a:pPr eaLnBrk="1" hangingPunct="1"/>
            <a:r>
              <a:rPr lang="tr-TR" altLang="tr-TR" sz="1800" b="1" dirty="0">
                <a:solidFill>
                  <a:srgbClr val="FFFF00"/>
                </a:solidFill>
              </a:rPr>
              <a:t>Through the respiratory system</a:t>
            </a:r>
          </a:p>
          <a:p>
            <a:pPr eaLnBrk="1" hangingPunct="1"/>
            <a:r>
              <a:rPr lang="tr-TR" altLang="tr-TR" sz="1800" b="1" dirty="0">
                <a:solidFill>
                  <a:srgbClr val="FFFF00"/>
                </a:solidFill>
              </a:rPr>
              <a:t>Droplet infection</a:t>
            </a:r>
          </a:p>
          <a:p>
            <a:pPr eaLnBrk="1" hangingPunct="1"/>
            <a:r>
              <a:rPr lang="tr-TR" altLang="tr-TR" sz="1800" b="1" dirty="0">
                <a:solidFill>
                  <a:srgbClr val="FFFF00"/>
                </a:solidFill>
              </a:rPr>
              <a:t>Through the digestive system</a:t>
            </a:r>
          </a:p>
          <a:p>
            <a:pPr eaLnBrk="1" hangingPunct="1"/>
            <a:r>
              <a:rPr lang="tr-TR" altLang="tr-TR" sz="1800" b="1" dirty="0">
                <a:solidFill>
                  <a:srgbClr val="FFFF00"/>
                </a:solidFill>
              </a:rPr>
              <a:t>Stool and vomiting (Helicobacter felis, H. pylori)</a:t>
            </a:r>
          </a:p>
          <a:p>
            <a:pPr eaLnBrk="1" hangingPunct="1"/>
            <a:r>
              <a:rPr lang="tr-TR" altLang="tr-TR" sz="1800" b="1" dirty="0">
                <a:solidFill>
                  <a:srgbClr val="FFFF00"/>
                </a:solidFill>
              </a:rPr>
              <a:t>Through the urogenital system</a:t>
            </a:r>
          </a:p>
          <a:p>
            <a:pPr eaLnBrk="1" hangingPunct="1"/>
            <a:r>
              <a:rPr lang="tr-TR" altLang="tr-TR" sz="1800" b="1" dirty="0">
                <a:solidFill>
                  <a:srgbClr val="FFFF00"/>
                </a:solidFill>
              </a:rPr>
              <a:t>Urine - Corynebacterium renale, Leptospira species</a:t>
            </a:r>
          </a:p>
          <a:p>
            <a:pPr eaLnBrk="1" hangingPunct="1"/>
            <a:r>
              <a:rPr lang="tr-TR" altLang="tr-TR" sz="1800" b="1" dirty="0">
                <a:solidFill>
                  <a:srgbClr val="FFFF00"/>
                </a:solidFill>
              </a:rPr>
              <a:t>Genital outflows - Mycoplasma species, Haemophilus somnus, abort factors</a:t>
            </a:r>
          </a:p>
          <a:p>
            <a:pPr eaLnBrk="1" hangingPunct="1"/>
            <a:r>
              <a:rPr lang="tr-TR" altLang="tr-TR" sz="1800" b="1" dirty="0">
                <a:solidFill>
                  <a:srgbClr val="FFFF00"/>
                </a:solidFill>
              </a:rPr>
              <a:t>By way of release</a:t>
            </a:r>
          </a:p>
          <a:p>
            <a:pPr eaLnBrk="1" hangingPunct="1"/>
            <a:r>
              <a:rPr lang="tr-TR" altLang="tr-TR" sz="1800" b="1" dirty="0">
                <a:solidFill>
                  <a:srgbClr val="FFFF00"/>
                </a:solidFill>
              </a:rPr>
              <a:t>Milk - mastitis agents, B. abortus, B. melitensis, L. monocytogenes</a:t>
            </a:r>
          </a:p>
          <a:p>
            <a:pPr eaLnBrk="1" hangingPunct="1"/>
            <a:r>
              <a:rPr lang="tr-TR" altLang="tr-TR" sz="1800" b="1" dirty="0">
                <a:solidFill>
                  <a:srgbClr val="FFFF00"/>
                </a:solidFill>
              </a:rPr>
              <a:t>Tears - M. bovis, M. conjunctivae, cattle virus</a:t>
            </a:r>
            <a:endParaRPr lang="tr-TR" altLang="tr-TR" sz="1800" b="1" dirty="0">
              <a:solidFill>
                <a:srgbClr val="FFFF00"/>
              </a:solidFill>
            </a:endParaRPr>
          </a:p>
          <a:p>
            <a:pPr lvl="1" eaLnBrk="1" hangingPunct="1"/>
            <a:endParaRPr lang="tr-TR" altLang="tr-TR" b="1" dirty="0" smtClean="0">
              <a:solidFill>
                <a:srgbClr val="FFFF00"/>
              </a:solidFill>
            </a:endParaRPr>
          </a:p>
          <a:p>
            <a:pPr lvl="3" eaLnBrk="1" hangingPunct="1">
              <a:buFontTx/>
              <a:buNone/>
            </a:pPr>
            <a:endParaRPr lang="tr-TR" altLang="tr-TR" b="1" dirty="0" smtClean="0">
              <a:solidFill>
                <a:srgbClr val="FFFF00"/>
              </a:solidFill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2135189" y="1268413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79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4862"/>
          </a:xfrm>
        </p:spPr>
        <p:txBody>
          <a:bodyPr/>
          <a:lstStyle/>
          <a:p>
            <a:pPr algn="ctr" eaLnBrk="1" hangingPunct="1"/>
            <a:r>
              <a:rPr lang="tr-TR" altLang="tr-TR" sz="2800" b="1" dirty="0">
                <a:solidFill>
                  <a:srgbClr val="FF0000"/>
                </a:solidFill>
              </a:rPr>
              <a:t>INFECTION DISEASE AND SPREADING</a:t>
            </a:r>
            <a:endParaRPr lang="tr-TR" altLang="tr-TR" sz="2800" b="1" dirty="0">
              <a:solidFill>
                <a:srgbClr val="FF0000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endParaRPr lang="tr-TR" altLang="tr-TR" sz="2400" dirty="0">
              <a:solidFill>
                <a:srgbClr val="FFFF00"/>
              </a:solidFill>
            </a:endParaRP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Contaminant Shapes of Microorganisms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Vertical transmission (Intra-uterine transmission)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Hereditary Contagion - Retroviruses (RNA viruses)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Congenital infection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Germinal infection (S. pullorum, S. gallinarum, M. galliseptium,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     Newcastle disease, Avian Encephalomyelitis, EDS'76 viruses, H. somnus)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Placental transmission (Blue-tongue disease virus, cat panleukopeni virus)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Immediate transmission (C. jejuni)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Horizontal (Lateral) infection (Extra- or post-uterine infection)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Direct and indirect transmission</a:t>
            </a:r>
            <a:endParaRPr lang="tr-TR" altLang="tr-TR" sz="2000" b="1" dirty="0">
              <a:solidFill>
                <a:srgbClr val="FFFF00"/>
              </a:solidFill>
            </a:endParaRPr>
          </a:p>
          <a:p>
            <a:pPr lvl="1" eaLnBrk="1" hangingPunct="1"/>
            <a:endParaRPr lang="tr-TR" altLang="tr-TR" b="1" dirty="0" smtClean="0">
              <a:solidFill>
                <a:srgbClr val="FFFF00"/>
              </a:solidFill>
            </a:endParaRPr>
          </a:p>
          <a:p>
            <a:pPr lvl="3" eaLnBrk="1" hangingPunct="1">
              <a:buFontTx/>
              <a:buNone/>
            </a:pPr>
            <a:endParaRPr lang="tr-TR" altLang="tr-TR" dirty="0" smtClean="0">
              <a:solidFill>
                <a:srgbClr val="FFFF00"/>
              </a:solidFill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2135189" y="1341438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4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4862"/>
          </a:xfrm>
        </p:spPr>
        <p:txBody>
          <a:bodyPr/>
          <a:lstStyle/>
          <a:p>
            <a:pPr algn="ctr" eaLnBrk="1" hangingPunct="1"/>
            <a:r>
              <a:rPr lang="tr-TR" altLang="tr-TR" sz="2400" b="1" dirty="0">
                <a:solidFill>
                  <a:srgbClr val="FF0000"/>
                </a:solidFill>
              </a:rPr>
              <a:t>INFECTION DISEASE AND SPREADING</a:t>
            </a:r>
            <a:endParaRPr lang="tr-TR" altLang="tr-TR" sz="2400" b="1" dirty="0">
              <a:solidFill>
                <a:srgbClr val="FF000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endParaRPr lang="tr-TR" altLang="tr-TR" sz="2400" dirty="0">
              <a:solidFill>
                <a:srgbClr val="FFFF00"/>
              </a:solidFill>
            </a:endParaRP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Contaminant Shapes of Microorganisms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Direct contamination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Direct physical contact (fungal infections, anthrax, staphylococcus, etc.)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Venereal transmission (C. fetus subsp venerealis)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Fecal - oral infection (Salmonellosis)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Droplet infection or air-borne infection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Indirect infection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Iatrogenic transmission (surgical intervention, therapeutic applications)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Infection with inanimate intermediates (fomit)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Contamination by vital agents (reservoir and vector)</a:t>
            </a:r>
            <a:endParaRPr lang="tr-TR" altLang="tr-TR" sz="2000" b="1" dirty="0">
              <a:solidFill>
                <a:srgbClr val="FFFF00"/>
              </a:solidFill>
            </a:endParaRPr>
          </a:p>
          <a:p>
            <a:pPr lvl="1" eaLnBrk="1" hangingPunct="1"/>
            <a:endParaRPr lang="tr-TR" altLang="tr-TR" b="1" dirty="0" smtClean="0">
              <a:solidFill>
                <a:srgbClr val="FFFF00"/>
              </a:solidFill>
            </a:endParaRPr>
          </a:p>
          <a:p>
            <a:pPr lvl="3" eaLnBrk="1" hangingPunct="1">
              <a:buFontTx/>
              <a:buNone/>
            </a:pPr>
            <a:endParaRPr lang="tr-TR" altLang="tr-TR" b="1" dirty="0" smtClean="0">
              <a:solidFill>
                <a:srgbClr val="FFFF00"/>
              </a:solidFill>
            </a:endParaRP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2135189" y="1412875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04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296</Words>
  <Application>Microsoft Office PowerPoint</Application>
  <PresentationFormat>Widescreen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Kimono</vt:lpstr>
      <vt:lpstr>INFECTION DISEASE AND SPREADING</vt:lpstr>
      <vt:lpstr>INFECTION DISEASE AND SPREADING</vt:lpstr>
      <vt:lpstr>INFECTION DISEASE AND SPREADING</vt:lpstr>
      <vt:lpstr>INFECTION DISEASE AND SPREADING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İNFEKSİYONLARIN BULAŞMASI ve YAYILMASI</dc:title>
  <dc:creator>Windows Kullanıcısı</dc:creator>
  <cp:lastModifiedBy>Windows Kullanıcısı</cp:lastModifiedBy>
  <cp:revision>2</cp:revision>
  <dcterms:created xsi:type="dcterms:W3CDTF">2018-02-14T10:01:07Z</dcterms:created>
  <dcterms:modified xsi:type="dcterms:W3CDTF">2018-02-15T08:49:35Z</dcterms:modified>
</cp:coreProperties>
</file>