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98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04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37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66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8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67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05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9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918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685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43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83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393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629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212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960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54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51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541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414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907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1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58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635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700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372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2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6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43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06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1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8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6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03BF-8AC3-43E0-B04E-14C7178E8647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00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15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21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INFECTION TYPES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b="1" dirty="0">
                <a:solidFill>
                  <a:srgbClr val="FF0000"/>
                </a:solidFill>
              </a:rPr>
              <a:t>According to Positions in the Body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General (systemic) infections - horse and poultry, beef cattle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Local infection - infertile staphylococcal and streptococcal infections, IBK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B. abortus - female genital tract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C. renale - kidneys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C. fetus - placenta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Focal infection - streptococcus, corneal bacteria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Latent infection - parainfluenza virus infections in the cold, CEM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Opportunistic infection - Candida infections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Hidden infection - C. jejuni infection in March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Common (co) infection - P. multocida, mycoplasma and parainfluenza-3 virus in sheep pneumonia; piquende F. necrophorum and B. nodosus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Sekonder infections - infestation of staphylococci into flower lesions in sheep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 b="1" dirty="0">
                <a:solidFill>
                  <a:srgbClr val="FFFF00"/>
                </a:solidFill>
              </a:rPr>
              <a:t>Secondary infections in AIDS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18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altLang="tr-TR" sz="2400" b="1" dirty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tr-TR" altLang="tr-TR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INFECTION TYPES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 dirty="0">
                <a:solidFill>
                  <a:srgbClr val="FF0000"/>
                </a:solidFill>
              </a:rPr>
              <a:t>According to Seyrine Infection</a:t>
            </a:r>
          </a:p>
          <a:p>
            <a:pPr eaLnBrk="1" hangingPunct="1"/>
            <a:endParaRPr lang="tr-TR" altLang="tr-TR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Peracute infection - Newcastle disease, neonatal septicemia</a:t>
            </a:r>
          </a:p>
          <a:p>
            <a:pPr eaLnBrk="1" hangingPunct="1"/>
            <a:endParaRPr lang="tr-TR" altLang="tr-TR" sz="2000" b="1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Acute infection - chicken typhus, anthrax</a:t>
            </a:r>
          </a:p>
          <a:p>
            <a:pPr eaLnBrk="1" hangingPunct="1"/>
            <a:endParaRPr lang="tr-TR" altLang="tr-TR" sz="2000" b="1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Subacute infection</a:t>
            </a:r>
          </a:p>
          <a:p>
            <a:pPr eaLnBrk="1" hangingPunct="1"/>
            <a:endParaRPr lang="tr-TR" altLang="tr-TR" sz="2000" b="1" dirty="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000" b="1" dirty="0">
                <a:solidFill>
                  <a:srgbClr val="FFFF00"/>
                </a:solidFill>
              </a:rPr>
              <a:t>Chronic infection - paratuberculosis, tuberculosis, leukosis, brucellosis, campylobacteriosis</a:t>
            </a: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000" b="1" dirty="0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000" b="1" dirty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dirty="0" smtClean="0">
              <a:solidFill>
                <a:srgbClr val="FFFF00"/>
              </a:solidFill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dirty="0">
              <a:solidFill>
                <a:srgbClr val="FF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5484"/>
            <a:ext cx="8229600" cy="5453606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0000"/>
                </a:solidFill>
              </a:rPr>
              <a:t>Population dimensions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10 fish in an aquarium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One chicken 50 chickens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200 cattle in a stable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sheep in a country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the dogs in a city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monsters in a geographical region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the cows in a country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Forty of the eggs of a chicken 50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20 newborn calves in 200 cattle in a stable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Those who are pregnant in a village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Stray dogs from all the dogs in a city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horses within a single geographical region in a geographical region</a:t>
            </a:r>
          </a:p>
          <a:p>
            <a:pPr eaLnBrk="1" hangingPunct="1"/>
            <a:r>
              <a:rPr lang="en-US" altLang="tr-TR" sz="2000" dirty="0">
                <a:solidFill>
                  <a:srgbClr val="FFFF00"/>
                </a:solidFill>
              </a:rPr>
              <a:t>All domestic cattle breeds in all cows in a country</a:t>
            </a:r>
            <a:endParaRPr lang="tr-TR" altLang="tr-TR" sz="2000" dirty="0" smtClean="0">
              <a:solidFill>
                <a:srgbClr val="FFFF00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Structure of animal populations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     (Spatial Population Structure)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Random (irregular) distribution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      Number of animals at certain points, density and locations are irregular</a:t>
            </a:r>
          </a:p>
          <a:p>
            <a:pPr eaLnBrk="1" hangingPunct="1"/>
            <a:endParaRPr lang="en-US" altLang="tr-TR" sz="2000" b="1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Categorical (contagious) distribution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      The animals are concentrated in certain areas, the distances between the clusters may be close or distant</a:t>
            </a:r>
          </a:p>
          <a:p>
            <a:pPr eaLnBrk="1" hangingPunct="1"/>
            <a:endParaRPr lang="en-US" altLang="tr-TR" sz="2000" b="1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Regular (uniform) distribution</a:t>
            </a:r>
          </a:p>
          <a:p>
            <a:pPr eaLnBrk="1" hangingPunct="1"/>
            <a:r>
              <a:rPr lang="en-US" altLang="tr-TR" sz="2000" b="1" dirty="0">
                <a:solidFill>
                  <a:srgbClr val="FFFF00"/>
                </a:solidFill>
              </a:rPr>
              <a:t>      The animal density in the vicinity is fixed and equal to each other</a:t>
            </a:r>
            <a:endParaRPr lang="tr-TR" altLang="tr-TR" sz="2000" dirty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dirty="0" smtClean="0">
              <a:solidFill>
                <a:srgbClr val="FFFF00"/>
              </a:solidFill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dirty="0">
                <a:solidFill>
                  <a:srgbClr val="FF0000"/>
                </a:solidFill>
              </a:rPr>
              <a:t>DISEASE IN POPULATION</a:t>
            </a:r>
            <a:endParaRPr lang="tr-TR" altLang="tr-TR" sz="2800" b="1" dirty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en-US" altLang="tr-TR" sz="2400" dirty="0">
                <a:solidFill>
                  <a:srgbClr val="FFFF00"/>
                </a:solidFill>
              </a:rPr>
              <a:t>The structure of animal populations is examined in terms of locational characteristics (contiguous and </a:t>
            </a:r>
            <a:r>
              <a:rPr lang="en-US" altLang="tr-TR" sz="2400" dirty="0" err="1">
                <a:solidFill>
                  <a:srgbClr val="FFFF00"/>
                </a:solidFill>
              </a:rPr>
              <a:t>separa</a:t>
            </a:r>
            <a:r>
              <a:rPr lang="en-US" altLang="tr-TR" sz="2400" dirty="0">
                <a:solidFill>
                  <a:srgbClr val="FFFF00"/>
                </a:solidFill>
              </a:rPr>
              <a:t>) and population movements (open and closed) in a given </a:t>
            </a:r>
            <a:r>
              <a:rPr lang="en-US" altLang="tr-TR" sz="2400" dirty="0" smtClean="0">
                <a:solidFill>
                  <a:srgbClr val="FFFF00"/>
                </a:solidFill>
              </a:rPr>
              <a:t>area</a:t>
            </a:r>
            <a:endParaRPr lang="tr-TR" altLang="tr-TR" sz="2400" dirty="0" smtClean="0">
              <a:solidFill>
                <a:srgbClr val="FFFF00"/>
              </a:solidFill>
            </a:endParaRPr>
          </a:p>
          <a:p>
            <a:pPr eaLnBrk="1" hangingPunct="1"/>
            <a:endParaRPr lang="tr-TR" altLang="tr-TR" sz="2400" b="1" u="sng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000" b="1" u="sng" dirty="0">
                <a:solidFill>
                  <a:srgbClr val="FF0000"/>
                </a:solidFill>
              </a:rPr>
              <a:t>Contagious populations</a:t>
            </a:r>
          </a:p>
          <a:p>
            <a:pPr eaLnBrk="1" hangingPunct="1"/>
            <a:r>
              <a:rPr lang="en-US" altLang="tr-TR" sz="2000" b="1" u="sng" dirty="0">
                <a:solidFill>
                  <a:srgbClr val="FFFF00"/>
                </a:solidFill>
              </a:rPr>
              <a:t>   </a:t>
            </a:r>
            <a:r>
              <a:rPr lang="en-US" altLang="tr-TR" sz="2000" u="sng" dirty="0">
                <a:solidFill>
                  <a:srgbClr val="FFFF00"/>
                </a:solidFill>
              </a:rPr>
              <a:t>   Cat and dog populations,</a:t>
            </a:r>
          </a:p>
          <a:p>
            <a:pPr eaLnBrk="1" hangingPunct="1"/>
            <a:r>
              <a:rPr lang="en-US" altLang="tr-TR" sz="2000" u="sng" dirty="0">
                <a:solidFill>
                  <a:srgbClr val="FFFF00"/>
                </a:solidFill>
              </a:rPr>
              <a:t>      In extensive livestock, the sheep in a region are located in the same grassland</a:t>
            </a:r>
          </a:p>
          <a:p>
            <a:pPr eaLnBrk="1" hangingPunct="1"/>
            <a:r>
              <a:rPr lang="en-US" altLang="tr-TR" sz="2000" u="sng" dirty="0">
                <a:solidFill>
                  <a:srgbClr val="FFFF00"/>
                </a:solidFill>
              </a:rPr>
              <a:t>      Migrating wildlife</a:t>
            </a:r>
          </a:p>
          <a:p>
            <a:pPr eaLnBrk="1" hangingPunct="1"/>
            <a:r>
              <a:rPr lang="en-US" altLang="tr-TR" sz="2000" u="sng" dirty="0">
                <a:solidFill>
                  <a:srgbClr val="FFFF00"/>
                </a:solidFill>
              </a:rPr>
              <a:t>      Resident populations transplanted by humans</a:t>
            </a:r>
          </a:p>
          <a:p>
            <a:pPr eaLnBrk="1" hangingPunct="1"/>
            <a:endParaRPr lang="en-US" altLang="tr-TR" sz="2000" u="sng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tr-TR" sz="2000" u="sng" dirty="0">
                <a:solidFill>
                  <a:srgbClr val="FFFF00"/>
                </a:solidFill>
              </a:rPr>
              <a:t>      Determining the volume of contagious populations is difficult</a:t>
            </a:r>
          </a:p>
          <a:p>
            <a:pPr eaLnBrk="1" hangingPunct="1"/>
            <a:r>
              <a:rPr lang="en-US" altLang="tr-TR" sz="2000" u="sng" dirty="0">
                <a:solidFill>
                  <a:srgbClr val="FFFF00"/>
                </a:solidFill>
              </a:rPr>
              <a:t>      Infectious diseases spread more easily in </a:t>
            </a:r>
            <a:r>
              <a:rPr lang="en-US" altLang="tr-TR" sz="2000" u="sng" dirty="0" err="1">
                <a:solidFill>
                  <a:srgbClr val="FFFF00"/>
                </a:solidFill>
              </a:rPr>
              <a:t>contactive</a:t>
            </a:r>
            <a:r>
              <a:rPr lang="en-US" altLang="tr-TR" sz="2000" u="sng" dirty="0">
                <a:solidFill>
                  <a:srgbClr val="FFFF00"/>
                </a:solidFill>
              </a:rPr>
              <a:t> populations, settle and last longer</a:t>
            </a:r>
            <a:endParaRPr lang="tr-TR" altLang="tr-TR" dirty="0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dirty="0" smtClean="0">
              <a:solidFill>
                <a:srgbClr val="FFFF00"/>
              </a:solidFill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292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Kimono</vt:lpstr>
      <vt:lpstr>1_Kimono</vt:lpstr>
      <vt:lpstr>INFECTION TYPES</vt:lpstr>
      <vt:lpstr>INFECTION TYPES</vt:lpstr>
      <vt:lpstr>DISEASE IN POPULATION</vt:lpstr>
      <vt:lpstr>DISEASE IN POPULATION</vt:lpstr>
      <vt:lpstr>DISEASE IN 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 TİPLERİ</dc:title>
  <dc:creator>Windows Kullanıcısı</dc:creator>
  <cp:lastModifiedBy>Windows Kullanıcısı</cp:lastModifiedBy>
  <cp:revision>3</cp:revision>
  <dcterms:created xsi:type="dcterms:W3CDTF">2018-02-14T10:03:23Z</dcterms:created>
  <dcterms:modified xsi:type="dcterms:W3CDTF">2018-02-15T08:55:57Z</dcterms:modified>
</cp:coreProperties>
</file>