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77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01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956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552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588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3437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4409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7852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020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041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67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199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060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2812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511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41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80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09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03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024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02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72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41D9A-45F4-4B07-8E16-EA4F60DC74B5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76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06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FF00"/>
                </a:solidFill>
              </a:rPr>
              <a:t>DISEASE IN POPULATION</a:t>
            </a:r>
            <a:endParaRPr lang="tr-TR" altLang="tr-TR" sz="2800" b="1" dirty="0">
              <a:solidFill>
                <a:srgbClr val="FFFF0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Disease measures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Ratio: The value obtained by dividing one quantitative measure into another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Ratio of females to males in a dog population = 3: 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Proportion of newborns to adults in a population = 1:10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The ratio of sick animals to intact in a population = 1: 5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Proportion: Proportion to the value of the community in which a quantitative value is included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Ratio of aborting sheep to all sheep = 12:60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Ratio of dead animals to all animals in the population = 5: 200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Proportion of pregnant animals to all females = 28:45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Rate: A change in a value over a certain period of time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60 beats per minute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000" b="1" dirty="0">
                <a:solidFill>
                  <a:srgbClr val="FFFF00"/>
                </a:solidFill>
              </a:rPr>
              <a:t>Death rate in one day</a:t>
            </a:r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</a:pPr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</a:pPr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</a:pPr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</a:pPr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</a:pPr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tr-TR" altLang="tr-TR" sz="2000" dirty="0">
              <a:solidFill>
                <a:srgbClr val="FFFF00"/>
              </a:solidFill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32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0000"/>
                </a:solidFill>
              </a:rPr>
              <a:t>DISEASE IN POPULATION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en-US" altLang="tr-TR" sz="2200" dirty="0">
                <a:solidFill>
                  <a:srgbClr val="FFFF00"/>
                </a:solidFill>
              </a:rPr>
              <a:t>Prevalence (P)</a:t>
            </a:r>
          </a:p>
          <a:p>
            <a:pPr eaLnBrk="1" hangingPunct="1"/>
            <a:r>
              <a:rPr lang="en-US" altLang="tr-TR" sz="2200" dirty="0">
                <a:solidFill>
                  <a:srgbClr val="FFFF00"/>
                </a:solidFill>
              </a:rPr>
              <a:t>In a population, at a certain time interval, the amount of disease</a:t>
            </a:r>
          </a:p>
          <a:p>
            <a:pPr eaLnBrk="1" hangingPunct="1"/>
            <a:r>
              <a:rPr lang="en-US" altLang="tr-TR" sz="2200" dirty="0">
                <a:solidFill>
                  <a:srgbClr val="FFFF00"/>
                </a:solidFill>
              </a:rPr>
              <a:t>Old and new events are indistinguishable</a:t>
            </a:r>
          </a:p>
          <a:p>
            <a:pPr eaLnBrk="1" hangingPunct="1"/>
            <a:r>
              <a:rPr lang="en-US" altLang="tr-TR" sz="2200" dirty="0">
                <a:solidFill>
                  <a:srgbClr val="FFFF00"/>
                </a:solidFill>
              </a:rPr>
              <a:t>Can be measured daily, weekly, monthly, yearly and lifetime</a:t>
            </a:r>
          </a:p>
          <a:p>
            <a:pPr eaLnBrk="1" hangingPunct="1"/>
            <a:r>
              <a:rPr lang="en-US" altLang="tr-TR" sz="2200" dirty="0">
                <a:solidFill>
                  <a:srgbClr val="FFFF00"/>
                </a:solidFill>
              </a:rPr>
              <a:t>If tuberculosis is detected in 30 of 300 populations in a study conducted on a given day, P = 30: 300 = 0.1</a:t>
            </a:r>
          </a:p>
          <a:p>
            <a:pPr eaLnBrk="1" hangingPunct="1"/>
            <a:r>
              <a:rPr lang="en-US" altLang="tr-TR" sz="2200" dirty="0">
                <a:solidFill>
                  <a:srgbClr val="FFFF00"/>
                </a:solidFill>
              </a:rPr>
              <a:t>If a mastitis of 40 cows is detected in a given population of 100 cows, P = 40: 100 = 0.4</a:t>
            </a:r>
          </a:p>
          <a:p>
            <a:pPr eaLnBrk="1" hangingPunct="1"/>
            <a:r>
              <a:rPr lang="en-US" altLang="tr-TR" sz="2200" dirty="0">
                <a:solidFill>
                  <a:srgbClr val="FFFF00"/>
                </a:solidFill>
              </a:rPr>
              <a:t>Prevalence rate: Percentage of prevalence</a:t>
            </a:r>
          </a:p>
          <a:p>
            <a:pPr eaLnBrk="1" hangingPunct="1"/>
            <a:r>
              <a:rPr lang="en-US" altLang="tr-TR" sz="2200" dirty="0">
                <a:solidFill>
                  <a:srgbClr val="FFFF00"/>
                </a:solidFill>
              </a:rPr>
              <a:t>Prevalence rate in tuberculosis case = 30: 300x100 = 30%</a:t>
            </a:r>
          </a:p>
          <a:p>
            <a:pPr eaLnBrk="1" hangingPunct="1"/>
            <a:r>
              <a:rPr lang="en-US" altLang="tr-TR" sz="2200" dirty="0">
                <a:solidFill>
                  <a:srgbClr val="FFFF00"/>
                </a:solidFill>
              </a:rPr>
              <a:t>Prevalence rate in the case of mastitis = 40: 100x100 = 40%</a:t>
            </a:r>
            <a:endParaRPr lang="tr-TR" altLang="tr-TR" sz="2200" dirty="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>
              <a:buFontTx/>
              <a:buNone/>
            </a:pPr>
            <a:endParaRPr lang="tr-TR" altLang="tr-TR" sz="2000" dirty="0">
              <a:solidFill>
                <a:srgbClr val="FFFF00"/>
              </a:solidFill>
            </a:endParaRP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1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0000"/>
                </a:solidFill>
              </a:rPr>
              <a:t>DISEASE IN POPULATION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400" b="1" dirty="0">
                <a:solidFill>
                  <a:srgbClr val="FF0000"/>
                </a:solidFill>
              </a:rPr>
              <a:t>İnsidens (I)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In a population, the amount of new disease cases that occur within a certain period of time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The transition of animals from healthy to diseased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Number of new cases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The interval between new events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The incidence calculation needs to be done at regular intervals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In a population with 30 cases of tuberculosis in the first survey, 15 cases of new tuberculosis were diagnosed after 1 year and the incidence of tuberculosis was 15</a:t>
            </a:r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>
              <a:buFontTx/>
              <a:buNone/>
            </a:pPr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 dirty="0">
              <a:solidFill>
                <a:srgbClr val="FFFF00"/>
              </a:solidFill>
            </a:endParaRPr>
          </a:p>
          <a:p>
            <a:pPr lvl="2" eaLnBrk="1" hangingPunct="1">
              <a:buFontTx/>
              <a:buNone/>
            </a:pPr>
            <a:endParaRPr lang="tr-TR" altLang="tr-TR" sz="2000" dirty="0">
              <a:solidFill>
                <a:srgbClr val="FFFF00"/>
              </a:solidFill>
            </a:endParaRP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79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0000"/>
                </a:solidFill>
              </a:rPr>
              <a:t>DISEASE IN POPULATION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3076" y="117920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400" dirty="0">
                <a:solidFill>
                  <a:srgbClr val="FF0000"/>
                </a:solidFill>
              </a:rPr>
              <a:t>İnsidens rate</a:t>
            </a:r>
          </a:p>
          <a:p>
            <a:pPr lvl="1" eaLnBrk="1" hangingPunct="1"/>
            <a:r>
              <a:rPr lang="en-US" altLang="tr-TR" sz="2200" dirty="0">
                <a:solidFill>
                  <a:srgbClr val="FFFF00"/>
                </a:solidFill>
              </a:rPr>
              <a:t>The number is the number of animals sick at a certain time,</a:t>
            </a:r>
          </a:p>
          <a:p>
            <a:pPr lvl="1" eaLnBrk="1" hangingPunct="1"/>
            <a:r>
              <a:rPr lang="en-US" altLang="tr-TR" sz="2200" dirty="0">
                <a:solidFill>
                  <a:srgbClr val="FFFF00"/>
                </a:solidFill>
              </a:rPr>
              <a:t>The denominator covers the period of time when each animal is at risk</a:t>
            </a:r>
          </a:p>
          <a:p>
            <a:pPr lvl="1" eaLnBrk="1" hangingPunct="1"/>
            <a:r>
              <a:rPr lang="en-US" altLang="tr-TR" sz="2200" dirty="0">
                <a:solidFill>
                  <a:srgbClr val="FFFF00"/>
                </a:solidFill>
              </a:rPr>
              <a:t>In the denominator, the sum of the time interval at which each animal in the population is at risk is included</a:t>
            </a:r>
          </a:p>
          <a:p>
            <a:pPr lvl="1" eaLnBrk="1" hangingPunct="1"/>
            <a:r>
              <a:rPr lang="en-US" altLang="tr-TR" sz="2200" dirty="0">
                <a:solidFill>
                  <a:srgbClr val="FFFF00"/>
                </a:solidFill>
              </a:rPr>
              <a:t>If 7 cattle in a farm are observed for one year, the denominator is calculated as: 7 x 1 year = 7 (7 animal risk years)</a:t>
            </a:r>
          </a:p>
          <a:p>
            <a:pPr lvl="1" eaLnBrk="1" hangingPunct="1"/>
            <a:r>
              <a:rPr lang="en-US" altLang="tr-TR" sz="2200" dirty="0">
                <a:solidFill>
                  <a:srgbClr val="FFFF00"/>
                </a:solidFill>
              </a:rPr>
              <a:t>If a chickens of 50 chickens were observed for 3 weeks, denominator, 50 x 3 weeks = 150 (150 animal risk weeks)</a:t>
            </a:r>
            <a:endParaRPr lang="tr-TR" altLang="tr-TR" sz="2200" dirty="0">
              <a:solidFill>
                <a:srgbClr val="FFFF00"/>
              </a:solidFill>
            </a:endParaRP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45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434</Words>
  <Application>Microsoft Office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Kimono</vt:lpstr>
      <vt:lpstr>DISEASE IN POPULATION</vt:lpstr>
      <vt:lpstr>DISEASE IN POPULATION</vt:lpstr>
      <vt:lpstr>DISEASE IN POPULATION</vt:lpstr>
      <vt:lpstr>DISEASE IN POPULATION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POPÜLASYONDA HASTALIK</dc:title>
  <dc:creator>Windows Kullanıcısı</dc:creator>
  <cp:lastModifiedBy>Windows Kullanıcısı</cp:lastModifiedBy>
  <cp:revision>2</cp:revision>
  <dcterms:created xsi:type="dcterms:W3CDTF">2018-02-14T10:10:36Z</dcterms:created>
  <dcterms:modified xsi:type="dcterms:W3CDTF">2018-02-15T09:03:50Z</dcterms:modified>
</cp:coreProperties>
</file>